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448" y="-174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4614-E88D-664F-AD75-0DDFB9446223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C2EE-7A0D-4542-99B3-759639CB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7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4614-E88D-664F-AD75-0DDFB9446223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C2EE-7A0D-4542-99B3-759639CB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4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4614-E88D-664F-AD75-0DDFB9446223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C2EE-7A0D-4542-99B3-759639CB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2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4614-E88D-664F-AD75-0DDFB9446223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C2EE-7A0D-4542-99B3-759639CB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2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4614-E88D-664F-AD75-0DDFB9446223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C2EE-7A0D-4542-99B3-759639CB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8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4614-E88D-664F-AD75-0DDFB9446223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C2EE-7A0D-4542-99B3-759639CB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4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4614-E88D-664F-AD75-0DDFB9446223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C2EE-7A0D-4542-99B3-759639CB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4614-E88D-664F-AD75-0DDFB9446223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C2EE-7A0D-4542-99B3-759639CB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2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4614-E88D-664F-AD75-0DDFB9446223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C2EE-7A0D-4542-99B3-759639CB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1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4614-E88D-664F-AD75-0DDFB9446223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C2EE-7A0D-4542-99B3-759639CB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3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4614-E88D-664F-AD75-0DDFB9446223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C2EE-7A0D-4542-99B3-759639CB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64614-E88D-664F-AD75-0DDFB9446223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2C2EE-7A0D-4542-99B3-759639CB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0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36346" y="360694"/>
            <a:ext cx="7470140" cy="5926571"/>
            <a:chOff x="1236346" y="360694"/>
            <a:chExt cx="7470140" cy="5926571"/>
          </a:xfrm>
        </p:grpSpPr>
        <p:pic>
          <p:nvPicPr>
            <p:cNvPr id="4" name="Picture 3" descr="Macintosh HD:Users:maullz:Desktop:Software_Comparison:figures:figures:Slide26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335213" y="-738173"/>
              <a:ext cx="5272405" cy="74701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 Box 5"/>
            <p:cNvSpPr txBox="1"/>
            <p:nvPr/>
          </p:nvSpPr>
          <p:spPr>
            <a:xfrm>
              <a:off x="1352551" y="5501654"/>
              <a:ext cx="7200900" cy="785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300" u="none" strike="noStrike" dirty="0">
                  <a:effectLst/>
                  <a:latin typeface="Arial"/>
                  <a:ea typeface="ＭＳ 明朝"/>
                  <a:cs typeface="Times New Roman"/>
                </a:rPr>
                <a:t> </a:t>
              </a:r>
              <a:endParaRPr lang="en-GB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GB" sz="1000" u="sng" dirty="0">
                  <a:effectLst/>
                  <a:latin typeface="Arial"/>
                  <a:ea typeface="ＭＳ 明朝"/>
                  <a:cs typeface="Times New Roman"/>
                </a:rPr>
                <a:t>Figure 2</a:t>
              </a:r>
              <a:endParaRPr lang="en-GB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GB" sz="1000" dirty="0">
                  <a:effectLst/>
                  <a:latin typeface="Arial"/>
                  <a:ea typeface="ＭＳ 明朝"/>
                  <a:cs typeface="Times New Roman"/>
                </a:rPr>
                <a:t>Dice coefficients comparing the </a:t>
              </a:r>
              <a:r>
                <a:rPr lang="en-GB" sz="1000" dirty="0" err="1">
                  <a:effectLst/>
                  <a:latin typeface="Arial"/>
                  <a:ea typeface="ＭＳ 明朝"/>
                  <a:cs typeface="Times New Roman"/>
                </a:rPr>
                <a:t>thresholded</a:t>
              </a:r>
              <a:r>
                <a:rPr lang="en-GB" sz="1000" dirty="0">
                  <a:effectLst/>
                  <a:latin typeface="Arial"/>
                  <a:ea typeface="ＭＳ 明朝"/>
                  <a:cs typeface="Times New Roman"/>
                </a:rPr>
                <a:t> positive and negative T-statistic maps computed using each software package and inference method for each of the three reproduced studies.  </a:t>
              </a:r>
              <a:r>
                <a:rPr lang="en-GB" sz="1000" dirty="0" smtClean="0">
                  <a:effectLst/>
                  <a:latin typeface="Arial"/>
                  <a:ea typeface="ＭＳ 明朝"/>
                  <a:cs typeface="Times New Roman"/>
                </a:rPr>
                <a:t>Only one software </a:t>
              </a:r>
              <a:r>
                <a:rPr lang="mr-IN" sz="1000" dirty="0" smtClean="0">
                  <a:effectLst/>
                  <a:latin typeface="Arial"/>
                  <a:ea typeface="ＭＳ 明朝"/>
                  <a:cs typeface="Times New Roman"/>
                </a:rPr>
                <a:t>–</a:t>
              </a:r>
              <a:r>
                <a:rPr lang="en-GB" sz="1000" dirty="0" smtClean="0">
                  <a:effectLst/>
                  <a:latin typeface="Arial"/>
                  <a:ea typeface="ＭＳ 明朝"/>
                  <a:cs typeface="Times New Roman"/>
                </a:rPr>
                <a:t> FSL parametric </a:t>
              </a:r>
              <a:r>
                <a:rPr lang="mr-IN" sz="1000" dirty="0" smtClean="0">
                  <a:effectLst/>
                  <a:latin typeface="Arial"/>
                  <a:ea typeface="ＭＳ 明朝"/>
                  <a:cs typeface="Times New Roman"/>
                </a:rPr>
                <a:t>–</a:t>
              </a:r>
              <a:r>
                <a:rPr lang="en-GB" sz="1000" dirty="0" smtClean="0">
                  <a:effectLst/>
                  <a:latin typeface="Arial"/>
                  <a:ea typeface="ＭＳ 明朝"/>
                  <a:cs typeface="Times New Roman"/>
                </a:rPr>
                <a:t> obtained a result for decreases in ds000109, and hence no Dice coefficients are shown. </a:t>
              </a:r>
              <a:endParaRPr lang="en-GB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GB" sz="1200" dirty="0">
                  <a:effectLst/>
                  <a:ea typeface="ＭＳ 明朝"/>
                  <a:cs typeface="Times New Roman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79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80465" y="341586"/>
            <a:ext cx="7470140" cy="6171565"/>
            <a:chOff x="1180465" y="341586"/>
            <a:chExt cx="7470140" cy="6171565"/>
          </a:xfrm>
        </p:grpSpPr>
        <p:pic>
          <p:nvPicPr>
            <p:cNvPr id="4" name="Picture 3" descr="Macintosh HD:Users:maullz:Desktop:Software_Comparison:figures:figures:Slide16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279332" y="-757281"/>
              <a:ext cx="5272405" cy="74701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 Box 31"/>
            <p:cNvSpPr txBox="1"/>
            <p:nvPr/>
          </p:nvSpPr>
          <p:spPr>
            <a:xfrm>
              <a:off x="1409700" y="5484451"/>
              <a:ext cx="7086600" cy="1028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300" u="none" strike="noStrike" dirty="0">
                  <a:effectLst/>
                  <a:latin typeface="Arial"/>
                  <a:ea typeface="ＭＳ 明朝"/>
                  <a:cs typeface="Times New Roman"/>
                </a:rPr>
                <a:t> </a:t>
              </a:r>
              <a:endParaRPr lang="en-GB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GB" sz="1000" u="sng" dirty="0">
                  <a:effectLst/>
                  <a:latin typeface="Arial"/>
                  <a:ea typeface="ＭＳ 明朝"/>
                  <a:cs typeface="Times New Roman"/>
                </a:rPr>
                <a:t>Figure 3</a:t>
              </a:r>
              <a:endParaRPr lang="en-GB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GB" sz="1000" dirty="0">
                  <a:effectLst/>
                  <a:latin typeface="Arial"/>
                  <a:ea typeface="ＭＳ 明朝"/>
                  <a:cs typeface="Times New Roman"/>
                </a:rPr>
                <a:t>Euler Characteristic plots for ds000001 and ds000109. On top, comparisons of the Euler Characteristics computed after </a:t>
              </a:r>
              <a:r>
                <a:rPr lang="en-GB" sz="1000" dirty="0" err="1">
                  <a:effectLst/>
                  <a:latin typeface="Arial"/>
                  <a:ea typeface="ＭＳ 明朝"/>
                  <a:cs typeface="Times New Roman"/>
                </a:rPr>
                <a:t>thresholding</a:t>
              </a:r>
              <a:r>
                <a:rPr lang="en-GB" sz="1000" dirty="0">
                  <a:effectLst/>
                  <a:latin typeface="Arial"/>
                  <a:ea typeface="ＭＳ 明朝"/>
                  <a:cs typeface="Times New Roman"/>
                </a:rPr>
                <a:t> each software’s T-statistic map from our </a:t>
              </a:r>
              <a:r>
                <a:rPr lang="en-GB" sz="1000" dirty="0" smtClean="0">
                  <a:effectLst/>
                  <a:latin typeface="Arial"/>
                  <a:ea typeface="ＭＳ 明朝"/>
                  <a:cs typeface="Times New Roman"/>
                </a:rPr>
                <a:t>replication </a:t>
              </a:r>
              <a:r>
                <a:rPr lang="en-GB" sz="1000" dirty="0">
                  <a:effectLst/>
                  <a:latin typeface="Arial"/>
                  <a:ea typeface="ＭＳ 明朝"/>
                  <a:cs typeface="Times New Roman"/>
                </a:rPr>
                <a:t>analyses using a range of T-values between -6 and 6. Below, comparisons of the Euler Characteristics calculated using the same thresholds on the corresponding T-statistic images </a:t>
              </a:r>
              <a:r>
                <a:rPr lang="en-GB" sz="1000" dirty="0" smtClean="0">
                  <a:effectLst/>
                  <a:latin typeface="Arial"/>
                  <a:ea typeface="ＭＳ 明朝"/>
                  <a:cs typeface="Times New Roman"/>
                </a:rPr>
                <a:t>for permutation </a:t>
              </a:r>
              <a:r>
                <a:rPr lang="en-GB" sz="1000" dirty="0">
                  <a:effectLst/>
                  <a:latin typeface="Arial"/>
                  <a:ea typeface="ＭＳ 明朝"/>
                  <a:cs typeface="Times New Roman"/>
                </a:rPr>
                <a:t>inference within each </a:t>
              </a:r>
              <a:r>
                <a:rPr lang="en-GB" sz="1000" dirty="0" smtClean="0">
                  <a:effectLst/>
                  <a:latin typeface="Arial"/>
                  <a:ea typeface="ＭＳ 明朝"/>
                  <a:cs typeface="Times New Roman"/>
                </a:rPr>
                <a:t>package</a:t>
              </a:r>
              <a:r>
                <a:rPr lang="en-GB" sz="1000" dirty="0" smtClean="0">
                  <a:latin typeface="Arial"/>
                  <a:ea typeface="ＭＳ 明朝"/>
                  <a:cs typeface="Times New Roman"/>
                </a:rPr>
                <a:t>. For each T-value the Euler Characteristics summarises the topology of the </a:t>
              </a:r>
              <a:r>
                <a:rPr lang="en-GB" sz="1000" dirty="0" err="1" smtClean="0">
                  <a:latin typeface="Arial"/>
                  <a:ea typeface="ＭＳ 明朝"/>
                  <a:cs typeface="Times New Roman"/>
                </a:rPr>
                <a:t>thresholded</a:t>
              </a:r>
              <a:r>
                <a:rPr lang="en-GB" sz="1000" dirty="0" smtClean="0">
                  <a:latin typeface="Arial"/>
                  <a:ea typeface="ＭＳ 明朝"/>
                  <a:cs typeface="Times New Roman"/>
                </a:rPr>
                <a:t> image, and the curves provide a signature of the structure of the entire image.</a:t>
              </a:r>
              <a:endParaRPr lang="en-GB" sz="1200" dirty="0">
                <a:effectLst/>
                <a:ea typeface="ＭＳ 明朝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GB" sz="1200" dirty="0">
                  <a:effectLst/>
                  <a:ea typeface="ＭＳ 明朝"/>
                  <a:cs typeface="Times New Roman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779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0</Words>
  <Application>Microsoft Macintosh PowerPoint</Application>
  <PresentationFormat>A4 Paper (210x297 mm)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Bowring</dc:creator>
  <cp:lastModifiedBy>Alex Bowring</cp:lastModifiedBy>
  <cp:revision>4</cp:revision>
  <dcterms:created xsi:type="dcterms:W3CDTF">2018-01-18T13:25:33Z</dcterms:created>
  <dcterms:modified xsi:type="dcterms:W3CDTF">2018-03-12T13:52:44Z</dcterms:modified>
</cp:coreProperties>
</file>