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7470775" cy="5924550"/>
  <p:notesSz cx="6858000" cy="9144000"/>
  <p:defaultTextStyle>
    <a:defPPr>
      <a:defRPr lang="en-US"/>
    </a:defPPr>
    <a:lvl1pPr marL="0" algn="l" defTabSz="42503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039" algn="l" defTabSz="42503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077" algn="l" defTabSz="42503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118" algn="l" defTabSz="42503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0160" algn="l" defTabSz="42503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5197" algn="l" defTabSz="42503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0237" algn="l" defTabSz="42503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5276" algn="l" defTabSz="42503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0315" algn="l" defTabSz="42503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1696" y="-2264"/>
      </p:cViewPr>
      <p:guideLst>
        <p:guide orient="horz" pos="1866"/>
        <p:guide pos="235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318" y="1840451"/>
            <a:ext cx="6350161" cy="1269939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0620" y="3357245"/>
            <a:ext cx="5229545" cy="15140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5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0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5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25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50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752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003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1844-F264-4446-AA98-D0134EB0C289}" type="datetimeFigureOut">
              <a:rPr lang="en-US" smtClean="0"/>
              <a:t>12/03/18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2849-C54C-004A-95C1-127854B7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35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1844-F264-4446-AA98-D0134EB0C289}" type="datetimeFigureOut">
              <a:rPr lang="en-US" smtClean="0"/>
              <a:t>12/03/18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2849-C54C-004A-95C1-127854B7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04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25792" y="327772"/>
            <a:ext cx="970164" cy="6997003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5312" y="327772"/>
            <a:ext cx="2785977" cy="6997003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1844-F264-4446-AA98-D0134EB0C289}" type="datetimeFigureOut">
              <a:rPr lang="en-US" smtClean="0"/>
              <a:t>12/03/18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2849-C54C-004A-95C1-127854B7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3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1844-F264-4446-AA98-D0134EB0C289}" type="datetimeFigureOut">
              <a:rPr lang="en-US" smtClean="0"/>
              <a:t>12/03/18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2849-C54C-004A-95C1-127854B7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74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150" y="3807077"/>
            <a:ext cx="6350161" cy="1176682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0150" y="2511080"/>
            <a:ext cx="6350161" cy="1295996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503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007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7511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016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2519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5023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7527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0031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1844-F264-4446-AA98-D0134EB0C289}" type="datetimeFigureOut">
              <a:rPr lang="en-US" smtClean="0"/>
              <a:t>12/03/18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2849-C54C-004A-95C1-127854B7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0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5315" y="1913139"/>
            <a:ext cx="1878069" cy="5411638"/>
          </a:xfrm>
        </p:spPr>
        <p:txBody>
          <a:bodyPr/>
          <a:lstStyle>
            <a:lvl1pPr>
              <a:defRPr sz="2500"/>
            </a:lvl1pPr>
            <a:lvl2pPr>
              <a:defRPr sz="24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17897" y="1913139"/>
            <a:ext cx="1878069" cy="5411638"/>
          </a:xfrm>
        </p:spPr>
        <p:txBody>
          <a:bodyPr/>
          <a:lstStyle>
            <a:lvl1pPr>
              <a:defRPr sz="2500"/>
            </a:lvl1pPr>
            <a:lvl2pPr>
              <a:defRPr sz="24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1844-F264-4446-AA98-D0134EB0C289}" type="datetimeFigureOut">
              <a:rPr lang="en-US" smtClean="0"/>
              <a:t>12/03/18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2849-C54C-004A-95C1-127854B7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4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549" y="237257"/>
            <a:ext cx="6723699" cy="987425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545" y="1326168"/>
            <a:ext cx="3300889" cy="55268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25039" indent="0">
              <a:buNone/>
              <a:defRPr sz="1900" b="1"/>
            </a:lvl2pPr>
            <a:lvl3pPr marL="850077" indent="0">
              <a:buNone/>
              <a:defRPr sz="1700" b="1"/>
            </a:lvl3pPr>
            <a:lvl4pPr marL="1275118" indent="0">
              <a:buNone/>
              <a:defRPr sz="1500" b="1"/>
            </a:lvl4pPr>
            <a:lvl5pPr marL="1700160" indent="0">
              <a:buNone/>
              <a:defRPr sz="1500" b="1"/>
            </a:lvl5pPr>
            <a:lvl6pPr marL="2125197" indent="0">
              <a:buNone/>
              <a:defRPr sz="1500" b="1"/>
            </a:lvl6pPr>
            <a:lvl7pPr marL="2550237" indent="0">
              <a:buNone/>
              <a:defRPr sz="1500" b="1"/>
            </a:lvl7pPr>
            <a:lvl8pPr marL="2975276" indent="0">
              <a:buNone/>
              <a:defRPr sz="1500" b="1"/>
            </a:lvl8pPr>
            <a:lvl9pPr marL="3400315" indent="0">
              <a:buNone/>
              <a:defRPr sz="15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545" y="1878854"/>
            <a:ext cx="3300889" cy="3413474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95057" y="1326168"/>
            <a:ext cx="3302186" cy="55268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25039" indent="0">
              <a:buNone/>
              <a:defRPr sz="1900" b="1"/>
            </a:lvl2pPr>
            <a:lvl3pPr marL="850077" indent="0">
              <a:buNone/>
              <a:defRPr sz="1700" b="1"/>
            </a:lvl3pPr>
            <a:lvl4pPr marL="1275118" indent="0">
              <a:buNone/>
              <a:defRPr sz="1500" b="1"/>
            </a:lvl4pPr>
            <a:lvl5pPr marL="1700160" indent="0">
              <a:buNone/>
              <a:defRPr sz="1500" b="1"/>
            </a:lvl5pPr>
            <a:lvl6pPr marL="2125197" indent="0">
              <a:buNone/>
              <a:defRPr sz="1500" b="1"/>
            </a:lvl6pPr>
            <a:lvl7pPr marL="2550237" indent="0">
              <a:buNone/>
              <a:defRPr sz="1500" b="1"/>
            </a:lvl7pPr>
            <a:lvl8pPr marL="2975276" indent="0">
              <a:buNone/>
              <a:defRPr sz="1500" b="1"/>
            </a:lvl8pPr>
            <a:lvl9pPr marL="3400315" indent="0">
              <a:buNone/>
              <a:defRPr sz="15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95057" y="1878854"/>
            <a:ext cx="3302186" cy="3413474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1844-F264-4446-AA98-D0134EB0C289}" type="datetimeFigureOut">
              <a:rPr lang="en-US" smtClean="0"/>
              <a:t>12/03/18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2849-C54C-004A-95C1-127854B7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10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1844-F264-4446-AA98-D0134EB0C289}" type="datetimeFigureOut">
              <a:rPr lang="en-US" smtClean="0"/>
              <a:t>12/03/18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2849-C54C-004A-95C1-127854B7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52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1844-F264-4446-AA98-D0134EB0C289}" type="datetimeFigureOut">
              <a:rPr lang="en-US" smtClean="0"/>
              <a:t>12/03/18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2849-C54C-004A-95C1-127854B7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90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542" y="235892"/>
            <a:ext cx="2457835" cy="1003882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0870" y="235890"/>
            <a:ext cx="4176373" cy="5056439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4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3542" y="1239769"/>
            <a:ext cx="2457835" cy="4052557"/>
          </a:xfrm>
        </p:spPr>
        <p:txBody>
          <a:bodyPr/>
          <a:lstStyle>
            <a:lvl1pPr marL="0" indent="0">
              <a:buNone/>
              <a:defRPr sz="1300"/>
            </a:lvl1pPr>
            <a:lvl2pPr marL="425039" indent="0">
              <a:buNone/>
              <a:defRPr sz="1100"/>
            </a:lvl2pPr>
            <a:lvl3pPr marL="850077" indent="0">
              <a:buNone/>
              <a:defRPr sz="800"/>
            </a:lvl3pPr>
            <a:lvl4pPr marL="1275118" indent="0">
              <a:buNone/>
              <a:defRPr sz="800"/>
            </a:lvl4pPr>
            <a:lvl5pPr marL="1700160" indent="0">
              <a:buNone/>
              <a:defRPr sz="800"/>
            </a:lvl5pPr>
            <a:lvl6pPr marL="2125197" indent="0">
              <a:buNone/>
              <a:defRPr sz="800"/>
            </a:lvl6pPr>
            <a:lvl7pPr marL="2550237" indent="0">
              <a:buNone/>
              <a:defRPr sz="800"/>
            </a:lvl7pPr>
            <a:lvl8pPr marL="2975276" indent="0">
              <a:buNone/>
              <a:defRPr sz="800"/>
            </a:lvl8pPr>
            <a:lvl9pPr marL="3400315" indent="0">
              <a:buNone/>
              <a:defRPr sz="8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1844-F264-4446-AA98-D0134EB0C289}" type="datetimeFigureOut">
              <a:rPr lang="en-US" smtClean="0"/>
              <a:t>12/03/18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2849-C54C-004A-95C1-127854B7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29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4332" y="4147188"/>
            <a:ext cx="4482465" cy="48959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64332" y="529370"/>
            <a:ext cx="4482465" cy="3554730"/>
          </a:xfrm>
        </p:spPr>
        <p:txBody>
          <a:bodyPr/>
          <a:lstStyle>
            <a:lvl1pPr marL="0" indent="0">
              <a:buNone/>
              <a:defRPr sz="3000"/>
            </a:lvl1pPr>
            <a:lvl2pPr marL="425039" indent="0">
              <a:buNone/>
              <a:defRPr sz="2500"/>
            </a:lvl2pPr>
            <a:lvl3pPr marL="850077" indent="0">
              <a:buNone/>
              <a:defRPr sz="2400"/>
            </a:lvl3pPr>
            <a:lvl4pPr marL="1275118" indent="0">
              <a:buNone/>
              <a:defRPr sz="1900"/>
            </a:lvl4pPr>
            <a:lvl5pPr marL="1700160" indent="0">
              <a:buNone/>
              <a:defRPr sz="1900"/>
            </a:lvl5pPr>
            <a:lvl6pPr marL="2125197" indent="0">
              <a:buNone/>
              <a:defRPr sz="1900"/>
            </a:lvl6pPr>
            <a:lvl7pPr marL="2550237" indent="0">
              <a:buNone/>
              <a:defRPr sz="1900"/>
            </a:lvl7pPr>
            <a:lvl8pPr marL="2975276" indent="0">
              <a:buNone/>
              <a:defRPr sz="1900"/>
            </a:lvl8pPr>
            <a:lvl9pPr marL="3400315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4332" y="4636785"/>
            <a:ext cx="4482465" cy="695311"/>
          </a:xfrm>
        </p:spPr>
        <p:txBody>
          <a:bodyPr/>
          <a:lstStyle>
            <a:lvl1pPr marL="0" indent="0">
              <a:buNone/>
              <a:defRPr sz="1300"/>
            </a:lvl1pPr>
            <a:lvl2pPr marL="425039" indent="0">
              <a:buNone/>
              <a:defRPr sz="1100"/>
            </a:lvl2pPr>
            <a:lvl3pPr marL="850077" indent="0">
              <a:buNone/>
              <a:defRPr sz="800"/>
            </a:lvl3pPr>
            <a:lvl4pPr marL="1275118" indent="0">
              <a:buNone/>
              <a:defRPr sz="800"/>
            </a:lvl4pPr>
            <a:lvl5pPr marL="1700160" indent="0">
              <a:buNone/>
              <a:defRPr sz="800"/>
            </a:lvl5pPr>
            <a:lvl6pPr marL="2125197" indent="0">
              <a:buNone/>
              <a:defRPr sz="800"/>
            </a:lvl6pPr>
            <a:lvl7pPr marL="2550237" indent="0">
              <a:buNone/>
              <a:defRPr sz="800"/>
            </a:lvl7pPr>
            <a:lvl8pPr marL="2975276" indent="0">
              <a:buNone/>
              <a:defRPr sz="800"/>
            </a:lvl8pPr>
            <a:lvl9pPr marL="3400315" indent="0">
              <a:buNone/>
              <a:defRPr sz="8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1844-F264-4446-AA98-D0134EB0C289}" type="datetimeFigureOut">
              <a:rPr lang="en-US" smtClean="0"/>
              <a:t>12/03/18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2849-C54C-004A-95C1-127854B7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6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3549" y="237257"/>
            <a:ext cx="6723699" cy="987425"/>
          </a:xfrm>
          <a:prstGeom prst="rect">
            <a:avLst/>
          </a:prstGeom>
        </p:spPr>
        <p:txBody>
          <a:bodyPr vert="horz" lIns="85006" tIns="42507" rIns="85006" bIns="42507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549" y="1382398"/>
            <a:ext cx="6723699" cy="3909928"/>
          </a:xfrm>
          <a:prstGeom prst="rect">
            <a:avLst/>
          </a:prstGeom>
        </p:spPr>
        <p:txBody>
          <a:bodyPr vert="horz" lIns="85006" tIns="42507" rIns="85006" bIns="42507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3545" y="5491182"/>
            <a:ext cx="1743181" cy="315428"/>
          </a:xfrm>
          <a:prstGeom prst="rect">
            <a:avLst/>
          </a:prstGeom>
        </p:spPr>
        <p:txBody>
          <a:bodyPr vert="horz" lIns="85006" tIns="42507" rIns="85006" bIns="4250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E1844-F264-4446-AA98-D0134EB0C289}" type="datetimeFigureOut">
              <a:rPr lang="en-US" smtClean="0"/>
              <a:t>12/03/18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52526" y="5491182"/>
            <a:ext cx="2365745" cy="315428"/>
          </a:xfrm>
          <a:prstGeom prst="rect">
            <a:avLst/>
          </a:prstGeom>
        </p:spPr>
        <p:txBody>
          <a:bodyPr vert="horz" lIns="85006" tIns="42507" rIns="85006" bIns="4250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54061" y="5491182"/>
            <a:ext cx="1743181" cy="315428"/>
          </a:xfrm>
          <a:prstGeom prst="rect">
            <a:avLst/>
          </a:prstGeom>
        </p:spPr>
        <p:txBody>
          <a:bodyPr vert="horz" lIns="85006" tIns="42507" rIns="85006" bIns="4250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12849-C54C-004A-95C1-127854B7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0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25039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8780" indent="-318780" algn="l" defTabSz="425039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0691" indent="-265649" algn="l" defTabSz="425039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62599" indent="-212520" algn="l" defTabSz="42503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87639" indent="-212520" algn="l" defTabSz="425039" rtl="0" eaLnBrk="1" latinLnBrk="0" hangingPunct="1">
        <a:spcBef>
          <a:spcPct val="20000"/>
        </a:spcBef>
        <a:buFont typeface="Arial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2680" indent="-212520" algn="l" defTabSz="425039" rtl="0" eaLnBrk="1" latinLnBrk="0" hangingPunct="1">
        <a:spcBef>
          <a:spcPct val="20000"/>
        </a:spcBef>
        <a:buFont typeface="Arial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37717" indent="-212520" algn="l" defTabSz="425039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62759" indent="-212520" algn="l" defTabSz="425039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7796" indent="-212520" algn="l" defTabSz="425039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12835" indent="-212520" algn="l" defTabSz="425039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50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5039" algn="l" defTabSz="4250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0077" algn="l" defTabSz="4250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5118" algn="l" defTabSz="4250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0160" algn="l" defTabSz="4250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5197" algn="l" defTabSz="4250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50237" algn="l" defTabSz="4250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5276" algn="l" defTabSz="4250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00315" algn="l" defTabSz="4250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7470140" cy="5926571"/>
            <a:chOff x="1236346" y="360694"/>
            <a:chExt cx="7470140" cy="5926571"/>
          </a:xfrm>
        </p:grpSpPr>
        <p:pic>
          <p:nvPicPr>
            <p:cNvPr id="6" name="Picture 5" descr="Macintosh HD:Users:maullz:Desktop:Software_Comparison:figures:figures:Slide26.png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335213" y="-738173"/>
              <a:ext cx="5272405" cy="74701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5"/>
            <p:cNvSpPr txBox="1"/>
            <p:nvPr/>
          </p:nvSpPr>
          <p:spPr>
            <a:xfrm>
              <a:off x="1352551" y="5501654"/>
              <a:ext cx="7200900" cy="7856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GB" sz="300" u="none" strike="noStrike" dirty="0">
                  <a:effectLst/>
                  <a:latin typeface="Arial"/>
                  <a:ea typeface="ＭＳ 明朝"/>
                  <a:cs typeface="Times New Roman"/>
                </a:rPr>
                <a:t> </a:t>
              </a:r>
              <a:endParaRPr lang="en-GB" sz="1200" dirty="0">
                <a:effectLst/>
                <a:ea typeface="ＭＳ 明朝"/>
                <a:cs typeface="Times New Roman"/>
              </a:endParaRPr>
            </a:p>
            <a:p>
              <a:pPr>
                <a:spcAft>
                  <a:spcPts val="0"/>
                </a:spcAft>
              </a:pPr>
              <a:r>
                <a:rPr lang="en-GB" sz="1000" u="sng" dirty="0">
                  <a:effectLst/>
                  <a:latin typeface="Arial"/>
                  <a:ea typeface="ＭＳ 明朝"/>
                  <a:cs typeface="Times New Roman"/>
                </a:rPr>
                <a:t>Figure 2</a:t>
              </a:r>
              <a:endParaRPr lang="en-GB" sz="1200" dirty="0">
                <a:effectLst/>
                <a:ea typeface="ＭＳ 明朝"/>
                <a:cs typeface="Times New Roman"/>
              </a:endParaRPr>
            </a:p>
            <a:p>
              <a:pPr>
                <a:spcAft>
                  <a:spcPts val="0"/>
                </a:spcAft>
              </a:pPr>
              <a:r>
                <a:rPr lang="en-GB" sz="1000" dirty="0">
                  <a:effectLst/>
                  <a:latin typeface="Arial"/>
                  <a:ea typeface="ＭＳ 明朝"/>
                  <a:cs typeface="Times New Roman"/>
                </a:rPr>
                <a:t>Dice coefficients comparing the </a:t>
              </a:r>
              <a:r>
                <a:rPr lang="en-GB" sz="1000" dirty="0" err="1">
                  <a:effectLst/>
                  <a:latin typeface="Arial"/>
                  <a:ea typeface="ＭＳ 明朝"/>
                  <a:cs typeface="Times New Roman"/>
                </a:rPr>
                <a:t>thresholded</a:t>
              </a:r>
              <a:r>
                <a:rPr lang="en-GB" sz="1000" dirty="0">
                  <a:effectLst/>
                  <a:latin typeface="Arial"/>
                  <a:ea typeface="ＭＳ 明朝"/>
                  <a:cs typeface="Times New Roman"/>
                </a:rPr>
                <a:t> positive and negative T-statistic maps computed using each software package and inference method for each of the three reproduced studies.  </a:t>
              </a:r>
              <a:r>
                <a:rPr lang="en-GB" sz="1000" dirty="0" smtClean="0">
                  <a:effectLst/>
                  <a:latin typeface="Arial"/>
                  <a:ea typeface="ＭＳ 明朝"/>
                  <a:cs typeface="Times New Roman"/>
                </a:rPr>
                <a:t>Only one software </a:t>
              </a:r>
              <a:r>
                <a:rPr lang="mr-IN" sz="1000" dirty="0" smtClean="0">
                  <a:effectLst/>
                  <a:latin typeface="Arial"/>
                  <a:ea typeface="ＭＳ 明朝"/>
                  <a:cs typeface="Times New Roman"/>
                </a:rPr>
                <a:t>–</a:t>
              </a:r>
              <a:r>
                <a:rPr lang="en-GB" sz="1000" dirty="0" smtClean="0">
                  <a:effectLst/>
                  <a:latin typeface="Arial"/>
                  <a:ea typeface="ＭＳ 明朝"/>
                  <a:cs typeface="Times New Roman"/>
                </a:rPr>
                <a:t> FSL parametric </a:t>
              </a:r>
              <a:r>
                <a:rPr lang="mr-IN" sz="1000" dirty="0" smtClean="0">
                  <a:effectLst/>
                  <a:latin typeface="Arial"/>
                  <a:ea typeface="ＭＳ 明朝"/>
                  <a:cs typeface="Times New Roman"/>
                </a:rPr>
                <a:t>–</a:t>
              </a:r>
              <a:r>
                <a:rPr lang="en-GB" sz="1000" dirty="0" smtClean="0">
                  <a:effectLst/>
                  <a:latin typeface="Arial"/>
                  <a:ea typeface="ＭＳ 明朝"/>
                  <a:cs typeface="Times New Roman"/>
                </a:rPr>
                <a:t> obtained a result for decreases in ds000109, and hence no Dice coefficients are shown. </a:t>
              </a:r>
              <a:endParaRPr lang="en-GB" sz="1200" dirty="0">
                <a:effectLst/>
                <a:ea typeface="ＭＳ 明朝"/>
                <a:cs typeface="Times New Roman"/>
              </a:endParaRPr>
            </a:p>
            <a:p>
              <a:pPr>
                <a:spcAft>
                  <a:spcPts val="0"/>
                </a:spcAft>
              </a:pPr>
              <a:r>
                <a:rPr lang="en-GB" sz="1200" dirty="0">
                  <a:effectLst/>
                  <a:ea typeface="ＭＳ 明朝"/>
                  <a:cs typeface="Times New Roman"/>
                </a:rPr>
                <a:t>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2761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Bowring</dc:creator>
  <cp:lastModifiedBy>Alex Bowring</cp:lastModifiedBy>
  <cp:revision>8</cp:revision>
  <dcterms:created xsi:type="dcterms:W3CDTF">2018-03-07T14:40:29Z</dcterms:created>
  <dcterms:modified xsi:type="dcterms:W3CDTF">2018-03-12T13:47:27Z</dcterms:modified>
</cp:coreProperties>
</file>