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470775" cy="6172200"/>
  <p:notesSz cx="6858000" cy="9144000"/>
  <p:defaultTextStyle>
    <a:defPPr>
      <a:defRPr lang="en-US"/>
    </a:defPPr>
    <a:lvl1pPr marL="0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039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07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118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0160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519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0237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5276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0315" algn="l" defTabSz="42503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1072" y="152"/>
      </p:cViewPr>
      <p:guideLst>
        <p:guide orient="horz" pos="1944"/>
        <p:guide pos="23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18" y="1917383"/>
            <a:ext cx="6350161" cy="132302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619" y="3497580"/>
            <a:ext cx="5229545" cy="15773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5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0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5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5792" y="341473"/>
            <a:ext cx="970164" cy="728948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11" y="341473"/>
            <a:ext cx="2785977" cy="728948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50" y="3966215"/>
            <a:ext cx="6350161" cy="1225868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150" y="2616045"/>
            <a:ext cx="6350161" cy="135016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03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0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1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01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5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02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52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03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14" y="1993109"/>
            <a:ext cx="1878069" cy="5637848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896" y="1993109"/>
            <a:ext cx="1878069" cy="5637848"/>
          </a:xfrm>
        </p:spPr>
        <p:txBody>
          <a:bodyPr/>
          <a:lstStyle>
            <a:lvl1pPr>
              <a:defRPr sz="2500"/>
            </a:lvl1pPr>
            <a:lvl2pPr>
              <a:defRPr sz="24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49" y="247174"/>
            <a:ext cx="6723699" cy="10287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545" y="1381602"/>
            <a:ext cx="3300889" cy="575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5039" indent="0">
              <a:buNone/>
              <a:defRPr sz="1900" b="1"/>
            </a:lvl2pPr>
            <a:lvl3pPr marL="850077" indent="0">
              <a:buNone/>
              <a:defRPr sz="1700" b="1"/>
            </a:lvl3pPr>
            <a:lvl4pPr marL="1275118" indent="0">
              <a:buNone/>
              <a:defRPr sz="1500" b="1"/>
            </a:lvl4pPr>
            <a:lvl5pPr marL="1700160" indent="0">
              <a:buNone/>
              <a:defRPr sz="1500" b="1"/>
            </a:lvl5pPr>
            <a:lvl6pPr marL="2125197" indent="0">
              <a:buNone/>
              <a:defRPr sz="1500" b="1"/>
            </a:lvl6pPr>
            <a:lvl7pPr marL="2550237" indent="0">
              <a:buNone/>
              <a:defRPr sz="1500" b="1"/>
            </a:lvl7pPr>
            <a:lvl8pPr marL="2975276" indent="0">
              <a:buNone/>
              <a:defRPr sz="1500" b="1"/>
            </a:lvl8pPr>
            <a:lvl9pPr marL="3400315" indent="0">
              <a:buNone/>
              <a:defRPr sz="1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545" y="1957391"/>
            <a:ext cx="3300889" cy="3556159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5057" y="1381602"/>
            <a:ext cx="3302186" cy="575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5039" indent="0">
              <a:buNone/>
              <a:defRPr sz="1900" b="1"/>
            </a:lvl2pPr>
            <a:lvl3pPr marL="850077" indent="0">
              <a:buNone/>
              <a:defRPr sz="1700" b="1"/>
            </a:lvl3pPr>
            <a:lvl4pPr marL="1275118" indent="0">
              <a:buNone/>
              <a:defRPr sz="1500" b="1"/>
            </a:lvl4pPr>
            <a:lvl5pPr marL="1700160" indent="0">
              <a:buNone/>
              <a:defRPr sz="1500" b="1"/>
            </a:lvl5pPr>
            <a:lvl6pPr marL="2125197" indent="0">
              <a:buNone/>
              <a:defRPr sz="1500" b="1"/>
            </a:lvl6pPr>
            <a:lvl7pPr marL="2550237" indent="0">
              <a:buNone/>
              <a:defRPr sz="1500" b="1"/>
            </a:lvl7pPr>
            <a:lvl8pPr marL="2975276" indent="0">
              <a:buNone/>
              <a:defRPr sz="1500" b="1"/>
            </a:lvl8pPr>
            <a:lvl9pPr marL="3400315" indent="0">
              <a:buNone/>
              <a:defRPr sz="1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5057" y="1957391"/>
            <a:ext cx="3302186" cy="3556159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41" y="245752"/>
            <a:ext cx="2457835" cy="104584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869" y="245750"/>
            <a:ext cx="4176373" cy="52678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541" y="1291592"/>
            <a:ext cx="2457835" cy="4221956"/>
          </a:xfrm>
        </p:spPr>
        <p:txBody>
          <a:bodyPr/>
          <a:lstStyle>
            <a:lvl1pPr marL="0" indent="0">
              <a:buNone/>
              <a:defRPr sz="1300"/>
            </a:lvl1pPr>
            <a:lvl2pPr marL="425039" indent="0">
              <a:buNone/>
              <a:defRPr sz="1100"/>
            </a:lvl2pPr>
            <a:lvl3pPr marL="850077" indent="0">
              <a:buNone/>
              <a:defRPr sz="800"/>
            </a:lvl3pPr>
            <a:lvl4pPr marL="1275118" indent="0">
              <a:buNone/>
              <a:defRPr sz="800"/>
            </a:lvl4pPr>
            <a:lvl5pPr marL="1700160" indent="0">
              <a:buNone/>
              <a:defRPr sz="800"/>
            </a:lvl5pPr>
            <a:lvl6pPr marL="2125197" indent="0">
              <a:buNone/>
              <a:defRPr sz="800"/>
            </a:lvl6pPr>
            <a:lvl7pPr marL="2550237" indent="0">
              <a:buNone/>
              <a:defRPr sz="800"/>
            </a:lvl7pPr>
            <a:lvl8pPr marL="2975276" indent="0">
              <a:buNone/>
              <a:defRPr sz="800"/>
            </a:lvl8pPr>
            <a:lvl9pPr marL="3400315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331" y="4320543"/>
            <a:ext cx="4482465" cy="51006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4331" y="551498"/>
            <a:ext cx="4482465" cy="3703320"/>
          </a:xfrm>
        </p:spPr>
        <p:txBody>
          <a:bodyPr/>
          <a:lstStyle>
            <a:lvl1pPr marL="0" indent="0">
              <a:buNone/>
              <a:defRPr sz="3000"/>
            </a:lvl1pPr>
            <a:lvl2pPr marL="425039" indent="0">
              <a:buNone/>
              <a:defRPr sz="2500"/>
            </a:lvl2pPr>
            <a:lvl3pPr marL="850077" indent="0">
              <a:buNone/>
              <a:defRPr sz="2400"/>
            </a:lvl3pPr>
            <a:lvl4pPr marL="1275118" indent="0">
              <a:buNone/>
              <a:defRPr sz="1900"/>
            </a:lvl4pPr>
            <a:lvl5pPr marL="1700160" indent="0">
              <a:buNone/>
              <a:defRPr sz="1900"/>
            </a:lvl5pPr>
            <a:lvl6pPr marL="2125197" indent="0">
              <a:buNone/>
              <a:defRPr sz="1900"/>
            </a:lvl6pPr>
            <a:lvl7pPr marL="2550237" indent="0">
              <a:buNone/>
              <a:defRPr sz="1900"/>
            </a:lvl7pPr>
            <a:lvl8pPr marL="2975276" indent="0">
              <a:buNone/>
              <a:defRPr sz="1900"/>
            </a:lvl8pPr>
            <a:lvl9pPr marL="3400315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4331" y="4830605"/>
            <a:ext cx="4482465" cy="724375"/>
          </a:xfrm>
        </p:spPr>
        <p:txBody>
          <a:bodyPr/>
          <a:lstStyle>
            <a:lvl1pPr marL="0" indent="0">
              <a:buNone/>
              <a:defRPr sz="1300"/>
            </a:lvl1pPr>
            <a:lvl2pPr marL="425039" indent="0">
              <a:buNone/>
              <a:defRPr sz="1100"/>
            </a:lvl2pPr>
            <a:lvl3pPr marL="850077" indent="0">
              <a:buNone/>
              <a:defRPr sz="800"/>
            </a:lvl3pPr>
            <a:lvl4pPr marL="1275118" indent="0">
              <a:buNone/>
              <a:defRPr sz="800"/>
            </a:lvl4pPr>
            <a:lvl5pPr marL="1700160" indent="0">
              <a:buNone/>
              <a:defRPr sz="800"/>
            </a:lvl5pPr>
            <a:lvl6pPr marL="2125197" indent="0">
              <a:buNone/>
              <a:defRPr sz="800"/>
            </a:lvl6pPr>
            <a:lvl7pPr marL="2550237" indent="0">
              <a:buNone/>
              <a:defRPr sz="800"/>
            </a:lvl7pPr>
            <a:lvl8pPr marL="2975276" indent="0">
              <a:buNone/>
              <a:defRPr sz="800"/>
            </a:lvl8pPr>
            <a:lvl9pPr marL="3400315" indent="0">
              <a:buNone/>
              <a:defRPr sz="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549" y="247174"/>
            <a:ext cx="6723699" cy="1028700"/>
          </a:xfrm>
          <a:prstGeom prst="rect">
            <a:avLst/>
          </a:prstGeom>
        </p:spPr>
        <p:txBody>
          <a:bodyPr vert="horz" lIns="85006" tIns="42507" rIns="85006" bIns="425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549" y="1440183"/>
            <a:ext cx="6723699" cy="4073366"/>
          </a:xfrm>
          <a:prstGeom prst="rect">
            <a:avLst/>
          </a:prstGeom>
        </p:spPr>
        <p:txBody>
          <a:bodyPr vert="horz" lIns="85006" tIns="42507" rIns="85006" bIns="4250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544" y="5720716"/>
            <a:ext cx="1743181" cy="328613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1844-F264-4446-AA98-D0134EB0C289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2526" y="5720716"/>
            <a:ext cx="2365745" cy="328613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4060" y="5720716"/>
            <a:ext cx="1743181" cy="328613"/>
          </a:xfrm>
          <a:prstGeom prst="rect">
            <a:avLst/>
          </a:prstGeom>
        </p:spPr>
        <p:txBody>
          <a:bodyPr vert="horz" lIns="85006" tIns="42507" rIns="85006" bIns="4250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2849-C54C-004A-95C1-127854B7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039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780" indent="-318780" algn="l" defTabSz="425039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691" indent="-265649" algn="l" defTabSz="425039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62599" indent="-212520" algn="l" defTabSz="425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87639" indent="-212520" algn="l" defTabSz="425039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2680" indent="-212520" algn="l" defTabSz="425039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7717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2759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796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2835" indent="-212520" algn="l" defTabSz="42503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039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07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118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60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519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0237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5276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15" algn="l" defTabSz="42503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7470140" cy="6171565"/>
            <a:chOff x="1180465" y="341586"/>
            <a:chExt cx="7470140" cy="6171565"/>
          </a:xfrm>
        </p:grpSpPr>
        <p:pic>
          <p:nvPicPr>
            <p:cNvPr id="6" name="Picture 5" descr="Macintosh HD:Users:maullz:Desktop:Software_Comparison:figures:figures:Slide16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79332" y="-757281"/>
              <a:ext cx="5272405" cy="7470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31"/>
            <p:cNvSpPr txBox="1"/>
            <p:nvPr/>
          </p:nvSpPr>
          <p:spPr>
            <a:xfrm>
              <a:off x="1409700" y="5484451"/>
              <a:ext cx="7086600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300" u="none" strike="noStrike" dirty="0">
                  <a:effectLst/>
                  <a:latin typeface="Arial"/>
                  <a:ea typeface="ＭＳ 明朝"/>
                  <a:cs typeface="Times New Roman"/>
                </a:rPr>
                <a:t> 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000" u="sng" dirty="0">
                  <a:effectLst/>
                  <a:latin typeface="Arial"/>
                  <a:ea typeface="ＭＳ 明朝"/>
                  <a:cs typeface="Times New Roman"/>
                </a:rPr>
                <a:t>Figure 3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Euler Characteristic plots for ds000001 and ds000109. On top, comparisons of the Euler Characteristics computed after </a:t>
              </a:r>
              <a:r>
                <a:rPr lang="en-GB" sz="1000" dirty="0" err="1">
                  <a:effectLst/>
                  <a:latin typeface="Arial"/>
                  <a:ea typeface="ＭＳ 明朝"/>
                  <a:cs typeface="Times New Roman"/>
                </a:rPr>
                <a:t>thresholding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 each software’s T-statistic map from our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replication 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analyses using a range of T-values between -6 and 6. Below, comparisons of the Euler Characteristics calculated using the same thresholds on the corresponding T-statistic images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for permutation 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inference within each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package</a:t>
              </a:r>
              <a:r>
                <a:rPr lang="en-GB" sz="1000" dirty="0" smtClean="0">
                  <a:latin typeface="Arial"/>
                  <a:ea typeface="ＭＳ 明朝"/>
                  <a:cs typeface="Times New Roman"/>
                </a:rPr>
                <a:t>. For each T-value the Euler Characteristics summarises the topology of the </a:t>
              </a:r>
              <a:r>
                <a:rPr lang="en-GB" sz="1000" dirty="0" err="1" smtClean="0">
                  <a:latin typeface="Arial"/>
                  <a:ea typeface="ＭＳ 明朝"/>
                  <a:cs typeface="Times New Roman"/>
                </a:rPr>
                <a:t>thresholded</a:t>
              </a:r>
              <a:r>
                <a:rPr lang="en-GB" sz="1000" dirty="0" smtClean="0">
                  <a:latin typeface="Arial"/>
                  <a:ea typeface="ＭＳ 明朝"/>
                  <a:cs typeface="Times New Roman"/>
                </a:rPr>
                <a:t> image, and the curves provide a signature of the structure of the entire image.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200" dirty="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7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Bowring</dc:creator>
  <cp:lastModifiedBy>Alex Bowring</cp:lastModifiedBy>
  <cp:revision>10</cp:revision>
  <dcterms:created xsi:type="dcterms:W3CDTF">2018-03-07T14:40:29Z</dcterms:created>
  <dcterms:modified xsi:type="dcterms:W3CDTF">2018-03-12T13:52:22Z</dcterms:modified>
</cp:coreProperties>
</file>