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276850" cy="9207500"/>
  <p:notesSz cx="6858000" cy="9144000"/>
  <p:defaultTextStyle>
    <a:defPPr>
      <a:defRPr lang="en-US"/>
    </a:defPPr>
    <a:lvl1pPr marL="0" algn="l" defTabSz="4570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79" algn="l" defTabSz="4570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56" algn="l" defTabSz="4570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38" algn="l" defTabSz="4570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19" algn="l" defTabSz="4570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96" algn="l" defTabSz="4570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475" algn="l" defTabSz="4570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554" algn="l" defTabSz="4570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633" algn="l" defTabSz="4570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2584" y="1552"/>
      </p:cViewPr>
      <p:guideLst>
        <p:guide orient="horz" pos="2900"/>
        <p:guide pos="16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770" y="2860294"/>
            <a:ext cx="4485324" cy="1973644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1528" y="5217584"/>
            <a:ext cx="3693796" cy="23530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3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04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07848" y="509399"/>
            <a:ext cx="685258" cy="10874227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081" y="509399"/>
            <a:ext cx="1967826" cy="10874227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7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41" y="5916677"/>
            <a:ext cx="4485324" cy="1828713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41" y="3902536"/>
            <a:ext cx="4485324" cy="2014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7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3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47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5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6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0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082" y="2973259"/>
            <a:ext cx="1326541" cy="8410369"/>
          </a:xfrm>
        </p:spPr>
        <p:txBody>
          <a:bodyPr/>
          <a:lstStyle>
            <a:lvl1pPr>
              <a:defRPr sz="27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6571" y="2973259"/>
            <a:ext cx="1326541" cy="8410369"/>
          </a:xfrm>
        </p:spPr>
        <p:txBody>
          <a:bodyPr/>
          <a:lstStyle>
            <a:lvl1pPr>
              <a:defRPr sz="27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849" y="368727"/>
            <a:ext cx="4749166" cy="1534583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3845" y="2061031"/>
            <a:ext cx="2331525" cy="85894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079" indent="0">
              <a:buNone/>
              <a:defRPr sz="2000" b="1"/>
            </a:lvl2pPr>
            <a:lvl3pPr marL="914156" indent="0">
              <a:buNone/>
              <a:defRPr sz="1800" b="1"/>
            </a:lvl3pPr>
            <a:lvl4pPr marL="1371238" indent="0">
              <a:buNone/>
              <a:defRPr sz="1600" b="1"/>
            </a:lvl4pPr>
            <a:lvl5pPr marL="1828319" indent="0">
              <a:buNone/>
              <a:defRPr sz="1600" b="1"/>
            </a:lvl5pPr>
            <a:lvl6pPr marL="2285396" indent="0">
              <a:buNone/>
              <a:defRPr sz="1600" b="1"/>
            </a:lvl6pPr>
            <a:lvl7pPr marL="2742475" indent="0">
              <a:buNone/>
              <a:defRPr sz="1600" b="1"/>
            </a:lvl7pPr>
            <a:lvl8pPr marL="3199554" indent="0">
              <a:buNone/>
              <a:defRPr sz="1600" b="1"/>
            </a:lvl8pPr>
            <a:lvl9pPr marL="3656633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3845" y="2919975"/>
            <a:ext cx="2331525" cy="5304969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80569" y="2061031"/>
            <a:ext cx="2332441" cy="85894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079" indent="0">
              <a:buNone/>
              <a:defRPr sz="2000" b="1"/>
            </a:lvl2pPr>
            <a:lvl3pPr marL="914156" indent="0">
              <a:buNone/>
              <a:defRPr sz="1800" b="1"/>
            </a:lvl3pPr>
            <a:lvl4pPr marL="1371238" indent="0">
              <a:buNone/>
              <a:defRPr sz="1600" b="1"/>
            </a:lvl4pPr>
            <a:lvl5pPr marL="1828319" indent="0">
              <a:buNone/>
              <a:defRPr sz="1600" b="1"/>
            </a:lvl5pPr>
            <a:lvl6pPr marL="2285396" indent="0">
              <a:buNone/>
              <a:defRPr sz="1600" b="1"/>
            </a:lvl6pPr>
            <a:lvl7pPr marL="2742475" indent="0">
              <a:buNone/>
              <a:defRPr sz="1600" b="1"/>
            </a:lvl7pPr>
            <a:lvl8pPr marL="3199554" indent="0">
              <a:buNone/>
              <a:defRPr sz="1600" b="1"/>
            </a:lvl8pPr>
            <a:lvl9pPr marL="3656633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80569" y="2919975"/>
            <a:ext cx="2332441" cy="5304969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1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5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9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844" y="366602"/>
            <a:ext cx="1736048" cy="15601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3103" y="366599"/>
            <a:ext cx="2949907" cy="785834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3844" y="1926757"/>
            <a:ext cx="1736048" cy="6298187"/>
          </a:xfrm>
        </p:spPr>
        <p:txBody>
          <a:bodyPr/>
          <a:lstStyle>
            <a:lvl1pPr marL="0" indent="0">
              <a:buNone/>
              <a:defRPr sz="1400"/>
            </a:lvl1pPr>
            <a:lvl2pPr marL="457079" indent="0">
              <a:buNone/>
              <a:defRPr sz="1100"/>
            </a:lvl2pPr>
            <a:lvl3pPr marL="914156" indent="0">
              <a:buNone/>
              <a:defRPr sz="900"/>
            </a:lvl3pPr>
            <a:lvl4pPr marL="1371238" indent="0">
              <a:buNone/>
              <a:defRPr sz="900"/>
            </a:lvl4pPr>
            <a:lvl5pPr marL="1828319" indent="0">
              <a:buNone/>
              <a:defRPr sz="900"/>
            </a:lvl5pPr>
            <a:lvl6pPr marL="2285396" indent="0">
              <a:buNone/>
              <a:defRPr sz="900"/>
            </a:lvl6pPr>
            <a:lvl7pPr marL="2742475" indent="0">
              <a:buNone/>
              <a:defRPr sz="900"/>
            </a:lvl7pPr>
            <a:lvl8pPr marL="3199554" indent="0">
              <a:buNone/>
              <a:defRPr sz="900"/>
            </a:lvl8pPr>
            <a:lvl9pPr marL="3656633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2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304" y="6445254"/>
            <a:ext cx="3166110" cy="76089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4304" y="822707"/>
            <a:ext cx="3166110" cy="5524500"/>
          </a:xfrm>
        </p:spPr>
        <p:txBody>
          <a:bodyPr/>
          <a:lstStyle>
            <a:lvl1pPr marL="0" indent="0">
              <a:buNone/>
              <a:defRPr sz="3200"/>
            </a:lvl1pPr>
            <a:lvl2pPr marL="457079" indent="0">
              <a:buNone/>
              <a:defRPr sz="2700"/>
            </a:lvl2pPr>
            <a:lvl3pPr marL="914156" indent="0">
              <a:buNone/>
              <a:defRPr sz="2500"/>
            </a:lvl3pPr>
            <a:lvl4pPr marL="1371238" indent="0">
              <a:buNone/>
              <a:defRPr sz="2000"/>
            </a:lvl4pPr>
            <a:lvl5pPr marL="1828319" indent="0">
              <a:buNone/>
              <a:defRPr sz="2000"/>
            </a:lvl5pPr>
            <a:lvl6pPr marL="2285396" indent="0">
              <a:buNone/>
              <a:defRPr sz="2000"/>
            </a:lvl6pPr>
            <a:lvl7pPr marL="2742475" indent="0">
              <a:buNone/>
              <a:defRPr sz="2000"/>
            </a:lvl7pPr>
            <a:lvl8pPr marL="3199554" indent="0">
              <a:buNone/>
              <a:defRPr sz="2000"/>
            </a:lvl8pPr>
            <a:lvl9pPr marL="365663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4304" y="7206150"/>
            <a:ext cx="3166110" cy="1080600"/>
          </a:xfrm>
        </p:spPr>
        <p:txBody>
          <a:bodyPr/>
          <a:lstStyle>
            <a:lvl1pPr marL="0" indent="0">
              <a:buNone/>
              <a:defRPr sz="1400"/>
            </a:lvl1pPr>
            <a:lvl2pPr marL="457079" indent="0">
              <a:buNone/>
              <a:defRPr sz="1100"/>
            </a:lvl2pPr>
            <a:lvl3pPr marL="914156" indent="0">
              <a:buNone/>
              <a:defRPr sz="900"/>
            </a:lvl3pPr>
            <a:lvl4pPr marL="1371238" indent="0">
              <a:buNone/>
              <a:defRPr sz="900"/>
            </a:lvl4pPr>
            <a:lvl5pPr marL="1828319" indent="0">
              <a:buNone/>
              <a:defRPr sz="900"/>
            </a:lvl5pPr>
            <a:lvl6pPr marL="2285396" indent="0">
              <a:buNone/>
              <a:defRPr sz="900"/>
            </a:lvl6pPr>
            <a:lvl7pPr marL="2742475" indent="0">
              <a:buNone/>
              <a:defRPr sz="900"/>
            </a:lvl7pPr>
            <a:lvl8pPr marL="3199554" indent="0">
              <a:buNone/>
              <a:defRPr sz="900"/>
            </a:lvl8pPr>
            <a:lvl9pPr marL="3656633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6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3849" y="368727"/>
            <a:ext cx="4749166" cy="1534583"/>
          </a:xfrm>
          <a:prstGeom prst="rect">
            <a:avLst/>
          </a:prstGeom>
        </p:spPr>
        <p:txBody>
          <a:bodyPr vert="horz" lIns="91414" tIns="45711" rIns="91414" bIns="45711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3849" y="2148419"/>
            <a:ext cx="4749166" cy="6076524"/>
          </a:xfrm>
          <a:prstGeom prst="rect">
            <a:avLst/>
          </a:prstGeom>
        </p:spPr>
        <p:txBody>
          <a:bodyPr vert="horz" lIns="91414" tIns="45711" rIns="91414" bIns="45711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3845" y="8533989"/>
            <a:ext cx="1231265" cy="490214"/>
          </a:xfrm>
          <a:prstGeom prst="rect">
            <a:avLst/>
          </a:prstGeom>
        </p:spPr>
        <p:txBody>
          <a:bodyPr vert="horz" lIns="91414" tIns="45711" rIns="91414" bIns="4571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2930" y="8533989"/>
            <a:ext cx="1671003" cy="490214"/>
          </a:xfrm>
          <a:prstGeom prst="rect">
            <a:avLst/>
          </a:prstGeom>
        </p:spPr>
        <p:txBody>
          <a:bodyPr vert="horz" lIns="91414" tIns="45711" rIns="91414" bIns="4571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1744" y="8533989"/>
            <a:ext cx="1231265" cy="490214"/>
          </a:xfrm>
          <a:prstGeom prst="rect">
            <a:avLst/>
          </a:prstGeom>
        </p:spPr>
        <p:txBody>
          <a:bodyPr vert="horz" lIns="91414" tIns="45711" rIns="91414" bIns="4571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0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079" rtl="0" eaLnBrk="1" latinLnBrk="0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09" indent="-342809" algn="l" defTabSz="45707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56" indent="-285674" algn="l" defTabSz="457079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98" indent="-228540" algn="l" defTabSz="457079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79" indent="-228540" algn="l" defTabSz="45707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59" indent="-228540" algn="l" defTabSz="45707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36" indent="-228540" algn="l" defTabSz="45707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17" indent="-228540" algn="l" defTabSz="45707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94" indent="-228540" algn="l" defTabSz="45707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73" indent="-228540" algn="l" defTabSz="45707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9" algn="l" defTabSz="4570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56" algn="l" defTabSz="4570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38" algn="l" defTabSz="4570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19" algn="l" defTabSz="4570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96" algn="l" defTabSz="4570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75" algn="l" defTabSz="4570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54" algn="l" defTabSz="4570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33" algn="l" defTabSz="4570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467"/>
            <a:ext cx="5272405" cy="9207033"/>
            <a:chOff x="792798" y="209552"/>
            <a:chExt cx="5272405" cy="9207033"/>
          </a:xfrm>
        </p:grpSpPr>
        <p:sp>
          <p:nvSpPr>
            <p:cNvPr id="6" name="Text Box 3"/>
            <p:cNvSpPr txBox="1"/>
            <p:nvPr/>
          </p:nvSpPr>
          <p:spPr>
            <a:xfrm>
              <a:off x="792798" y="7639050"/>
              <a:ext cx="5257800" cy="1777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000" u="sng" dirty="0">
                  <a:effectLst/>
                  <a:latin typeface="Arial"/>
                  <a:ea typeface="ＭＳ 明朝"/>
                  <a:cs typeface="Times New Roman"/>
                </a:rPr>
                <a:t>Figure 1a</a:t>
              </a:r>
              <a:endParaRPr lang="en-GB" sz="1200" dirty="0">
                <a:effectLst/>
                <a:ea typeface="ＭＳ 明朝"/>
                <a:cs typeface="Times New Roman"/>
              </a:endParaRPr>
            </a:p>
            <a:p>
              <a:pPr algn="just">
                <a:spcAft>
                  <a:spcPts val="0"/>
                </a:spcAft>
              </a:pPr>
              <a:r>
                <a:rPr lang="en-GB" sz="1000" dirty="0" smtClean="0">
                  <a:effectLst/>
                  <a:latin typeface="Arial"/>
                  <a:ea typeface="ＭＳ 明朝"/>
                  <a:cs typeface="Times New Roman"/>
                </a:rPr>
                <a:t>Bland-Altman 2D histograms comparing the </a:t>
              </a:r>
              <a:r>
                <a:rPr lang="en-GB" sz="1000" dirty="0" err="1" smtClean="0">
                  <a:effectLst/>
                  <a:latin typeface="Arial"/>
                  <a:ea typeface="ＭＳ 明朝"/>
                  <a:cs typeface="Times New Roman"/>
                </a:rPr>
                <a:t>unthresholded</a:t>
              </a:r>
              <a:r>
                <a:rPr lang="en-GB" sz="1000" dirty="0" smtClean="0">
                  <a:effectLst/>
                  <a:latin typeface="Arial"/>
                  <a:ea typeface="ＭＳ 明朝"/>
                  <a:cs typeface="Times New Roman"/>
                </a:rPr>
                <a:t> group-level T-statistic maps computed as part of the replication analyses of the ds000001 and ds000109 studies within AFNI, FSL and SPM. Left; Comparisons for ds000001</a:t>
              </a:r>
              <a:r>
                <a:rPr lang="en-GB" sz="1000" dirty="0">
                  <a:latin typeface="Arial"/>
                  <a:ea typeface="ＭＳ 明朝"/>
                  <a:cs typeface="Times New Roman"/>
                </a:rPr>
                <a:t>’s balloon </a:t>
              </a:r>
              <a:r>
                <a:rPr lang="en-GB" sz="1000" dirty="0" err="1">
                  <a:latin typeface="Arial"/>
                  <a:ea typeface="ＭＳ 明朝"/>
                  <a:cs typeface="Times New Roman"/>
                </a:rPr>
                <a:t>analog</a:t>
              </a:r>
              <a:r>
                <a:rPr lang="en-GB" sz="1000" dirty="0">
                  <a:latin typeface="Arial"/>
                  <a:ea typeface="ＭＳ 明朝"/>
                  <a:cs typeface="Times New Roman"/>
                </a:rPr>
                <a:t> risk </a:t>
              </a:r>
              <a:r>
                <a:rPr lang="en-GB" sz="1000" dirty="0" smtClean="0">
                  <a:latin typeface="Arial"/>
                  <a:ea typeface="ＭＳ 明朝"/>
                  <a:cs typeface="Times New Roman"/>
                </a:rPr>
                <a:t>task, </a:t>
              </a:r>
              <a:r>
                <a:rPr lang="en-GB" sz="1000" dirty="0" smtClean="0">
                  <a:effectLst/>
                  <a:latin typeface="Arial"/>
                  <a:ea typeface="ＭＳ 明朝"/>
                  <a:cs typeface="Times New Roman"/>
                </a:rPr>
                <a:t>T-statistic images contrasting the parametric modulation of pumps of the reward balloons versus parametric modulation of pumps of the control balloon. Right; Comparisons </a:t>
              </a:r>
              <a:r>
                <a:rPr lang="en-GB" sz="1000" dirty="0">
                  <a:latin typeface="Arial"/>
                  <a:ea typeface="ＭＳ 明朝"/>
                  <a:cs typeface="Times New Roman"/>
                </a:rPr>
                <a:t>for </a:t>
              </a:r>
              <a:r>
                <a:rPr lang="en-GB" sz="1000" dirty="0" smtClean="0">
                  <a:latin typeface="Arial"/>
                  <a:ea typeface="ＭＳ 明朝"/>
                  <a:cs typeface="Times New Roman"/>
                </a:rPr>
                <a:t>ds000109’s false belief task, </a:t>
              </a:r>
              <a:r>
                <a:rPr lang="en-GB" sz="1000" dirty="0" smtClean="0">
                  <a:effectLst/>
                  <a:latin typeface="Arial"/>
                  <a:ea typeface="ＭＳ 明朝"/>
                  <a:cs typeface="Times New Roman"/>
                </a:rPr>
                <a:t>T-statistic images contrasting the false belief versus false photo conditions. </a:t>
              </a:r>
              <a:endParaRPr lang="en-GB" sz="1200" dirty="0" smtClean="0">
                <a:effectLst/>
                <a:ea typeface="ＭＳ 明朝"/>
                <a:cs typeface="Times New Roman"/>
              </a:endParaRPr>
            </a:p>
            <a:p>
              <a:pPr algn="just">
                <a:spcAft>
                  <a:spcPts val="0"/>
                </a:spcAft>
              </a:pPr>
              <a:r>
                <a:rPr lang="en-GB" sz="1000" dirty="0" smtClean="0">
                  <a:effectLst/>
                  <a:latin typeface="Arial"/>
                  <a:ea typeface="ＭＳ 明朝"/>
                  <a:cs typeface="Times New Roman"/>
                </a:rPr>
                <a:t>Density images show the relationship between the average T-statistic value and difference of T-statistic values at corresponding voxels in the </a:t>
              </a:r>
              <a:r>
                <a:rPr lang="en-GB" sz="1000" dirty="0" err="1" smtClean="0">
                  <a:effectLst/>
                  <a:latin typeface="Arial"/>
                  <a:ea typeface="ＭＳ 明朝"/>
                  <a:cs typeface="Times New Roman"/>
                </a:rPr>
                <a:t>unthresholded</a:t>
              </a:r>
              <a:r>
                <a:rPr lang="en-GB" sz="1000" dirty="0" smtClean="0">
                  <a:effectLst/>
                  <a:latin typeface="Arial"/>
                  <a:ea typeface="ＭＳ 明朝"/>
                  <a:cs typeface="Times New Roman"/>
                </a:rPr>
                <a:t> T-statistic images for each pairwise combination of software packages. </a:t>
              </a:r>
              <a:r>
                <a:rPr lang="en-GB" sz="1200" dirty="0">
                  <a:effectLst/>
                  <a:ea typeface="ＭＳ 明朝"/>
                  <a:cs typeface="Times New Roman"/>
                </a:rPr>
                <a:t> </a:t>
              </a:r>
            </a:p>
          </p:txBody>
        </p:sp>
        <p:pic>
          <p:nvPicPr>
            <p:cNvPr id="7" name="Picture 6" descr="Macintosh HD:Users:maullz:Desktop:Software_Comparison:figures:figures:Slide19.png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798" y="209552"/>
              <a:ext cx="5272405" cy="747014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7276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134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Bowring</dc:creator>
  <cp:lastModifiedBy>Alex Bowring</cp:lastModifiedBy>
  <cp:revision>4</cp:revision>
  <dcterms:created xsi:type="dcterms:W3CDTF">2018-03-07T14:40:29Z</dcterms:created>
  <dcterms:modified xsi:type="dcterms:W3CDTF">2018-03-12T13:31:46Z</dcterms:modified>
</cp:coreProperties>
</file>