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276850" cy="8458200"/>
  <p:notesSz cx="6858000" cy="9144000"/>
  <p:defaultTextStyle>
    <a:defPPr>
      <a:defRPr lang="en-US"/>
    </a:defPPr>
    <a:lvl1pPr marL="0" algn="l" defTabSz="42503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039" algn="l" defTabSz="42503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077" algn="l" defTabSz="42503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118" algn="l" defTabSz="42503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0160" algn="l" defTabSz="42503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5197" algn="l" defTabSz="42503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0237" algn="l" defTabSz="42503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5276" algn="l" defTabSz="42503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0315" algn="l" defTabSz="42503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2448" y="1192"/>
      </p:cViewPr>
      <p:guideLst>
        <p:guide orient="horz" pos="2664"/>
        <p:guide pos="16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771" y="2627524"/>
            <a:ext cx="4485324" cy="1813031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1528" y="4792980"/>
            <a:ext cx="3693797" cy="21615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5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0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5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3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0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07848" y="467944"/>
            <a:ext cx="685258" cy="9989291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081" y="467944"/>
            <a:ext cx="1967826" cy="9989291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7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42" y="5435183"/>
            <a:ext cx="4485324" cy="1679893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42" y="3584951"/>
            <a:ext cx="4485324" cy="1850231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03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0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11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016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519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023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527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031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0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082" y="2731297"/>
            <a:ext cx="1326541" cy="7725939"/>
          </a:xfrm>
        </p:spPr>
        <p:txBody>
          <a:bodyPr/>
          <a:lstStyle>
            <a:lvl1pPr>
              <a:defRPr sz="25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6570" y="2731297"/>
            <a:ext cx="1326541" cy="7725939"/>
          </a:xfrm>
        </p:spPr>
        <p:txBody>
          <a:bodyPr/>
          <a:lstStyle>
            <a:lvl1pPr>
              <a:defRPr sz="25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850" y="338720"/>
            <a:ext cx="4749166" cy="14097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845" y="1893306"/>
            <a:ext cx="2331525" cy="7890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25039" indent="0">
              <a:buNone/>
              <a:defRPr sz="1900" b="1"/>
            </a:lvl2pPr>
            <a:lvl3pPr marL="850077" indent="0">
              <a:buNone/>
              <a:defRPr sz="1700" b="1"/>
            </a:lvl3pPr>
            <a:lvl4pPr marL="1275118" indent="0">
              <a:buNone/>
              <a:defRPr sz="1500" b="1"/>
            </a:lvl4pPr>
            <a:lvl5pPr marL="1700160" indent="0">
              <a:buNone/>
              <a:defRPr sz="1500" b="1"/>
            </a:lvl5pPr>
            <a:lvl6pPr marL="2125197" indent="0">
              <a:buNone/>
              <a:defRPr sz="1500" b="1"/>
            </a:lvl6pPr>
            <a:lvl7pPr marL="2550237" indent="0">
              <a:buNone/>
              <a:defRPr sz="1500" b="1"/>
            </a:lvl7pPr>
            <a:lvl8pPr marL="2975276" indent="0">
              <a:buNone/>
              <a:defRPr sz="1500" b="1"/>
            </a:lvl8pPr>
            <a:lvl9pPr marL="3400315" indent="0">
              <a:buNone/>
              <a:defRPr sz="15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3845" y="2682349"/>
            <a:ext cx="2331525" cy="4873255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80570" y="1893306"/>
            <a:ext cx="2332441" cy="7890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25039" indent="0">
              <a:buNone/>
              <a:defRPr sz="1900" b="1"/>
            </a:lvl2pPr>
            <a:lvl3pPr marL="850077" indent="0">
              <a:buNone/>
              <a:defRPr sz="1700" b="1"/>
            </a:lvl3pPr>
            <a:lvl4pPr marL="1275118" indent="0">
              <a:buNone/>
              <a:defRPr sz="1500" b="1"/>
            </a:lvl4pPr>
            <a:lvl5pPr marL="1700160" indent="0">
              <a:buNone/>
              <a:defRPr sz="1500" b="1"/>
            </a:lvl5pPr>
            <a:lvl6pPr marL="2125197" indent="0">
              <a:buNone/>
              <a:defRPr sz="1500" b="1"/>
            </a:lvl6pPr>
            <a:lvl7pPr marL="2550237" indent="0">
              <a:buNone/>
              <a:defRPr sz="1500" b="1"/>
            </a:lvl7pPr>
            <a:lvl8pPr marL="2975276" indent="0">
              <a:buNone/>
              <a:defRPr sz="1500" b="1"/>
            </a:lvl8pPr>
            <a:lvl9pPr marL="3400315" indent="0">
              <a:buNone/>
              <a:defRPr sz="15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80570" y="2682349"/>
            <a:ext cx="2332441" cy="4873255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1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5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9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844" y="336770"/>
            <a:ext cx="1736048" cy="143319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3103" y="336767"/>
            <a:ext cx="2949907" cy="7218839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3844" y="1769959"/>
            <a:ext cx="1736048" cy="5785644"/>
          </a:xfrm>
        </p:spPr>
        <p:txBody>
          <a:bodyPr/>
          <a:lstStyle>
            <a:lvl1pPr marL="0" indent="0">
              <a:buNone/>
              <a:defRPr sz="1300"/>
            </a:lvl1pPr>
            <a:lvl2pPr marL="425039" indent="0">
              <a:buNone/>
              <a:defRPr sz="1100"/>
            </a:lvl2pPr>
            <a:lvl3pPr marL="850077" indent="0">
              <a:buNone/>
              <a:defRPr sz="800"/>
            </a:lvl3pPr>
            <a:lvl4pPr marL="1275118" indent="0">
              <a:buNone/>
              <a:defRPr sz="800"/>
            </a:lvl4pPr>
            <a:lvl5pPr marL="1700160" indent="0">
              <a:buNone/>
              <a:defRPr sz="800"/>
            </a:lvl5pPr>
            <a:lvl6pPr marL="2125197" indent="0">
              <a:buNone/>
              <a:defRPr sz="800"/>
            </a:lvl6pPr>
            <a:lvl7pPr marL="2550237" indent="0">
              <a:buNone/>
              <a:defRPr sz="800"/>
            </a:lvl7pPr>
            <a:lvl8pPr marL="2975276" indent="0">
              <a:buNone/>
              <a:defRPr sz="800"/>
            </a:lvl8pPr>
            <a:lvl9pPr marL="3400315" indent="0">
              <a:buNone/>
              <a:defRPr sz="8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2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304" y="5920744"/>
            <a:ext cx="3166110" cy="6989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4304" y="755756"/>
            <a:ext cx="3166110" cy="5074920"/>
          </a:xfrm>
        </p:spPr>
        <p:txBody>
          <a:bodyPr/>
          <a:lstStyle>
            <a:lvl1pPr marL="0" indent="0">
              <a:buNone/>
              <a:defRPr sz="3000"/>
            </a:lvl1pPr>
            <a:lvl2pPr marL="425039" indent="0">
              <a:buNone/>
              <a:defRPr sz="2500"/>
            </a:lvl2pPr>
            <a:lvl3pPr marL="850077" indent="0">
              <a:buNone/>
              <a:defRPr sz="2400"/>
            </a:lvl3pPr>
            <a:lvl4pPr marL="1275118" indent="0">
              <a:buNone/>
              <a:defRPr sz="1900"/>
            </a:lvl4pPr>
            <a:lvl5pPr marL="1700160" indent="0">
              <a:buNone/>
              <a:defRPr sz="1900"/>
            </a:lvl5pPr>
            <a:lvl6pPr marL="2125197" indent="0">
              <a:buNone/>
              <a:defRPr sz="1900"/>
            </a:lvl6pPr>
            <a:lvl7pPr marL="2550237" indent="0">
              <a:buNone/>
              <a:defRPr sz="1900"/>
            </a:lvl7pPr>
            <a:lvl8pPr marL="2975276" indent="0">
              <a:buNone/>
              <a:defRPr sz="1900"/>
            </a:lvl8pPr>
            <a:lvl9pPr marL="3400315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4304" y="6619718"/>
            <a:ext cx="3166110" cy="992662"/>
          </a:xfrm>
        </p:spPr>
        <p:txBody>
          <a:bodyPr/>
          <a:lstStyle>
            <a:lvl1pPr marL="0" indent="0">
              <a:buNone/>
              <a:defRPr sz="1300"/>
            </a:lvl1pPr>
            <a:lvl2pPr marL="425039" indent="0">
              <a:buNone/>
              <a:defRPr sz="1100"/>
            </a:lvl2pPr>
            <a:lvl3pPr marL="850077" indent="0">
              <a:buNone/>
              <a:defRPr sz="800"/>
            </a:lvl3pPr>
            <a:lvl4pPr marL="1275118" indent="0">
              <a:buNone/>
              <a:defRPr sz="800"/>
            </a:lvl4pPr>
            <a:lvl5pPr marL="1700160" indent="0">
              <a:buNone/>
              <a:defRPr sz="800"/>
            </a:lvl5pPr>
            <a:lvl6pPr marL="2125197" indent="0">
              <a:buNone/>
              <a:defRPr sz="800"/>
            </a:lvl6pPr>
            <a:lvl7pPr marL="2550237" indent="0">
              <a:buNone/>
              <a:defRPr sz="800"/>
            </a:lvl7pPr>
            <a:lvl8pPr marL="2975276" indent="0">
              <a:buNone/>
              <a:defRPr sz="800"/>
            </a:lvl8pPr>
            <a:lvl9pPr marL="3400315" indent="0">
              <a:buNone/>
              <a:defRPr sz="8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6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3850" y="338720"/>
            <a:ext cx="4749166" cy="1409700"/>
          </a:xfrm>
          <a:prstGeom prst="rect">
            <a:avLst/>
          </a:prstGeom>
        </p:spPr>
        <p:txBody>
          <a:bodyPr vert="horz" lIns="85006" tIns="42507" rIns="85006" bIns="42507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850" y="1973583"/>
            <a:ext cx="4749166" cy="5582020"/>
          </a:xfrm>
          <a:prstGeom prst="rect">
            <a:avLst/>
          </a:prstGeom>
        </p:spPr>
        <p:txBody>
          <a:bodyPr vert="horz" lIns="85006" tIns="42507" rIns="85006" bIns="42507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3845" y="7839499"/>
            <a:ext cx="1231265" cy="450321"/>
          </a:xfrm>
          <a:prstGeom prst="rect">
            <a:avLst/>
          </a:prstGeom>
        </p:spPr>
        <p:txBody>
          <a:bodyPr vert="horz" lIns="85006" tIns="42507" rIns="85006" bIns="4250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2932" y="7839499"/>
            <a:ext cx="1671002" cy="450321"/>
          </a:xfrm>
          <a:prstGeom prst="rect">
            <a:avLst/>
          </a:prstGeom>
        </p:spPr>
        <p:txBody>
          <a:bodyPr vert="horz" lIns="85006" tIns="42507" rIns="85006" bIns="4250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1744" y="7839499"/>
            <a:ext cx="1231265" cy="450321"/>
          </a:xfrm>
          <a:prstGeom prst="rect">
            <a:avLst/>
          </a:prstGeom>
        </p:spPr>
        <p:txBody>
          <a:bodyPr vert="horz" lIns="85006" tIns="42507" rIns="85006" bIns="4250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0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5039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780" indent="-318780" algn="l" defTabSz="425039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0691" indent="-265649" algn="l" defTabSz="425039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62599" indent="-212520" algn="l" defTabSz="42503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87639" indent="-212520" algn="l" defTabSz="425039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2680" indent="-212520" algn="l" defTabSz="425039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7717" indent="-212520" algn="l" defTabSz="425039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2759" indent="-212520" algn="l" defTabSz="425039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796" indent="-212520" algn="l" defTabSz="425039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2835" indent="-212520" algn="l" defTabSz="425039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50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039" algn="l" defTabSz="4250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077" algn="l" defTabSz="4250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118" algn="l" defTabSz="4250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60" algn="l" defTabSz="4250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5197" algn="l" defTabSz="4250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0237" algn="l" defTabSz="4250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5276" algn="l" defTabSz="4250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0315" algn="l" defTabSz="4250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5272405" cy="8456295"/>
            <a:chOff x="778193" y="564927"/>
            <a:chExt cx="5272405" cy="8456295"/>
          </a:xfrm>
        </p:grpSpPr>
        <p:pic>
          <p:nvPicPr>
            <p:cNvPr id="6" name="Picture 5" descr="Macintosh HD:Users:maullz:Desktop:Software_Comparison:figures:figures:Slide21.png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193" y="564927"/>
              <a:ext cx="5272405" cy="74701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2"/>
            <p:cNvSpPr txBox="1"/>
            <p:nvPr/>
          </p:nvSpPr>
          <p:spPr>
            <a:xfrm>
              <a:off x="778193" y="7992522"/>
              <a:ext cx="5257800" cy="1028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000" u="sng" dirty="0">
                  <a:effectLst/>
                  <a:latin typeface="Arial"/>
                  <a:ea typeface="ＭＳ 明朝"/>
                  <a:cs typeface="Times New Roman"/>
                </a:rPr>
                <a:t>Figure 5</a:t>
              </a:r>
              <a:endParaRPr lang="en-GB" sz="1200" dirty="0">
                <a:effectLst/>
                <a:ea typeface="ＭＳ 明朝"/>
                <a:cs typeface="Times New Roman"/>
              </a:endParaRPr>
            </a:p>
            <a:p>
              <a:pPr algn="just">
                <a:spcAft>
                  <a:spcPts val="0"/>
                </a:spcAft>
              </a:pPr>
              <a:r>
                <a:rPr lang="en-GB" sz="1000" dirty="0">
                  <a:effectLst/>
                  <a:latin typeface="Arial"/>
                  <a:ea typeface="ＭＳ 明朝"/>
                  <a:cs typeface="Times New Roman"/>
                </a:rPr>
                <a:t>Bland-Altman 2D histograms for the ds000001 and ds000109 studies comparing the </a:t>
              </a:r>
              <a:r>
                <a:rPr lang="en-GB" sz="1000" dirty="0" err="1">
                  <a:effectLst/>
                  <a:latin typeface="Arial"/>
                  <a:ea typeface="ＭＳ 明朝"/>
                  <a:cs typeface="Times New Roman"/>
                </a:rPr>
                <a:t>unthresholded</a:t>
              </a:r>
              <a:r>
                <a:rPr lang="en-GB" sz="1000" dirty="0">
                  <a:effectLst/>
                  <a:latin typeface="Arial"/>
                  <a:ea typeface="ＭＳ 明朝"/>
                  <a:cs typeface="Times New Roman"/>
                </a:rPr>
                <a:t> group-level T-statistic maps computed using permutation inference methods within AFNI, FSL and SPM. Similar to the results obtained using parametric inferences in Figure 1a, </a:t>
              </a:r>
              <a:r>
                <a:rPr lang="en-GB" sz="1000" dirty="0" smtClean="0">
                  <a:effectLst/>
                  <a:latin typeface="Arial"/>
                  <a:ea typeface="ＭＳ 明朝"/>
                  <a:cs typeface="Times New Roman"/>
                </a:rPr>
                <a:t>all of the densities indicate </a:t>
              </a:r>
              <a:r>
                <a:rPr lang="en-GB" sz="1000" dirty="0">
                  <a:effectLst/>
                  <a:latin typeface="Arial"/>
                  <a:ea typeface="ＭＳ 明朝"/>
                  <a:cs typeface="Times New Roman"/>
                </a:rPr>
                <a:t>vast differences in the size of activations determined within each package.</a:t>
              </a:r>
              <a:endParaRPr lang="en-GB" sz="1200" dirty="0">
                <a:effectLst/>
                <a:ea typeface="ＭＳ 明朝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en-GB" sz="1200" dirty="0">
                  <a:effectLst/>
                  <a:ea typeface="ＭＳ 明朝"/>
                  <a:cs typeface="Times New Roman"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276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64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Bowring</dc:creator>
  <cp:lastModifiedBy>Alex Bowring</cp:lastModifiedBy>
  <cp:revision>6</cp:revision>
  <dcterms:created xsi:type="dcterms:W3CDTF">2018-03-07T14:40:29Z</dcterms:created>
  <dcterms:modified xsi:type="dcterms:W3CDTF">2018-03-12T13:40:24Z</dcterms:modified>
</cp:coreProperties>
</file>