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276850" cy="9034463"/>
  <p:notesSz cx="6858000" cy="9144000"/>
  <p:defaultTextStyle>
    <a:defPPr>
      <a:defRPr lang="en-US"/>
    </a:defPPr>
    <a:lvl1pPr marL="0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039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077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118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0160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5197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0237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5276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0315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2584" y="1240"/>
      </p:cViewPr>
      <p:guideLst>
        <p:guide orient="horz" pos="2846"/>
        <p:guide pos="16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771" y="2806540"/>
            <a:ext cx="4485324" cy="193655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1529" y="5119529"/>
            <a:ext cx="3693797" cy="230880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5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0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5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07848" y="499826"/>
            <a:ext cx="685258" cy="1066986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081" y="499826"/>
            <a:ext cx="1967826" cy="1066986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42" y="5805486"/>
            <a:ext cx="4485324" cy="179434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42" y="3829196"/>
            <a:ext cx="4485324" cy="197628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03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0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1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01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51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02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52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03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083" y="2917382"/>
            <a:ext cx="1326541" cy="8252313"/>
          </a:xfrm>
        </p:spPr>
        <p:txBody>
          <a:bodyPr/>
          <a:lstStyle>
            <a:lvl1pPr>
              <a:defRPr sz="25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6571" y="2917382"/>
            <a:ext cx="1326541" cy="8252313"/>
          </a:xfrm>
        </p:spPr>
        <p:txBody>
          <a:bodyPr/>
          <a:lstStyle>
            <a:lvl1pPr>
              <a:defRPr sz="25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50" y="361797"/>
            <a:ext cx="4749166" cy="1505744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846" y="2022298"/>
            <a:ext cx="2331525" cy="8427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5039" indent="0">
              <a:buNone/>
              <a:defRPr sz="1900" b="1"/>
            </a:lvl2pPr>
            <a:lvl3pPr marL="850077" indent="0">
              <a:buNone/>
              <a:defRPr sz="1700" b="1"/>
            </a:lvl3pPr>
            <a:lvl4pPr marL="1275118" indent="0">
              <a:buNone/>
              <a:defRPr sz="1500" b="1"/>
            </a:lvl4pPr>
            <a:lvl5pPr marL="1700160" indent="0">
              <a:buNone/>
              <a:defRPr sz="1500" b="1"/>
            </a:lvl5pPr>
            <a:lvl6pPr marL="2125197" indent="0">
              <a:buNone/>
              <a:defRPr sz="1500" b="1"/>
            </a:lvl6pPr>
            <a:lvl7pPr marL="2550237" indent="0">
              <a:buNone/>
              <a:defRPr sz="1500" b="1"/>
            </a:lvl7pPr>
            <a:lvl8pPr marL="2975276" indent="0">
              <a:buNone/>
              <a:defRPr sz="1500" b="1"/>
            </a:lvl8pPr>
            <a:lvl9pPr marL="3400315" indent="0">
              <a:buNone/>
              <a:defRPr sz="15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3846" y="2865100"/>
            <a:ext cx="2331525" cy="5205273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0571" y="2022298"/>
            <a:ext cx="2332441" cy="8427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5039" indent="0">
              <a:buNone/>
              <a:defRPr sz="1900" b="1"/>
            </a:lvl2pPr>
            <a:lvl3pPr marL="850077" indent="0">
              <a:buNone/>
              <a:defRPr sz="1700" b="1"/>
            </a:lvl3pPr>
            <a:lvl4pPr marL="1275118" indent="0">
              <a:buNone/>
              <a:defRPr sz="1500" b="1"/>
            </a:lvl4pPr>
            <a:lvl5pPr marL="1700160" indent="0">
              <a:buNone/>
              <a:defRPr sz="1500" b="1"/>
            </a:lvl5pPr>
            <a:lvl6pPr marL="2125197" indent="0">
              <a:buNone/>
              <a:defRPr sz="1500" b="1"/>
            </a:lvl6pPr>
            <a:lvl7pPr marL="2550237" indent="0">
              <a:buNone/>
              <a:defRPr sz="1500" b="1"/>
            </a:lvl7pPr>
            <a:lvl8pPr marL="2975276" indent="0">
              <a:buNone/>
              <a:defRPr sz="1500" b="1"/>
            </a:lvl8pPr>
            <a:lvl9pPr marL="3400315" indent="0">
              <a:buNone/>
              <a:defRPr sz="15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80571" y="2865100"/>
            <a:ext cx="2332441" cy="5205273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9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44" y="359715"/>
            <a:ext cx="1736048" cy="153084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104" y="359712"/>
            <a:ext cx="2949907" cy="771066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844" y="1890547"/>
            <a:ext cx="1736048" cy="6179824"/>
          </a:xfrm>
        </p:spPr>
        <p:txBody>
          <a:bodyPr/>
          <a:lstStyle>
            <a:lvl1pPr marL="0" indent="0">
              <a:buNone/>
              <a:defRPr sz="1300"/>
            </a:lvl1pPr>
            <a:lvl2pPr marL="425039" indent="0">
              <a:buNone/>
              <a:defRPr sz="1100"/>
            </a:lvl2pPr>
            <a:lvl3pPr marL="850077" indent="0">
              <a:buNone/>
              <a:defRPr sz="800"/>
            </a:lvl3pPr>
            <a:lvl4pPr marL="1275118" indent="0">
              <a:buNone/>
              <a:defRPr sz="800"/>
            </a:lvl4pPr>
            <a:lvl5pPr marL="1700160" indent="0">
              <a:buNone/>
              <a:defRPr sz="800"/>
            </a:lvl5pPr>
            <a:lvl6pPr marL="2125197" indent="0">
              <a:buNone/>
              <a:defRPr sz="800"/>
            </a:lvl6pPr>
            <a:lvl7pPr marL="2550237" indent="0">
              <a:buNone/>
              <a:defRPr sz="800"/>
            </a:lvl7pPr>
            <a:lvl8pPr marL="2975276" indent="0">
              <a:buNone/>
              <a:defRPr sz="800"/>
            </a:lvl8pPr>
            <a:lvl9pPr marL="3400315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2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04" y="6324128"/>
            <a:ext cx="3166110" cy="74659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4304" y="807246"/>
            <a:ext cx="3166110" cy="5420678"/>
          </a:xfrm>
        </p:spPr>
        <p:txBody>
          <a:bodyPr/>
          <a:lstStyle>
            <a:lvl1pPr marL="0" indent="0">
              <a:buNone/>
              <a:defRPr sz="3000"/>
            </a:lvl1pPr>
            <a:lvl2pPr marL="425039" indent="0">
              <a:buNone/>
              <a:defRPr sz="2500"/>
            </a:lvl2pPr>
            <a:lvl3pPr marL="850077" indent="0">
              <a:buNone/>
              <a:defRPr sz="2400"/>
            </a:lvl3pPr>
            <a:lvl4pPr marL="1275118" indent="0">
              <a:buNone/>
              <a:defRPr sz="1900"/>
            </a:lvl4pPr>
            <a:lvl5pPr marL="1700160" indent="0">
              <a:buNone/>
              <a:defRPr sz="1900"/>
            </a:lvl5pPr>
            <a:lvl6pPr marL="2125197" indent="0">
              <a:buNone/>
              <a:defRPr sz="1900"/>
            </a:lvl6pPr>
            <a:lvl7pPr marL="2550237" indent="0">
              <a:buNone/>
              <a:defRPr sz="1900"/>
            </a:lvl7pPr>
            <a:lvl8pPr marL="2975276" indent="0">
              <a:buNone/>
              <a:defRPr sz="1900"/>
            </a:lvl8pPr>
            <a:lvl9pPr marL="3400315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4304" y="7070724"/>
            <a:ext cx="3166110" cy="1060293"/>
          </a:xfrm>
        </p:spPr>
        <p:txBody>
          <a:bodyPr/>
          <a:lstStyle>
            <a:lvl1pPr marL="0" indent="0">
              <a:buNone/>
              <a:defRPr sz="1300"/>
            </a:lvl1pPr>
            <a:lvl2pPr marL="425039" indent="0">
              <a:buNone/>
              <a:defRPr sz="1100"/>
            </a:lvl2pPr>
            <a:lvl3pPr marL="850077" indent="0">
              <a:buNone/>
              <a:defRPr sz="800"/>
            </a:lvl3pPr>
            <a:lvl4pPr marL="1275118" indent="0">
              <a:buNone/>
              <a:defRPr sz="800"/>
            </a:lvl4pPr>
            <a:lvl5pPr marL="1700160" indent="0">
              <a:buNone/>
              <a:defRPr sz="800"/>
            </a:lvl5pPr>
            <a:lvl6pPr marL="2125197" indent="0">
              <a:buNone/>
              <a:defRPr sz="800"/>
            </a:lvl6pPr>
            <a:lvl7pPr marL="2550237" indent="0">
              <a:buNone/>
              <a:defRPr sz="800"/>
            </a:lvl7pPr>
            <a:lvl8pPr marL="2975276" indent="0">
              <a:buNone/>
              <a:defRPr sz="800"/>
            </a:lvl8pPr>
            <a:lvl9pPr marL="3400315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850" y="361797"/>
            <a:ext cx="4749166" cy="1505744"/>
          </a:xfrm>
          <a:prstGeom prst="rect">
            <a:avLst/>
          </a:prstGeom>
        </p:spPr>
        <p:txBody>
          <a:bodyPr vert="horz" lIns="85006" tIns="42507" rIns="85006" bIns="4250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850" y="2108045"/>
            <a:ext cx="4749166" cy="5962327"/>
          </a:xfrm>
          <a:prstGeom prst="rect">
            <a:avLst/>
          </a:prstGeom>
        </p:spPr>
        <p:txBody>
          <a:bodyPr vert="horz" lIns="85006" tIns="42507" rIns="85006" bIns="4250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846" y="8373610"/>
            <a:ext cx="1231265" cy="481002"/>
          </a:xfrm>
          <a:prstGeom prst="rect">
            <a:avLst/>
          </a:prstGeom>
        </p:spPr>
        <p:txBody>
          <a:bodyPr vert="horz" lIns="85006" tIns="42507" rIns="85006" bIns="4250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2932" y="8373610"/>
            <a:ext cx="1671002" cy="481002"/>
          </a:xfrm>
          <a:prstGeom prst="rect">
            <a:avLst/>
          </a:prstGeom>
        </p:spPr>
        <p:txBody>
          <a:bodyPr vert="horz" lIns="85006" tIns="42507" rIns="85006" bIns="4250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1745" y="8373610"/>
            <a:ext cx="1231265" cy="481002"/>
          </a:xfrm>
          <a:prstGeom prst="rect">
            <a:avLst/>
          </a:prstGeom>
        </p:spPr>
        <p:txBody>
          <a:bodyPr vert="horz" lIns="85006" tIns="42507" rIns="85006" bIns="4250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5039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780" indent="-318780" algn="l" defTabSz="425039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0691" indent="-265649" algn="l" defTabSz="425039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62599" indent="-212520" algn="l" defTabSz="42503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87639" indent="-212520" algn="l" defTabSz="425039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2680" indent="-212520" algn="l" defTabSz="425039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7717" indent="-212520" algn="l" defTabSz="42503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2759" indent="-212520" algn="l" defTabSz="42503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796" indent="-212520" algn="l" defTabSz="42503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2835" indent="-212520" algn="l" defTabSz="42503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039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077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118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60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5197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0237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5276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0315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445" y="0"/>
            <a:ext cx="5272405" cy="9029700"/>
            <a:chOff x="792798" y="438150"/>
            <a:chExt cx="5272405" cy="9029700"/>
          </a:xfrm>
        </p:grpSpPr>
        <p:sp>
          <p:nvSpPr>
            <p:cNvPr id="6" name="Text Box 17"/>
            <p:cNvSpPr txBox="1"/>
            <p:nvPr/>
          </p:nvSpPr>
          <p:spPr>
            <a:xfrm>
              <a:off x="792798" y="7867650"/>
              <a:ext cx="52578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000" u="sng" dirty="0">
                  <a:effectLst/>
                  <a:latin typeface="Arial"/>
                  <a:ea typeface="ＭＳ 明朝"/>
                  <a:cs typeface="Times New Roman"/>
                </a:rPr>
                <a:t>Figure 6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Bland-Altman 2D histograms for the ds000001 and ds000109 studies comparing the </a:t>
              </a:r>
              <a:r>
                <a:rPr lang="en-GB" sz="1000" dirty="0" err="1">
                  <a:effectLst/>
                  <a:latin typeface="Arial"/>
                  <a:ea typeface="ＭＳ 明朝"/>
                  <a:cs typeface="Times New Roman"/>
                </a:rPr>
                <a:t>unthresholded</a:t>
              </a: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 group-level T-statistic maps computed within each software package using parametric or nonparametric inference methods. Overall, the concentration of densities along the x-axis 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in </a:t>
              </a: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the AFNI and SPM plots signal harmonization between the two methods within these software packages. This is particularly true for SPM where - noting the scale of the y-axis – the </a:t>
              </a:r>
              <a:r>
                <a:rPr lang="en-GB" sz="1000" dirty="0" err="1">
                  <a:effectLst/>
                  <a:latin typeface="Arial"/>
                  <a:ea typeface="ＭＳ 明朝"/>
                  <a:cs typeface="Times New Roman"/>
                </a:rPr>
                <a:t>unthresholded</a:t>
              </a: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 T-statistic images obtained for both inference methods were identical up to numerical error, which scaled in accordance with the absolute size of the activation. 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Densities seen </a:t>
              </a: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in the two FSL plots suggest much greater 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disagreement </a:t>
              </a: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between the inference methods within this package.   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200" dirty="0">
                  <a:effectLst/>
                  <a:ea typeface="ＭＳ 明朝"/>
                  <a:cs typeface="Times New Roman"/>
                </a:rPr>
                <a:t> </a:t>
              </a:r>
            </a:p>
          </p:txBody>
        </p:sp>
        <p:pic>
          <p:nvPicPr>
            <p:cNvPr id="7" name="Picture 6" descr="Macintosh HD:Users:maullz:Desktop:Software_Comparison:figures:figures:Slide22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98" y="438150"/>
              <a:ext cx="5272405" cy="74701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7276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Bowring</dc:creator>
  <cp:lastModifiedBy>Alex Bowring</cp:lastModifiedBy>
  <cp:revision>7</cp:revision>
  <dcterms:created xsi:type="dcterms:W3CDTF">2018-03-07T14:40:29Z</dcterms:created>
  <dcterms:modified xsi:type="dcterms:W3CDTF">2018-03-12T13:43:06Z</dcterms:modified>
</cp:coreProperties>
</file>