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522913" cy="6794500"/>
  <p:notesSz cx="6858000" cy="9144000"/>
  <p:defaultTextStyle>
    <a:defPPr>
      <a:defRPr lang="en-US"/>
    </a:defPPr>
    <a:lvl1pPr marL="0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1907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3814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5721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07627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59534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1441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3348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15255" algn="l" defTabSz="35190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00" y="-104"/>
      </p:cViewPr>
      <p:guideLst>
        <p:guide orient="horz" pos="2140"/>
        <p:guide pos="1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219" y="2110699"/>
            <a:ext cx="4694476" cy="145641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437" y="3850217"/>
            <a:ext cx="3866039" cy="1736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7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3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5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9152" y="268949"/>
            <a:ext cx="749812" cy="574386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838" y="268949"/>
            <a:ext cx="2160265" cy="574386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72" y="4366096"/>
            <a:ext cx="4694476" cy="134946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272" y="2879800"/>
            <a:ext cx="4694476" cy="148629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1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3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57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076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595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14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3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152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838" y="1571229"/>
            <a:ext cx="1454559" cy="444159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46" y="1571229"/>
            <a:ext cx="1455518" cy="444159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5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6" y="272095"/>
            <a:ext cx="4970622" cy="113241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146" y="1520899"/>
            <a:ext cx="2440246" cy="6338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1907" indent="0">
              <a:buNone/>
              <a:defRPr sz="1500" b="1"/>
            </a:lvl2pPr>
            <a:lvl3pPr marL="703814" indent="0">
              <a:buNone/>
              <a:defRPr sz="1400" b="1"/>
            </a:lvl3pPr>
            <a:lvl4pPr marL="1055721" indent="0">
              <a:buNone/>
              <a:defRPr sz="1200" b="1"/>
            </a:lvl4pPr>
            <a:lvl5pPr marL="1407627" indent="0">
              <a:buNone/>
              <a:defRPr sz="1200" b="1"/>
            </a:lvl5pPr>
            <a:lvl6pPr marL="1759534" indent="0">
              <a:buNone/>
              <a:defRPr sz="1200" b="1"/>
            </a:lvl6pPr>
            <a:lvl7pPr marL="2111441" indent="0">
              <a:buNone/>
              <a:defRPr sz="1200" b="1"/>
            </a:lvl7pPr>
            <a:lvl8pPr marL="2463348" indent="0">
              <a:buNone/>
              <a:defRPr sz="1200" b="1"/>
            </a:lvl8pPr>
            <a:lvl9pPr marL="2815255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146" y="2154737"/>
            <a:ext cx="2440246" cy="391470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5564" y="1520899"/>
            <a:ext cx="2441204" cy="6338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1907" indent="0">
              <a:buNone/>
              <a:defRPr sz="1500" b="1"/>
            </a:lvl2pPr>
            <a:lvl3pPr marL="703814" indent="0">
              <a:buNone/>
              <a:defRPr sz="1400" b="1"/>
            </a:lvl3pPr>
            <a:lvl4pPr marL="1055721" indent="0">
              <a:buNone/>
              <a:defRPr sz="1200" b="1"/>
            </a:lvl4pPr>
            <a:lvl5pPr marL="1407627" indent="0">
              <a:buNone/>
              <a:defRPr sz="1200" b="1"/>
            </a:lvl5pPr>
            <a:lvl6pPr marL="1759534" indent="0">
              <a:buNone/>
              <a:defRPr sz="1200" b="1"/>
            </a:lvl6pPr>
            <a:lvl7pPr marL="2111441" indent="0">
              <a:buNone/>
              <a:defRPr sz="1200" b="1"/>
            </a:lvl7pPr>
            <a:lvl8pPr marL="2463348" indent="0">
              <a:buNone/>
              <a:defRPr sz="1200" b="1"/>
            </a:lvl8pPr>
            <a:lvl9pPr marL="2815255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5564" y="2154737"/>
            <a:ext cx="2441204" cy="391470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6" y="270522"/>
            <a:ext cx="1817000" cy="11512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305" y="270522"/>
            <a:ext cx="3087462" cy="579891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146" y="1421813"/>
            <a:ext cx="1817000" cy="4647627"/>
          </a:xfrm>
        </p:spPr>
        <p:txBody>
          <a:bodyPr/>
          <a:lstStyle>
            <a:lvl1pPr marL="0" indent="0">
              <a:buNone/>
              <a:defRPr sz="1100"/>
            </a:lvl1pPr>
            <a:lvl2pPr marL="351907" indent="0">
              <a:buNone/>
              <a:defRPr sz="900"/>
            </a:lvl2pPr>
            <a:lvl3pPr marL="703814" indent="0">
              <a:buNone/>
              <a:defRPr sz="800"/>
            </a:lvl3pPr>
            <a:lvl4pPr marL="1055721" indent="0">
              <a:buNone/>
              <a:defRPr sz="700"/>
            </a:lvl4pPr>
            <a:lvl5pPr marL="1407627" indent="0">
              <a:buNone/>
              <a:defRPr sz="700"/>
            </a:lvl5pPr>
            <a:lvl6pPr marL="1759534" indent="0">
              <a:buNone/>
              <a:defRPr sz="700"/>
            </a:lvl6pPr>
            <a:lvl7pPr marL="2111441" indent="0">
              <a:buNone/>
              <a:defRPr sz="700"/>
            </a:lvl7pPr>
            <a:lvl8pPr marL="2463348" indent="0">
              <a:buNone/>
              <a:defRPr sz="700"/>
            </a:lvl8pPr>
            <a:lvl9pPr marL="2815255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30" y="4756150"/>
            <a:ext cx="3313748" cy="5614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2530" y="607101"/>
            <a:ext cx="3313748" cy="4076700"/>
          </a:xfrm>
        </p:spPr>
        <p:txBody>
          <a:bodyPr/>
          <a:lstStyle>
            <a:lvl1pPr marL="0" indent="0">
              <a:buNone/>
              <a:defRPr sz="2500"/>
            </a:lvl1pPr>
            <a:lvl2pPr marL="351907" indent="0">
              <a:buNone/>
              <a:defRPr sz="2200"/>
            </a:lvl2pPr>
            <a:lvl3pPr marL="703814" indent="0">
              <a:buNone/>
              <a:defRPr sz="1800"/>
            </a:lvl3pPr>
            <a:lvl4pPr marL="1055721" indent="0">
              <a:buNone/>
              <a:defRPr sz="1500"/>
            </a:lvl4pPr>
            <a:lvl5pPr marL="1407627" indent="0">
              <a:buNone/>
              <a:defRPr sz="1500"/>
            </a:lvl5pPr>
            <a:lvl6pPr marL="1759534" indent="0">
              <a:buNone/>
              <a:defRPr sz="1500"/>
            </a:lvl6pPr>
            <a:lvl7pPr marL="2111441" indent="0">
              <a:buNone/>
              <a:defRPr sz="1500"/>
            </a:lvl7pPr>
            <a:lvl8pPr marL="2463348" indent="0">
              <a:buNone/>
              <a:defRPr sz="1500"/>
            </a:lvl8pPr>
            <a:lvl9pPr marL="281525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530" y="5317640"/>
            <a:ext cx="3313748" cy="797410"/>
          </a:xfrm>
        </p:spPr>
        <p:txBody>
          <a:bodyPr/>
          <a:lstStyle>
            <a:lvl1pPr marL="0" indent="0">
              <a:buNone/>
              <a:defRPr sz="1100"/>
            </a:lvl1pPr>
            <a:lvl2pPr marL="351907" indent="0">
              <a:buNone/>
              <a:defRPr sz="900"/>
            </a:lvl2pPr>
            <a:lvl3pPr marL="703814" indent="0">
              <a:buNone/>
              <a:defRPr sz="800"/>
            </a:lvl3pPr>
            <a:lvl4pPr marL="1055721" indent="0">
              <a:buNone/>
              <a:defRPr sz="700"/>
            </a:lvl4pPr>
            <a:lvl5pPr marL="1407627" indent="0">
              <a:buNone/>
              <a:defRPr sz="700"/>
            </a:lvl5pPr>
            <a:lvl6pPr marL="1759534" indent="0">
              <a:buNone/>
              <a:defRPr sz="700"/>
            </a:lvl6pPr>
            <a:lvl7pPr marL="2111441" indent="0">
              <a:buNone/>
              <a:defRPr sz="700"/>
            </a:lvl7pPr>
            <a:lvl8pPr marL="2463348" indent="0">
              <a:buNone/>
              <a:defRPr sz="700"/>
            </a:lvl8pPr>
            <a:lvl9pPr marL="2815255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146" y="272095"/>
            <a:ext cx="4970622" cy="1132417"/>
          </a:xfrm>
          <a:prstGeom prst="rect">
            <a:avLst/>
          </a:prstGeom>
        </p:spPr>
        <p:txBody>
          <a:bodyPr vert="horz" lIns="70381" tIns="35191" rIns="70381" bIns="3519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146" y="1585384"/>
            <a:ext cx="4970622" cy="4484056"/>
          </a:xfrm>
          <a:prstGeom prst="rect">
            <a:avLst/>
          </a:prstGeom>
        </p:spPr>
        <p:txBody>
          <a:bodyPr vert="horz" lIns="70381" tIns="35191" rIns="70381" bIns="3519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146" y="6297496"/>
            <a:ext cx="1288680" cy="361744"/>
          </a:xfrm>
          <a:prstGeom prst="rect">
            <a:avLst/>
          </a:prstGeom>
        </p:spPr>
        <p:txBody>
          <a:bodyPr vert="horz" lIns="70381" tIns="35191" rIns="70381" bIns="3519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2B64-D858-F24A-927D-382872750935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6996" y="6297496"/>
            <a:ext cx="1748922" cy="361744"/>
          </a:xfrm>
          <a:prstGeom prst="rect">
            <a:avLst/>
          </a:prstGeom>
        </p:spPr>
        <p:txBody>
          <a:bodyPr vert="horz" lIns="70381" tIns="35191" rIns="70381" bIns="3519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8088" y="6297496"/>
            <a:ext cx="1288680" cy="361744"/>
          </a:xfrm>
          <a:prstGeom prst="rect">
            <a:avLst/>
          </a:prstGeom>
        </p:spPr>
        <p:txBody>
          <a:bodyPr vert="horz" lIns="70381" tIns="35191" rIns="70381" bIns="3519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CCFC-E0EE-9C4D-B0D5-82EA7EF6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190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930" indent="-263930" algn="l" defTabSz="35190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1849" indent="-219942" algn="l" defTabSz="351907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79767" indent="-175953" algn="l" defTabSz="35190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674" indent="-175953" algn="l" defTabSz="351907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3581" indent="-175953" algn="l" defTabSz="351907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5488" indent="-175953" algn="l" defTabSz="35190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394" indent="-175953" algn="l" defTabSz="35190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9301" indent="-175953" algn="l" defTabSz="35190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1208" indent="-175953" algn="l" defTabSz="35190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1907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3814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5721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7627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9534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1441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3348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5255" algn="l" defTabSz="3519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136" y="0"/>
            <a:ext cx="5526049" cy="6792588"/>
            <a:chOff x="638095" y="774481"/>
            <a:chExt cx="5526049" cy="6792588"/>
          </a:xfrm>
        </p:grpSpPr>
        <p:pic>
          <p:nvPicPr>
            <p:cNvPr id="5" name="Picture 4" descr="Screen Shot 2018-03-14 at 13.40.2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95" y="774481"/>
              <a:ext cx="5518256" cy="5687032"/>
            </a:xfrm>
            <a:prstGeom prst="rect">
              <a:avLst/>
            </a:prstGeom>
          </p:spPr>
        </p:pic>
        <p:sp>
          <p:nvSpPr>
            <p:cNvPr id="6" name="Text Box 3"/>
            <p:cNvSpPr txBox="1"/>
            <p:nvPr/>
          </p:nvSpPr>
          <p:spPr>
            <a:xfrm>
              <a:off x="638095" y="6438133"/>
              <a:ext cx="5526049" cy="11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Arial"/>
                </a:rPr>
                <a:t>Figure </a:t>
              </a:r>
              <a:r>
                <a:rPr lang="en-GB" sz="1000" u="sng" dirty="0">
                  <a:latin typeface="Arial"/>
                  <a:ea typeface="ＭＳ 明朝"/>
                  <a:cs typeface="Arial"/>
                </a:rPr>
                <a:t>2</a:t>
              </a:r>
              <a:endParaRPr lang="en-GB" sz="1000" dirty="0">
                <a:effectLst/>
                <a:latin typeface="Arial"/>
                <a:ea typeface="ＭＳ 明朝"/>
                <a:cs typeface="Arial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 smtClean="0">
                  <a:latin typeface="Arial"/>
                  <a:ea typeface="ＭＳ 明朝"/>
                  <a:cs typeface="Arial"/>
                </a:rPr>
                <a:t>Slice comparison of the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unthresholded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statisic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maps from our reanalysis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of the three studies within each software package. Left: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u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nthresholded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T-statistic maps of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the </a:t>
              </a:r>
              <a:r>
                <a:rPr lang="en-GB" sz="1000" dirty="0">
                  <a:latin typeface="Arial"/>
                  <a:ea typeface="ＭＳ 明朝"/>
                  <a:cs typeface="Arial"/>
                </a:rPr>
                <a:t>parametric modulation of pumps of reward balloons versus the parametric modulation  of the control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balloon contrast from the ds000001 study. Middle: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unthresholded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T-statistic maps of the </a:t>
              </a:r>
              <a:r>
                <a:rPr lang="en-GB" sz="1000" dirty="0">
                  <a:latin typeface="Arial"/>
                  <a:ea typeface="ＭＳ 明朝"/>
                  <a:cs typeface="Arial"/>
                </a:rPr>
                <a:t>false belief </a:t>
              </a:r>
              <a:r>
                <a:rPr lang="en-GB" sz="1000" dirty="0" err="1">
                  <a:latin typeface="Arial"/>
                  <a:ea typeface="ＭＳ 明朝"/>
                  <a:cs typeface="Arial"/>
                </a:rPr>
                <a:t>vs</a:t>
              </a:r>
              <a:r>
                <a:rPr lang="en-GB" sz="1000" dirty="0">
                  <a:latin typeface="Arial"/>
                  <a:ea typeface="ＭＳ 明朝"/>
                  <a:cs typeface="Arial"/>
                </a:rPr>
                <a:t> false photo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contrast from the ds000109 study. Right: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unthresholded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F-statistic maps of the main effect of time contrast from the ds000120 study. </a:t>
              </a:r>
              <a:endParaRPr lang="en-GB" sz="1000" dirty="0">
                <a:effectLst/>
                <a:latin typeface="Arial"/>
                <a:ea typeface="ＭＳ 明朝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1</cp:revision>
  <dcterms:created xsi:type="dcterms:W3CDTF">2018-03-14T13:53:08Z</dcterms:created>
  <dcterms:modified xsi:type="dcterms:W3CDTF">2018-03-14T13:54:20Z</dcterms:modified>
</cp:coreProperties>
</file>