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2" r:id="rId3"/>
    <p:sldId id="256" r:id="rId4"/>
    <p:sldId id="257" r:id="rId5"/>
    <p:sldId id="258" r:id="rId6"/>
    <p:sldId id="259" r:id="rId7"/>
    <p:sldId id="260"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30" d="100"/>
          <a:sy n="130" d="100"/>
        </p:scale>
        <p:origin x="-912" y="-80"/>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4EA833-4D05-B542-8BC3-FCB39FB6EF22}" type="datetimeFigureOut">
              <a:rPr lang="en-US" smtClean="0"/>
              <a:t>14/03/18</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B0888D-6A93-794F-A91C-5D961FE825AB}" type="slidenum">
              <a:rPr lang="en-US" smtClean="0"/>
              <a:t>‹#›</a:t>
            </a:fld>
            <a:endParaRPr lang="en-US"/>
          </a:p>
        </p:txBody>
      </p:sp>
    </p:spTree>
    <p:extLst>
      <p:ext uri="{BB962C8B-B14F-4D97-AF65-F5344CB8AC3E}">
        <p14:creationId xmlns:p14="http://schemas.microsoft.com/office/powerpoint/2010/main" val="6602621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B0888D-6A93-794F-A91C-5D961FE825AB}" type="slidenum">
              <a:rPr lang="en-US" smtClean="0"/>
              <a:t>2</a:t>
            </a:fld>
            <a:endParaRPr lang="en-US"/>
          </a:p>
        </p:txBody>
      </p:sp>
    </p:spTree>
    <p:extLst>
      <p:ext uri="{BB962C8B-B14F-4D97-AF65-F5344CB8AC3E}">
        <p14:creationId xmlns:p14="http://schemas.microsoft.com/office/powerpoint/2010/main" val="283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GB"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2781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328275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73264"/>
            <a:ext cx="1157288" cy="1220822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257175" y="573264"/>
            <a:ext cx="3357563" cy="1220822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31427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AFA4330F-5133-EB4F-9107-502F6744FC72}"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53061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AFA4330F-5133-EB4F-9107-502F6744FC72}" type="datetimeFigureOut">
              <a:rPr lang="en-US" smtClean="0"/>
              <a:t>14/03/18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480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257175"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2628900" y="3338690"/>
            <a:ext cx="2257425" cy="9442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AFA4330F-5133-EB4F-9107-502F6744FC72}"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419461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AFA4330F-5133-EB4F-9107-502F6744FC72}" type="datetimeFigureOut">
              <a:rPr lang="en-US" smtClean="0"/>
              <a:t>14/03/18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66634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AFA4330F-5133-EB4F-9107-502F6744FC72}" type="datetimeFigureOut">
              <a:rPr lang="en-US" smtClean="0"/>
              <a:t>14/03/18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120268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4330F-5133-EB4F-9107-502F6744FC72}" type="datetimeFigureOut">
              <a:rPr lang="en-US" smtClean="0"/>
              <a:t>14/03/18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41202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8963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AFA4330F-5133-EB4F-9107-502F6744FC72}" type="datetimeFigureOut">
              <a:rPr lang="en-US" smtClean="0"/>
              <a:t>14/03/18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F887E-6FED-8940-AA34-28DC22982CE7}" type="slidenum">
              <a:rPr lang="en-US" smtClean="0"/>
              <a:t>‹#›</a:t>
            </a:fld>
            <a:endParaRPr lang="en-US"/>
          </a:p>
        </p:txBody>
      </p:sp>
    </p:spTree>
    <p:extLst>
      <p:ext uri="{BB962C8B-B14F-4D97-AF65-F5344CB8AC3E}">
        <p14:creationId xmlns:p14="http://schemas.microsoft.com/office/powerpoint/2010/main" val="29357771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FA4330F-5133-EB4F-9107-502F6744FC72}" type="datetimeFigureOut">
              <a:rPr lang="en-US" smtClean="0"/>
              <a:t>14/03/18</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D29F887E-6FED-8940-AA34-28DC22982CE7}" type="slidenum">
              <a:rPr lang="en-US" smtClean="0"/>
              <a:t>‹#›</a:t>
            </a:fld>
            <a:endParaRPr lang="en-US"/>
          </a:p>
        </p:txBody>
      </p:sp>
    </p:spTree>
    <p:extLst>
      <p:ext uri="{BB962C8B-B14F-4D97-AF65-F5344CB8AC3E}">
        <p14:creationId xmlns:p14="http://schemas.microsoft.com/office/powerpoint/2010/main" val="24741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p:cNvGrpSpPr/>
          <p:nvPr/>
        </p:nvGrpSpPr>
        <p:grpSpPr>
          <a:xfrm>
            <a:off x="638095" y="774480"/>
            <a:ext cx="5526050" cy="7805765"/>
            <a:chOff x="582339" y="774480"/>
            <a:chExt cx="5526050" cy="7805765"/>
          </a:xfrm>
        </p:grpSpPr>
        <p:pic>
          <p:nvPicPr>
            <p:cNvPr id="54" name="Picture 53" descr="Screen Shot 2018-03-14 at 12.30.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340" y="774480"/>
              <a:ext cx="5526049" cy="6200281"/>
            </a:xfrm>
            <a:prstGeom prst="rect">
              <a:avLst/>
            </a:prstGeom>
          </p:spPr>
        </p:pic>
        <p:sp>
          <p:nvSpPr>
            <p:cNvPr id="52" name="Text Box 3"/>
            <p:cNvSpPr txBox="1"/>
            <p:nvPr/>
          </p:nvSpPr>
          <p:spPr>
            <a:xfrm>
              <a:off x="582339" y="6963783"/>
              <a:ext cx="5526049" cy="1616462"/>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Arial"/>
                </a:rPr>
                <a:t>Figure </a:t>
              </a:r>
              <a:r>
                <a:rPr lang="en-GB" sz="1000" u="sng" dirty="0" smtClean="0">
                  <a:effectLst/>
                  <a:latin typeface="Arial"/>
                  <a:ea typeface="ＭＳ 明朝"/>
                  <a:cs typeface="Arial"/>
                </a:rPr>
                <a:t>1</a:t>
              </a:r>
              <a:endParaRPr lang="en-GB" sz="1000" dirty="0">
                <a:effectLst/>
                <a:latin typeface="Arial"/>
                <a:ea typeface="ＭＳ 明朝"/>
                <a:cs typeface="Arial"/>
              </a:endParaRPr>
            </a:p>
            <a:p>
              <a:pPr algn="just">
                <a:spcAft>
                  <a:spcPts val="0"/>
                </a:spcAft>
              </a:pPr>
              <a:r>
                <a:rPr lang="en-GB" sz="1000" dirty="0" smtClean="0">
                  <a:latin typeface="Arial"/>
                  <a:ea typeface="ＭＳ 明朝"/>
                  <a:cs typeface="Arial"/>
                </a:rPr>
                <a:t>Slice comparison of the </a:t>
              </a:r>
              <a:r>
                <a:rPr lang="en-GB" sz="1000" dirty="0" err="1" smtClean="0">
                  <a:latin typeface="Arial"/>
                  <a:ea typeface="ＭＳ 明朝"/>
                  <a:cs typeface="Arial"/>
                </a:rPr>
                <a:t>thresholded</a:t>
              </a:r>
              <a:r>
                <a:rPr lang="en-GB" sz="1000" dirty="0" smtClean="0">
                  <a:latin typeface="Arial"/>
                  <a:ea typeface="ＭＳ 明朝"/>
                  <a:cs typeface="Arial"/>
                </a:rPr>
                <a:t> </a:t>
              </a:r>
              <a:r>
                <a:rPr lang="en-GB" sz="1000" dirty="0" err="1" smtClean="0">
                  <a:latin typeface="Arial"/>
                  <a:ea typeface="ＭＳ 明朝"/>
                  <a:cs typeface="Arial"/>
                </a:rPr>
                <a:t>statisic</a:t>
              </a:r>
              <a:r>
                <a:rPr lang="en-GB" sz="1000" dirty="0" smtClean="0">
                  <a:latin typeface="Arial"/>
                  <a:ea typeface="ＭＳ 明朝"/>
                  <a:cs typeface="Arial"/>
                </a:rPr>
                <a:t> </a:t>
              </a:r>
              <a:r>
                <a:rPr lang="en-GB" sz="1000" dirty="0" smtClean="0">
                  <a:latin typeface="Arial"/>
                  <a:ea typeface="ＭＳ 明朝"/>
                  <a:cs typeface="Arial"/>
                </a:rPr>
                <a:t>maps from our reanalysis with the main figures from each of the three publications. Left: </a:t>
              </a:r>
              <a:r>
                <a:rPr lang="en-GB" sz="1000" dirty="0" err="1" smtClean="0">
                  <a:latin typeface="Arial"/>
                  <a:ea typeface="ＭＳ 明朝"/>
                  <a:cs typeface="Arial"/>
                </a:rPr>
                <a:t>thresholded</a:t>
              </a:r>
              <a:r>
                <a:rPr lang="en-GB" sz="1000" dirty="0" smtClean="0">
                  <a:latin typeface="Arial"/>
                  <a:ea typeface="ＭＳ 明朝"/>
                  <a:cs typeface="Arial"/>
                </a:rPr>
                <a:t> T-statistic images contrasting the parametric modulation of pumps of reward balloons versus the parametric modulation of the control balloon; beneath, a sagittal slice taken from Figure 3 in the </a:t>
              </a:r>
              <a:r>
                <a:rPr lang="en-GB" sz="1000" i="1" dirty="0" smtClean="0">
                  <a:latin typeface="Arial"/>
                  <a:ea typeface="ＭＳ 明朝"/>
                  <a:cs typeface="Arial"/>
                </a:rPr>
                <a:t>Schonberg et al. </a:t>
              </a:r>
              <a:r>
                <a:rPr lang="en-GB" sz="1000" dirty="0" smtClean="0">
                  <a:latin typeface="Arial"/>
                  <a:ea typeface="ＭＳ 明朝"/>
                  <a:cs typeface="Arial"/>
                </a:rPr>
                <a:t>publication corresponding to the ds000001 dataset. Middle: </a:t>
              </a:r>
              <a:r>
                <a:rPr lang="en-GB" sz="1000" dirty="0" err="1" smtClean="0">
                  <a:latin typeface="Arial"/>
                  <a:ea typeface="ＭＳ 明朝"/>
                  <a:cs typeface="Arial"/>
                </a:rPr>
                <a:t>thresholded</a:t>
              </a:r>
              <a:r>
                <a:rPr lang="en-GB" sz="1000" dirty="0" smtClean="0">
                  <a:latin typeface="Arial"/>
                  <a:ea typeface="ＭＳ 明朝"/>
                  <a:cs typeface="Arial"/>
                </a:rPr>
                <a:t> T-statistic maps of the false belief </a:t>
              </a:r>
              <a:r>
                <a:rPr lang="en-GB" sz="1000" dirty="0" err="1" smtClean="0">
                  <a:latin typeface="Arial"/>
                  <a:ea typeface="ＭＳ 明朝"/>
                  <a:cs typeface="Arial"/>
                </a:rPr>
                <a:t>vs</a:t>
              </a:r>
              <a:r>
                <a:rPr lang="en-GB" sz="1000" dirty="0" smtClean="0">
                  <a:latin typeface="Arial"/>
                  <a:ea typeface="ＭＳ 明朝"/>
                  <a:cs typeface="Arial"/>
                </a:rPr>
                <a:t> false photo contrast; beneath, a </a:t>
              </a:r>
              <a:r>
                <a:rPr lang="en-GB" sz="1000" dirty="0" err="1" smtClean="0">
                  <a:latin typeface="Arial"/>
                  <a:ea typeface="ＭＳ 明朝"/>
                  <a:cs typeface="Arial"/>
                </a:rPr>
                <a:t>midsagittal</a:t>
              </a:r>
              <a:r>
                <a:rPr lang="en-GB" sz="1000" dirty="0" smtClean="0">
                  <a:latin typeface="Arial"/>
                  <a:ea typeface="ＭＳ 明朝"/>
                  <a:cs typeface="Arial"/>
                </a:rPr>
                <a:t> render from Figure 1 in the </a:t>
              </a:r>
              <a:r>
                <a:rPr lang="en-GB" sz="1000" i="1" dirty="0" smtClean="0">
                  <a:latin typeface="Arial"/>
                  <a:ea typeface="ＭＳ 明朝"/>
                  <a:cs typeface="Arial"/>
                </a:rPr>
                <a:t>Moran et al.</a:t>
              </a:r>
              <a:r>
                <a:rPr lang="en-GB" sz="1000" dirty="0" smtClean="0">
                  <a:latin typeface="Arial"/>
                  <a:ea typeface="ＭＳ 明朝"/>
                  <a:cs typeface="Arial"/>
                </a:rPr>
                <a:t> publication corresponding the ds000109 dataset. Right: </a:t>
              </a:r>
              <a:r>
                <a:rPr lang="en-GB" sz="1000" dirty="0" err="1" smtClean="0">
                  <a:latin typeface="Arial"/>
                  <a:ea typeface="ＭＳ 明朝"/>
                  <a:cs typeface="Arial"/>
                </a:rPr>
                <a:t>thresholded</a:t>
              </a:r>
              <a:r>
                <a:rPr lang="en-GB" sz="1000" dirty="0" smtClean="0">
                  <a:latin typeface="Arial"/>
                  <a:ea typeface="ＭＳ 明朝"/>
                  <a:cs typeface="Arial"/>
                </a:rPr>
                <a:t> F-</a:t>
              </a:r>
              <a:r>
                <a:rPr lang="en-GB" sz="1000" dirty="0" err="1" smtClean="0">
                  <a:latin typeface="Arial"/>
                  <a:ea typeface="ＭＳ 明朝"/>
                  <a:cs typeface="Arial"/>
                </a:rPr>
                <a:t>statisic</a:t>
              </a:r>
              <a:r>
                <a:rPr lang="en-GB" sz="1000" dirty="0" smtClean="0">
                  <a:latin typeface="Arial"/>
                  <a:ea typeface="ＭＳ 明朝"/>
                  <a:cs typeface="Arial"/>
                </a:rPr>
                <a:t> images of the main effect of time contrast; beneath, a </a:t>
              </a:r>
              <a:r>
                <a:rPr lang="en-GB" sz="1000" dirty="0" err="1" smtClean="0">
                  <a:latin typeface="Arial"/>
                  <a:ea typeface="ＭＳ 明朝"/>
                  <a:cs typeface="Arial"/>
                </a:rPr>
                <a:t>midsagittal</a:t>
              </a:r>
              <a:r>
                <a:rPr lang="en-GB" sz="1000" dirty="0" smtClean="0">
                  <a:latin typeface="Arial"/>
                  <a:ea typeface="ＭＳ 明朝"/>
                  <a:cs typeface="Arial"/>
                </a:rPr>
                <a:t> render from  Figure 3 in the </a:t>
              </a:r>
              <a:r>
                <a:rPr lang="en-GB" sz="1000" i="1" dirty="0" err="1" smtClean="0">
                  <a:latin typeface="Arial"/>
                  <a:ea typeface="ＭＳ 明朝"/>
                  <a:cs typeface="Arial"/>
                </a:rPr>
                <a:t>Padmanabhan</a:t>
              </a:r>
              <a:r>
                <a:rPr lang="en-GB" sz="1000" i="1" dirty="0" smtClean="0">
                  <a:latin typeface="Arial"/>
                  <a:ea typeface="ＭＳ 明朝"/>
                  <a:cs typeface="Arial"/>
                </a:rPr>
                <a:t> et al. </a:t>
              </a:r>
              <a:r>
                <a:rPr lang="en-GB" sz="1000" dirty="0" smtClean="0">
                  <a:latin typeface="Arial"/>
                  <a:ea typeface="ＭＳ 明朝"/>
                  <a:cs typeface="Arial"/>
                </a:rPr>
                <a:t>publication corresponding to the ds000120 dataset.</a:t>
              </a:r>
              <a:endParaRPr lang="en-GB" sz="1000" dirty="0">
                <a:effectLst/>
                <a:latin typeface="Arial"/>
                <a:ea typeface="ＭＳ 明朝"/>
                <a:cs typeface="Arial"/>
              </a:endParaRPr>
            </a:p>
          </p:txBody>
        </p:sp>
      </p:grpSp>
    </p:spTree>
    <p:extLst>
      <p:ext uri="{BB962C8B-B14F-4D97-AF65-F5344CB8AC3E}">
        <p14:creationId xmlns:p14="http://schemas.microsoft.com/office/powerpoint/2010/main" val="24622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38095" y="774481"/>
            <a:ext cx="5526049" cy="6792588"/>
            <a:chOff x="638095" y="774481"/>
            <a:chExt cx="5526049" cy="6792588"/>
          </a:xfrm>
        </p:grpSpPr>
        <p:pic>
          <p:nvPicPr>
            <p:cNvPr id="7" name="Picture 6" descr="Screen Shot 2018-03-14 at 13.40.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5" y="774481"/>
              <a:ext cx="5518256" cy="5687032"/>
            </a:xfrm>
            <a:prstGeom prst="rect">
              <a:avLst/>
            </a:prstGeom>
          </p:spPr>
        </p:pic>
        <p:sp>
          <p:nvSpPr>
            <p:cNvPr id="8" name="Text Box 3"/>
            <p:cNvSpPr txBox="1"/>
            <p:nvPr/>
          </p:nvSpPr>
          <p:spPr>
            <a:xfrm>
              <a:off x="638095" y="6438133"/>
              <a:ext cx="5526049" cy="1128936"/>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Arial"/>
                </a:rPr>
                <a:t>Figure </a:t>
              </a:r>
              <a:r>
                <a:rPr lang="en-GB" sz="1000" u="sng" dirty="0">
                  <a:latin typeface="Arial"/>
                  <a:ea typeface="ＭＳ 明朝"/>
                  <a:cs typeface="Arial"/>
                </a:rPr>
                <a:t>2</a:t>
              </a:r>
              <a:endParaRPr lang="en-GB" sz="1000" dirty="0">
                <a:effectLst/>
                <a:latin typeface="Arial"/>
                <a:ea typeface="ＭＳ 明朝"/>
                <a:cs typeface="Arial"/>
              </a:endParaRPr>
            </a:p>
            <a:p>
              <a:pPr algn="just">
                <a:spcAft>
                  <a:spcPts val="0"/>
                </a:spcAft>
              </a:pPr>
              <a:r>
                <a:rPr lang="en-GB" sz="1000" dirty="0" smtClean="0">
                  <a:latin typeface="Arial"/>
                  <a:ea typeface="ＭＳ 明朝"/>
                  <a:cs typeface="Arial"/>
                </a:rPr>
                <a:t>Slice comparison of the </a:t>
              </a:r>
              <a:r>
                <a:rPr lang="en-GB" sz="1000" dirty="0" err="1" smtClean="0">
                  <a:latin typeface="Arial"/>
                  <a:ea typeface="ＭＳ 明朝"/>
                  <a:cs typeface="Arial"/>
                </a:rPr>
                <a:t>unthresholded</a:t>
              </a:r>
              <a:r>
                <a:rPr lang="en-GB" sz="1000" dirty="0" smtClean="0">
                  <a:latin typeface="Arial"/>
                  <a:ea typeface="ＭＳ 明朝"/>
                  <a:cs typeface="Arial"/>
                </a:rPr>
                <a:t> </a:t>
              </a:r>
              <a:r>
                <a:rPr lang="en-GB" sz="1000" dirty="0" err="1" smtClean="0">
                  <a:latin typeface="Arial"/>
                  <a:ea typeface="ＭＳ 明朝"/>
                  <a:cs typeface="Arial"/>
                </a:rPr>
                <a:t>statisic</a:t>
              </a:r>
              <a:r>
                <a:rPr lang="en-GB" sz="1000" dirty="0" smtClean="0">
                  <a:latin typeface="Arial"/>
                  <a:ea typeface="ＭＳ 明朝"/>
                  <a:cs typeface="Arial"/>
                </a:rPr>
                <a:t> </a:t>
              </a:r>
              <a:r>
                <a:rPr lang="en-GB" sz="1000" dirty="0" smtClean="0">
                  <a:latin typeface="Arial"/>
                  <a:ea typeface="ＭＳ 明朝"/>
                  <a:cs typeface="Arial"/>
                </a:rPr>
                <a:t>maps from our reanalysis </a:t>
              </a:r>
              <a:r>
                <a:rPr lang="en-GB" sz="1000" dirty="0" smtClean="0">
                  <a:latin typeface="Arial"/>
                  <a:ea typeface="ＭＳ 明朝"/>
                  <a:cs typeface="Arial"/>
                </a:rPr>
                <a:t>of the three studies within each software package. Left: </a:t>
              </a:r>
              <a:r>
                <a:rPr lang="en-GB" sz="1000" dirty="0" err="1" smtClean="0">
                  <a:latin typeface="Arial"/>
                  <a:ea typeface="ＭＳ 明朝"/>
                  <a:cs typeface="Arial"/>
                </a:rPr>
                <a:t>u</a:t>
              </a:r>
              <a:r>
                <a:rPr lang="en-GB" sz="1000" dirty="0" err="1" smtClean="0">
                  <a:latin typeface="Arial"/>
                  <a:ea typeface="ＭＳ 明朝"/>
                  <a:cs typeface="Arial"/>
                </a:rPr>
                <a:t>nthresholded</a:t>
              </a:r>
              <a:r>
                <a:rPr lang="en-GB" sz="1000" dirty="0" smtClean="0">
                  <a:latin typeface="Arial"/>
                  <a:ea typeface="ＭＳ 明朝"/>
                  <a:cs typeface="Arial"/>
                </a:rPr>
                <a:t> T-statistic maps of </a:t>
              </a:r>
              <a:r>
                <a:rPr lang="en-GB" sz="1000" dirty="0" smtClean="0">
                  <a:latin typeface="Arial"/>
                  <a:ea typeface="ＭＳ 明朝"/>
                  <a:cs typeface="Arial"/>
                </a:rPr>
                <a:t>the </a:t>
              </a:r>
              <a:r>
                <a:rPr lang="en-GB" sz="1000" dirty="0">
                  <a:latin typeface="Arial"/>
                  <a:ea typeface="ＭＳ 明朝"/>
                  <a:cs typeface="Arial"/>
                </a:rPr>
                <a:t>parametric modulation of pumps of reward balloons versus the parametric modulation  of the control </a:t>
              </a:r>
              <a:r>
                <a:rPr lang="en-GB" sz="1000" dirty="0" smtClean="0">
                  <a:latin typeface="Arial"/>
                  <a:ea typeface="ＭＳ 明朝"/>
                  <a:cs typeface="Arial"/>
                </a:rPr>
                <a:t>balloon contrast from the ds000001 study. Middle: </a:t>
              </a:r>
              <a:r>
                <a:rPr lang="en-GB" sz="1000" dirty="0" err="1" smtClean="0">
                  <a:latin typeface="Arial"/>
                  <a:ea typeface="ＭＳ 明朝"/>
                  <a:cs typeface="Arial"/>
                </a:rPr>
                <a:t>unthresholded</a:t>
              </a:r>
              <a:r>
                <a:rPr lang="en-GB" sz="1000" dirty="0" smtClean="0">
                  <a:latin typeface="Arial"/>
                  <a:ea typeface="ＭＳ 明朝"/>
                  <a:cs typeface="Arial"/>
                </a:rPr>
                <a:t> T-statistic maps of the </a:t>
              </a:r>
              <a:r>
                <a:rPr lang="en-GB" sz="1000" dirty="0">
                  <a:latin typeface="Arial"/>
                  <a:ea typeface="ＭＳ 明朝"/>
                  <a:cs typeface="Arial"/>
                </a:rPr>
                <a:t>false belief </a:t>
              </a:r>
              <a:r>
                <a:rPr lang="en-GB" sz="1000" dirty="0" err="1">
                  <a:latin typeface="Arial"/>
                  <a:ea typeface="ＭＳ 明朝"/>
                  <a:cs typeface="Arial"/>
                </a:rPr>
                <a:t>vs</a:t>
              </a:r>
              <a:r>
                <a:rPr lang="en-GB" sz="1000" dirty="0">
                  <a:latin typeface="Arial"/>
                  <a:ea typeface="ＭＳ 明朝"/>
                  <a:cs typeface="Arial"/>
                </a:rPr>
                <a:t> false photo </a:t>
              </a:r>
              <a:r>
                <a:rPr lang="en-GB" sz="1000" dirty="0" smtClean="0">
                  <a:latin typeface="Arial"/>
                  <a:ea typeface="ＭＳ 明朝"/>
                  <a:cs typeface="Arial"/>
                </a:rPr>
                <a:t>contrast from the ds000109 study. Right: </a:t>
              </a:r>
              <a:r>
                <a:rPr lang="en-GB" sz="1000" dirty="0" err="1" smtClean="0">
                  <a:latin typeface="Arial"/>
                  <a:ea typeface="ＭＳ 明朝"/>
                  <a:cs typeface="Arial"/>
                </a:rPr>
                <a:t>unthresholded</a:t>
              </a:r>
              <a:r>
                <a:rPr lang="en-GB" sz="1000" dirty="0" smtClean="0">
                  <a:latin typeface="Arial"/>
                  <a:ea typeface="ＭＳ 明朝"/>
                  <a:cs typeface="Arial"/>
                </a:rPr>
                <a:t> F-statistic maps of the main effect of time contrast from the ds000120 study. </a:t>
              </a:r>
              <a:endParaRPr lang="en-GB" sz="1000" dirty="0">
                <a:effectLst/>
                <a:latin typeface="Arial"/>
                <a:ea typeface="ＭＳ 明朝"/>
                <a:cs typeface="Arial"/>
              </a:endParaRPr>
            </a:p>
          </p:txBody>
        </p:sp>
      </p:grpSp>
    </p:spTree>
    <p:extLst>
      <p:ext uri="{BB962C8B-B14F-4D97-AF65-F5344CB8AC3E}">
        <p14:creationId xmlns:p14="http://schemas.microsoft.com/office/powerpoint/2010/main" val="329362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2798" y="209552"/>
            <a:ext cx="5272405" cy="9207033"/>
            <a:chOff x="792798" y="209552"/>
            <a:chExt cx="5272405" cy="9207033"/>
          </a:xfrm>
        </p:grpSpPr>
        <p:sp>
          <p:nvSpPr>
            <p:cNvPr id="10" name="Text Box 3"/>
            <p:cNvSpPr txBox="1"/>
            <p:nvPr/>
          </p:nvSpPr>
          <p:spPr>
            <a:xfrm>
              <a:off x="792798" y="7639050"/>
              <a:ext cx="5257800" cy="1777535"/>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1a</a:t>
              </a:r>
              <a:endParaRPr lang="en-GB" sz="1200" dirty="0">
                <a:effectLst/>
                <a:ea typeface="ＭＳ 明朝"/>
                <a:cs typeface="Times New Roman"/>
              </a:endParaRPr>
            </a:p>
            <a:p>
              <a:pPr algn="just">
                <a:spcAft>
                  <a:spcPts val="0"/>
                </a:spcAft>
              </a:pPr>
              <a:r>
                <a:rPr lang="en-GB" sz="1000" dirty="0" smtClean="0">
                  <a:effectLst/>
                  <a:latin typeface="Arial"/>
                  <a:ea typeface="ＭＳ 明朝"/>
                  <a:cs typeface="Times New Roman"/>
                </a:rPr>
                <a:t>Bland-Altman 2D histograms comparing the </a:t>
              </a:r>
              <a:r>
                <a:rPr lang="en-GB" sz="1000" dirty="0" err="1" smtClean="0">
                  <a:effectLst/>
                  <a:latin typeface="Arial"/>
                  <a:ea typeface="ＭＳ 明朝"/>
                  <a:cs typeface="Times New Roman"/>
                </a:rPr>
                <a:t>unthresholded</a:t>
              </a:r>
              <a:r>
                <a:rPr lang="en-GB" sz="1000" dirty="0" smtClean="0">
                  <a:effectLst/>
                  <a:latin typeface="Arial"/>
                  <a:ea typeface="ＭＳ 明朝"/>
                  <a:cs typeface="Times New Roman"/>
                </a:rPr>
                <a:t> group-level T-statistic maps computed as part of the replication analyses of the ds000001 and ds000109 studies within AFNI, FSL and SPM. Left; Comparisons for ds000001</a:t>
              </a:r>
              <a:r>
                <a:rPr lang="en-GB" sz="1000" dirty="0">
                  <a:latin typeface="Arial"/>
                  <a:ea typeface="ＭＳ 明朝"/>
                  <a:cs typeface="Times New Roman"/>
                </a:rPr>
                <a:t>’s balloon </a:t>
              </a:r>
              <a:r>
                <a:rPr lang="en-GB" sz="1000" dirty="0" err="1">
                  <a:latin typeface="Arial"/>
                  <a:ea typeface="ＭＳ 明朝"/>
                  <a:cs typeface="Times New Roman"/>
                </a:rPr>
                <a:t>analog</a:t>
              </a:r>
              <a:r>
                <a:rPr lang="en-GB" sz="1000" dirty="0">
                  <a:latin typeface="Arial"/>
                  <a:ea typeface="ＭＳ 明朝"/>
                  <a:cs typeface="Times New Roman"/>
                </a:rPr>
                <a:t> risk </a:t>
              </a:r>
              <a:r>
                <a:rPr lang="en-GB" sz="1000" dirty="0" smtClean="0">
                  <a:latin typeface="Arial"/>
                  <a:ea typeface="ＭＳ 明朝"/>
                  <a:cs typeface="Times New Roman"/>
                </a:rPr>
                <a:t>task, </a:t>
              </a:r>
              <a:r>
                <a:rPr lang="en-GB" sz="1000" dirty="0" smtClean="0">
                  <a:effectLst/>
                  <a:latin typeface="Arial"/>
                  <a:ea typeface="ＭＳ 明朝"/>
                  <a:cs typeface="Times New Roman"/>
                </a:rPr>
                <a:t>T-statistic images contrasting the parametric modulation of pumps of the reward balloons versus parametric modulation of pumps of the control balloon. Right; Comparisons </a:t>
              </a:r>
              <a:r>
                <a:rPr lang="en-GB" sz="1000" dirty="0">
                  <a:latin typeface="Arial"/>
                  <a:ea typeface="ＭＳ 明朝"/>
                  <a:cs typeface="Times New Roman"/>
                </a:rPr>
                <a:t>for </a:t>
              </a:r>
              <a:r>
                <a:rPr lang="en-GB" sz="1000" dirty="0" smtClean="0">
                  <a:latin typeface="Arial"/>
                  <a:ea typeface="ＭＳ 明朝"/>
                  <a:cs typeface="Times New Roman"/>
                </a:rPr>
                <a:t>ds000109’s false belief task, </a:t>
              </a:r>
              <a:r>
                <a:rPr lang="en-GB" sz="1000" dirty="0" smtClean="0">
                  <a:effectLst/>
                  <a:latin typeface="Arial"/>
                  <a:ea typeface="ＭＳ 明朝"/>
                  <a:cs typeface="Times New Roman"/>
                </a:rPr>
                <a:t>T-statistic images contrasting the false belief versus false photo conditions. </a:t>
              </a:r>
              <a:endParaRPr lang="en-GB" sz="1200" dirty="0" smtClean="0">
                <a:effectLst/>
                <a:ea typeface="ＭＳ 明朝"/>
                <a:cs typeface="Times New Roman"/>
              </a:endParaRPr>
            </a:p>
            <a:p>
              <a:pPr algn="just">
                <a:spcAft>
                  <a:spcPts val="0"/>
                </a:spcAft>
              </a:pPr>
              <a:r>
                <a:rPr lang="en-GB" sz="1000" dirty="0" smtClean="0">
                  <a:effectLst/>
                  <a:latin typeface="Arial"/>
                  <a:ea typeface="ＭＳ 明朝"/>
                  <a:cs typeface="Times New Roman"/>
                </a:rPr>
                <a:t>Density images show the relationship between the average T-statistic value and difference of T-statistic values at corresponding voxels in the </a:t>
              </a:r>
              <a:r>
                <a:rPr lang="en-GB" sz="1000" dirty="0" err="1" smtClean="0">
                  <a:effectLst/>
                  <a:latin typeface="Arial"/>
                  <a:ea typeface="ＭＳ 明朝"/>
                  <a:cs typeface="Times New Roman"/>
                </a:rPr>
                <a:t>unthresholded</a:t>
              </a:r>
              <a:r>
                <a:rPr lang="en-GB" sz="1000" dirty="0" smtClean="0">
                  <a:effectLst/>
                  <a:latin typeface="Arial"/>
                  <a:ea typeface="ＭＳ 明朝"/>
                  <a:cs typeface="Times New Roman"/>
                </a:rPr>
                <a:t> T-statistic images for each pairwise combination of software packages. </a:t>
              </a:r>
              <a:r>
                <a:rPr lang="en-GB" sz="1200" dirty="0">
                  <a:effectLst/>
                  <a:ea typeface="ＭＳ 明朝"/>
                  <a:cs typeface="Times New Roman"/>
                </a:rPr>
                <a:t> </a:t>
              </a:r>
            </a:p>
          </p:txBody>
        </p:sp>
        <p:pic>
          <p:nvPicPr>
            <p:cNvPr id="11" name="Picture 10" descr="Macintosh HD:Users:maullz:Desktop:Software_Comparison:figures:figures:Slide19.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209552"/>
              <a:ext cx="5272405" cy="7470140"/>
            </a:xfrm>
            <a:prstGeom prst="rect">
              <a:avLst/>
            </a:prstGeom>
            <a:noFill/>
            <a:ln>
              <a:noFill/>
            </a:ln>
          </p:spPr>
        </p:pic>
      </p:grpSp>
    </p:spTree>
    <p:extLst>
      <p:ext uri="{BB962C8B-B14F-4D97-AF65-F5344CB8AC3E}">
        <p14:creationId xmlns:p14="http://schemas.microsoft.com/office/powerpoint/2010/main" val="109996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59035" y="516937"/>
            <a:ext cx="2654300" cy="3886200"/>
            <a:chOff x="2101850" y="3009900"/>
            <a:chExt cx="2654300" cy="3886200"/>
          </a:xfrm>
        </p:grpSpPr>
        <p:pic>
          <p:nvPicPr>
            <p:cNvPr id="6" name="Picture 5" descr="Macintosh HD:Users:maullz:Desktop:Software_Comparison:figures:figures:Slide20.png"/>
            <p:cNvPicPr/>
            <p:nvPr/>
          </p:nvPicPr>
          <p:blipFill rotWithShape="1">
            <a:blip r:embed="rId2">
              <a:extLst>
                <a:ext uri="{28A0092B-C50C-407E-A947-70E740481C1C}">
                  <a14:useLocalDpi xmlns:a14="http://schemas.microsoft.com/office/drawing/2010/main" val="0"/>
                </a:ext>
              </a:extLst>
            </a:blip>
            <a:srcRect r="49649" b="59724"/>
            <a:stretch/>
          </p:blipFill>
          <p:spPr bwMode="auto">
            <a:xfrm>
              <a:off x="2101850" y="3009900"/>
              <a:ext cx="2654300" cy="3008630"/>
            </a:xfrm>
            <a:prstGeom prst="rect">
              <a:avLst/>
            </a:prstGeom>
            <a:noFill/>
            <a:ln>
              <a:noFill/>
            </a:ln>
            <a:extLst>
              <a:ext uri="{53640926-AAD7-44d8-BBD7-CCE9431645EC}">
                <a14:shadowObscured xmlns:a14="http://schemas.microsoft.com/office/drawing/2010/main"/>
              </a:ext>
            </a:extLst>
          </p:spPr>
        </p:pic>
        <p:sp>
          <p:nvSpPr>
            <p:cNvPr id="7" name="Text Box 5"/>
            <p:cNvSpPr txBox="1"/>
            <p:nvPr/>
          </p:nvSpPr>
          <p:spPr>
            <a:xfrm>
              <a:off x="2101850" y="5981700"/>
              <a:ext cx="2628900" cy="9144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1b</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main effect of time F-statistic maps computed in AFNI and SPM for </a:t>
              </a:r>
              <a:r>
                <a:rPr lang="en-GB" sz="1000" dirty="0" smtClean="0">
                  <a:effectLst/>
                  <a:latin typeface="Arial"/>
                  <a:ea typeface="ＭＳ 明朝"/>
                  <a:cs typeface="Times New Roman"/>
                </a:rPr>
                <a:t>replications </a:t>
              </a:r>
              <a:r>
                <a:rPr lang="en-GB" sz="1000" dirty="0">
                  <a:effectLst/>
                  <a:latin typeface="Arial"/>
                  <a:ea typeface="ＭＳ 明朝"/>
                  <a:cs typeface="Times New Roman"/>
                </a:rPr>
                <a:t>of the ds000120 study.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3524357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34906" y="584670"/>
            <a:ext cx="4914900" cy="6781330"/>
            <a:chOff x="634906" y="584670"/>
            <a:chExt cx="4914900" cy="6781330"/>
          </a:xfrm>
        </p:grpSpPr>
        <p:pic>
          <p:nvPicPr>
            <p:cNvPr id="3" name="Picture 2" descr="Screen Shot 2018-03-14 at 10.15.0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58" y="584670"/>
              <a:ext cx="4870748" cy="5198745"/>
            </a:xfrm>
            <a:prstGeom prst="rect">
              <a:avLst/>
            </a:prstGeom>
          </p:spPr>
        </p:pic>
        <p:sp>
          <p:nvSpPr>
            <p:cNvPr id="5" name="Text Box 13"/>
            <p:cNvSpPr txBox="1"/>
            <p:nvPr/>
          </p:nvSpPr>
          <p:spPr>
            <a:xfrm>
              <a:off x="634906" y="5728170"/>
              <a:ext cx="4914900" cy="163783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200" u="none" strike="noStrike" dirty="0">
                  <a:effectLst/>
                  <a:latin typeface="Arial"/>
                  <a:ea typeface="ＭＳ 明朝"/>
                  <a:cs typeface="Times New Roman"/>
                </a:rPr>
                <a:t> </a:t>
              </a:r>
              <a:endParaRPr lang="en-GB" sz="1200" dirty="0">
                <a:effectLst/>
                <a:ea typeface="ＭＳ 明朝"/>
                <a:cs typeface="Times New Roman"/>
              </a:endParaRPr>
            </a:p>
            <a:p>
              <a:pPr>
                <a:spcAft>
                  <a:spcPts val="0"/>
                </a:spcAft>
              </a:pPr>
              <a:r>
                <a:rPr lang="en-GB" sz="1000" u="sng" dirty="0">
                  <a:effectLst/>
                  <a:latin typeface="Arial"/>
                  <a:ea typeface="ＭＳ 明朝"/>
                  <a:cs typeface="Times New Roman"/>
                </a:rPr>
                <a:t>Figure 4</a:t>
              </a:r>
              <a:endParaRPr lang="en-GB" sz="1200" dirty="0">
                <a:effectLst/>
                <a:ea typeface="ＭＳ 明朝"/>
                <a:cs typeface="Times New Roman"/>
              </a:endParaRPr>
            </a:p>
            <a:p>
              <a:pPr algn="just">
                <a:spcAft>
                  <a:spcPts val="0"/>
                </a:spcAft>
              </a:pPr>
              <a:r>
                <a:rPr lang="en-GB" sz="1000" dirty="0" smtClean="0">
                  <a:effectLst/>
                  <a:latin typeface="Arial"/>
                  <a:ea typeface="ＭＳ 明朝"/>
                  <a:cs typeface="Times New Roman"/>
                </a:rPr>
                <a:t>Our reanalysis results compared to the </a:t>
              </a:r>
              <a:r>
                <a:rPr lang="en-GB" sz="1000" dirty="0">
                  <a:effectLst/>
                  <a:latin typeface="Arial"/>
                  <a:ea typeface="ＭＳ 明朝"/>
                  <a:cs typeface="Times New Roman"/>
                </a:rPr>
                <a:t>main figure from the ds000001 balloon </a:t>
              </a:r>
              <a:r>
                <a:rPr lang="en-GB" sz="1000" dirty="0" err="1">
                  <a:effectLst/>
                  <a:latin typeface="Arial"/>
                  <a:ea typeface="ＭＳ 明朝"/>
                  <a:cs typeface="Times New Roman"/>
                </a:rPr>
                <a:t>analog</a:t>
              </a:r>
              <a:r>
                <a:rPr lang="en-GB" sz="1000" dirty="0">
                  <a:effectLst/>
                  <a:latin typeface="Arial"/>
                  <a:ea typeface="ＭＳ 明朝"/>
                  <a:cs typeface="Times New Roman"/>
                </a:rPr>
                <a:t> risk task </a:t>
              </a:r>
              <a:r>
                <a:rPr lang="en-GB" sz="1000" dirty="0" smtClean="0">
                  <a:effectLst/>
                  <a:latin typeface="Arial"/>
                  <a:ea typeface="ＭＳ 明朝"/>
                  <a:cs typeface="Times New Roman"/>
                </a:rPr>
                <a:t>study, </a:t>
              </a:r>
              <a:r>
                <a:rPr lang="en-GB" sz="1000" dirty="0">
                  <a:effectLst/>
                  <a:latin typeface="Arial"/>
                  <a:ea typeface="ＭＳ 明朝"/>
                  <a:cs typeface="Times New Roman"/>
                </a:rPr>
                <a:t>contrasting the parametric modulation of pumps of reward balloons versus the parametric modulation </a:t>
              </a:r>
              <a:r>
                <a:rPr lang="en-GB" sz="1000" dirty="0" smtClean="0">
                  <a:effectLst/>
                  <a:latin typeface="Arial"/>
                  <a:ea typeface="ＭＳ 明朝"/>
                  <a:cs typeface="Times New Roman"/>
                </a:rPr>
                <a:t>of the </a:t>
              </a:r>
              <a:r>
                <a:rPr lang="en-GB" sz="1000" dirty="0">
                  <a:effectLst/>
                  <a:latin typeface="Arial"/>
                  <a:ea typeface="ＭＳ 明朝"/>
                  <a:cs typeface="Times New Roman"/>
                </a:rPr>
                <a:t>control </a:t>
              </a:r>
              <a:r>
                <a:rPr lang="en-GB" sz="1000" dirty="0" smtClean="0">
                  <a:effectLst/>
                  <a:latin typeface="Arial"/>
                  <a:ea typeface="ＭＳ 明朝"/>
                  <a:cs typeface="Times New Roman"/>
                </a:rPr>
                <a:t>balloon. </a:t>
              </a:r>
              <a:r>
                <a:rPr lang="en-GB" sz="1000" dirty="0">
                  <a:effectLst/>
                  <a:latin typeface="Arial"/>
                  <a:ea typeface="ＭＳ 明朝"/>
                  <a:cs typeface="Times New Roman"/>
                </a:rPr>
                <a:t>Corresponding slices of the </a:t>
              </a:r>
              <a:r>
                <a:rPr lang="en-GB" sz="1000" dirty="0" err="1">
                  <a:effectLst/>
                  <a:latin typeface="Arial"/>
                  <a:ea typeface="ＭＳ 明朝"/>
                  <a:cs typeface="Times New Roman"/>
                </a:rPr>
                <a:t>thresholded</a:t>
              </a:r>
              <a:r>
                <a:rPr lang="en-GB" sz="1000" dirty="0">
                  <a:effectLst/>
                  <a:latin typeface="Arial"/>
                  <a:ea typeface="ＭＳ 明朝"/>
                  <a:cs typeface="Times New Roman"/>
                </a:rPr>
                <a:t> T-statistic images for each software package are displayed; beneath, Figure </a:t>
              </a:r>
              <a:r>
                <a:rPr lang="en-GB" sz="1000" dirty="0" smtClean="0">
                  <a:effectLst/>
                  <a:latin typeface="Arial"/>
                  <a:ea typeface="ＭＳ 明朝"/>
                  <a:cs typeface="Times New Roman"/>
                </a:rPr>
                <a:t>3 </a:t>
              </a:r>
              <a:r>
                <a:rPr lang="en-GB" sz="1000" dirty="0">
                  <a:effectLst/>
                  <a:latin typeface="Arial"/>
                  <a:ea typeface="ＭＳ 明朝"/>
                  <a:cs typeface="Times New Roman"/>
                </a:rPr>
                <a:t>taken from the </a:t>
              </a:r>
              <a:r>
                <a:rPr lang="en-GB" sz="1000" i="1" dirty="0">
                  <a:effectLst/>
                  <a:latin typeface="Arial"/>
                  <a:ea typeface="ＭＳ 明朝"/>
                  <a:cs typeface="Times New Roman"/>
                </a:rPr>
                <a:t>Schonberg et al. </a:t>
              </a:r>
              <a:r>
                <a:rPr lang="en-GB" sz="1000" dirty="0">
                  <a:effectLst/>
                  <a:latin typeface="Arial"/>
                  <a:ea typeface="ＭＳ 明朝"/>
                  <a:cs typeface="Times New Roman"/>
                </a:rPr>
                <a:t>publication connected to the ds000001 dataset. The publication analysis was conducted using FSL. While overall there is similarity between packages on the determined regions of activation, there is discordance over the size of activations as well as the precise areas of activation within a region.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305451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8193" y="564927"/>
            <a:ext cx="5272405" cy="8456295"/>
            <a:chOff x="778193" y="564927"/>
            <a:chExt cx="5272405" cy="8456295"/>
          </a:xfrm>
        </p:grpSpPr>
        <p:pic>
          <p:nvPicPr>
            <p:cNvPr id="4" name="Picture 3" descr="Macintosh HD:Users:maullz:Desktop:Software_Comparison:figures:figures:Slide21.png"/>
            <p:cNvPicPr/>
            <p:nvPr/>
          </p:nvPicPr>
          <p:blipFill>
            <a:blip r:embed="rId2">
              <a:extLst>
                <a:ext uri="{28A0092B-C50C-407E-A947-70E740481C1C}">
                  <a14:useLocalDpi xmlns:a14="http://schemas.microsoft.com/office/drawing/2010/main" val="0"/>
                </a:ext>
              </a:extLst>
            </a:blip>
            <a:srcRect/>
            <a:stretch>
              <a:fillRect/>
            </a:stretch>
          </p:blipFill>
          <p:spPr bwMode="auto">
            <a:xfrm>
              <a:off x="778193" y="564927"/>
              <a:ext cx="5272405" cy="7470140"/>
            </a:xfrm>
            <a:prstGeom prst="rect">
              <a:avLst/>
            </a:prstGeom>
            <a:noFill/>
            <a:ln>
              <a:noFill/>
            </a:ln>
          </p:spPr>
        </p:pic>
        <p:sp>
          <p:nvSpPr>
            <p:cNvPr id="5" name="Text Box 12"/>
            <p:cNvSpPr txBox="1"/>
            <p:nvPr/>
          </p:nvSpPr>
          <p:spPr>
            <a:xfrm>
              <a:off x="778193" y="7992522"/>
              <a:ext cx="5257800" cy="10287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5</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histograms for the ds000001 and ds000109 studies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group-level T-statistic maps computed using permutation inference methods within AFNI, FSL and SPM. Similar to the results obtained using parametric inferences in Figure 1a, </a:t>
              </a:r>
              <a:r>
                <a:rPr lang="en-GB" sz="1000" dirty="0" smtClean="0">
                  <a:effectLst/>
                  <a:latin typeface="Arial"/>
                  <a:ea typeface="ＭＳ 明朝"/>
                  <a:cs typeface="Times New Roman"/>
                </a:rPr>
                <a:t>all of the densities indicate </a:t>
              </a:r>
              <a:r>
                <a:rPr lang="en-GB" sz="1000" dirty="0">
                  <a:effectLst/>
                  <a:latin typeface="Arial"/>
                  <a:ea typeface="ＭＳ 明朝"/>
                  <a:cs typeface="Times New Roman"/>
                </a:rPr>
                <a:t>vast differences in the size of activations determined within each package.</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grpSp>
    </p:spTree>
    <p:extLst>
      <p:ext uri="{BB962C8B-B14F-4D97-AF65-F5344CB8AC3E}">
        <p14:creationId xmlns:p14="http://schemas.microsoft.com/office/powerpoint/2010/main" val="116320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92798" y="438150"/>
            <a:ext cx="5272405" cy="9029700"/>
            <a:chOff x="792798" y="438150"/>
            <a:chExt cx="5272405" cy="9029700"/>
          </a:xfrm>
        </p:grpSpPr>
        <p:sp>
          <p:nvSpPr>
            <p:cNvPr id="4" name="Text Box 17"/>
            <p:cNvSpPr txBox="1"/>
            <p:nvPr/>
          </p:nvSpPr>
          <p:spPr>
            <a:xfrm>
              <a:off x="792798" y="7867650"/>
              <a:ext cx="5257800" cy="1600200"/>
            </a:xfrm>
            <a:prstGeom prst="rect">
              <a:avLst/>
            </a:prstGeom>
            <a:noFill/>
            <a:ln>
              <a:noFill/>
            </a:ln>
            <a:effectLst/>
            <a:extLst>
              <a:ext uri="{C572A759-6A51-4108-AA02-DFA0A04FC94B}">
                <ma14:wrappingTextBoxFlag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GB" sz="1000" u="sng" dirty="0">
                  <a:effectLst/>
                  <a:latin typeface="Arial"/>
                  <a:ea typeface="ＭＳ 明朝"/>
                  <a:cs typeface="Times New Roman"/>
                </a:rPr>
                <a:t>Figure 6</a:t>
              </a:r>
              <a:endParaRPr lang="en-GB" sz="1200" dirty="0">
                <a:effectLst/>
                <a:ea typeface="ＭＳ 明朝"/>
                <a:cs typeface="Times New Roman"/>
              </a:endParaRPr>
            </a:p>
            <a:p>
              <a:pPr algn="just">
                <a:spcAft>
                  <a:spcPts val="0"/>
                </a:spcAft>
              </a:pPr>
              <a:r>
                <a:rPr lang="en-GB" sz="1000" dirty="0">
                  <a:effectLst/>
                  <a:latin typeface="Arial"/>
                  <a:ea typeface="ＭＳ 明朝"/>
                  <a:cs typeface="Times New Roman"/>
                </a:rPr>
                <a:t>Bland-Altman 2D histograms for the ds000001 and ds000109 studies comparing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group-level T-statistic maps computed within each software package using parametric or nonparametric inference methods. Overall, the concentration of densities along the x-axis </a:t>
              </a:r>
              <a:r>
                <a:rPr lang="en-GB" sz="1000" dirty="0" smtClean="0">
                  <a:effectLst/>
                  <a:latin typeface="Arial"/>
                  <a:ea typeface="ＭＳ 明朝"/>
                  <a:cs typeface="Times New Roman"/>
                </a:rPr>
                <a:t>in </a:t>
              </a:r>
              <a:r>
                <a:rPr lang="en-GB" sz="1000" dirty="0">
                  <a:effectLst/>
                  <a:latin typeface="Arial"/>
                  <a:ea typeface="ＭＳ 明朝"/>
                  <a:cs typeface="Times New Roman"/>
                </a:rPr>
                <a:t>the AFNI and SPM plots signal harmonization between the two methods within these software packages. This is particularly true for SPM where - noting the scale of the y-axis – the </a:t>
              </a:r>
              <a:r>
                <a:rPr lang="en-GB" sz="1000" dirty="0" err="1">
                  <a:effectLst/>
                  <a:latin typeface="Arial"/>
                  <a:ea typeface="ＭＳ 明朝"/>
                  <a:cs typeface="Times New Roman"/>
                </a:rPr>
                <a:t>unthresholded</a:t>
              </a:r>
              <a:r>
                <a:rPr lang="en-GB" sz="1000" dirty="0">
                  <a:effectLst/>
                  <a:latin typeface="Arial"/>
                  <a:ea typeface="ＭＳ 明朝"/>
                  <a:cs typeface="Times New Roman"/>
                </a:rPr>
                <a:t> T-statistic images obtained for both inference methods were identical up to numerical error, which scaled in accordance with the absolute size of the activation. </a:t>
              </a:r>
              <a:r>
                <a:rPr lang="en-GB" sz="1000" dirty="0" smtClean="0">
                  <a:effectLst/>
                  <a:latin typeface="Arial"/>
                  <a:ea typeface="ＭＳ 明朝"/>
                  <a:cs typeface="Times New Roman"/>
                </a:rPr>
                <a:t>Densities seen </a:t>
              </a:r>
              <a:r>
                <a:rPr lang="en-GB" sz="1000" dirty="0">
                  <a:effectLst/>
                  <a:latin typeface="Arial"/>
                  <a:ea typeface="ＭＳ 明朝"/>
                  <a:cs typeface="Times New Roman"/>
                </a:rPr>
                <a:t>in the two FSL plots suggest much greater </a:t>
              </a:r>
              <a:r>
                <a:rPr lang="en-GB" sz="1000" dirty="0" smtClean="0">
                  <a:effectLst/>
                  <a:latin typeface="Arial"/>
                  <a:ea typeface="ＭＳ 明朝"/>
                  <a:cs typeface="Times New Roman"/>
                </a:rPr>
                <a:t>disagreement </a:t>
              </a:r>
              <a:r>
                <a:rPr lang="en-GB" sz="1000" dirty="0">
                  <a:effectLst/>
                  <a:latin typeface="Arial"/>
                  <a:ea typeface="ＭＳ 明朝"/>
                  <a:cs typeface="Times New Roman"/>
                </a:rPr>
                <a:t>between the inference methods within this package.   </a:t>
              </a:r>
              <a:endParaRPr lang="en-GB" sz="1200" dirty="0">
                <a:effectLst/>
                <a:ea typeface="ＭＳ 明朝"/>
                <a:cs typeface="Times New Roman"/>
              </a:endParaRPr>
            </a:p>
            <a:p>
              <a:pPr>
                <a:spcAft>
                  <a:spcPts val="0"/>
                </a:spcAft>
              </a:pPr>
              <a:r>
                <a:rPr lang="en-GB" sz="1200" dirty="0">
                  <a:effectLst/>
                  <a:ea typeface="ＭＳ 明朝"/>
                  <a:cs typeface="Times New Roman"/>
                </a:rPr>
                <a:t> </a:t>
              </a:r>
            </a:p>
          </p:txBody>
        </p:sp>
        <p:pic>
          <p:nvPicPr>
            <p:cNvPr id="5" name="Picture 4" descr="Macintosh HD:Users:maullz:Desktop:Software_Comparison:figures:figures:Slide22.png"/>
            <p:cNvPicPr/>
            <p:nvPr/>
          </p:nvPicPr>
          <p:blipFill>
            <a:blip r:embed="rId2">
              <a:extLst>
                <a:ext uri="{28A0092B-C50C-407E-A947-70E740481C1C}">
                  <a14:useLocalDpi xmlns:a14="http://schemas.microsoft.com/office/drawing/2010/main" val="0"/>
                </a:ext>
              </a:extLst>
            </a:blip>
            <a:srcRect/>
            <a:stretch>
              <a:fillRect/>
            </a:stretch>
          </p:blipFill>
          <p:spPr bwMode="auto">
            <a:xfrm>
              <a:off x="792798" y="438150"/>
              <a:ext cx="5272405" cy="7470140"/>
            </a:xfrm>
            <a:prstGeom prst="rect">
              <a:avLst/>
            </a:prstGeom>
            <a:noFill/>
            <a:ln>
              <a:noFill/>
            </a:ln>
          </p:spPr>
        </p:pic>
      </p:grpSp>
    </p:spTree>
    <p:extLst>
      <p:ext uri="{BB962C8B-B14F-4D97-AF65-F5344CB8AC3E}">
        <p14:creationId xmlns:p14="http://schemas.microsoft.com/office/powerpoint/2010/main" val="134243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TotalTime>
  <Words>590</Words>
  <Application>Microsoft Macintosh PowerPoint</Application>
  <PresentationFormat>A4 Paper (210x297 mm)</PresentationFormat>
  <Paragraphs>21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Bowring</dc:creator>
  <cp:lastModifiedBy>Alex Bowring</cp:lastModifiedBy>
  <cp:revision>19</cp:revision>
  <dcterms:created xsi:type="dcterms:W3CDTF">2018-01-18T13:14:08Z</dcterms:created>
  <dcterms:modified xsi:type="dcterms:W3CDTF">2018-03-14T13:53:06Z</dcterms:modified>
</cp:coreProperties>
</file>