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910138" cy="6629400"/>
  <p:notesSz cx="6858000" cy="9144000"/>
  <p:defaultTextStyle>
    <a:defPPr>
      <a:defRPr lang="en-US"/>
    </a:defPPr>
    <a:lvl1pPr marL="0" algn="l" defTabSz="3571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7154" algn="l" defTabSz="3571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4308" algn="l" defTabSz="3571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71463" algn="l" defTabSz="3571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8619" algn="l" defTabSz="3571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5773" algn="l" defTabSz="3571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42927" algn="l" defTabSz="3571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00082" algn="l" defTabSz="3571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7236" algn="l" defTabSz="3571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63" d="100"/>
          <a:sy n="263" d="100"/>
        </p:scale>
        <p:origin x="-4520" y="1992"/>
      </p:cViewPr>
      <p:guideLst>
        <p:guide orient="horz" pos="2088"/>
        <p:guide pos="15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64" y="2059411"/>
            <a:ext cx="4173619" cy="14210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521" y="3756660"/>
            <a:ext cx="3437098" cy="16941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42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7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4415" y="366766"/>
            <a:ext cx="637636" cy="78294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510" y="366766"/>
            <a:ext cx="1831073" cy="78294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70" y="4260006"/>
            <a:ext cx="4173619" cy="131667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870" y="2809825"/>
            <a:ext cx="4173619" cy="1450181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71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430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7146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86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57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429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000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72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511" y="2140746"/>
            <a:ext cx="1234353" cy="6055466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701" y="2140746"/>
            <a:ext cx="1234353" cy="6055466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11" y="265483"/>
            <a:ext cx="4419125" cy="11049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08" y="1483942"/>
            <a:ext cx="2169497" cy="61843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7154" indent="0">
              <a:buNone/>
              <a:defRPr sz="1600" b="1"/>
            </a:lvl2pPr>
            <a:lvl3pPr marL="714308" indent="0">
              <a:buNone/>
              <a:defRPr sz="1400" b="1"/>
            </a:lvl3pPr>
            <a:lvl4pPr marL="1071463" indent="0">
              <a:buNone/>
              <a:defRPr sz="1200" b="1"/>
            </a:lvl4pPr>
            <a:lvl5pPr marL="1428619" indent="0">
              <a:buNone/>
              <a:defRPr sz="1200" b="1"/>
            </a:lvl5pPr>
            <a:lvl6pPr marL="1785773" indent="0">
              <a:buNone/>
              <a:defRPr sz="1200" b="1"/>
            </a:lvl6pPr>
            <a:lvl7pPr marL="2142927" indent="0">
              <a:buNone/>
              <a:defRPr sz="1200" b="1"/>
            </a:lvl7pPr>
            <a:lvl8pPr marL="2500082" indent="0">
              <a:buNone/>
              <a:defRPr sz="1200" b="1"/>
            </a:lvl8pPr>
            <a:lvl9pPr marL="2857236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508" y="2102381"/>
            <a:ext cx="2169497" cy="381957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4284" y="1483942"/>
            <a:ext cx="2170349" cy="61843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7154" indent="0">
              <a:buNone/>
              <a:defRPr sz="1600" b="1"/>
            </a:lvl2pPr>
            <a:lvl3pPr marL="714308" indent="0">
              <a:buNone/>
              <a:defRPr sz="1400" b="1"/>
            </a:lvl3pPr>
            <a:lvl4pPr marL="1071463" indent="0">
              <a:buNone/>
              <a:defRPr sz="1200" b="1"/>
            </a:lvl4pPr>
            <a:lvl5pPr marL="1428619" indent="0">
              <a:buNone/>
              <a:defRPr sz="1200" b="1"/>
            </a:lvl5pPr>
            <a:lvl6pPr marL="1785773" indent="0">
              <a:buNone/>
              <a:defRPr sz="1200" b="1"/>
            </a:lvl6pPr>
            <a:lvl7pPr marL="2142927" indent="0">
              <a:buNone/>
              <a:defRPr sz="1200" b="1"/>
            </a:lvl7pPr>
            <a:lvl8pPr marL="2500082" indent="0">
              <a:buNone/>
              <a:defRPr sz="1200" b="1"/>
            </a:lvl8pPr>
            <a:lvl9pPr marL="2857236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4284" y="2102381"/>
            <a:ext cx="2170349" cy="381957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08" y="263952"/>
            <a:ext cx="1615402" cy="112331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728" y="263951"/>
            <a:ext cx="2744904" cy="565800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508" y="1387265"/>
            <a:ext cx="1615402" cy="4534694"/>
          </a:xfrm>
        </p:spPr>
        <p:txBody>
          <a:bodyPr/>
          <a:lstStyle>
            <a:lvl1pPr marL="0" indent="0">
              <a:buNone/>
              <a:defRPr sz="1100"/>
            </a:lvl1pPr>
            <a:lvl2pPr marL="357154" indent="0">
              <a:buNone/>
              <a:defRPr sz="900"/>
            </a:lvl2pPr>
            <a:lvl3pPr marL="714308" indent="0">
              <a:buNone/>
              <a:defRPr sz="700"/>
            </a:lvl3pPr>
            <a:lvl4pPr marL="1071463" indent="0">
              <a:buNone/>
              <a:defRPr sz="700"/>
            </a:lvl4pPr>
            <a:lvl5pPr marL="1428619" indent="0">
              <a:buNone/>
              <a:defRPr sz="700"/>
            </a:lvl5pPr>
            <a:lvl6pPr marL="1785773" indent="0">
              <a:buNone/>
              <a:defRPr sz="700"/>
            </a:lvl6pPr>
            <a:lvl7pPr marL="2142927" indent="0">
              <a:buNone/>
              <a:defRPr sz="700"/>
            </a:lvl7pPr>
            <a:lvl8pPr marL="2500082" indent="0">
              <a:buNone/>
              <a:defRPr sz="700"/>
            </a:lvl8pPr>
            <a:lvl9pPr marL="2857236" indent="0">
              <a:buNone/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24" y="4640582"/>
            <a:ext cx="2946083" cy="54784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2424" y="592349"/>
            <a:ext cx="2946083" cy="3977640"/>
          </a:xfrm>
        </p:spPr>
        <p:txBody>
          <a:bodyPr/>
          <a:lstStyle>
            <a:lvl1pPr marL="0" indent="0">
              <a:buNone/>
              <a:defRPr sz="2500"/>
            </a:lvl1pPr>
            <a:lvl2pPr marL="357154" indent="0">
              <a:buNone/>
              <a:defRPr sz="2100"/>
            </a:lvl2pPr>
            <a:lvl3pPr marL="714308" indent="0">
              <a:buNone/>
              <a:defRPr sz="1900"/>
            </a:lvl3pPr>
            <a:lvl4pPr marL="1071463" indent="0">
              <a:buNone/>
              <a:defRPr sz="1600"/>
            </a:lvl4pPr>
            <a:lvl5pPr marL="1428619" indent="0">
              <a:buNone/>
              <a:defRPr sz="1600"/>
            </a:lvl5pPr>
            <a:lvl6pPr marL="1785773" indent="0">
              <a:buNone/>
              <a:defRPr sz="1600"/>
            </a:lvl6pPr>
            <a:lvl7pPr marL="2142927" indent="0">
              <a:buNone/>
              <a:defRPr sz="1600"/>
            </a:lvl7pPr>
            <a:lvl8pPr marL="2500082" indent="0">
              <a:buNone/>
              <a:defRPr sz="1600"/>
            </a:lvl8pPr>
            <a:lvl9pPr marL="2857236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424" y="5188428"/>
            <a:ext cx="2946083" cy="778032"/>
          </a:xfrm>
        </p:spPr>
        <p:txBody>
          <a:bodyPr/>
          <a:lstStyle>
            <a:lvl1pPr marL="0" indent="0">
              <a:buNone/>
              <a:defRPr sz="1100"/>
            </a:lvl1pPr>
            <a:lvl2pPr marL="357154" indent="0">
              <a:buNone/>
              <a:defRPr sz="900"/>
            </a:lvl2pPr>
            <a:lvl3pPr marL="714308" indent="0">
              <a:buNone/>
              <a:defRPr sz="700"/>
            </a:lvl3pPr>
            <a:lvl4pPr marL="1071463" indent="0">
              <a:buNone/>
              <a:defRPr sz="700"/>
            </a:lvl4pPr>
            <a:lvl5pPr marL="1428619" indent="0">
              <a:buNone/>
              <a:defRPr sz="700"/>
            </a:lvl5pPr>
            <a:lvl6pPr marL="1785773" indent="0">
              <a:buNone/>
              <a:defRPr sz="700"/>
            </a:lvl6pPr>
            <a:lvl7pPr marL="2142927" indent="0">
              <a:buNone/>
              <a:defRPr sz="700"/>
            </a:lvl7pPr>
            <a:lvl8pPr marL="2500082" indent="0">
              <a:buNone/>
              <a:defRPr sz="700"/>
            </a:lvl8pPr>
            <a:lvl9pPr marL="2857236" indent="0">
              <a:buNone/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511" y="265483"/>
            <a:ext cx="4419125" cy="1104900"/>
          </a:xfrm>
          <a:prstGeom prst="rect">
            <a:avLst/>
          </a:prstGeom>
        </p:spPr>
        <p:txBody>
          <a:bodyPr vert="horz" lIns="71430" tIns="35717" rIns="71430" bIns="357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11" y="1546862"/>
            <a:ext cx="4419125" cy="4375097"/>
          </a:xfrm>
          <a:prstGeom prst="rect">
            <a:avLst/>
          </a:prstGeom>
        </p:spPr>
        <p:txBody>
          <a:bodyPr vert="horz" lIns="71430" tIns="35717" rIns="71430" bIns="357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508" y="6144472"/>
            <a:ext cx="1145699" cy="352954"/>
          </a:xfrm>
          <a:prstGeom prst="rect">
            <a:avLst/>
          </a:prstGeom>
        </p:spPr>
        <p:txBody>
          <a:bodyPr vert="horz" lIns="71430" tIns="35717" rIns="71430" bIns="3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1844-F264-4446-AA98-D0134EB0C289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7635" y="6144472"/>
            <a:ext cx="1554877" cy="352954"/>
          </a:xfrm>
          <a:prstGeom prst="rect">
            <a:avLst/>
          </a:prstGeom>
        </p:spPr>
        <p:txBody>
          <a:bodyPr vert="horz" lIns="71430" tIns="35717" rIns="71430" bIns="3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18932" y="6144472"/>
            <a:ext cx="1145699" cy="352954"/>
          </a:xfrm>
          <a:prstGeom prst="rect">
            <a:avLst/>
          </a:prstGeom>
        </p:spPr>
        <p:txBody>
          <a:bodyPr vert="horz" lIns="71430" tIns="35717" rIns="71430" bIns="3571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154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866" indent="-267866" algn="l" defTabSz="357154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0377" indent="-223222" algn="l" defTabSz="357154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92886" indent="-178577" algn="l" defTabSz="35715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0042" indent="-178577" algn="l" defTabSz="35715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7196" indent="-178577" algn="l" defTabSz="35715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4350" indent="-178577" algn="l" defTabSz="35715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1505" indent="-178577" algn="l" defTabSz="35715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8658" indent="-178577" algn="l" defTabSz="35715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5813" indent="-178577" algn="l" defTabSz="35715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71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54" algn="l" defTabSz="3571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08" algn="l" defTabSz="3571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1463" algn="l" defTabSz="3571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8619" algn="l" defTabSz="3571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5773" algn="l" defTabSz="3571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2927" algn="l" defTabSz="3571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0082" algn="l" defTabSz="3571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7236" algn="l" defTabSz="3571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4916018" cy="6629400"/>
            <a:chOff x="2101850" y="3009900"/>
            <a:chExt cx="2654300" cy="3886200"/>
          </a:xfrm>
        </p:grpSpPr>
        <p:pic>
          <p:nvPicPr>
            <p:cNvPr id="9" name="Picture 8" descr="Macintosh HD:Users:maullz:Desktop:Software_Comparison:figures:figures:Slide20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49" b="59724"/>
            <a:stretch/>
          </p:blipFill>
          <p:spPr bwMode="auto">
            <a:xfrm>
              <a:off x="2101850" y="3009900"/>
              <a:ext cx="2654300" cy="300863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Text Box 5"/>
            <p:cNvSpPr txBox="1"/>
            <p:nvPr/>
          </p:nvSpPr>
          <p:spPr>
            <a:xfrm>
              <a:off x="2101850" y="5981700"/>
              <a:ext cx="26289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800" u="sng" dirty="0">
                  <a:latin typeface="Arial"/>
                  <a:ea typeface="ＭＳ 明朝"/>
                  <a:cs typeface="Times New Roman"/>
                </a:rPr>
                <a:t>Figure 1b</a:t>
              </a:r>
              <a:endParaRPr lang="en-GB" sz="2100" dirty="0">
                <a:ea typeface="ＭＳ 明朝"/>
                <a:cs typeface="Times New Roman"/>
              </a:endParaRPr>
            </a:p>
            <a:p>
              <a:pPr algn="just"/>
              <a:r>
                <a:rPr lang="en-GB" sz="1800" dirty="0">
                  <a:latin typeface="Arial"/>
                  <a:ea typeface="ＭＳ 明朝"/>
                  <a:cs typeface="Times New Roman"/>
                </a:rPr>
                <a:t>Bland-Altman 2D histogram comparing the </a:t>
              </a:r>
              <a:r>
                <a:rPr lang="en-GB" sz="1800" dirty="0" err="1">
                  <a:latin typeface="Arial"/>
                  <a:ea typeface="ＭＳ 明朝"/>
                  <a:cs typeface="Times New Roman"/>
                </a:rPr>
                <a:t>unthresholded</a:t>
              </a:r>
              <a:r>
                <a:rPr lang="en-GB" sz="1800" dirty="0">
                  <a:latin typeface="Arial"/>
                  <a:ea typeface="ＭＳ 明朝"/>
                  <a:cs typeface="Times New Roman"/>
                </a:rPr>
                <a:t> main effect of time F-statistic maps computed in AFNI and SPM </a:t>
              </a:r>
              <a:r>
                <a:rPr lang="en-GB" sz="1800">
                  <a:latin typeface="Arial"/>
                  <a:ea typeface="ＭＳ 明朝"/>
                  <a:cs typeface="Times New Roman"/>
                </a:rPr>
                <a:t>for </a:t>
              </a:r>
              <a:r>
                <a:rPr lang="en-GB" sz="1800" smtClean="0">
                  <a:latin typeface="Arial"/>
                  <a:ea typeface="ＭＳ 明朝"/>
                  <a:cs typeface="Times New Roman"/>
                </a:rPr>
                <a:t>replications </a:t>
              </a:r>
              <a:r>
                <a:rPr lang="en-GB" sz="1800" dirty="0">
                  <a:latin typeface="Arial"/>
                  <a:ea typeface="ＭＳ 明朝"/>
                  <a:cs typeface="Times New Roman"/>
                </a:rPr>
                <a:t>of the ds000120 study.    </a:t>
              </a:r>
              <a:endParaRPr lang="en-GB" sz="2100" dirty="0">
                <a:ea typeface="ＭＳ 明朝"/>
                <a:cs typeface="Times New Roman"/>
              </a:endParaRPr>
            </a:p>
            <a:p>
              <a:r>
                <a:rPr lang="en-GB" sz="2100" dirty="0">
                  <a:ea typeface="ＭＳ 明朝"/>
                  <a:cs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7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Bowring</dc:creator>
  <cp:lastModifiedBy>Alex Bowring</cp:lastModifiedBy>
  <cp:revision>2</cp:revision>
  <dcterms:created xsi:type="dcterms:W3CDTF">2018-03-07T14:40:29Z</dcterms:created>
  <dcterms:modified xsi:type="dcterms:W3CDTF">2018-03-07T15:00:30Z</dcterms:modified>
</cp:coreProperties>
</file>