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21" d="100"/>
          <a:sy n="121" d="100"/>
        </p:scale>
        <p:origin x="-448" y="1072"/>
      </p:cViewPr>
      <p:guideLst>
        <p:guide orient="horz" pos="2160"/>
        <p:guide pos="312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A3E64614-E88D-664F-AD75-0DDFB9446223}" type="datetimeFigureOut">
              <a:rPr lang="en-US" smtClean="0"/>
              <a:t>18/01/18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C2C2EE-7A0D-4542-99B3-759639CB45FC}" type="slidenum">
              <a:rPr lang="en-US" smtClean="0"/>
              <a:t>‹#›</a:t>
            </a:fld>
            <a:endParaRPr lang="en-US"/>
          </a:p>
        </p:txBody>
      </p:sp>
    </p:spTree>
    <p:extLst>
      <p:ext uri="{BB962C8B-B14F-4D97-AF65-F5344CB8AC3E}">
        <p14:creationId xmlns:p14="http://schemas.microsoft.com/office/powerpoint/2010/main" val="2197074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A3E64614-E88D-664F-AD75-0DDFB9446223}" type="datetimeFigureOut">
              <a:rPr lang="en-US" smtClean="0"/>
              <a:t>18/01/18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C2C2EE-7A0D-4542-99B3-759639CB45FC}" type="slidenum">
              <a:rPr lang="en-US" smtClean="0"/>
              <a:t>‹#›</a:t>
            </a:fld>
            <a:endParaRPr lang="en-US"/>
          </a:p>
        </p:txBody>
      </p:sp>
    </p:spTree>
    <p:extLst>
      <p:ext uri="{BB962C8B-B14F-4D97-AF65-F5344CB8AC3E}">
        <p14:creationId xmlns:p14="http://schemas.microsoft.com/office/powerpoint/2010/main" val="3244140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95300" y="274639"/>
            <a:ext cx="652145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A3E64614-E88D-664F-AD75-0DDFB9446223}" type="datetimeFigureOut">
              <a:rPr lang="en-US" smtClean="0"/>
              <a:t>18/01/18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C2C2EE-7A0D-4542-99B3-759639CB45FC}" type="slidenum">
              <a:rPr lang="en-US" smtClean="0"/>
              <a:t>‹#›</a:t>
            </a:fld>
            <a:endParaRPr lang="en-US"/>
          </a:p>
        </p:txBody>
      </p:sp>
    </p:spTree>
    <p:extLst>
      <p:ext uri="{BB962C8B-B14F-4D97-AF65-F5344CB8AC3E}">
        <p14:creationId xmlns:p14="http://schemas.microsoft.com/office/powerpoint/2010/main" val="2257720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A3E64614-E88D-664F-AD75-0DDFB9446223}" type="datetimeFigureOut">
              <a:rPr lang="en-US" smtClean="0"/>
              <a:t>18/01/18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C2C2EE-7A0D-4542-99B3-759639CB45FC}" type="slidenum">
              <a:rPr lang="en-US" smtClean="0"/>
              <a:t>‹#›</a:t>
            </a:fld>
            <a:endParaRPr lang="en-US"/>
          </a:p>
        </p:txBody>
      </p:sp>
    </p:spTree>
    <p:extLst>
      <p:ext uri="{BB962C8B-B14F-4D97-AF65-F5344CB8AC3E}">
        <p14:creationId xmlns:p14="http://schemas.microsoft.com/office/powerpoint/2010/main" val="3813423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A3E64614-E88D-664F-AD75-0DDFB9446223}" type="datetimeFigureOut">
              <a:rPr lang="en-US" smtClean="0"/>
              <a:t>18/01/18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C2C2EE-7A0D-4542-99B3-759639CB45FC}" type="slidenum">
              <a:rPr lang="en-US" smtClean="0"/>
              <a:t>‹#›</a:t>
            </a:fld>
            <a:endParaRPr lang="en-US"/>
          </a:p>
        </p:txBody>
      </p:sp>
    </p:spTree>
    <p:extLst>
      <p:ext uri="{BB962C8B-B14F-4D97-AF65-F5344CB8AC3E}">
        <p14:creationId xmlns:p14="http://schemas.microsoft.com/office/powerpoint/2010/main" val="477984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A3E64614-E88D-664F-AD75-0DDFB9446223}" type="datetimeFigureOut">
              <a:rPr lang="en-US" smtClean="0"/>
              <a:t>18/01/18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C2C2EE-7A0D-4542-99B3-759639CB45FC}" type="slidenum">
              <a:rPr lang="en-US" smtClean="0"/>
              <a:t>‹#›</a:t>
            </a:fld>
            <a:endParaRPr lang="en-US"/>
          </a:p>
        </p:txBody>
      </p:sp>
    </p:spTree>
    <p:extLst>
      <p:ext uri="{BB962C8B-B14F-4D97-AF65-F5344CB8AC3E}">
        <p14:creationId xmlns:p14="http://schemas.microsoft.com/office/powerpoint/2010/main" val="3532646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A3E64614-E88D-664F-AD75-0DDFB9446223}" type="datetimeFigureOut">
              <a:rPr lang="en-US" smtClean="0"/>
              <a:t>18/01/18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C2C2EE-7A0D-4542-99B3-759639CB45FC}" type="slidenum">
              <a:rPr lang="en-US" smtClean="0"/>
              <a:t>‹#›</a:t>
            </a:fld>
            <a:endParaRPr lang="en-US"/>
          </a:p>
        </p:txBody>
      </p:sp>
    </p:spTree>
    <p:extLst>
      <p:ext uri="{BB962C8B-B14F-4D97-AF65-F5344CB8AC3E}">
        <p14:creationId xmlns:p14="http://schemas.microsoft.com/office/powerpoint/2010/main" val="1078505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A3E64614-E88D-664F-AD75-0DDFB9446223}" type="datetimeFigureOut">
              <a:rPr lang="en-US" smtClean="0"/>
              <a:t>18/01/18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C2C2EE-7A0D-4542-99B3-759639CB45FC}" type="slidenum">
              <a:rPr lang="en-US" smtClean="0"/>
              <a:t>‹#›</a:t>
            </a:fld>
            <a:endParaRPr lang="en-US"/>
          </a:p>
        </p:txBody>
      </p:sp>
    </p:spTree>
    <p:extLst>
      <p:ext uri="{BB962C8B-B14F-4D97-AF65-F5344CB8AC3E}">
        <p14:creationId xmlns:p14="http://schemas.microsoft.com/office/powerpoint/2010/main" val="2187926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E64614-E88D-664F-AD75-0DDFB9446223}" type="datetimeFigureOut">
              <a:rPr lang="en-US" smtClean="0"/>
              <a:t>18/01/18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C2C2EE-7A0D-4542-99B3-759639CB45FC}" type="slidenum">
              <a:rPr lang="en-US" smtClean="0"/>
              <a:t>‹#›</a:t>
            </a:fld>
            <a:endParaRPr lang="en-US"/>
          </a:p>
        </p:txBody>
      </p:sp>
    </p:spTree>
    <p:extLst>
      <p:ext uri="{BB962C8B-B14F-4D97-AF65-F5344CB8AC3E}">
        <p14:creationId xmlns:p14="http://schemas.microsoft.com/office/powerpoint/2010/main" val="3004315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A3E64614-E88D-664F-AD75-0DDFB9446223}" type="datetimeFigureOut">
              <a:rPr lang="en-US" smtClean="0"/>
              <a:t>18/01/18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C2C2EE-7A0D-4542-99B3-759639CB45FC}" type="slidenum">
              <a:rPr lang="en-US" smtClean="0"/>
              <a:t>‹#›</a:t>
            </a:fld>
            <a:endParaRPr lang="en-US"/>
          </a:p>
        </p:txBody>
      </p:sp>
    </p:spTree>
    <p:extLst>
      <p:ext uri="{BB962C8B-B14F-4D97-AF65-F5344CB8AC3E}">
        <p14:creationId xmlns:p14="http://schemas.microsoft.com/office/powerpoint/2010/main" val="3677033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A3E64614-E88D-664F-AD75-0DDFB9446223}" type="datetimeFigureOut">
              <a:rPr lang="en-US" smtClean="0"/>
              <a:t>18/01/18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C2C2EE-7A0D-4542-99B3-759639CB45FC}" type="slidenum">
              <a:rPr lang="en-US" smtClean="0"/>
              <a:t>‹#›</a:t>
            </a:fld>
            <a:endParaRPr lang="en-US"/>
          </a:p>
        </p:txBody>
      </p:sp>
    </p:spTree>
    <p:extLst>
      <p:ext uri="{BB962C8B-B14F-4D97-AF65-F5344CB8AC3E}">
        <p14:creationId xmlns:p14="http://schemas.microsoft.com/office/powerpoint/2010/main" val="96299713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E64614-E88D-664F-AD75-0DDFB9446223}" type="datetimeFigureOut">
              <a:rPr lang="en-US" smtClean="0"/>
              <a:t>18/01/18</a:t>
            </a:fld>
            <a:endParaRPr lang="en-US"/>
          </a:p>
        </p:txBody>
      </p:sp>
      <p:sp>
        <p:nvSpPr>
          <p:cNvPr id="5" name="Footer Placeholder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C2C2EE-7A0D-4542-99B3-759639CB45FC}" type="slidenum">
              <a:rPr lang="en-US" smtClean="0"/>
              <a:t>‹#›</a:t>
            </a:fld>
            <a:endParaRPr lang="en-US"/>
          </a:p>
        </p:txBody>
      </p:sp>
    </p:spTree>
    <p:extLst>
      <p:ext uri="{BB962C8B-B14F-4D97-AF65-F5344CB8AC3E}">
        <p14:creationId xmlns:p14="http://schemas.microsoft.com/office/powerpoint/2010/main" val="10121052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acintosh HD:Users:maullz:Desktop:Software_Comparison:figures:figures:Slide26.png"/>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2335213" y="-738173"/>
            <a:ext cx="5272405" cy="7470140"/>
          </a:xfrm>
          <a:prstGeom prst="rect">
            <a:avLst/>
          </a:prstGeom>
          <a:noFill/>
          <a:ln>
            <a:noFill/>
          </a:ln>
        </p:spPr>
      </p:pic>
      <p:sp>
        <p:nvSpPr>
          <p:cNvPr id="5" name="Text Box 5"/>
          <p:cNvSpPr txBox="1"/>
          <p:nvPr/>
        </p:nvSpPr>
        <p:spPr>
          <a:xfrm>
            <a:off x="1352551" y="5501654"/>
            <a:ext cx="7200900" cy="10287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GB" sz="300" u="none" strike="noStrike" dirty="0">
                <a:effectLst/>
                <a:latin typeface="Arial"/>
                <a:ea typeface="ＭＳ 明朝"/>
                <a:cs typeface="Times New Roman"/>
              </a:rPr>
              <a:t> </a:t>
            </a:r>
            <a:endParaRPr lang="en-GB" sz="1200" dirty="0">
              <a:effectLst/>
              <a:ea typeface="ＭＳ 明朝"/>
              <a:cs typeface="Times New Roman"/>
            </a:endParaRPr>
          </a:p>
          <a:p>
            <a:pPr>
              <a:spcAft>
                <a:spcPts val="0"/>
              </a:spcAft>
            </a:pPr>
            <a:r>
              <a:rPr lang="en-GB" sz="1000" u="sng" dirty="0">
                <a:effectLst/>
                <a:latin typeface="Arial"/>
                <a:ea typeface="ＭＳ 明朝"/>
                <a:cs typeface="Times New Roman"/>
              </a:rPr>
              <a:t>Figure 2</a:t>
            </a:r>
            <a:endParaRPr lang="en-GB" sz="1200" dirty="0">
              <a:effectLst/>
              <a:ea typeface="ＭＳ 明朝"/>
              <a:cs typeface="Times New Roman"/>
            </a:endParaRPr>
          </a:p>
          <a:p>
            <a:pPr>
              <a:spcAft>
                <a:spcPts val="0"/>
              </a:spcAft>
            </a:pPr>
            <a:r>
              <a:rPr lang="en-GB" sz="1000" dirty="0">
                <a:effectLst/>
                <a:latin typeface="Arial"/>
                <a:ea typeface="ＭＳ 明朝"/>
                <a:cs typeface="Times New Roman"/>
              </a:rPr>
              <a:t>Dice coefficients comparing the </a:t>
            </a:r>
            <a:r>
              <a:rPr lang="en-GB" sz="1000" dirty="0" err="1">
                <a:effectLst/>
                <a:latin typeface="Arial"/>
                <a:ea typeface="ＭＳ 明朝"/>
                <a:cs typeface="Times New Roman"/>
              </a:rPr>
              <a:t>thresholded</a:t>
            </a:r>
            <a:r>
              <a:rPr lang="en-GB" sz="1000" dirty="0">
                <a:effectLst/>
                <a:latin typeface="Arial"/>
                <a:ea typeface="ＭＳ 明朝"/>
                <a:cs typeface="Times New Roman"/>
              </a:rPr>
              <a:t> positive and negative T-statistic maps computed using each software package and inference method for each of the three reproduced studies.  Dice is the size of the overlapping region of two images divided by the average size of each region. In this context, a Dice coefficient of 1 would indicate perfect agreement between software on the regions of significant activation, whereas a coefficient of 0 would imply that no voxel was declared significant in both packages after </a:t>
            </a:r>
            <a:r>
              <a:rPr lang="en-GB" sz="1000" dirty="0" err="1">
                <a:effectLst/>
                <a:latin typeface="Arial"/>
                <a:ea typeface="ＭＳ 明朝"/>
                <a:cs typeface="Times New Roman"/>
              </a:rPr>
              <a:t>thresholding</a:t>
            </a:r>
            <a:r>
              <a:rPr lang="en-GB" sz="1000" dirty="0">
                <a:effectLst/>
                <a:latin typeface="Arial"/>
                <a:ea typeface="ＭＳ 明朝"/>
                <a:cs typeface="Times New Roman"/>
              </a:rPr>
              <a:t> the T-statistic images. </a:t>
            </a:r>
            <a:endParaRPr lang="en-GB" sz="1200" dirty="0">
              <a:effectLst/>
              <a:ea typeface="ＭＳ 明朝"/>
              <a:cs typeface="Times New Roman"/>
            </a:endParaRPr>
          </a:p>
          <a:p>
            <a:pPr>
              <a:spcAft>
                <a:spcPts val="0"/>
              </a:spcAft>
            </a:pPr>
            <a:r>
              <a:rPr lang="en-GB" sz="1200" dirty="0">
                <a:effectLst/>
                <a:ea typeface="ＭＳ 明朝"/>
                <a:cs typeface="Times New Roman"/>
              </a:rPr>
              <a:t> </a:t>
            </a:r>
          </a:p>
        </p:txBody>
      </p:sp>
    </p:spTree>
    <p:extLst>
      <p:ext uri="{BB962C8B-B14F-4D97-AF65-F5344CB8AC3E}">
        <p14:creationId xmlns:p14="http://schemas.microsoft.com/office/powerpoint/2010/main" val="2000797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acintosh HD:Users:maullz:Desktop:Software_Comparison:figures:figures:Slide16.png"/>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2279332" y="-757281"/>
            <a:ext cx="5272405" cy="7470140"/>
          </a:xfrm>
          <a:prstGeom prst="rect">
            <a:avLst/>
          </a:prstGeom>
          <a:noFill/>
          <a:ln>
            <a:noFill/>
          </a:ln>
        </p:spPr>
      </p:pic>
      <p:sp>
        <p:nvSpPr>
          <p:cNvPr id="5" name="Text Box 31"/>
          <p:cNvSpPr txBox="1"/>
          <p:nvPr/>
        </p:nvSpPr>
        <p:spPr>
          <a:xfrm>
            <a:off x="1409700" y="5484451"/>
            <a:ext cx="7086600" cy="10287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GB" sz="300" u="none" strike="noStrike">
                <a:effectLst/>
                <a:latin typeface="Arial"/>
                <a:ea typeface="ＭＳ 明朝"/>
                <a:cs typeface="Times New Roman"/>
              </a:rPr>
              <a:t> </a:t>
            </a:r>
            <a:endParaRPr lang="en-GB" sz="1200">
              <a:effectLst/>
              <a:ea typeface="ＭＳ 明朝"/>
              <a:cs typeface="Times New Roman"/>
            </a:endParaRPr>
          </a:p>
          <a:p>
            <a:pPr>
              <a:spcAft>
                <a:spcPts val="0"/>
              </a:spcAft>
            </a:pPr>
            <a:r>
              <a:rPr lang="en-GB" sz="1000" u="sng">
                <a:effectLst/>
                <a:latin typeface="Arial"/>
                <a:ea typeface="ＭＳ 明朝"/>
                <a:cs typeface="Times New Roman"/>
              </a:rPr>
              <a:t>Figure 3</a:t>
            </a:r>
            <a:endParaRPr lang="en-GB" sz="1200">
              <a:effectLst/>
              <a:ea typeface="ＭＳ 明朝"/>
              <a:cs typeface="Times New Roman"/>
            </a:endParaRPr>
          </a:p>
          <a:p>
            <a:pPr>
              <a:spcAft>
                <a:spcPts val="0"/>
              </a:spcAft>
            </a:pPr>
            <a:r>
              <a:rPr lang="en-GB" sz="1000">
                <a:effectLst/>
                <a:latin typeface="Arial"/>
                <a:ea typeface="ＭＳ 明朝"/>
                <a:cs typeface="Times New Roman"/>
              </a:rPr>
              <a:t>Euler Characteristic plots for ds000001 and ds000109. On top, comparisons of the Euler Characteristics computed after thresholding each software’s T-statistic map from our reproduction analyses using a range of T-values between -6 and 6. Below, comparisons of the Euler Characteristics calculated using the same thresholds on the corresponding T-statistic images obtained via permutation inference within each package.  </a:t>
            </a:r>
            <a:endParaRPr lang="en-GB" sz="1200">
              <a:effectLst/>
              <a:ea typeface="ＭＳ 明朝"/>
              <a:cs typeface="Times New Roman"/>
            </a:endParaRPr>
          </a:p>
          <a:p>
            <a:pPr>
              <a:spcAft>
                <a:spcPts val="0"/>
              </a:spcAft>
            </a:pPr>
            <a:r>
              <a:rPr lang="en-GB" sz="1200">
                <a:effectLst/>
                <a:ea typeface="ＭＳ 明朝"/>
                <a:cs typeface="Times New Roman"/>
              </a:rPr>
              <a:t> </a:t>
            </a:r>
          </a:p>
        </p:txBody>
      </p:sp>
    </p:spTree>
    <p:extLst>
      <p:ext uri="{BB962C8B-B14F-4D97-AF65-F5344CB8AC3E}">
        <p14:creationId xmlns:p14="http://schemas.microsoft.com/office/powerpoint/2010/main" val="10577920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1555</TotalTime>
  <Words>0</Words>
  <Application>Microsoft Macintosh PowerPoint</Application>
  <PresentationFormat>A4 Paper (210x297 mm)</PresentationFormat>
  <Paragraphs>8</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Bowring</dc:creator>
  <cp:lastModifiedBy>Alex Bowring</cp:lastModifiedBy>
  <cp:revision>2</cp:revision>
  <dcterms:created xsi:type="dcterms:W3CDTF">2018-01-18T13:25:33Z</dcterms:created>
  <dcterms:modified xsi:type="dcterms:W3CDTF">2018-01-19T17:05:19Z</dcterms:modified>
</cp:coreProperties>
</file>