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205" d="100"/>
          <a:sy n="205" d="100"/>
        </p:scale>
        <p:origin x="-80" y="4400"/>
      </p:cViewPr>
      <p:guideLst>
        <p:guide orient="horz" pos="312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2"/>
            <a:ext cx="5829300" cy="2123369"/>
          </a:xfrm>
        </p:spPr>
        <p:txBody>
          <a:bodyPr/>
          <a:lstStyle/>
          <a:p>
            <a:r>
              <a:rPr lang="en-GB" smtClean="0"/>
              <a:t>Click to edit Master title style</a:t>
            </a:r>
            <a:endParaRPr lang="en-US"/>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AFA4330F-5133-EB4F-9107-502F6744FC72}" type="datetimeFigureOut">
              <a:rPr lang="en-US" smtClean="0"/>
              <a:t>07/03/18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F887E-6FED-8940-AA34-28DC22982CE7}" type="slidenum">
              <a:rPr lang="en-US" smtClean="0"/>
              <a:t>‹#›</a:t>
            </a:fld>
            <a:endParaRPr lang="en-US"/>
          </a:p>
        </p:txBody>
      </p:sp>
    </p:spTree>
    <p:extLst>
      <p:ext uri="{BB962C8B-B14F-4D97-AF65-F5344CB8AC3E}">
        <p14:creationId xmlns:p14="http://schemas.microsoft.com/office/powerpoint/2010/main" val="2927815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FA4330F-5133-EB4F-9107-502F6744FC72}" type="datetimeFigureOut">
              <a:rPr lang="en-US" smtClean="0"/>
              <a:t>07/03/18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F887E-6FED-8940-AA34-28DC22982CE7}" type="slidenum">
              <a:rPr lang="en-US" smtClean="0"/>
              <a:t>‹#›</a:t>
            </a:fld>
            <a:endParaRPr lang="en-US"/>
          </a:p>
        </p:txBody>
      </p:sp>
    </p:spTree>
    <p:extLst>
      <p:ext uri="{BB962C8B-B14F-4D97-AF65-F5344CB8AC3E}">
        <p14:creationId xmlns:p14="http://schemas.microsoft.com/office/powerpoint/2010/main" val="3282758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573264"/>
            <a:ext cx="1157288" cy="12208228"/>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257175" y="573264"/>
            <a:ext cx="3357563" cy="12208228"/>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FA4330F-5133-EB4F-9107-502F6744FC72}" type="datetimeFigureOut">
              <a:rPr lang="en-US" smtClean="0"/>
              <a:t>07/03/18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F887E-6FED-8940-AA34-28DC22982CE7}" type="slidenum">
              <a:rPr lang="en-US" smtClean="0"/>
              <a:t>‹#›</a:t>
            </a:fld>
            <a:endParaRPr lang="en-US"/>
          </a:p>
        </p:txBody>
      </p:sp>
    </p:spTree>
    <p:extLst>
      <p:ext uri="{BB962C8B-B14F-4D97-AF65-F5344CB8AC3E}">
        <p14:creationId xmlns:p14="http://schemas.microsoft.com/office/powerpoint/2010/main" val="2314274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FA4330F-5133-EB4F-9107-502F6744FC72}" type="datetimeFigureOut">
              <a:rPr lang="en-US" smtClean="0"/>
              <a:t>07/03/18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F887E-6FED-8940-AA34-28DC22982CE7}" type="slidenum">
              <a:rPr lang="en-US" smtClean="0"/>
              <a:t>‹#›</a:t>
            </a:fld>
            <a:endParaRPr lang="en-US"/>
          </a:p>
        </p:txBody>
      </p:sp>
    </p:spTree>
    <p:extLst>
      <p:ext uri="{BB962C8B-B14F-4D97-AF65-F5344CB8AC3E}">
        <p14:creationId xmlns:p14="http://schemas.microsoft.com/office/powerpoint/2010/main" val="530614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3"/>
            <a:ext cx="5829300" cy="1967442"/>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AFA4330F-5133-EB4F-9107-502F6744FC72}" type="datetimeFigureOut">
              <a:rPr lang="en-US" smtClean="0"/>
              <a:t>07/03/18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F887E-6FED-8940-AA34-28DC22982CE7}" type="slidenum">
              <a:rPr lang="en-US" smtClean="0"/>
              <a:t>‹#›</a:t>
            </a:fld>
            <a:endParaRPr lang="en-US"/>
          </a:p>
        </p:txBody>
      </p:sp>
    </p:spTree>
    <p:extLst>
      <p:ext uri="{BB962C8B-B14F-4D97-AF65-F5344CB8AC3E}">
        <p14:creationId xmlns:p14="http://schemas.microsoft.com/office/powerpoint/2010/main" val="1248021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257175"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2628900"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AFA4330F-5133-EB4F-9107-502F6744FC72}" type="datetimeFigureOut">
              <a:rPr lang="en-US" smtClean="0"/>
              <a:t>07/03/18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9F887E-6FED-8940-AA34-28DC22982CE7}" type="slidenum">
              <a:rPr lang="en-US" smtClean="0"/>
              <a:t>‹#›</a:t>
            </a:fld>
            <a:endParaRPr lang="en-US"/>
          </a:p>
        </p:txBody>
      </p:sp>
    </p:spTree>
    <p:extLst>
      <p:ext uri="{BB962C8B-B14F-4D97-AF65-F5344CB8AC3E}">
        <p14:creationId xmlns:p14="http://schemas.microsoft.com/office/powerpoint/2010/main" val="4194619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3483769"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3483769"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AFA4330F-5133-EB4F-9107-502F6744FC72}" type="datetimeFigureOut">
              <a:rPr lang="en-US" smtClean="0"/>
              <a:t>07/03/18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9F887E-6FED-8940-AA34-28DC22982CE7}" type="slidenum">
              <a:rPr lang="en-US" smtClean="0"/>
              <a:t>‹#›</a:t>
            </a:fld>
            <a:endParaRPr lang="en-US"/>
          </a:p>
        </p:txBody>
      </p:sp>
    </p:spTree>
    <p:extLst>
      <p:ext uri="{BB962C8B-B14F-4D97-AF65-F5344CB8AC3E}">
        <p14:creationId xmlns:p14="http://schemas.microsoft.com/office/powerpoint/2010/main" val="1666345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AFA4330F-5133-EB4F-9107-502F6744FC72}" type="datetimeFigureOut">
              <a:rPr lang="en-US" smtClean="0"/>
              <a:t>07/03/18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9F887E-6FED-8940-AA34-28DC22982CE7}" type="slidenum">
              <a:rPr lang="en-US" smtClean="0"/>
              <a:t>‹#›</a:t>
            </a:fld>
            <a:endParaRPr lang="en-US"/>
          </a:p>
        </p:txBody>
      </p:sp>
    </p:spTree>
    <p:extLst>
      <p:ext uri="{BB962C8B-B14F-4D97-AF65-F5344CB8AC3E}">
        <p14:creationId xmlns:p14="http://schemas.microsoft.com/office/powerpoint/2010/main" val="1202685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A4330F-5133-EB4F-9107-502F6744FC72}" type="datetimeFigureOut">
              <a:rPr lang="en-US" smtClean="0"/>
              <a:t>07/03/18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9F887E-6FED-8940-AA34-28DC22982CE7}" type="slidenum">
              <a:rPr lang="en-US" smtClean="0"/>
              <a:t>‹#›</a:t>
            </a:fld>
            <a:endParaRPr lang="en-US"/>
          </a:p>
        </p:txBody>
      </p:sp>
    </p:spTree>
    <p:extLst>
      <p:ext uri="{BB962C8B-B14F-4D97-AF65-F5344CB8AC3E}">
        <p14:creationId xmlns:p14="http://schemas.microsoft.com/office/powerpoint/2010/main" val="2412027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2681287"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342900"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FA4330F-5133-EB4F-9107-502F6744FC72}" type="datetimeFigureOut">
              <a:rPr lang="en-US" smtClean="0"/>
              <a:t>07/03/18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9F887E-6FED-8940-AA34-28DC22982CE7}" type="slidenum">
              <a:rPr lang="en-US" smtClean="0"/>
              <a:t>‹#›</a:t>
            </a:fld>
            <a:endParaRPr lang="en-US"/>
          </a:p>
        </p:txBody>
      </p:sp>
    </p:spTree>
    <p:extLst>
      <p:ext uri="{BB962C8B-B14F-4D97-AF65-F5344CB8AC3E}">
        <p14:creationId xmlns:p14="http://schemas.microsoft.com/office/powerpoint/2010/main" val="89631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FA4330F-5133-EB4F-9107-502F6744FC72}" type="datetimeFigureOut">
              <a:rPr lang="en-US" smtClean="0"/>
              <a:t>07/03/18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9F887E-6FED-8940-AA34-28DC22982CE7}" type="slidenum">
              <a:rPr lang="en-US" smtClean="0"/>
              <a:t>‹#›</a:t>
            </a:fld>
            <a:endParaRPr lang="en-US"/>
          </a:p>
        </p:txBody>
      </p:sp>
    </p:spTree>
    <p:extLst>
      <p:ext uri="{BB962C8B-B14F-4D97-AF65-F5344CB8AC3E}">
        <p14:creationId xmlns:p14="http://schemas.microsoft.com/office/powerpoint/2010/main" val="29357771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342900" y="9181395"/>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AFA4330F-5133-EB4F-9107-502F6744FC72}" type="datetimeFigureOut">
              <a:rPr lang="en-US" smtClean="0"/>
              <a:t>07/03/18</a:t>
            </a:fld>
            <a:endParaRPr lang="en-US"/>
          </a:p>
        </p:txBody>
      </p:sp>
      <p:sp>
        <p:nvSpPr>
          <p:cNvPr id="5" name="Footer Placeholder 4"/>
          <p:cNvSpPr>
            <a:spLocks noGrp="1"/>
          </p:cNvSpPr>
          <p:nvPr>
            <p:ph type="ftr" sz="quarter" idx="3"/>
          </p:nvPr>
        </p:nvSpPr>
        <p:spPr>
          <a:xfrm>
            <a:off x="2343150" y="9181395"/>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5"/>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D29F887E-6FED-8940-AA34-28DC22982CE7}" type="slidenum">
              <a:rPr lang="en-US" smtClean="0"/>
              <a:t>‹#›</a:t>
            </a:fld>
            <a:endParaRPr lang="en-US"/>
          </a:p>
        </p:txBody>
      </p:sp>
    </p:spTree>
    <p:extLst>
      <p:ext uri="{BB962C8B-B14F-4D97-AF65-F5344CB8AC3E}">
        <p14:creationId xmlns:p14="http://schemas.microsoft.com/office/powerpoint/2010/main" val="247411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92798" y="209552"/>
            <a:ext cx="5272405" cy="9486898"/>
            <a:chOff x="792798" y="209552"/>
            <a:chExt cx="5272405" cy="9486898"/>
          </a:xfrm>
        </p:grpSpPr>
        <p:sp>
          <p:nvSpPr>
            <p:cNvPr id="10" name="Text Box 3"/>
            <p:cNvSpPr txBox="1"/>
            <p:nvPr/>
          </p:nvSpPr>
          <p:spPr>
            <a:xfrm>
              <a:off x="792798" y="7639050"/>
              <a:ext cx="5257800" cy="20574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sz="1000" u="sng" dirty="0">
                  <a:effectLst/>
                  <a:latin typeface="Arial"/>
                  <a:ea typeface="ＭＳ 明朝"/>
                  <a:cs typeface="Times New Roman"/>
                </a:rPr>
                <a:t>Figure 1a</a:t>
              </a:r>
              <a:endParaRPr lang="en-GB" sz="1200" dirty="0">
                <a:effectLst/>
                <a:ea typeface="ＭＳ 明朝"/>
                <a:cs typeface="Times New Roman"/>
              </a:endParaRPr>
            </a:p>
            <a:p>
              <a:pPr algn="just">
                <a:spcAft>
                  <a:spcPts val="0"/>
                </a:spcAft>
              </a:pPr>
              <a:r>
                <a:rPr lang="en-GB" sz="1000" dirty="0">
                  <a:effectLst/>
                  <a:latin typeface="Arial"/>
                  <a:ea typeface="ＭＳ 明朝"/>
                  <a:cs typeface="Times New Roman"/>
                </a:rPr>
                <a:t>Bland-Altman 2D histograms comparing the </a:t>
              </a:r>
              <a:r>
                <a:rPr lang="en-GB" sz="1000" dirty="0" err="1">
                  <a:effectLst/>
                  <a:latin typeface="Arial"/>
                  <a:ea typeface="ＭＳ 明朝"/>
                  <a:cs typeface="Times New Roman"/>
                </a:rPr>
                <a:t>unthresholded</a:t>
              </a:r>
              <a:r>
                <a:rPr lang="en-GB" sz="1000" dirty="0">
                  <a:effectLst/>
                  <a:latin typeface="Arial"/>
                  <a:ea typeface="ＭＳ 明朝"/>
                  <a:cs typeface="Times New Roman"/>
                </a:rPr>
                <a:t> group-level T-statistic maps computed as part of the reproduction analyses of the ds000001 and ds000109 studies within AFNI, FSL and SPM. Left; comparisons of the T-statistic images contrasting the parametric modulation of pumps of the reward balloons versus parametric modulation of pumps of the control balloon in the balloon </a:t>
              </a:r>
              <a:r>
                <a:rPr lang="en-GB" sz="1000" dirty="0" err="1">
                  <a:effectLst/>
                  <a:latin typeface="Arial"/>
                  <a:ea typeface="ＭＳ 明朝"/>
                  <a:cs typeface="Times New Roman"/>
                </a:rPr>
                <a:t>analog</a:t>
              </a:r>
              <a:r>
                <a:rPr lang="en-GB" sz="1000" dirty="0">
                  <a:effectLst/>
                  <a:latin typeface="Arial"/>
                  <a:ea typeface="ＭＳ 明朝"/>
                  <a:cs typeface="Times New Roman"/>
                </a:rPr>
                <a:t> risk task associated to the ds000001 study. Right; comparisons of the T-statistic images contrasting the false-belief versus false-photo activations in the false belief task associated to ds000109. </a:t>
              </a:r>
              <a:endParaRPr lang="en-GB" sz="1200" dirty="0">
                <a:effectLst/>
                <a:ea typeface="ＭＳ 明朝"/>
                <a:cs typeface="Times New Roman"/>
              </a:endParaRPr>
            </a:p>
            <a:p>
              <a:pPr algn="just">
                <a:spcAft>
                  <a:spcPts val="0"/>
                </a:spcAft>
              </a:pPr>
              <a:r>
                <a:rPr lang="en-GB" sz="1000" dirty="0">
                  <a:effectLst/>
                  <a:latin typeface="Arial"/>
                  <a:ea typeface="ＭＳ 明朝"/>
                  <a:cs typeface="Times New Roman"/>
                </a:rPr>
                <a:t>Density maps show the relationship between the average T-statistic value and difference of T-statistic values at corresponding voxels in the </a:t>
              </a:r>
              <a:r>
                <a:rPr lang="en-GB" sz="1000" dirty="0" err="1">
                  <a:effectLst/>
                  <a:latin typeface="Arial"/>
                  <a:ea typeface="ＭＳ 明朝"/>
                  <a:cs typeface="Times New Roman"/>
                </a:rPr>
                <a:t>unthresholded</a:t>
              </a:r>
              <a:r>
                <a:rPr lang="en-GB" sz="1000" dirty="0">
                  <a:effectLst/>
                  <a:latin typeface="Arial"/>
                  <a:ea typeface="ＭＳ 明朝"/>
                  <a:cs typeface="Times New Roman"/>
                </a:rPr>
                <a:t> T-statistic images for each pairwise combination of software packages. The x-axis is highlighted in red – densities along this line indicate agreement between software on the size of activation at corresponding voxels. </a:t>
              </a:r>
              <a:endParaRPr lang="en-GB" sz="1200" dirty="0">
                <a:effectLst/>
                <a:ea typeface="ＭＳ 明朝"/>
                <a:cs typeface="Times New Roman"/>
              </a:endParaRPr>
            </a:p>
            <a:p>
              <a:pPr algn="just">
                <a:spcAft>
                  <a:spcPts val="0"/>
                </a:spcAft>
              </a:pPr>
              <a:r>
                <a:rPr lang="en-GB" sz="1200" dirty="0">
                  <a:effectLst/>
                  <a:ea typeface="ＭＳ 明朝"/>
                  <a:cs typeface="Times New Roman"/>
                </a:rPr>
                <a:t> </a:t>
              </a:r>
            </a:p>
          </p:txBody>
        </p:sp>
        <p:pic>
          <p:nvPicPr>
            <p:cNvPr id="11" name="Picture 10" descr="Macintosh HD:Users:maullz:Desktop:Software_Comparison:figures:figures:Slide19.png"/>
            <p:cNvPicPr/>
            <p:nvPr/>
          </p:nvPicPr>
          <p:blipFill>
            <a:blip r:embed="rId2">
              <a:extLst>
                <a:ext uri="{28A0092B-C50C-407E-A947-70E740481C1C}">
                  <a14:useLocalDpi xmlns:a14="http://schemas.microsoft.com/office/drawing/2010/main" val="0"/>
                </a:ext>
              </a:extLst>
            </a:blip>
            <a:srcRect/>
            <a:stretch>
              <a:fillRect/>
            </a:stretch>
          </p:blipFill>
          <p:spPr bwMode="auto">
            <a:xfrm>
              <a:off x="792798" y="209552"/>
              <a:ext cx="5272405" cy="7470140"/>
            </a:xfrm>
            <a:prstGeom prst="rect">
              <a:avLst/>
            </a:prstGeom>
            <a:noFill/>
            <a:ln>
              <a:noFill/>
            </a:ln>
          </p:spPr>
        </p:pic>
      </p:grpSp>
    </p:spTree>
    <p:extLst>
      <p:ext uri="{BB962C8B-B14F-4D97-AF65-F5344CB8AC3E}">
        <p14:creationId xmlns:p14="http://schemas.microsoft.com/office/powerpoint/2010/main" val="1099966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559035" y="516937"/>
            <a:ext cx="2654300" cy="3886200"/>
            <a:chOff x="2101850" y="3009900"/>
            <a:chExt cx="2654300" cy="3886200"/>
          </a:xfrm>
        </p:grpSpPr>
        <p:pic>
          <p:nvPicPr>
            <p:cNvPr id="6" name="Picture 5" descr="Macintosh HD:Users:maullz:Desktop:Software_Comparison:figures:figures:Slide20.png"/>
            <p:cNvPicPr/>
            <p:nvPr/>
          </p:nvPicPr>
          <p:blipFill rotWithShape="1">
            <a:blip r:embed="rId2">
              <a:extLst>
                <a:ext uri="{28A0092B-C50C-407E-A947-70E740481C1C}">
                  <a14:useLocalDpi xmlns:a14="http://schemas.microsoft.com/office/drawing/2010/main" val="0"/>
                </a:ext>
              </a:extLst>
            </a:blip>
            <a:srcRect r="49649" b="59724"/>
            <a:stretch/>
          </p:blipFill>
          <p:spPr bwMode="auto">
            <a:xfrm>
              <a:off x="2101850" y="3009900"/>
              <a:ext cx="2654300" cy="3008630"/>
            </a:xfrm>
            <a:prstGeom prst="rect">
              <a:avLst/>
            </a:prstGeom>
            <a:noFill/>
            <a:ln>
              <a:noFill/>
            </a:ln>
            <a:extLst>
              <a:ext uri="{53640926-AAD7-44d8-BBD7-CCE9431645EC}">
                <a14:shadowObscured xmlns:a14="http://schemas.microsoft.com/office/drawing/2010/main"/>
              </a:ext>
            </a:extLst>
          </p:spPr>
        </p:pic>
        <p:sp>
          <p:nvSpPr>
            <p:cNvPr id="7" name="Text Box 5"/>
            <p:cNvSpPr txBox="1"/>
            <p:nvPr/>
          </p:nvSpPr>
          <p:spPr>
            <a:xfrm>
              <a:off x="2101850" y="5981700"/>
              <a:ext cx="2628900" cy="9144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sz="1000" u="sng" dirty="0">
                  <a:effectLst/>
                  <a:latin typeface="Arial"/>
                  <a:ea typeface="ＭＳ 明朝"/>
                  <a:cs typeface="Times New Roman"/>
                </a:rPr>
                <a:t>Figure 1b</a:t>
              </a:r>
              <a:endParaRPr lang="en-GB" sz="1200" dirty="0">
                <a:effectLst/>
                <a:ea typeface="ＭＳ 明朝"/>
                <a:cs typeface="Times New Roman"/>
              </a:endParaRPr>
            </a:p>
            <a:p>
              <a:pPr algn="just">
                <a:spcAft>
                  <a:spcPts val="0"/>
                </a:spcAft>
              </a:pPr>
              <a:r>
                <a:rPr lang="en-GB" sz="1000" dirty="0">
                  <a:effectLst/>
                  <a:latin typeface="Arial"/>
                  <a:ea typeface="ＭＳ 明朝"/>
                  <a:cs typeface="Times New Roman"/>
                </a:rPr>
                <a:t>Bland-Altman 2D histogram comparing the </a:t>
              </a:r>
              <a:r>
                <a:rPr lang="en-GB" sz="1000" dirty="0" err="1">
                  <a:effectLst/>
                  <a:latin typeface="Arial"/>
                  <a:ea typeface="ＭＳ 明朝"/>
                  <a:cs typeface="Times New Roman"/>
                </a:rPr>
                <a:t>unthresholded</a:t>
              </a:r>
              <a:r>
                <a:rPr lang="en-GB" sz="1000" dirty="0">
                  <a:effectLst/>
                  <a:latin typeface="Arial"/>
                  <a:ea typeface="ＭＳ 明朝"/>
                  <a:cs typeface="Times New Roman"/>
                </a:rPr>
                <a:t> main effect of time F-statistic maps computed in AFNI and SPM for reproductions of the ds000120 study.    </a:t>
              </a:r>
              <a:endParaRPr lang="en-GB" sz="1200" dirty="0">
                <a:effectLst/>
                <a:ea typeface="ＭＳ 明朝"/>
                <a:cs typeface="Times New Roman"/>
              </a:endParaRPr>
            </a:p>
            <a:p>
              <a:pPr>
                <a:spcAft>
                  <a:spcPts val="0"/>
                </a:spcAft>
              </a:pPr>
              <a:r>
                <a:rPr lang="en-GB" sz="1200" dirty="0">
                  <a:effectLst/>
                  <a:ea typeface="ＭＳ 明朝"/>
                  <a:cs typeface="Times New Roman"/>
                </a:rPr>
                <a:t> </a:t>
              </a:r>
            </a:p>
          </p:txBody>
        </p:sp>
      </p:grpSp>
    </p:spTree>
    <p:extLst>
      <p:ext uri="{BB962C8B-B14F-4D97-AF65-F5344CB8AC3E}">
        <p14:creationId xmlns:p14="http://schemas.microsoft.com/office/powerpoint/2010/main" val="3524357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34906" y="584670"/>
            <a:ext cx="4914900" cy="6629400"/>
            <a:chOff x="634906" y="584670"/>
            <a:chExt cx="4914900" cy="6629400"/>
          </a:xfrm>
        </p:grpSpPr>
        <p:sp>
          <p:nvSpPr>
            <p:cNvPr id="5" name="Text Box 13"/>
            <p:cNvSpPr txBox="1"/>
            <p:nvPr/>
          </p:nvSpPr>
          <p:spPr>
            <a:xfrm>
              <a:off x="634906" y="5728170"/>
              <a:ext cx="4914900" cy="14859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sz="200" u="none" strike="noStrike">
                  <a:effectLst/>
                  <a:latin typeface="Arial"/>
                  <a:ea typeface="ＭＳ 明朝"/>
                  <a:cs typeface="Times New Roman"/>
                </a:rPr>
                <a:t> </a:t>
              </a:r>
              <a:endParaRPr lang="en-GB" sz="1200">
                <a:effectLst/>
                <a:ea typeface="ＭＳ 明朝"/>
                <a:cs typeface="Times New Roman"/>
              </a:endParaRPr>
            </a:p>
            <a:p>
              <a:pPr>
                <a:spcAft>
                  <a:spcPts val="0"/>
                </a:spcAft>
              </a:pPr>
              <a:r>
                <a:rPr lang="en-GB" sz="1000" u="sng">
                  <a:effectLst/>
                  <a:latin typeface="Arial"/>
                  <a:ea typeface="ＭＳ 明朝"/>
                  <a:cs typeface="Times New Roman"/>
                </a:rPr>
                <a:t>Figure 4</a:t>
              </a:r>
              <a:endParaRPr lang="en-GB" sz="1200">
                <a:effectLst/>
                <a:ea typeface="ＭＳ 明朝"/>
                <a:cs typeface="Times New Roman"/>
              </a:endParaRPr>
            </a:p>
            <a:p>
              <a:pPr algn="just">
                <a:spcAft>
                  <a:spcPts val="0"/>
                </a:spcAft>
              </a:pPr>
              <a:r>
                <a:rPr lang="en-GB" sz="1000">
                  <a:effectLst/>
                  <a:latin typeface="Arial"/>
                  <a:ea typeface="ＭＳ 明朝"/>
                  <a:cs typeface="Times New Roman"/>
                </a:rPr>
                <a:t>Reproductions of the main figure from the ds000001 balloon analog risk task study contrasting the parametric modulation of pumps of reward balloons versus the parametric modulation of control balloons. Corresponding slices of the thresholded T-statistic images for each software package are displayed; beneath, Figure 03 taken from the </a:t>
              </a:r>
              <a:r>
                <a:rPr lang="en-GB" sz="1000" i="1">
                  <a:effectLst/>
                  <a:latin typeface="Arial"/>
                  <a:ea typeface="ＭＳ 明朝"/>
                  <a:cs typeface="Times New Roman"/>
                </a:rPr>
                <a:t>Schonberg et al. </a:t>
              </a:r>
              <a:r>
                <a:rPr lang="en-GB" sz="1000">
                  <a:effectLst/>
                  <a:latin typeface="Arial"/>
                  <a:ea typeface="ＭＳ 明朝"/>
                  <a:cs typeface="Times New Roman"/>
                </a:rPr>
                <a:t>publication connected to the ds000001 dataset. The publication analysis was conducted using FSL. While overall there is similarity between packages on the determined regions of activation, there is discordance over the size of activations as well as the precise areas of activation within a region. </a:t>
              </a:r>
              <a:endParaRPr lang="en-GB" sz="1200">
                <a:effectLst/>
                <a:ea typeface="ＭＳ 明朝"/>
                <a:cs typeface="Times New Roman"/>
              </a:endParaRPr>
            </a:p>
            <a:p>
              <a:pPr>
                <a:spcAft>
                  <a:spcPts val="0"/>
                </a:spcAft>
              </a:pPr>
              <a:r>
                <a:rPr lang="en-GB" sz="1200">
                  <a:effectLst/>
                  <a:ea typeface="ＭＳ 明朝"/>
                  <a:cs typeface="Times New Roman"/>
                </a:rPr>
                <a:t> </a:t>
              </a:r>
            </a:p>
          </p:txBody>
        </p:sp>
        <p:pic>
          <p:nvPicPr>
            <p:cNvPr id="6" name="Picture 5" descr="Macintosh HD:Users:maullz:Desktop:Software_Comparison:figures:figures:Slide06.png"/>
            <p:cNvPicPr/>
            <p:nvPr/>
          </p:nvPicPr>
          <p:blipFill rotWithShape="1">
            <a:blip r:embed="rId2">
              <a:extLst>
                <a:ext uri="{28A0092B-C50C-407E-A947-70E740481C1C}">
                  <a14:useLocalDpi xmlns:a14="http://schemas.microsoft.com/office/drawing/2010/main" val="0"/>
                </a:ext>
              </a:extLst>
            </a:blip>
            <a:srcRect l="2937" t="8983" r="4040" b="21411"/>
            <a:stretch/>
          </p:blipFill>
          <p:spPr bwMode="auto">
            <a:xfrm>
              <a:off x="634906" y="584670"/>
              <a:ext cx="4903470" cy="5198745"/>
            </a:xfrm>
            <a:prstGeom prst="rect">
              <a:avLst/>
            </a:prstGeom>
            <a:noFill/>
            <a:ln>
              <a:noFill/>
            </a:ln>
            <a:extLst>
              <a:ext uri="{53640926-AAD7-44d8-BBD7-CCE9431645EC}">
                <a14:shadowObscured xmlns:a14="http://schemas.microsoft.com/office/drawing/2010/main"/>
              </a:ext>
            </a:extLst>
          </p:spPr>
        </p:pic>
      </p:grpSp>
    </p:spTree>
    <p:extLst>
      <p:ext uri="{BB962C8B-B14F-4D97-AF65-F5344CB8AC3E}">
        <p14:creationId xmlns:p14="http://schemas.microsoft.com/office/powerpoint/2010/main" val="3054512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78193" y="564927"/>
            <a:ext cx="5272405" cy="8456295"/>
            <a:chOff x="778193" y="564927"/>
            <a:chExt cx="5272405" cy="8456295"/>
          </a:xfrm>
        </p:grpSpPr>
        <p:pic>
          <p:nvPicPr>
            <p:cNvPr id="4" name="Picture 3" descr="Macintosh HD:Users:maullz:Desktop:Software_Comparison:figures:figures:Slide21.png"/>
            <p:cNvPicPr/>
            <p:nvPr/>
          </p:nvPicPr>
          <p:blipFill>
            <a:blip r:embed="rId2">
              <a:extLst>
                <a:ext uri="{28A0092B-C50C-407E-A947-70E740481C1C}">
                  <a14:useLocalDpi xmlns:a14="http://schemas.microsoft.com/office/drawing/2010/main" val="0"/>
                </a:ext>
              </a:extLst>
            </a:blip>
            <a:srcRect/>
            <a:stretch>
              <a:fillRect/>
            </a:stretch>
          </p:blipFill>
          <p:spPr bwMode="auto">
            <a:xfrm>
              <a:off x="778193" y="564927"/>
              <a:ext cx="5272405" cy="7470140"/>
            </a:xfrm>
            <a:prstGeom prst="rect">
              <a:avLst/>
            </a:prstGeom>
            <a:noFill/>
            <a:ln>
              <a:noFill/>
            </a:ln>
          </p:spPr>
        </p:pic>
        <p:sp>
          <p:nvSpPr>
            <p:cNvPr id="5" name="Text Box 12"/>
            <p:cNvSpPr txBox="1"/>
            <p:nvPr/>
          </p:nvSpPr>
          <p:spPr>
            <a:xfrm>
              <a:off x="778193" y="7992522"/>
              <a:ext cx="5257800" cy="10287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sz="1000" u="sng">
                  <a:effectLst/>
                  <a:latin typeface="Arial"/>
                  <a:ea typeface="ＭＳ 明朝"/>
                  <a:cs typeface="Times New Roman"/>
                </a:rPr>
                <a:t>Figure 5</a:t>
              </a:r>
              <a:endParaRPr lang="en-GB" sz="1200">
                <a:effectLst/>
                <a:ea typeface="ＭＳ 明朝"/>
                <a:cs typeface="Times New Roman"/>
              </a:endParaRPr>
            </a:p>
            <a:p>
              <a:pPr algn="just">
                <a:spcAft>
                  <a:spcPts val="0"/>
                </a:spcAft>
              </a:pPr>
              <a:r>
                <a:rPr lang="en-GB" sz="1000">
                  <a:effectLst/>
                  <a:latin typeface="Arial"/>
                  <a:ea typeface="ＭＳ 明朝"/>
                  <a:cs typeface="Times New Roman"/>
                </a:rPr>
                <a:t>Bland-Altman 2D histograms for the ds000001 and ds000109 studies comparing the unthresholded group-level T-statistic maps computed using permutation inference methods within AFNI, FSL and SPM. Similar to the results obtained using parametric inferences in Figure 1a, a cloud of densities common to all Bland-Altman plots indicates vast differences in the size of activations determined within each package.</a:t>
              </a:r>
              <a:endParaRPr lang="en-GB" sz="1200">
                <a:effectLst/>
                <a:ea typeface="ＭＳ 明朝"/>
                <a:cs typeface="Times New Roman"/>
              </a:endParaRPr>
            </a:p>
            <a:p>
              <a:pPr>
                <a:spcAft>
                  <a:spcPts val="0"/>
                </a:spcAft>
              </a:pPr>
              <a:r>
                <a:rPr lang="en-GB" sz="1200">
                  <a:effectLst/>
                  <a:ea typeface="ＭＳ 明朝"/>
                  <a:cs typeface="Times New Roman"/>
                </a:rPr>
                <a:t> </a:t>
              </a:r>
            </a:p>
          </p:txBody>
        </p:sp>
      </p:grpSp>
    </p:spTree>
    <p:extLst>
      <p:ext uri="{BB962C8B-B14F-4D97-AF65-F5344CB8AC3E}">
        <p14:creationId xmlns:p14="http://schemas.microsoft.com/office/powerpoint/2010/main" val="1163201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92798" y="438150"/>
            <a:ext cx="5272405" cy="9029700"/>
            <a:chOff x="792798" y="438150"/>
            <a:chExt cx="5272405" cy="9029700"/>
          </a:xfrm>
        </p:grpSpPr>
        <p:sp>
          <p:nvSpPr>
            <p:cNvPr id="4" name="Text Box 17"/>
            <p:cNvSpPr txBox="1"/>
            <p:nvPr/>
          </p:nvSpPr>
          <p:spPr>
            <a:xfrm>
              <a:off x="792798" y="7867650"/>
              <a:ext cx="5257800" cy="16002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sz="1000" u="sng" dirty="0">
                  <a:effectLst/>
                  <a:latin typeface="Arial"/>
                  <a:ea typeface="ＭＳ 明朝"/>
                  <a:cs typeface="Times New Roman"/>
                </a:rPr>
                <a:t>Figure 6</a:t>
              </a:r>
              <a:endParaRPr lang="en-GB" sz="1200" dirty="0">
                <a:effectLst/>
                <a:ea typeface="ＭＳ 明朝"/>
                <a:cs typeface="Times New Roman"/>
              </a:endParaRPr>
            </a:p>
            <a:p>
              <a:pPr algn="just">
                <a:spcAft>
                  <a:spcPts val="0"/>
                </a:spcAft>
              </a:pPr>
              <a:r>
                <a:rPr lang="en-GB" sz="1000" dirty="0">
                  <a:effectLst/>
                  <a:latin typeface="Arial"/>
                  <a:ea typeface="ＭＳ 明朝"/>
                  <a:cs typeface="Times New Roman"/>
                </a:rPr>
                <a:t>Bland-Altman 2D histograms for the ds000001 and ds000109 studies comparing the </a:t>
              </a:r>
              <a:r>
                <a:rPr lang="en-GB" sz="1000" dirty="0" err="1">
                  <a:effectLst/>
                  <a:latin typeface="Arial"/>
                  <a:ea typeface="ＭＳ 明朝"/>
                  <a:cs typeface="Times New Roman"/>
                </a:rPr>
                <a:t>unthresholded</a:t>
              </a:r>
              <a:r>
                <a:rPr lang="en-GB" sz="1000" dirty="0">
                  <a:effectLst/>
                  <a:latin typeface="Arial"/>
                  <a:ea typeface="ＭＳ 明朝"/>
                  <a:cs typeface="Times New Roman"/>
                </a:rPr>
                <a:t> group-level T-statistic maps computed within each software package using parametric or nonparametric inference methods. Overall, the concentration of densities along the x-axis of densities in the AFNI and SPM plots signal harmonization between the two methods within these software packages. This is particularly true for SPM where - noting the scale of the y-axis – the </a:t>
              </a:r>
              <a:r>
                <a:rPr lang="en-GB" sz="1000" dirty="0" err="1">
                  <a:effectLst/>
                  <a:latin typeface="Arial"/>
                  <a:ea typeface="ＭＳ 明朝"/>
                  <a:cs typeface="Times New Roman"/>
                </a:rPr>
                <a:t>unthresholded</a:t>
              </a:r>
              <a:r>
                <a:rPr lang="en-GB" sz="1000" dirty="0">
                  <a:effectLst/>
                  <a:latin typeface="Arial"/>
                  <a:ea typeface="ＭＳ 明朝"/>
                  <a:cs typeface="Times New Roman"/>
                </a:rPr>
                <a:t> T-statistic images obtained for both inference methods were identical up to numerical error, which scaled in accordance with the absolute size of the activation. The clouds of densities seen in the two FSL plots suggest much greater incoherence between the inference methods within this package.   </a:t>
              </a:r>
              <a:endParaRPr lang="en-GB" sz="1200" dirty="0">
                <a:effectLst/>
                <a:ea typeface="ＭＳ 明朝"/>
                <a:cs typeface="Times New Roman"/>
              </a:endParaRPr>
            </a:p>
            <a:p>
              <a:pPr>
                <a:spcAft>
                  <a:spcPts val="0"/>
                </a:spcAft>
              </a:pPr>
              <a:r>
                <a:rPr lang="en-GB" sz="1200" dirty="0">
                  <a:effectLst/>
                  <a:ea typeface="ＭＳ 明朝"/>
                  <a:cs typeface="Times New Roman"/>
                </a:rPr>
                <a:t> </a:t>
              </a:r>
            </a:p>
          </p:txBody>
        </p:sp>
        <p:pic>
          <p:nvPicPr>
            <p:cNvPr id="5" name="Picture 4" descr="Macintosh HD:Users:maullz:Desktop:Software_Comparison:figures:figures:Slide22.png"/>
            <p:cNvPicPr/>
            <p:nvPr/>
          </p:nvPicPr>
          <p:blipFill>
            <a:blip r:embed="rId2">
              <a:extLst>
                <a:ext uri="{28A0092B-C50C-407E-A947-70E740481C1C}">
                  <a14:useLocalDpi xmlns:a14="http://schemas.microsoft.com/office/drawing/2010/main" val="0"/>
                </a:ext>
              </a:extLst>
            </a:blip>
            <a:srcRect/>
            <a:stretch>
              <a:fillRect/>
            </a:stretch>
          </p:blipFill>
          <p:spPr bwMode="auto">
            <a:xfrm>
              <a:off x="792798" y="438150"/>
              <a:ext cx="5272405" cy="7470140"/>
            </a:xfrm>
            <a:prstGeom prst="rect">
              <a:avLst/>
            </a:prstGeom>
            <a:noFill/>
            <a:ln>
              <a:noFill/>
            </a:ln>
          </p:spPr>
        </p:pic>
      </p:grpSp>
    </p:spTree>
    <p:extLst>
      <p:ext uri="{BB962C8B-B14F-4D97-AF65-F5344CB8AC3E}">
        <p14:creationId xmlns:p14="http://schemas.microsoft.com/office/powerpoint/2010/main" val="1342439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68</TotalTime>
  <Words>403</Words>
  <Application>Microsoft Macintosh PowerPoint</Application>
  <PresentationFormat>A4 Paper (210x297 mm)</PresentationFormat>
  <Paragraphs>17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Bowring</dc:creator>
  <cp:lastModifiedBy>Alex Bowring</cp:lastModifiedBy>
  <cp:revision>5</cp:revision>
  <dcterms:created xsi:type="dcterms:W3CDTF">2018-01-18T13:14:08Z</dcterms:created>
  <dcterms:modified xsi:type="dcterms:W3CDTF">2018-03-07T15:14:23Z</dcterms:modified>
</cp:coreProperties>
</file>