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
  </p:notesMasterIdLst>
  <p:sldIdLst>
    <p:sldId id="263" r:id="rId2"/>
  </p:sldIdLst>
  <p:sldSz cx="7569200" cy="10706100"/>
  <p:notesSz cx="7569200" cy="10706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153"/>
    <a:srgbClr val="244766"/>
    <a:srgbClr val="F2F2F2"/>
    <a:srgbClr val="264264"/>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AF6B3-3210-4D35-86F4-AA9FB8E69CF9}" v="36" dt="2022-12-03T16:42:25.6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76" y="-23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9775"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7838" y="0"/>
            <a:ext cx="3279775" cy="536575"/>
          </a:xfrm>
          <a:prstGeom prst="rect">
            <a:avLst/>
          </a:prstGeom>
        </p:spPr>
        <p:txBody>
          <a:bodyPr vert="horz" lIns="91440" tIns="45720" rIns="91440" bIns="45720" rtlCol="0"/>
          <a:lstStyle>
            <a:lvl1pPr algn="r">
              <a:defRPr sz="1200"/>
            </a:lvl1pPr>
          </a:lstStyle>
          <a:p>
            <a:fld id="{4F1C15D4-4A96-402A-8D2E-D73F43E322C9}" type="datetimeFigureOut">
              <a:rPr lang="en-US" smtClean="0"/>
              <a:t>8/8/2024</a:t>
            </a:fld>
            <a:endParaRPr lang="en-US" dirty="0"/>
          </a:p>
        </p:txBody>
      </p:sp>
      <p:sp>
        <p:nvSpPr>
          <p:cNvPr id="4" name="Slide Image Placeholder 3"/>
          <p:cNvSpPr>
            <a:spLocks noGrp="1" noRot="1" noChangeAspect="1"/>
          </p:cNvSpPr>
          <p:nvPr>
            <p:ph type="sldImg" idx="2"/>
          </p:nvPr>
        </p:nvSpPr>
        <p:spPr>
          <a:xfrm>
            <a:off x="2506663" y="1338263"/>
            <a:ext cx="2555875" cy="3613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7238" y="5153025"/>
            <a:ext cx="6054725" cy="4214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69525"/>
            <a:ext cx="3279775" cy="5365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287838" y="10169525"/>
            <a:ext cx="3279775" cy="536575"/>
          </a:xfrm>
          <a:prstGeom prst="rect">
            <a:avLst/>
          </a:prstGeom>
        </p:spPr>
        <p:txBody>
          <a:bodyPr vert="horz" lIns="91440" tIns="45720" rIns="91440" bIns="45720" rtlCol="0" anchor="b"/>
          <a:lstStyle>
            <a:lvl1pPr algn="r">
              <a:defRPr sz="1200"/>
            </a:lvl1pPr>
          </a:lstStyle>
          <a:p>
            <a:fld id="{C2D38FF6-DE93-471D-8691-D2424F58DA27}" type="slidenum">
              <a:rPr lang="en-US" smtClean="0"/>
              <a:t>‹#›</a:t>
            </a:fld>
            <a:endParaRPr lang="en-US" dirty="0"/>
          </a:p>
        </p:txBody>
      </p:sp>
    </p:spTree>
    <p:extLst>
      <p:ext uri="{BB962C8B-B14F-4D97-AF65-F5344CB8AC3E}">
        <p14:creationId xmlns:p14="http://schemas.microsoft.com/office/powerpoint/2010/main" val="383978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8891"/>
            <a:ext cx="643382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5417"/>
            <a:ext cx="52984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392557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13874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2403"/>
            <a:ext cx="329260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2403"/>
            <a:ext cx="3292602"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14628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399890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2035039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8244"/>
            <a:ext cx="681228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2403"/>
            <a:ext cx="68122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3528" y="9956674"/>
            <a:ext cx="2422144"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8460" y="9956674"/>
            <a:ext cx="174091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8/8/2024</a:t>
            </a:fld>
            <a:endParaRPr lang="en-US" dirty="0"/>
          </a:p>
        </p:txBody>
      </p:sp>
      <p:sp>
        <p:nvSpPr>
          <p:cNvPr id="6" name="Holder 6"/>
          <p:cNvSpPr>
            <a:spLocks noGrp="1"/>
          </p:cNvSpPr>
          <p:nvPr>
            <p:ph type="sldNum" sz="quarter" idx="7"/>
          </p:nvPr>
        </p:nvSpPr>
        <p:spPr>
          <a:xfrm>
            <a:off x="5449824" y="9956674"/>
            <a:ext cx="1740916"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350925888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mailto:saurav22118@gmail.com" TargetMode="Externa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3262FB-D804-6E5B-B5DF-15B0D11C17F4}"/>
              </a:ext>
            </a:extLst>
          </p:cNvPr>
          <p:cNvSpPr/>
          <p:nvPr/>
        </p:nvSpPr>
        <p:spPr>
          <a:xfrm>
            <a:off x="0" y="0"/>
            <a:ext cx="7569200" cy="1543050"/>
          </a:xfrm>
          <a:prstGeom prst="rect">
            <a:avLst/>
          </a:prstGeom>
          <a:solidFill>
            <a:srgbClr val="1D4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2">
            <a:extLst>
              <a:ext uri="{FF2B5EF4-FFF2-40B4-BE49-F238E27FC236}">
                <a16:creationId xmlns:a16="http://schemas.microsoft.com/office/drawing/2014/main" id="{FF8EA2E4-C0BF-9B25-6D7F-133CAE250B58}"/>
              </a:ext>
            </a:extLst>
          </p:cNvPr>
          <p:cNvSpPr txBox="1">
            <a:spLocks/>
          </p:cNvSpPr>
          <p:nvPr/>
        </p:nvSpPr>
        <p:spPr>
          <a:xfrm>
            <a:off x="2429505" y="211378"/>
            <a:ext cx="4220743" cy="628377"/>
          </a:xfrm>
          <a:prstGeom prst="rect">
            <a:avLst/>
          </a:prstGeom>
        </p:spPr>
        <p:txBody>
          <a:bodyPr vert="horz" wrap="square" lIns="0" tIns="12700" rIns="0" bIns="0" rtlCol="0">
            <a:spAutoFit/>
          </a:bodyPr>
          <a:lstStyle>
            <a:lvl1pPr>
              <a:defRPr>
                <a:latin typeface="+mj-lt"/>
                <a:ea typeface="+mj-ea"/>
                <a:cs typeface="+mj-cs"/>
              </a:defRPr>
            </a:lvl1pPr>
          </a:lstStyle>
          <a:p>
            <a:pPr marL="12700" algn="ctr">
              <a:spcBef>
                <a:spcPts val="100"/>
              </a:spcBef>
            </a:pPr>
            <a:r>
              <a:rPr lang="en-IN" sz="4000" kern="0" spc="-5" dirty="0">
                <a:solidFill>
                  <a:schemeClr val="bg1"/>
                </a:solidFill>
              </a:rPr>
              <a:t>NIKHIL SRIVASTAVA</a:t>
            </a:r>
          </a:p>
        </p:txBody>
      </p:sp>
      <p:sp>
        <p:nvSpPr>
          <p:cNvPr id="10" name="object 3">
            <a:extLst>
              <a:ext uri="{FF2B5EF4-FFF2-40B4-BE49-F238E27FC236}">
                <a16:creationId xmlns:a16="http://schemas.microsoft.com/office/drawing/2014/main" id="{0A617688-8327-AC5F-D203-BE85803AB11E}"/>
              </a:ext>
            </a:extLst>
          </p:cNvPr>
          <p:cNvSpPr txBox="1"/>
          <p:nvPr/>
        </p:nvSpPr>
        <p:spPr>
          <a:xfrm>
            <a:off x="2567153" y="994984"/>
            <a:ext cx="3966706" cy="259045"/>
          </a:xfrm>
          <a:prstGeom prst="rect">
            <a:avLst/>
          </a:prstGeom>
        </p:spPr>
        <p:txBody>
          <a:bodyPr vert="horz" wrap="square" lIns="0" tIns="12700" rIns="0" bIns="0" rtlCol="0">
            <a:spAutoFit/>
          </a:bodyPr>
          <a:lstStyle/>
          <a:p>
            <a:pPr marL="12700" algn="ctr">
              <a:lnSpc>
                <a:spcPct val="100000"/>
              </a:lnSpc>
              <a:spcBef>
                <a:spcPts val="100"/>
              </a:spcBef>
            </a:pPr>
            <a:r>
              <a:rPr lang="en-IN" sz="1600" spc="20" dirty="0">
                <a:solidFill>
                  <a:srgbClr val="FFFFFF"/>
                </a:solidFill>
                <a:latin typeface="Calibri"/>
                <a:cs typeface="Calibri"/>
              </a:rPr>
              <a:t>A</a:t>
            </a:r>
            <a:r>
              <a:rPr lang="en-US" sz="1600" spc="20" dirty="0">
                <a:solidFill>
                  <a:srgbClr val="FFFFFF"/>
                </a:solidFill>
                <a:latin typeface="Calibri"/>
                <a:cs typeface="Calibri"/>
              </a:rPr>
              <a:t>zure DevOps Engineer/Associate Consultant</a:t>
            </a:r>
          </a:p>
        </p:txBody>
      </p:sp>
      <p:sp>
        <p:nvSpPr>
          <p:cNvPr id="12" name="object 4">
            <a:extLst>
              <a:ext uri="{FF2B5EF4-FFF2-40B4-BE49-F238E27FC236}">
                <a16:creationId xmlns:a16="http://schemas.microsoft.com/office/drawing/2014/main" id="{770CAE90-C69E-0778-2EE3-0ADD413FE331}"/>
              </a:ext>
            </a:extLst>
          </p:cNvPr>
          <p:cNvSpPr txBox="1"/>
          <p:nvPr/>
        </p:nvSpPr>
        <p:spPr>
          <a:xfrm>
            <a:off x="397256" y="1746250"/>
            <a:ext cx="1612265"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Calibri"/>
                <a:cs typeface="Calibri"/>
              </a:rPr>
              <a:t>RESUME</a:t>
            </a:r>
            <a:r>
              <a:rPr sz="1500" b="1" spc="-50" dirty="0">
                <a:latin typeface="Calibri"/>
                <a:cs typeface="Calibri"/>
              </a:rPr>
              <a:t> </a:t>
            </a:r>
            <a:r>
              <a:rPr sz="1500" b="1" spc="-5" dirty="0">
                <a:latin typeface="Calibri"/>
                <a:cs typeface="Calibri"/>
              </a:rPr>
              <a:t>SUMMARY</a:t>
            </a:r>
            <a:endParaRPr sz="1500" dirty="0">
              <a:latin typeface="Calibri"/>
              <a:cs typeface="Calibri"/>
            </a:endParaRPr>
          </a:p>
        </p:txBody>
      </p:sp>
      <p:sp>
        <p:nvSpPr>
          <p:cNvPr id="15" name="object 5">
            <a:extLst>
              <a:ext uri="{FF2B5EF4-FFF2-40B4-BE49-F238E27FC236}">
                <a16:creationId xmlns:a16="http://schemas.microsoft.com/office/drawing/2014/main" id="{6CE06106-E1D9-DF62-D81C-42B2D15EBE22}"/>
              </a:ext>
            </a:extLst>
          </p:cNvPr>
          <p:cNvSpPr txBox="1"/>
          <p:nvPr/>
        </p:nvSpPr>
        <p:spPr>
          <a:xfrm>
            <a:off x="5724470" y="1683225"/>
            <a:ext cx="1721485" cy="166712"/>
          </a:xfrm>
          <a:prstGeom prst="rect">
            <a:avLst/>
          </a:prstGeom>
        </p:spPr>
        <p:txBody>
          <a:bodyPr vert="horz" wrap="square" lIns="0" tIns="12700" rIns="0" bIns="0" rtlCol="0">
            <a:spAutoFit/>
          </a:bodyPr>
          <a:lstStyle/>
          <a:p>
            <a:pPr marL="12700">
              <a:lnSpc>
                <a:spcPct val="100000"/>
              </a:lnSpc>
              <a:spcBef>
                <a:spcPts val="100"/>
              </a:spcBef>
            </a:pPr>
            <a:r>
              <a:rPr lang="en-IN" sz="1000" spc="-5" dirty="0" err="1">
                <a:latin typeface="Calibri"/>
                <a:cs typeface="Calibri"/>
                <a:hlinkClick r:id="rId2">
                  <a:extLst>
                    <a:ext uri="{A12FA001-AC4F-418D-AE19-62706E023703}">
                      <ahyp:hlinkClr xmlns:ahyp="http://schemas.microsoft.com/office/drawing/2018/hyperlinkcolor" val="tx"/>
                    </a:ext>
                  </a:extLst>
                </a:hlinkClick>
              </a:rPr>
              <a:t>nikhilsrivastavaoffice</a:t>
            </a:r>
            <a:r>
              <a:rPr sz="1000" spc="-5" dirty="0">
                <a:latin typeface="Calibri"/>
                <a:cs typeface="Calibri"/>
                <a:hlinkClick r:id="rId2">
                  <a:extLst>
                    <a:ext uri="{A12FA001-AC4F-418D-AE19-62706E023703}">
                      <ahyp:hlinkClr xmlns:ahyp="http://schemas.microsoft.com/office/drawing/2018/hyperlinkcolor" val="tx"/>
                    </a:ext>
                  </a:extLst>
                </a:hlinkClick>
              </a:rPr>
              <a:t>@gmail.com</a:t>
            </a:r>
            <a:r>
              <a:rPr lang="en-IN" sz="1000" spc="-5" dirty="0">
                <a:latin typeface="Calibri"/>
                <a:cs typeface="Calibri"/>
              </a:rPr>
              <a:t> </a:t>
            </a:r>
            <a:endParaRPr sz="1000" dirty="0">
              <a:latin typeface="Calibri"/>
              <a:cs typeface="Calibri"/>
            </a:endParaRPr>
          </a:p>
        </p:txBody>
      </p:sp>
      <p:sp>
        <p:nvSpPr>
          <p:cNvPr id="16" name="object 6">
            <a:extLst>
              <a:ext uri="{FF2B5EF4-FFF2-40B4-BE49-F238E27FC236}">
                <a16:creationId xmlns:a16="http://schemas.microsoft.com/office/drawing/2014/main" id="{FF805D0F-CFAC-35FF-41A1-8CAD091AF941}"/>
              </a:ext>
            </a:extLst>
          </p:cNvPr>
          <p:cNvSpPr txBox="1"/>
          <p:nvPr/>
        </p:nvSpPr>
        <p:spPr>
          <a:xfrm>
            <a:off x="392684" y="2059431"/>
            <a:ext cx="4651375" cy="784189"/>
          </a:xfrm>
          <a:prstGeom prst="rect">
            <a:avLst/>
          </a:prstGeom>
        </p:spPr>
        <p:txBody>
          <a:bodyPr vert="horz" wrap="square" lIns="0" tIns="8890" rIns="0" bIns="0" rtlCol="0">
            <a:spAutoFit/>
          </a:bodyPr>
          <a:lstStyle/>
          <a:p>
            <a:pPr marL="12700" marR="5080">
              <a:lnSpc>
                <a:spcPct val="102000"/>
              </a:lnSpc>
              <a:spcBef>
                <a:spcPts val="70"/>
              </a:spcBef>
            </a:pPr>
            <a:r>
              <a:rPr lang="en-US" sz="1000" dirty="0"/>
              <a:t>Experienced Azure DevOps Engineer proficient in designing and implementing CI/CD pipelines, managing infrastructure as a code, and optimizing deployment process. Skilled in Azure services, Git, and automation tools to enhance software development lifecycle efficiency. Strong collaborator with a focus on ensuring continuous integration and delivery excellence.</a:t>
            </a:r>
            <a:endParaRPr sz="1000" dirty="0">
              <a:latin typeface="Calibri"/>
              <a:cs typeface="Calibri"/>
            </a:endParaRPr>
          </a:p>
        </p:txBody>
      </p:sp>
      <p:sp>
        <p:nvSpPr>
          <p:cNvPr id="17" name="object 7">
            <a:extLst>
              <a:ext uri="{FF2B5EF4-FFF2-40B4-BE49-F238E27FC236}">
                <a16:creationId xmlns:a16="http://schemas.microsoft.com/office/drawing/2014/main" id="{EA23BCA7-8ED6-8989-1631-98DE0367D569}"/>
              </a:ext>
            </a:extLst>
          </p:cNvPr>
          <p:cNvSpPr txBox="1"/>
          <p:nvPr/>
        </p:nvSpPr>
        <p:spPr>
          <a:xfrm>
            <a:off x="5720715" y="2048187"/>
            <a:ext cx="1476375" cy="206466"/>
          </a:xfrm>
          <a:prstGeom prst="rect">
            <a:avLst/>
          </a:prstGeom>
        </p:spPr>
        <p:txBody>
          <a:bodyPr vert="horz" wrap="square" lIns="0" tIns="52069" rIns="0" bIns="0" rtlCol="0">
            <a:spAutoFit/>
          </a:bodyPr>
          <a:lstStyle/>
          <a:p>
            <a:pPr marL="33655">
              <a:lnSpc>
                <a:spcPct val="100000"/>
              </a:lnSpc>
              <a:spcBef>
                <a:spcPts val="409"/>
              </a:spcBef>
            </a:pPr>
            <a:r>
              <a:rPr sz="1000" spc="-5" dirty="0">
                <a:latin typeface="Calibri"/>
                <a:cs typeface="Calibri"/>
              </a:rPr>
              <a:t>+91-</a:t>
            </a:r>
            <a:r>
              <a:rPr lang="en-IN" sz="1000" spc="-5" dirty="0">
                <a:latin typeface="Calibri"/>
                <a:cs typeface="Calibri"/>
              </a:rPr>
              <a:t>9140554849</a:t>
            </a:r>
          </a:p>
        </p:txBody>
      </p:sp>
      <p:sp>
        <p:nvSpPr>
          <p:cNvPr id="18" name="object 8">
            <a:extLst>
              <a:ext uri="{FF2B5EF4-FFF2-40B4-BE49-F238E27FC236}">
                <a16:creationId xmlns:a16="http://schemas.microsoft.com/office/drawing/2014/main" id="{0B9FC9B5-7480-9BB5-6366-E8A5CC7A89D3}"/>
              </a:ext>
            </a:extLst>
          </p:cNvPr>
          <p:cNvSpPr txBox="1"/>
          <p:nvPr/>
        </p:nvSpPr>
        <p:spPr>
          <a:xfrm>
            <a:off x="397256" y="2990850"/>
            <a:ext cx="987425" cy="254000"/>
          </a:xfrm>
          <a:prstGeom prst="rect">
            <a:avLst/>
          </a:prstGeom>
          <a:effectLst>
            <a:outerShdw blurRad="152400" dist="317500" dir="5400000" sx="90000" sy="-19000" rotWithShape="0">
              <a:prstClr val="black">
                <a:alpha val="15000"/>
              </a:prstClr>
            </a:outerShdw>
          </a:effectLst>
        </p:spPr>
        <p:txBody>
          <a:bodyPr vert="horz" wrap="square" lIns="0" tIns="12700" rIns="0" bIns="0" rtlCol="0">
            <a:spAutoFit/>
          </a:bodyPr>
          <a:lstStyle/>
          <a:p>
            <a:pPr marL="12700">
              <a:lnSpc>
                <a:spcPct val="100000"/>
              </a:lnSpc>
              <a:spcBef>
                <a:spcPts val="100"/>
              </a:spcBef>
            </a:pPr>
            <a:r>
              <a:rPr sz="1500" b="1" spc="-5" dirty="0">
                <a:latin typeface="Calibri"/>
                <a:cs typeface="Calibri"/>
              </a:rPr>
              <a:t>EXPERIENCE</a:t>
            </a:r>
            <a:endParaRPr sz="1500" dirty="0">
              <a:latin typeface="Calibri"/>
              <a:cs typeface="Calibri"/>
            </a:endParaRPr>
          </a:p>
        </p:txBody>
      </p:sp>
      <p:sp>
        <p:nvSpPr>
          <p:cNvPr id="19" name="object 12">
            <a:extLst>
              <a:ext uri="{FF2B5EF4-FFF2-40B4-BE49-F238E27FC236}">
                <a16:creationId xmlns:a16="http://schemas.microsoft.com/office/drawing/2014/main" id="{59485BB2-F0F1-5772-FB5A-941D37B38FB4}"/>
              </a:ext>
            </a:extLst>
          </p:cNvPr>
          <p:cNvSpPr txBox="1"/>
          <p:nvPr/>
        </p:nvSpPr>
        <p:spPr>
          <a:xfrm>
            <a:off x="508000" y="3917878"/>
            <a:ext cx="4724400" cy="4303742"/>
          </a:xfrm>
          <a:prstGeom prst="rect">
            <a:avLst/>
          </a:prstGeom>
        </p:spPr>
        <p:txBody>
          <a:bodyPr vert="horz" wrap="square" lIns="0" tIns="9525" rIns="0" bIns="0" rtlCol="0">
            <a:spAutoFit/>
          </a:bodyPr>
          <a:lstStyle/>
          <a:p>
            <a:pPr marL="240665" marR="156210" indent="-228600">
              <a:lnSpc>
                <a:spcPct val="101499"/>
              </a:lnSpc>
              <a:spcBef>
                <a:spcPts val="75"/>
              </a:spcBef>
              <a:buFont typeface="Symbol"/>
              <a:buChar char=""/>
              <a:tabLst>
                <a:tab pos="240665" algn="l"/>
                <a:tab pos="241300" algn="l"/>
              </a:tabLst>
            </a:pPr>
            <a:r>
              <a:rPr lang="en-US" sz="1000" dirty="0"/>
              <a:t>Working as a dedicated DevOps Engineer for 3 teams. Responsible for leading DevOps activities and a team of 5+ associates and their career progression </a:t>
            </a:r>
          </a:p>
          <a:p>
            <a:pPr marL="240665" marR="156210" indent="-228600">
              <a:lnSpc>
                <a:spcPct val="101499"/>
              </a:lnSpc>
              <a:spcBef>
                <a:spcPts val="75"/>
              </a:spcBef>
              <a:buFont typeface="Symbol"/>
              <a:buChar char=""/>
              <a:tabLst>
                <a:tab pos="240665" algn="l"/>
                <a:tab pos="241300" algn="l"/>
              </a:tabLst>
            </a:pPr>
            <a:r>
              <a:rPr lang="en-US" sz="1000" dirty="0"/>
              <a:t>Managing and automating complete environment creation and setup on both Azure Portal and ADO.</a:t>
            </a:r>
          </a:p>
          <a:p>
            <a:pPr marL="240665" marR="156210" indent="-228600">
              <a:lnSpc>
                <a:spcPct val="101499"/>
              </a:lnSpc>
              <a:spcBef>
                <a:spcPts val="75"/>
              </a:spcBef>
              <a:buFont typeface="Symbol"/>
              <a:buChar char=""/>
              <a:tabLst>
                <a:tab pos="240665" algn="l"/>
                <a:tab pos="241300" algn="l"/>
              </a:tabLst>
            </a:pPr>
            <a:r>
              <a:rPr lang="en-US" sz="1000" dirty="0"/>
              <a:t>Administering Azure Services, include Entra ID, IAAS, PAAS, SAAS cloud solutions, with hands-on management of Azure’s control plane components such as Networking, Access Management and RBAC.</a:t>
            </a:r>
          </a:p>
          <a:p>
            <a:pPr marL="240665" marR="156210" indent="-228600">
              <a:lnSpc>
                <a:spcPct val="101499"/>
              </a:lnSpc>
              <a:spcBef>
                <a:spcPts val="75"/>
              </a:spcBef>
              <a:buFont typeface="Symbol"/>
              <a:buChar char=""/>
              <a:tabLst>
                <a:tab pos="240665" algn="l"/>
                <a:tab pos="241300" algn="l"/>
              </a:tabLst>
            </a:pPr>
            <a:r>
              <a:rPr lang="en-US" sz="1000" dirty="0"/>
              <a:t>Designed and implemented complete Azure DevOps Repo structure, Boards, and CICD pipelines from scratch using YAML, applying conditional logic and security measures (approvals and gates), and automated deployment process using Azure CLI, Azure PowerShell, and Python.</a:t>
            </a:r>
          </a:p>
          <a:p>
            <a:pPr marL="240665" marR="156210" indent="-228600">
              <a:lnSpc>
                <a:spcPct val="101499"/>
              </a:lnSpc>
              <a:spcBef>
                <a:spcPts val="75"/>
              </a:spcBef>
              <a:buFont typeface="Symbol"/>
              <a:buChar char=""/>
              <a:tabLst>
                <a:tab pos="240665" algn="l"/>
                <a:tab pos="241300" algn="l"/>
              </a:tabLst>
            </a:pPr>
            <a:r>
              <a:rPr lang="en-US" sz="1000" dirty="0"/>
              <a:t>Automated Kubernetes deployment for Java and Dotnet based microservices started from Building the artifact, creating Docker image and pushing to ACR, Baking the manifest and deployment to Kubernetes</a:t>
            </a:r>
          </a:p>
          <a:p>
            <a:pPr marL="240665" marR="156210" indent="-228600">
              <a:lnSpc>
                <a:spcPct val="101499"/>
              </a:lnSpc>
              <a:spcBef>
                <a:spcPts val="75"/>
              </a:spcBef>
              <a:buFont typeface="Symbol"/>
              <a:buChar char=""/>
              <a:tabLst>
                <a:tab pos="240665" algn="l"/>
                <a:tab pos="241300" algn="l"/>
              </a:tabLst>
            </a:pPr>
            <a:r>
              <a:rPr lang="en-US" sz="1000" dirty="0"/>
              <a:t>Writing efficient infrastructure as code (IAC) using ARM templates, and PowerShell to provision resources on Azure, as well as automating creation of NSG rules across all subscriptions using PowerShell scripts and CICD pipelines. This reduced deployment time and eliminated risk of manual errors.</a:t>
            </a:r>
          </a:p>
          <a:p>
            <a:pPr marL="240665" marR="156210" indent="-228600">
              <a:lnSpc>
                <a:spcPct val="101499"/>
              </a:lnSpc>
              <a:spcBef>
                <a:spcPts val="75"/>
              </a:spcBef>
              <a:buFont typeface="Symbol"/>
              <a:buChar char=""/>
              <a:tabLst>
                <a:tab pos="240665" algn="l"/>
                <a:tab pos="241300" algn="l"/>
              </a:tabLst>
            </a:pPr>
            <a:r>
              <a:rPr lang="en-US" sz="1000" dirty="0"/>
              <a:t>Collaborating with cloud providers to troubleshoot issues and bugs in their applications, as well as managed Azure DevOps portal and sprint planning to ensure continuous development and delivery.</a:t>
            </a:r>
          </a:p>
          <a:p>
            <a:pPr marL="240665" marR="156210" indent="-228600">
              <a:lnSpc>
                <a:spcPct val="101499"/>
              </a:lnSpc>
              <a:spcBef>
                <a:spcPts val="75"/>
              </a:spcBef>
              <a:buFont typeface="Symbol"/>
              <a:buChar char=""/>
              <a:tabLst>
                <a:tab pos="240665" algn="l"/>
                <a:tab pos="241300" algn="l"/>
              </a:tabLst>
            </a:pPr>
            <a:r>
              <a:rPr lang="en-US" sz="1000" dirty="0"/>
              <a:t>Reviewing and approved pull requests, collaborating with team to create tags and releases periodically, and documented processes and drafted wikis to ensure that everyone is on same page.</a:t>
            </a:r>
          </a:p>
          <a:p>
            <a:pPr marL="240665" marR="156210" indent="-228600">
              <a:lnSpc>
                <a:spcPct val="101499"/>
              </a:lnSpc>
              <a:spcBef>
                <a:spcPts val="75"/>
              </a:spcBef>
              <a:buFont typeface="Symbol"/>
              <a:buChar char=""/>
              <a:tabLst>
                <a:tab pos="240665" algn="l"/>
                <a:tab pos="241300" algn="l"/>
              </a:tabLst>
            </a:pPr>
            <a:r>
              <a:rPr lang="en-US" sz="1000" dirty="0"/>
              <a:t>Managing ADO dashboards with querying to collaborate with team on user stories and priorities, as well as trained new joiners and provided resources necessary to work.</a:t>
            </a:r>
            <a:endParaRPr sz="1000" dirty="0"/>
          </a:p>
        </p:txBody>
      </p:sp>
      <p:pic>
        <p:nvPicPr>
          <p:cNvPr id="20" name="object 23">
            <a:extLst>
              <a:ext uri="{FF2B5EF4-FFF2-40B4-BE49-F238E27FC236}">
                <a16:creationId xmlns:a16="http://schemas.microsoft.com/office/drawing/2014/main" id="{7590480F-5E37-9AEE-7CB4-EBDC2F40A2F6}"/>
              </a:ext>
            </a:extLst>
          </p:cNvPr>
          <p:cNvPicPr/>
          <p:nvPr/>
        </p:nvPicPr>
        <p:blipFill>
          <a:blip r:embed="rId3" cstate="print"/>
          <a:stretch>
            <a:fillRect/>
          </a:stretch>
        </p:blipFill>
        <p:spPr>
          <a:xfrm>
            <a:off x="2443246" y="860431"/>
            <a:ext cx="4220742" cy="45719"/>
          </a:xfrm>
          <a:prstGeom prst="rect">
            <a:avLst/>
          </a:prstGeom>
        </p:spPr>
      </p:pic>
      <p:pic>
        <p:nvPicPr>
          <p:cNvPr id="24" name="object 43">
            <a:extLst>
              <a:ext uri="{FF2B5EF4-FFF2-40B4-BE49-F238E27FC236}">
                <a16:creationId xmlns:a16="http://schemas.microsoft.com/office/drawing/2014/main" id="{3FC0AC43-8CE0-926A-34AC-C031EF6F0E18}"/>
              </a:ext>
            </a:extLst>
          </p:cNvPr>
          <p:cNvPicPr/>
          <p:nvPr/>
        </p:nvPicPr>
        <p:blipFill>
          <a:blip r:embed="rId4" cstate="print"/>
          <a:stretch>
            <a:fillRect/>
          </a:stretch>
        </p:blipFill>
        <p:spPr>
          <a:xfrm>
            <a:off x="5475921" y="2039802"/>
            <a:ext cx="212089" cy="225128"/>
          </a:xfrm>
          <a:prstGeom prst="rect">
            <a:avLst/>
          </a:prstGeom>
        </p:spPr>
      </p:pic>
      <p:pic>
        <p:nvPicPr>
          <p:cNvPr id="25" name="object 44">
            <a:extLst>
              <a:ext uri="{FF2B5EF4-FFF2-40B4-BE49-F238E27FC236}">
                <a16:creationId xmlns:a16="http://schemas.microsoft.com/office/drawing/2014/main" id="{FD7EBFE1-90DB-75C6-7DEE-C9D29FDFD740}"/>
              </a:ext>
            </a:extLst>
          </p:cNvPr>
          <p:cNvPicPr/>
          <p:nvPr/>
        </p:nvPicPr>
        <p:blipFill>
          <a:blip r:embed="rId5" cstate="print"/>
          <a:stretch>
            <a:fillRect/>
          </a:stretch>
        </p:blipFill>
        <p:spPr>
          <a:xfrm>
            <a:off x="5475921" y="1649513"/>
            <a:ext cx="212089" cy="225128"/>
          </a:xfrm>
          <a:prstGeom prst="rect">
            <a:avLst/>
          </a:prstGeom>
        </p:spPr>
      </p:pic>
      <p:pic>
        <p:nvPicPr>
          <p:cNvPr id="26" name="object 45">
            <a:extLst>
              <a:ext uri="{FF2B5EF4-FFF2-40B4-BE49-F238E27FC236}">
                <a16:creationId xmlns:a16="http://schemas.microsoft.com/office/drawing/2014/main" id="{1652A81C-C774-7AF2-FA60-16CB889AECEB}"/>
              </a:ext>
            </a:extLst>
          </p:cNvPr>
          <p:cNvPicPr/>
          <p:nvPr/>
        </p:nvPicPr>
        <p:blipFill>
          <a:blip r:embed="rId6" cstate="print"/>
          <a:stretch>
            <a:fillRect/>
          </a:stretch>
        </p:blipFill>
        <p:spPr>
          <a:xfrm>
            <a:off x="5475922" y="2812605"/>
            <a:ext cx="212089" cy="225128"/>
          </a:xfrm>
          <a:prstGeom prst="rect">
            <a:avLst/>
          </a:prstGeom>
        </p:spPr>
      </p:pic>
      <p:pic>
        <p:nvPicPr>
          <p:cNvPr id="27" name="object 46">
            <a:extLst>
              <a:ext uri="{FF2B5EF4-FFF2-40B4-BE49-F238E27FC236}">
                <a16:creationId xmlns:a16="http://schemas.microsoft.com/office/drawing/2014/main" id="{BE3125D1-009C-C2A6-F084-B0317F053200}"/>
              </a:ext>
            </a:extLst>
          </p:cNvPr>
          <p:cNvPicPr/>
          <p:nvPr/>
        </p:nvPicPr>
        <p:blipFill>
          <a:blip r:embed="rId7" cstate="print"/>
          <a:stretch>
            <a:fillRect/>
          </a:stretch>
        </p:blipFill>
        <p:spPr>
          <a:xfrm>
            <a:off x="5491664" y="2438397"/>
            <a:ext cx="212077" cy="225123"/>
          </a:xfrm>
          <a:prstGeom prst="rect">
            <a:avLst/>
          </a:prstGeom>
        </p:spPr>
      </p:pic>
      <p:sp>
        <p:nvSpPr>
          <p:cNvPr id="29" name="object 5">
            <a:extLst>
              <a:ext uri="{FF2B5EF4-FFF2-40B4-BE49-F238E27FC236}">
                <a16:creationId xmlns:a16="http://schemas.microsoft.com/office/drawing/2014/main" id="{4DFC91AB-F37F-0323-ABA2-C45452608E56}"/>
              </a:ext>
            </a:extLst>
          </p:cNvPr>
          <p:cNvSpPr txBox="1"/>
          <p:nvPr/>
        </p:nvSpPr>
        <p:spPr>
          <a:xfrm>
            <a:off x="5720715" y="2486531"/>
            <a:ext cx="1391285" cy="163250"/>
          </a:xfrm>
          <a:prstGeom prst="rect">
            <a:avLst/>
          </a:prstGeom>
        </p:spPr>
        <p:txBody>
          <a:bodyPr vert="horz" wrap="square" lIns="0" tIns="12700" rIns="0" bIns="0" rtlCol="0">
            <a:spAutoFit/>
          </a:bodyPr>
          <a:lstStyle/>
          <a:p>
            <a:pPr marL="12700" marR="5080" indent="15240">
              <a:lnSpc>
                <a:spcPct val="101000"/>
              </a:lnSpc>
            </a:pPr>
            <a:r>
              <a:rPr lang="en-US" sz="1000" spc="-5" dirty="0">
                <a:latin typeface="Calibri"/>
                <a:cs typeface="Calibri"/>
              </a:rPr>
              <a:t>Noida, Uttar Pradesh</a:t>
            </a:r>
          </a:p>
        </p:txBody>
      </p:sp>
      <p:sp>
        <p:nvSpPr>
          <p:cNvPr id="30" name="object 5">
            <a:extLst>
              <a:ext uri="{FF2B5EF4-FFF2-40B4-BE49-F238E27FC236}">
                <a16:creationId xmlns:a16="http://schemas.microsoft.com/office/drawing/2014/main" id="{F14DFCF3-BF45-D968-10F3-050CA031A465}"/>
              </a:ext>
            </a:extLst>
          </p:cNvPr>
          <p:cNvSpPr txBox="1"/>
          <p:nvPr/>
        </p:nvSpPr>
        <p:spPr>
          <a:xfrm>
            <a:off x="5703741" y="2753656"/>
            <a:ext cx="1604837" cy="318677"/>
          </a:xfrm>
          <a:prstGeom prst="rect">
            <a:avLst/>
          </a:prstGeom>
        </p:spPr>
        <p:txBody>
          <a:bodyPr vert="horz" wrap="square" lIns="0" tIns="12700" rIns="0" bIns="0" rtlCol="0">
            <a:spAutoFit/>
          </a:bodyPr>
          <a:lstStyle/>
          <a:p>
            <a:pPr marL="12700" marR="5080" indent="15240">
              <a:lnSpc>
                <a:spcPct val="101000"/>
              </a:lnSpc>
            </a:pPr>
            <a:r>
              <a:rPr lang="en-US" sz="1000" spc="-10" dirty="0">
                <a:latin typeface="Calibri"/>
                <a:cs typeface="Calibri"/>
              </a:rPr>
              <a:t>h</a:t>
            </a:r>
            <a:r>
              <a:rPr lang="pt-BR" sz="1000" dirty="0"/>
              <a:t>ttps://www.linkedin.com/in/ nikhil-srivastava-b4344315a/</a:t>
            </a:r>
            <a:endParaRPr lang="en-US" sz="1000" dirty="0">
              <a:latin typeface="Calibri"/>
              <a:cs typeface="Calibri"/>
            </a:endParaRPr>
          </a:p>
        </p:txBody>
      </p:sp>
      <p:sp>
        <p:nvSpPr>
          <p:cNvPr id="32" name="TextBox 31">
            <a:extLst>
              <a:ext uri="{FF2B5EF4-FFF2-40B4-BE49-F238E27FC236}">
                <a16:creationId xmlns:a16="http://schemas.microsoft.com/office/drawing/2014/main" id="{3D0CFF8D-B128-B2BF-B686-F2585E8A3FF2}"/>
              </a:ext>
            </a:extLst>
          </p:cNvPr>
          <p:cNvSpPr txBox="1"/>
          <p:nvPr/>
        </p:nvSpPr>
        <p:spPr>
          <a:xfrm>
            <a:off x="5413258" y="3152725"/>
            <a:ext cx="1434590" cy="323165"/>
          </a:xfrm>
          <a:prstGeom prst="rect">
            <a:avLst/>
          </a:prstGeom>
          <a:noFill/>
        </p:spPr>
        <p:txBody>
          <a:bodyPr wrap="square">
            <a:spAutoFit/>
          </a:bodyPr>
          <a:lstStyle/>
          <a:p>
            <a:r>
              <a:rPr lang="en-US" sz="1500" b="1" spc="-5" dirty="0">
                <a:latin typeface="Calibri"/>
                <a:cs typeface="Calibri"/>
              </a:rPr>
              <a:t>SKILLS:</a:t>
            </a:r>
            <a:endParaRPr lang="en-US" sz="1500" dirty="0"/>
          </a:p>
        </p:txBody>
      </p:sp>
      <p:sp>
        <p:nvSpPr>
          <p:cNvPr id="34" name="object 9">
            <a:extLst>
              <a:ext uri="{FF2B5EF4-FFF2-40B4-BE49-F238E27FC236}">
                <a16:creationId xmlns:a16="http://schemas.microsoft.com/office/drawing/2014/main" id="{BB6FE5AF-6B45-046C-F2FE-B1E8BE7AC0E5}"/>
              </a:ext>
            </a:extLst>
          </p:cNvPr>
          <p:cNvSpPr txBox="1"/>
          <p:nvPr/>
        </p:nvSpPr>
        <p:spPr>
          <a:xfrm>
            <a:off x="5491541" y="3541880"/>
            <a:ext cx="1849630" cy="2282676"/>
          </a:xfrm>
          <a:prstGeom prst="rect">
            <a:avLst/>
          </a:prstGeom>
        </p:spPr>
        <p:txBody>
          <a:bodyPr vert="horz" wrap="square" lIns="0" tIns="12700" rIns="0" bIns="0" rtlCol="0">
            <a:spAutoFit/>
          </a:bodyPr>
          <a:lstStyle/>
          <a:p>
            <a:pPr marL="184150" indent="-171450">
              <a:lnSpc>
                <a:spcPct val="100000"/>
              </a:lnSpc>
              <a:spcBef>
                <a:spcPts val="300"/>
              </a:spcBef>
              <a:buFont typeface="Arial" panose="020B0604020202020204" pitchFamily="34" charset="0"/>
              <a:buChar char="•"/>
            </a:pPr>
            <a:r>
              <a:rPr lang="en-US" sz="1000" dirty="0"/>
              <a:t>DevOps principles </a:t>
            </a:r>
          </a:p>
          <a:p>
            <a:pPr marL="184150" indent="-171450">
              <a:lnSpc>
                <a:spcPct val="100000"/>
              </a:lnSpc>
              <a:spcBef>
                <a:spcPts val="300"/>
              </a:spcBef>
              <a:buFont typeface="Arial" panose="020B0604020202020204" pitchFamily="34" charset="0"/>
              <a:buChar char="•"/>
            </a:pPr>
            <a:r>
              <a:rPr lang="en-US" sz="1000" dirty="0"/>
              <a:t>CICD, YAML pipelines </a:t>
            </a:r>
          </a:p>
          <a:p>
            <a:pPr marL="184150" indent="-171450">
              <a:lnSpc>
                <a:spcPct val="100000"/>
              </a:lnSpc>
              <a:spcBef>
                <a:spcPts val="300"/>
              </a:spcBef>
              <a:buFont typeface="Arial" panose="020B0604020202020204" pitchFamily="34" charset="0"/>
              <a:buChar char="•"/>
            </a:pPr>
            <a:r>
              <a:rPr lang="en-US" sz="1000" dirty="0"/>
              <a:t>Infrastructure as Code IAAC </a:t>
            </a:r>
          </a:p>
          <a:p>
            <a:pPr marL="184150" indent="-171450">
              <a:lnSpc>
                <a:spcPct val="100000"/>
              </a:lnSpc>
              <a:spcBef>
                <a:spcPts val="300"/>
              </a:spcBef>
              <a:buFont typeface="Arial" panose="020B0604020202020204" pitchFamily="34" charset="0"/>
              <a:buChar char="•"/>
            </a:pPr>
            <a:r>
              <a:rPr lang="en-US" sz="1000" dirty="0"/>
              <a:t>ADO, Azure Portal</a:t>
            </a:r>
          </a:p>
          <a:p>
            <a:pPr marL="184150" indent="-171450">
              <a:lnSpc>
                <a:spcPct val="100000"/>
              </a:lnSpc>
              <a:spcBef>
                <a:spcPts val="300"/>
              </a:spcBef>
              <a:buFont typeface="Arial" panose="020B0604020202020204" pitchFamily="34" charset="0"/>
              <a:buChar char="•"/>
            </a:pPr>
            <a:r>
              <a:rPr lang="en-US" sz="1000" dirty="0"/>
              <a:t>ARM templates, terraform</a:t>
            </a:r>
          </a:p>
          <a:p>
            <a:pPr marL="184150" indent="-171450">
              <a:lnSpc>
                <a:spcPct val="100000"/>
              </a:lnSpc>
              <a:spcBef>
                <a:spcPts val="300"/>
              </a:spcBef>
              <a:buFont typeface="Arial" panose="020B0604020202020204" pitchFamily="34" charset="0"/>
              <a:buChar char="•"/>
            </a:pPr>
            <a:r>
              <a:rPr lang="en-US" sz="1000" dirty="0"/>
              <a:t>IAAS, PAAS, SAAS cloud services</a:t>
            </a:r>
          </a:p>
          <a:p>
            <a:pPr marL="184150" indent="-171450">
              <a:lnSpc>
                <a:spcPct val="100000"/>
              </a:lnSpc>
              <a:spcBef>
                <a:spcPts val="300"/>
              </a:spcBef>
              <a:buFont typeface="Arial" panose="020B0604020202020204" pitchFamily="34" charset="0"/>
              <a:buChar char="•"/>
            </a:pPr>
            <a:r>
              <a:rPr lang="en-US" sz="1000" dirty="0"/>
              <a:t>GIT, GitHub, GitHub actions.</a:t>
            </a:r>
          </a:p>
          <a:p>
            <a:pPr marL="184150" indent="-171450">
              <a:lnSpc>
                <a:spcPct val="100000"/>
              </a:lnSpc>
              <a:spcBef>
                <a:spcPts val="300"/>
              </a:spcBef>
              <a:buFont typeface="Arial" panose="020B0604020202020204" pitchFamily="34" charset="0"/>
              <a:buChar char="•"/>
            </a:pPr>
            <a:r>
              <a:rPr lang="en-US" sz="1000" dirty="0"/>
              <a:t>Version control</a:t>
            </a:r>
          </a:p>
          <a:p>
            <a:pPr marL="184150" indent="-171450">
              <a:lnSpc>
                <a:spcPct val="100000"/>
              </a:lnSpc>
              <a:spcBef>
                <a:spcPts val="300"/>
              </a:spcBef>
              <a:buFont typeface="Arial" panose="020B0604020202020204" pitchFamily="34" charset="0"/>
              <a:buChar char="•"/>
            </a:pPr>
            <a:r>
              <a:rPr lang="en-US" sz="1000" dirty="0"/>
              <a:t>Azure Networking, Policies</a:t>
            </a:r>
          </a:p>
          <a:p>
            <a:pPr marL="184150" indent="-171450">
              <a:lnSpc>
                <a:spcPct val="100000"/>
              </a:lnSpc>
              <a:spcBef>
                <a:spcPts val="300"/>
              </a:spcBef>
              <a:buFont typeface="Arial" panose="020B0604020202020204" pitchFamily="34" charset="0"/>
              <a:buChar char="•"/>
            </a:pPr>
            <a:r>
              <a:rPr lang="en-US" sz="1000" dirty="0"/>
              <a:t>PowerShell Scripting</a:t>
            </a:r>
          </a:p>
          <a:p>
            <a:pPr marL="184150" indent="-171450">
              <a:lnSpc>
                <a:spcPct val="100000"/>
              </a:lnSpc>
              <a:spcBef>
                <a:spcPts val="300"/>
              </a:spcBef>
              <a:buFont typeface="Arial" panose="020B0604020202020204" pitchFamily="34" charset="0"/>
              <a:buChar char="•"/>
            </a:pPr>
            <a:r>
              <a:rPr lang="en-US" sz="1000" dirty="0"/>
              <a:t>Python programming</a:t>
            </a:r>
          </a:p>
          <a:p>
            <a:pPr marL="184150" indent="-171450">
              <a:lnSpc>
                <a:spcPct val="100000"/>
              </a:lnSpc>
              <a:spcBef>
                <a:spcPts val="300"/>
              </a:spcBef>
              <a:buFont typeface="Arial" panose="020B0604020202020204" pitchFamily="34" charset="0"/>
              <a:buChar char="•"/>
            </a:pPr>
            <a:r>
              <a:rPr lang="en-US" sz="1000" dirty="0"/>
              <a:t>Cloud: Azure </a:t>
            </a:r>
            <a:endParaRPr lang="en-IN" sz="1000" spc="-5" dirty="0">
              <a:latin typeface="Calibri"/>
              <a:cs typeface="Calibri"/>
            </a:endParaRPr>
          </a:p>
        </p:txBody>
      </p:sp>
      <p:sp>
        <p:nvSpPr>
          <p:cNvPr id="35" name="TextBox 34">
            <a:extLst>
              <a:ext uri="{FF2B5EF4-FFF2-40B4-BE49-F238E27FC236}">
                <a16:creationId xmlns:a16="http://schemas.microsoft.com/office/drawing/2014/main" id="{6A25DF8E-BF2B-908C-C3A8-23109D52E7D9}"/>
              </a:ext>
            </a:extLst>
          </p:cNvPr>
          <p:cNvSpPr txBox="1"/>
          <p:nvPr/>
        </p:nvSpPr>
        <p:spPr>
          <a:xfrm>
            <a:off x="5413258" y="6069749"/>
            <a:ext cx="1647942" cy="323165"/>
          </a:xfrm>
          <a:prstGeom prst="rect">
            <a:avLst/>
          </a:prstGeom>
          <a:noFill/>
        </p:spPr>
        <p:txBody>
          <a:bodyPr wrap="square">
            <a:spAutoFit/>
          </a:bodyPr>
          <a:lstStyle/>
          <a:p>
            <a:r>
              <a:rPr lang="en-US" sz="1500" b="1" spc="-5" dirty="0">
                <a:latin typeface="Calibri"/>
                <a:cs typeface="Calibri"/>
              </a:rPr>
              <a:t>CERTIFICATIONS:</a:t>
            </a:r>
            <a:endParaRPr lang="en-US" sz="1500" dirty="0"/>
          </a:p>
        </p:txBody>
      </p:sp>
      <p:sp>
        <p:nvSpPr>
          <p:cNvPr id="36" name="object 9">
            <a:extLst>
              <a:ext uri="{FF2B5EF4-FFF2-40B4-BE49-F238E27FC236}">
                <a16:creationId xmlns:a16="http://schemas.microsoft.com/office/drawing/2014/main" id="{74AB24A3-8062-6B1F-BFF0-9DB5DA0E5739}"/>
              </a:ext>
            </a:extLst>
          </p:cNvPr>
          <p:cNvSpPr txBox="1"/>
          <p:nvPr/>
        </p:nvSpPr>
        <p:spPr>
          <a:xfrm>
            <a:off x="5511766" y="6458904"/>
            <a:ext cx="2230629" cy="1051570"/>
          </a:xfrm>
          <a:prstGeom prst="rect">
            <a:avLst/>
          </a:prstGeom>
        </p:spPr>
        <p:txBody>
          <a:bodyPr vert="horz" wrap="square" lIns="0" tIns="12700" rIns="0" bIns="0" rtlCol="0">
            <a:spAutoFit/>
          </a:bodyPr>
          <a:lstStyle/>
          <a:p>
            <a:pPr marL="184150" indent="-171450">
              <a:lnSpc>
                <a:spcPct val="100000"/>
              </a:lnSpc>
              <a:spcBef>
                <a:spcPts val="300"/>
              </a:spcBef>
              <a:buFont typeface="Arial" panose="020B0604020202020204" pitchFamily="34" charset="0"/>
              <a:buChar char="•"/>
            </a:pPr>
            <a:r>
              <a:rPr lang="en-IN" sz="1000" spc="-5" dirty="0">
                <a:latin typeface="Calibri"/>
                <a:cs typeface="Calibri"/>
              </a:rPr>
              <a:t>AZ-900</a:t>
            </a:r>
          </a:p>
          <a:p>
            <a:pPr marL="184150" indent="-171450">
              <a:lnSpc>
                <a:spcPct val="100000"/>
              </a:lnSpc>
              <a:spcBef>
                <a:spcPts val="300"/>
              </a:spcBef>
              <a:buFont typeface="Arial" panose="020B0604020202020204" pitchFamily="34" charset="0"/>
              <a:buChar char="•"/>
            </a:pPr>
            <a:r>
              <a:rPr lang="en-IN" sz="1000" spc="-5" dirty="0">
                <a:latin typeface="Calibri"/>
                <a:cs typeface="Calibri"/>
              </a:rPr>
              <a:t>AZ-104</a:t>
            </a:r>
          </a:p>
          <a:p>
            <a:pPr marL="184150" indent="-171450">
              <a:lnSpc>
                <a:spcPct val="100000"/>
              </a:lnSpc>
              <a:spcBef>
                <a:spcPts val="300"/>
              </a:spcBef>
              <a:buFont typeface="Arial" panose="020B0604020202020204" pitchFamily="34" charset="0"/>
              <a:buChar char="•"/>
            </a:pPr>
            <a:r>
              <a:rPr lang="en-US" sz="1000" dirty="0"/>
              <a:t>DevOps Automation Academy (Capgemini)</a:t>
            </a:r>
          </a:p>
          <a:p>
            <a:pPr marL="184150" indent="-171450">
              <a:lnSpc>
                <a:spcPct val="100000"/>
              </a:lnSpc>
              <a:spcBef>
                <a:spcPts val="300"/>
              </a:spcBef>
              <a:buFont typeface="Arial" panose="020B0604020202020204" pitchFamily="34" charset="0"/>
              <a:buChar char="•"/>
            </a:pPr>
            <a:r>
              <a:rPr lang="en-US" sz="1000" dirty="0"/>
              <a:t>Python for Web Data (University of Michigan – Coursera)</a:t>
            </a:r>
            <a:endParaRPr lang="en-IN" sz="1000" spc="-5" dirty="0">
              <a:latin typeface="Calibri"/>
              <a:cs typeface="Calibri"/>
            </a:endParaRPr>
          </a:p>
        </p:txBody>
      </p:sp>
      <p:sp>
        <p:nvSpPr>
          <p:cNvPr id="39" name="TextBox 38">
            <a:extLst>
              <a:ext uri="{FF2B5EF4-FFF2-40B4-BE49-F238E27FC236}">
                <a16:creationId xmlns:a16="http://schemas.microsoft.com/office/drawing/2014/main" id="{37BD65BF-EEE3-E0E8-51A5-36369A251635}"/>
              </a:ext>
            </a:extLst>
          </p:cNvPr>
          <p:cNvSpPr txBox="1"/>
          <p:nvPr/>
        </p:nvSpPr>
        <p:spPr>
          <a:xfrm>
            <a:off x="5413258" y="8746653"/>
            <a:ext cx="1434590" cy="323165"/>
          </a:xfrm>
          <a:prstGeom prst="rect">
            <a:avLst/>
          </a:prstGeom>
          <a:noFill/>
        </p:spPr>
        <p:txBody>
          <a:bodyPr wrap="square">
            <a:spAutoFit/>
          </a:bodyPr>
          <a:lstStyle/>
          <a:p>
            <a:r>
              <a:rPr lang="en-US" sz="1500" b="1" spc="-5" dirty="0">
                <a:latin typeface="Calibri"/>
                <a:cs typeface="Calibri"/>
              </a:rPr>
              <a:t>AWARDS</a:t>
            </a:r>
            <a:endParaRPr lang="en-US" sz="1500" dirty="0"/>
          </a:p>
        </p:txBody>
      </p:sp>
      <p:sp>
        <p:nvSpPr>
          <p:cNvPr id="40" name="object 9">
            <a:extLst>
              <a:ext uri="{FF2B5EF4-FFF2-40B4-BE49-F238E27FC236}">
                <a16:creationId xmlns:a16="http://schemas.microsoft.com/office/drawing/2014/main" id="{AE7BE5C9-65CC-A7C2-A7C4-011BE645511E}"/>
              </a:ext>
            </a:extLst>
          </p:cNvPr>
          <p:cNvSpPr txBox="1"/>
          <p:nvPr/>
        </p:nvSpPr>
        <p:spPr>
          <a:xfrm>
            <a:off x="5511766" y="9147559"/>
            <a:ext cx="1809181" cy="1090042"/>
          </a:xfrm>
          <a:prstGeom prst="rect">
            <a:avLst/>
          </a:prstGeom>
        </p:spPr>
        <p:txBody>
          <a:bodyPr vert="horz" wrap="square" lIns="0" tIns="12700" rIns="0" bIns="0" rtlCol="0">
            <a:spAutoFit/>
          </a:bodyPr>
          <a:lstStyle/>
          <a:p>
            <a:pPr marL="12700">
              <a:lnSpc>
                <a:spcPct val="100000"/>
              </a:lnSpc>
              <a:spcBef>
                <a:spcPts val="400"/>
              </a:spcBef>
            </a:pPr>
            <a:r>
              <a:rPr lang="en-US" sz="1000" spc="-5" dirty="0">
                <a:latin typeface="Calibri" panose="020F0502020204030204" pitchFamily="34" charset="0"/>
                <a:cs typeface="Calibri" panose="020F0502020204030204" pitchFamily="34" charset="0"/>
              </a:rPr>
              <a:t>Capgemini (2021-2024)</a:t>
            </a:r>
          </a:p>
          <a:p>
            <a:pPr marL="184150" indent="-171450">
              <a:lnSpc>
                <a:spcPct val="100000"/>
              </a:lnSpc>
              <a:spcBef>
                <a:spcPts val="300"/>
              </a:spcBef>
              <a:buFont typeface="Arial" panose="020B0604020202020204" pitchFamily="34" charset="0"/>
              <a:buChar char="•"/>
            </a:pPr>
            <a:r>
              <a:rPr lang="en-US" sz="1000" spc="-5" dirty="0">
                <a:latin typeface="Calibri" panose="020F0502020204030204" pitchFamily="34" charset="0"/>
                <a:cs typeface="Calibri" panose="020F0502020204030204" pitchFamily="34" charset="0"/>
              </a:rPr>
              <a:t>Rising star (2022)</a:t>
            </a:r>
          </a:p>
          <a:p>
            <a:pPr marL="184150" indent="-171450">
              <a:lnSpc>
                <a:spcPct val="100000"/>
              </a:lnSpc>
              <a:spcBef>
                <a:spcPts val="300"/>
              </a:spcBef>
              <a:buFont typeface="Arial" panose="020B0604020202020204" pitchFamily="34" charset="0"/>
              <a:buChar char="•"/>
            </a:pPr>
            <a:r>
              <a:rPr lang="en-US" sz="1000" spc="-5" dirty="0">
                <a:latin typeface="Calibri" panose="020F0502020204030204" pitchFamily="34" charset="0"/>
                <a:cs typeface="Calibri" panose="020F0502020204030204" pitchFamily="34" charset="0"/>
              </a:rPr>
              <a:t>Rockstar award (2022)</a:t>
            </a:r>
          </a:p>
          <a:p>
            <a:pPr marL="184150" indent="-171450">
              <a:lnSpc>
                <a:spcPct val="100000"/>
              </a:lnSpc>
              <a:spcBef>
                <a:spcPts val="300"/>
              </a:spcBef>
              <a:buFont typeface="Arial" panose="020B0604020202020204" pitchFamily="34" charset="0"/>
              <a:buChar char="•"/>
            </a:pPr>
            <a:r>
              <a:rPr lang="en-US" sz="1000" spc="-5" dirty="0">
                <a:latin typeface="Calibri" panose="020F0502020204030204" pitchFamily="34" charset="0"/>
                <a:cs typeface="Calibri" panose="020F0502020204030204" pitchFamily="34" charset="0"/>
              </a:rPr>
              <a:t>Emerging leader (2023)</a:t>
            </a:r>
          </a:p>
          <a:p>
            <a:pPr marL="184150" indent="-171450">
              <a:lnSpc>
                <a:spcPct val="100000"/>
              </a:lnSpc>
              <a:spcBef>
                <a:spcPts val="300"/>
              </a:spcBef>
              <a:buFont typeface="Arial" panose="020B0604020202020204" pitchFamily="34" charset="0"/>
              <a:buChar char="•"/>
            </a:pPr>
            <a:r>
              <a:rPr lang="en-US" sz="1000" spc="-5" dirty="0">
                <a:latin typeface="Calibri" panose="020F0502020204030204" pitchFamily="34" charset="0"/>
                <a:cs typeface="Calibri" panose="020F0502020204030204" pitchFamily="34" charset="0"/>
              </a:rPr>
              <a:t>Owning end-to-end Delivery &amp; Client Relationship (2023)</a:t>
            </a:r>
          </a:p>
        </p:txBody>
      </p:sp>
      <p:sp>
        <p:nvSpPr>
          <p:cNvPr id="44" name="object 12">
            <a:extLst>
              <a:ext uri="{FF2B5EF4-FFF2-40B4-BE49-F238E27FC236}">
                <a16:creationId xmlns:a16="http://schemas.microsoft.com/office/drawing/2014/main" id="{014A97DB-2CC0-D24E-3CE6-F5318BBA6914}"/>
              </a:ext>
            </a:extLst>
          </p:cNvPr>
          <p:cNvSpPr txBox="1"/>
          <p:nvPr/>
        </p:nvSpPr>
        <p:spPr>
          <a:xfrm>
            <a:off x="392684" y="9121590"/>
            <a:ext cx="4724400" cy="1131079"/>
          </a:xfrm>
          <a:prstGeom prst="rect">
            <a:avLst/>
          </a:prstGeom>
        </p:spPr>
        <p:txBody>
          <a:bodyPr vert="horz" wrap="square" lIns="0" tIns="9525" rIns="0" bIns="0" rtlCol="0">
            <a:spAutoFit/>
          </a:bodyPr>
          <a:lstStyle/>
          <a:p>
            <a:pPr marL="240665" marR="156210" indent="-228600">
              <a:lnSpc>
                <a:spcPct val="101499"/>
              </a:lnSpc>
              <a:spcBef>
                <a:spcPts val="75"/>
              </a:spcBef>
              <a:buFont typeface="Symbol"/>
              <a:buChar char=""/>
              <a:tabLst>
                <a:tab pos="240665" algn="l"/>
                <a:tab pos="241300" algn="l"/>
              </a:tabLst>
            </a:pPr>
            <a:r>
              <a:rPr lang="en-US" sz="1000" dirty="0"/>
              <a:t>Worked directly with Senior Architect and assisting in managing azure environments.</a:t>
            </a:r>
          </a:p>
          <a:p>
            <a:pPr marL="240665" marR="156210" indent="-228600">
              <a:lnSpc>
                <a:spcPct val="101499"/>
              </a:lnSpc>
              <a:spcBef>
                <a:spcPts val="75"/>
              </a:spcBef>
              <a:buFont typeface="Symbol"/>
              <a:buChar char=""/>
              <a:tabLst>
                <a:tab pos="240665" algn="l"/>
                <a:tab pos="241300" algn="l"/>
              </a:tabLst>
            </a:pPr>
            <a:r>
              <a:rPr lang="en-US" sz="1000" dirty="0"/>
              <a:t>Creating pipeline for automating Infrastructure and cleanup activities for cost saving.</a:t>
            </a:r>
          </a:p>
          <a:p>
            <a:pPr marL="240665" marR="156210" indent="-228600">
              <a:lnSpc>
                <a:spcPct val="101499"/>
              </a:lnSpc>
              <a:spcBef>
                <a:spcPts val="75"/>
              </a:spcBef>
              <a:buFont typeface="Symbol"/>
              <a:buChar char=""/>
              <a:tabLst>
                <a:tab pos="240665" algn="l"/>
                <a:tab pos="241300" algn="l"/>
              </a:tabLst>
            </a:pPr>
            <a:r>
              <a:rPr lang="en-US" sz="1000" dirty="0"/>
              <a:t>Researched &amp; documented wiki with elaborate process flow for seamless implementation of DevOps activities.</a:t>
            </a:r>
          </a:p>
          <a:p>
            <a:pPr marL="240665" marR="156210" indent="-228600">
              <a:lnSpc>
                <a:spcPct val="101499"/>
              </a:lnSpc>
              <a:spcBef>
                <a:spcPts val="75"/>
              </a:spcBef>
              <a:buFont typeface="Symbol"/>
              <a:buChar char=""/>
              <a:tabLst>
                <a:tab pos="240665" algn="l"/>
                <a:tab pos="241300" algn="l"/>
              </a:tabLst>
            </a:pPr>
            <a:r>
              <a:rPr lang="en-US" sz="1000" dirty="0"/>
              <a:t>Assisting in scrum ceremonies and managing sprint</a:t>
            </a:r>
          </a:p>
        </p:txBody>
      </p:sp>
      <p:sp>
        <p:nvSpPr>
          <p:cNvPr id="45" name="TextBox 44">
            <a:extLst>
              <a:ext uri="{FF2B5EF4-FFF2-40B4-BE49-F238E27FC236}">
                <a16:creationId xmlns:a16="http://schemas.microsoft.com/office/drawing/2014/main" id="{53572769-AF58-5E0E-E7A8-9DB75BA79493}"/>
              </a:ext>
            </a:extLst>
          </p:cNvPr>
          <p:cNvSpPr txBox="1"/>
          <p:nvPr/>
        </p:nvSpPr>
        <p:spPr>
          <a:xfrm>
            <a:off x="392684" y="3328913"/>
            <a:ext cx="4572000" cy="500137"/>
          </a:xfrm>
          <a:prstGeom prst="rect">
            <a:avLst/>
          </a:prstGeom>
          <a:noFill/>
        </p:spPr>
        <p:txBody>
          <a:bodyPr wrap="square" rtlCol="0">
            <a:spAutoFit/>
          </a:bodyPr>
          <a:lstStyle/>
          <a:p>
            <a:pPr>
              <a:spcBef>
                <a:spcPts val="150"/>
              </a:spcBef>
            </a:pPr>
            <a:r>
              <a:rPr lang="en-IN" sz="1200" b="1" dirty="0">
                <a:latin typeface="Calibri" panose="020F0502020204030204" pitchFamily="34" charset="0"/>
                <a:cs typeface="Calibri" panose="020F0502020204030204" pitchFamily="34" charset="0"/>
              </a:rPr>
              <a:t>Azure DevOps Engineer/ASSOCIATE CONSULTANT</a:t>
            </a:r>
          </a:p>
          <a:p>
            <a:pPr>
              <a:spcBef>
                <a:spcPts val="150"/>
              </a:spcBef>
            </a:pPr>
            <a:r>
              <a:rPr lang="en-IN" sz="1200" i="1" dirty="0">
                <a:latin typeface="Calibri" panose="020F0502020204030204" pitchFamily="34" charset="0"/>
                <a:cs typeface="Calibri" panose="020F0502020204030204" pitchFamily="34" charset="0"/>
              </a:rPr>
              <a:t>Capgemini, Noida, UP / July 2022 – present</a:t>
            </a:r>
          </a:p>
        </p:txBody>
      </p:sp>
      <p:sp>
        <p:nvSpPr>
          <p:cNvPr id="46" name="TextBox 45">
            <a:extLst>
              <a:ext uri="{FF2B5EF4-FFF2-40B4-BE49-F238E27FC236}">
                <a16:creationId xmlns:a16="http://schemas.microsoft.com/office/drawing/2014/main" id="{3720141B-692D-B6E8-A509-454489710996}"/>
              </a:ext>
            </a:extLst>
          </p:cNvPr>
          <p:cNvSpPr txBox="1"/>
          <p:nvPr/>
        </p:nvSpPr>
        <p:spPr>
          <a:xfrm>
            <a:off x="432371" y="8459713"/>
            <a:ext cx="4572000" cy="500137"/>
          </a:xfrm>
          <a:prstGeom prst="rect">
            <a:avLst/>
          </a:prstGeom>
          <a:noFill/>
        </p:spPr>
        <p:txBody>
          <a:bodyPr wrap="square" rtlCol="0">
            <a:spAutoFit/>
          </a:bodyPr>
          <a:lstStyle/>
          <a:p>
            <a:pPr>
              <a:spcBef>
                <a:spcPts val="150"/>
              </a:spcBef>
            </a:pPr>
            <a:r>
              <a:rPr lang="en-IN" sz="1200" b="1" dirty="0">
                <a:latin typeface="Calibri" panose="020F0502020204030204" pitchFamily="34" charset="0"/>
                <a:cs typeface="Calibri" panose="020F0502020204030204" pitchFamily="34" charset="0"/>
              </a:rPr>
              <a:t>Senior Analyst</a:t>
            </a:r>
          </a:p>
          <a:p>
            <a:pPr>
              <a:spcBef>
                <a:spcPts val="150"/>
              </a:spcBef>
            </a:pPr>
            <a:r>
              <a:rPr lang="en-IN" sz="1200" i="1" dirty="0">
                <a:latin typeface="Calibri" panose="020F0502020204030204" pitchFamily="34" charset="0"/>
                <a:cs typeface="Calibri" panose="020F0502020204030204" pitchFamily="34" charset="0"/>
              </a:rPr>
              <a:t>Capgemini, Noida, UP / Aug 2021 – June 2022</a:t>
            </a:r>
          </a:p>
        </p:txBody>
      </p:sp>
      <p:pic>
        <p:nvPicPr>
          <p:cNvPr id="3" name="Picture 2">
            <a:extLst>
              <a:ext uri="{FF2B5EF4-FFF2-40B4-BE49-F238E27FC236}">
                <a16:creationId xmlns:a16="http://schemas.microsoft.com/office/drawing/2014/main" id="{221EF4FC-85C0-5AED-2798-FCD847F7FB5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9400" y="152400"/>
            <a:ext cx="1252412" cy="1235987"/>
          </a:xfrm>
          <a:prstGeom prst="rect">
            <a:avLst/>
          </a:prstGeom>
        </p:spPr>
      </p:pic>
      <p:sp>
        <p:nvSpPr>
          <p:cNvPr id="4" name="TextBox 3">
            <a:extLst>
              <a:ext uri="{FF2B5EF4-FFF2-40B4-BE49-F238E27FC236}">
                <a16:creationId xmlns:a16="http://schemas.microsoft.com/office/drawing/2014/main" id="{D438A067-DD4D-3750-233F-C5968F18550E}"/>
              </a:ext>
            </a:extLst>
          </p:cNvPr>
          <p:cNvSpPr txBox="1"/>
          <p:nvPr/>
        </p:nvSpPr>
        <p:spPr>
          <a:xfrm>
            <a:off x="5413258" y="7650685"/>
            <a:ext cx="1434590" cy="323165"/>
          </a:xfrm>
          <a:prstGeom prst="rect">
            <a:avLst/>
          </a:prstGeom>
          <a:noFill/>
        </p:spPr>
        <p:txBody>
          <a:bodyPr wrap="square">
            <a:spAutoFit/>
          </a:bodyPr>
          <a:lstStyle/>
          <a:p>
            <a:r>
              <a:rPr lang="en-IN" sz="1500" b="1" spc="-5" dirty="0">
                <a:latin typeface="Calibri"/>
                <a:cs typeface="Calibri"/>
              </a:rPr>
              <a:t>E</a:t>
            </a:r>
            <a:r>
              <a:rPr lang="en-US" sz="1500" b="1" spc="-5" dirty="0">
                <a:latin typeface="Calibri"/>
                <a:cs typeface="Calibri"/>
              </a:rPr>
              <a:t>DUCATION:</a:t>
            </a:r>
            <a:endParaRPr lang="en-US" sz="1500" dirty="0"/>
          </a:p>
        </p:txBody>
      </p:sp>
      <p:sp>
        <p:nvSpPr>
          <p:cNvPr id="5" name="object 9">
            <a:extLst>
              <a:ext uri="{FF2B5EF4-FFF2-40B4-BE49-F238E27FC236}">
                <a16:creationId xmlns:a16="http://schemas.microsoft.com/office/drawing/2014/main" id="{790DFF53-0E48-DD6A-A81C-FBA7B1300DAB}"/>
              </a:ext>
            </a:extLst>
          </p:cNvPr>
          <p:cNvSpPr txBox="1"/>
          <p:nvPr/>
        </p:nvSpPr>
        <p:spPr>
          <a:xfrm>
            <a:off x="5511766" y="8051591"/>
            <a:ext cx="2002029" cy="743793"/>
          </a:xfrm>
          <a:prstGeom prst="rect">
            <a:avLst/>
          </a:prstGeom>
        </p:spPr>
        <p:txBody>
          <a:bodyPr vert="horz" wrap="square" lIns="0" tIns="12700" rIns="0" bIns="0" rtlCol="0">
            <a:spAutoFit/>
          </a:bodyPr>
          <a:lstStyle/>
          <a:p>
            <a:pPr marL="184150" indent="-171450">
              <a:lnSpc>
                <a:spcPct val="100000"/>
              </a:lnSpc>
              <a:spcBef>
                <a:spcPts val="300"/>
              </a:spcBef>
              <a:buFont typeface="Arial" panose="020B0604020202020204" pitchFamily="34" charset="0"/>
              <a:buChar char="•"/>
            </a:pPr>
            <a:r>
              <a:rPr lang="en-US" sz="1000" dirty="0"/>
              <a:t>NIT Jamshedpur </a:t>
            </a:r>
          </a:p>
          <a:p>
            <a:pPr marL="12700">
              <a:lnSpc>
                <a:spcPct val="100000"/>
              </a:lnSpc>
              <a:spcBef>
                <a:spcPts val="300"/>
              </a:spcBef>
            </a:pPr>
            <a:r>
              <a:rPr lang="en-US" sz="1000" dirty="0"/>
              <a:t>      Bachelor of Technology </a:t>
            </a:r>
          </a:p>
          <a:p>
            <a:pPr marL="12700">
              <a:lnSpc>
                <a:spcPct val="100000"/>
              </a:lnSpc>
              <a:spcBef>
                <a:spcPts val="300"/>
              </a:spcBef>
            </a:pPr>
            <a:r>
              <a:rPr lang="en-US" sz="1000" dirty="0"/>
              <a:t>      2017 – 2021, CGPA: 8.45/10 </a:t>
            </a:r>
            <a:endParaRPr lang="en-IN" sz="1000" spc="-5" dirty="0">
              <a:latin typeface="Calibri"/>
              <a:cs typeface="Calibri"/>
            </a:endParaRPr>
          </a:p>
          <a:p>
            <a:pPr marL="12700">
              <a:lnSpc>
                <a:spcPct val="100000"/>
              </a:lnSpc>
              <a:spcBef>
                <a:spcPts val="300"/>
              </a:spcBef>
            </a:pPr>
            <a:endParaRPr lang="en-IN" sz="1000" spc="-5" dirty="0">
              <a:latin typeface="Calibri"/>
              <a:cs typeface="Calibri"/>
            </a:endParaRPr>
          </a:p>
        </p:txBody>
      </p:sp>
    </p:spTree>
    <p:extLst>
      <p:ext uri="{BB962C8B-B14F-4D97-AF65-F5344CB8AC3E}">
        <p14:creationId xmlns:p14="http://schemas.microsoft.com/office/powerpoint/2010/main" val="20511922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567</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Symbol</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 Kaushik</dc:title>
  <dc:creator>abdou</dc:creator>
  <cp:lastModifiedBy>Srivastava, Nikhil</cp:lastModifiedBy>
  <cp:revision>2</cp:revision>
  <dcterms:created xsi:type="dcterms:W3CDTF">2022-12-03T14:44:57Z</dcterms:created>
  <dcterms:modified xsi:type="dcterms:W3CDTF">2024-08-08T10:05:38Z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2022-02-19T00:00:00Z</vt:filetime>
  </property>
  <property fmtid="{D5CDD505-2E9C-101B-9397-08002B2CF9AE}" pid="3" name="Creator">
    <vt:lpwstr>Acrobat PDFMaker 21 for Word</vt:lpwstr>
  </property>
  <property fmtid="{D5CDD505-2E9C-101B-9397-08002B2CF9AE}" pid="4" name="LastSaved">
    <vt:filetime>2022-12-03T00:00:00Z</vt:filetime>
  </property>
</Properties>
</file>