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83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5EC4A-1C45-4BB2-BFD9-3859DC3ECC10}" v="57" dt="2022-11-17T20:18:20.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58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theme" Target="theme/theme1.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1.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M Parramore" userId="08cdd09f-4661-479c-a7fc-8111c8851483" providerId="ADAL" clId="{EFF5EC4A-1C45-4BB2-BFD9-3859DC3ECC10}"/>
    <pc:docChg chg="custSel modSld">
      <pc:chgData name="Scott M Parramore" userId="08cdd09f-4661-479c-a7fc-8111c8851483" providerId="ADAL" clId="{EFF5EC4A-1C45-4BB2-BFD9-3859DC3ECC10}" dt="2022-11-17T20:18:20.908" v="77" actId="20577"/>
      <pc:docMkLst>
        <pc:docMk/>
      </pc:docMkLst>
      <pc:sldChg chg="addSp modSp mod modAnim">
        <pc:chgData name="Scott M Parramore" userId="08cdd09f-4661-479c-a7fc-8111c8851483" providerId="ADAL" clId="{EFF5EC4A-1C45-4BB2-BFD9-3859DC3ECC10}" dt="2022-11-17T20:18:20.908" v="77" actId="20577"/>
        <pc:sldMkLst>
          <pc:docMk/>
          <pc:sldMk cId="3335900701" sldId="833"/>
        </pc:sldMkLst>
        <pc:spChg chg="mod">
          <ac:chgData name="Scott M Parramore" userId="08cdd09f-4661-479c-a7fc-8111c8851483" providerId="ADAL" clId="{EFF5EC4A-1C45-4BB2-BFD9-3859DC3ECC10}" dt="2022-11-17T20:16:15.731" v="14" actId="14100"/>
          <ac:spMkLst>
            <pc:docMk/>
            <pc:sldMk cId="3335900701" sldId="833"/>
            <ac:spMk id="2" creationId="{61180623-776B-A5A0-F6C6-8DFA2329F74B}"/>
          </ac:spMkLst>
        </pc:spChg>
        <pc:spChg chg="add mod">
          <ac:chgData name="Scott M Parramore" userId="08cdd09f-4661-479c-a7fc-8111c8851483" providerId="ADAL" clId="{EFF5EC4A-1C45-4BB2-BFD9-3859DC3ECC10}" dt="2022-11-17T20:18:07.500" v="75" actId="20577"/>
          <ac:spMkLst>
            <pc:docMk/>
            <pc:sldMk cId="3335900701" sldId="833"/>
            <ac:spMk id="3" creationId="{4908C381-97F3-0459-5D3D-BC9529DFA4C7}"/>
          </ac:spMkLst>
        </pc:spChg>
        <pc:spChg chg="mod">
          <ac:chgData name="Scott M Parramore" userId="08cdd09f-4661-479c-a7fc-8111c8851483" providerId="ADAL" clId="{EFF5EC4A-1C45-4BB2-BFD9-3859DC3ECC10}" dt="2022-11-17T20:15:40.039" v="8" actId="1076"/>
          <ac:spMkLst>
            <pc:docMk/>
            <pc:sldMk cId="3335900701" sldId="833"/>
            <ac:spMk id="76" creationId="{16F1567F-D303-569D-9016-46FFEDE41F07}"/>
          </ac:spMkLst>
        </pc:spChg>
        <pc:spChg chg="mod">
          <ac:chgData name="Scott M Parramore" userId="08cdd09f-4661-479c-a7fc-8111c8851483" providerId="ADAL" clId="{EFF5EC4A-1C45-4BB2-BFD9-3859DC3ECC10}" dt="2022-11-17T20:17:05.265" v="55" actId="20577"/>
          <ac:spMkLst>
            <pc:docMk/>
            <pc:sldMk cId="3335900701" sldId="833"/>
            <ac:spMk id="77" creationId="{3484ADA5-3289-7A83-2894-D8A446C5CDAB}"/>
          </ac:spMkLst>
        </pc:spChg>
        <pc:spChg chg="mod">
          <ac:chgData name="Scott M Parramore" userId="08cdd09f-4661-479c-a7fc-8111c8851483" providerId="ADAL" clId="{EFF5EC4A-1C45-4BB2-BFD9-3859DC3ECC10}" dt="2022-11-17T20:18:20.908" v="77" actId="20577"/>
          <ac:spMkLst>
            <pc:docMk/>
            <pc:sldMk cId="3335900701" sldId="833"/>
            <ac:spMk id="78" creationId="{DC424711-E567-4CF7-1902-1FEA076FC38E}"/>
          </ac:spMkLst>
        </pc:spChg>
        <pc:spChg chg="mod">
          <ac:chgData name="Scott M Parramore" userId="08cdd09f-4661-479c-a7fc-8111c8851483" providerId="ADAL" clId="{EFF5EC4A-1C45-4BB2-BFD9-3859DC3ECC10}" dt="2022-11-17T20:17:21.053" v="57" actId="1076"/>
          <ac:spMkLst>
            <pc:docMk/>
            <pc:sldMk cId="3335900701" sldId="833"/>
            <ac:spMk id="79" creationId="{07770B26-3DD5-4464-69C7-F0B8C92CE6BA}"/>
          </ac:spMkLst>
        </pc:spChg>
        <pc:spChg chg="mod">
          <ac:chgData name="Scott M Parramore" userId="08cdd09f-4661-479c-a7fc-8111c8851483" providerId="ADAL" clId="{EFF5EC4A-1C45-4BB2-BFD9-3859DC3ECC10}" dt="2022-11-17T20:17:31.437" v="58" actId="1076"/>
          <ac:spMkLst>
            <pc:docMk/>
            <pc:sldMk cId="3335900701" sldId="833"/>
            <ac:spMk id="84" creationId="{3D110AC4-743C-F448-5400-0FE635B374BD}"/>
          </ac:spMkLst>
        </pc:spChg>
        <pc:spChg chg="mod">
          <ac:chgData name="Scott M Parramore" userId="08cdd09f-4661-479c-a7fc-8111c8851483" providerId="ADAL" clId="{EFF5EC4A-1C45-4BB2-BFD9-3859DC3ECC10}" dt="2022-11-17T20:15:24.515" v="6" actId="1076"/>
          <ac:spMkLst>
            <pc:docMk/>
            <pc:sldMk cId="3335900701" sldId="833"/>
            <ac:spMk id="96" creationId="{BD643366-65BF-0A86-8B03-C83C9430E9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4021-89B6-81A9-F4D8-E99E8EA8E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0FD2A-9483-5704-E3BB-309B1186E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FB39AB-A132-BBC4-C353-4786D5ADC344}"/>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5" name="Footer Placeholder 4">
            <a:extLst>
              <a:ext uri="{FF2B5EF4-FFF2-40B4-BE49-F238E27FC236}">
                <a16:creationId xmlns:a16="http://schemas.microsoft.com/office/drawing/2014/main" id="{825D9592-DAA4-D6B8-2BA7-2CC62C248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CB04-649B-8D16-25A4-74B411A47C1D}"/>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429409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08BD-FB82-34CC-34EC-DD99FE919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C87D1-4453-DF62-3B97-0F7426B11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3A65C-1DA3-6F3E-79D2-3E2581B26FC5}"/>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5" name="Footer Placeholder 4">
            <a:extLst>
              <a:ext uri="{FF2B5EF4-FFF2-40B4-BE49-F238E27FC236}">
                <a16:creationId xmlns:a16="http://schemas.microsoft.com/office/drawing/2014/main" id="{BA6ADEF4-75B3-CD25-C71E-E3178384D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B70C3-686C-410C-620C-1DA8CCC5F2D3}"/>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415488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3D30B-CA97-1B8F-C986-EDE50EB7F6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EC10C-6914-EAE8-DED8-4CA8691601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58EC0-5CFE-5EC5-B5D4-875435275DA6}"/>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5" name="Footer Placeholder 4">
            <a:extLst>
              <a:ext uri="{FF2B5EF4-FFF2-40B4-BE49-F238E27FC236}">
                <a16:creationId xmlns:a16="http://schemas.microsoft.com/office/drawing/2014/main" id="{C3DB9C82-88B3-B69D-B14D-341A1C8E9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36821-E9DD-856B-EF35-8418EE0638E4}"/>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40610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39D0-994F-1FFC-C584-B9558C437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7D108-D287-D437-C7AA-306551E72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59BE4-8F05-6B2B-57CB-409429E616A3}"/>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5" name="Footer Placeholder 4">
            <a:extLst>
              <a:ext uri="{FF2B5EF4-FFF2-40B4-BE49-F238E27FC236}">
                <a16:creationId xmlns:a16="http://schemas.microsoft.com/office/drawing/2014/main" id="{AEBE8400-D42B-3819-A4AF-F37A65366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11AA8-324E-66BE-0702-A35C7ED03774}"/>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85552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A287-3107-21D9-9022-4E3F8F93D6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29A960-E7F4-4EA6-727C-86A92B9F9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B6CF7B-B4B3-A969-CDDD-F49B428AB0DB}"/>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5" name="Footer Placeholder 4">
            <a:extLst>
              <a:ext uri="{FF2B5EF4-FFF2-40B4-BE49-F238E27FC236}">
                <a16:creationId xmlns:a16="http://schemas.microsoft.com/office/drawing/2014/main" id="{00D7C803-41ED-0613-640C-0A357099B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CE462-067A-CE3D-3475-45688471BD29}"/>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319772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070E-5405-D159-CA6C-91A860339B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78E12-2290-B4BD-BBDC-EB2043DBA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184A45-493A-E03B-47FA-4291E9CCB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7BA6F-BF60-5315-79FA-ED593973BA54}"/>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6" name="Footer Placeholder 5">
            <a:extLst>
              <a:ext uri="{FF2B5EF4-FFF2-40B4-BE49-F238E27FC236}">
                <a16:creationId xmlns:a16="http://schemas.microsoft.com/office/drawing/2014/main" id="{63D986A7-B159-E9EA-D445-BA01BFAA4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030C2-3889-0FAA-FE53-7DFECF650851}"/>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165224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22FC-BCC7-EAE4-BB52-CC38EEF014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16FCCD-2E37-8BE5-A424-AE6ED444F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1AA47-9372-D8C2-EB63-8A7F0DF83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4DC402-89F8-9560-8BC4-BAD38F3C9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48D98-DF50-0183-3933-773611607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4BB3F9-A0C6-CAEA-E98F-BD5E00C74462}"/>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8" name="Footer Placeholder 7">
            <a:extLst>
              <a:ext uri="{FF2B5EF4-FFF2-40B4-BE49-F238E27FC236}">
                <a16:creationId xmlns:a16="http://schemas.microsoft.com/office/drawing/2014/main" id="{2856F212-34A6-666E-CE47-C23D2AF596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0C7CED-BCDE-53B7-4EAE-AF395320229B}"/>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103639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39BB-9DD7-54C7-8687-C1D9AA49C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140C8-FE15-2858-E430-96F82E3897CE}"/>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4" name="Footer Placeholder 3">
            <a:extLst>
              <a:ext uri="{FF2B5EF4-FFF2-40B4-BE49-F238E27FC236}">
                <a16:creationId xmlns:a16="http://schemas.microsoft.com/office/drawing/2014/main" id="{DF5210F3-43A1-B5BF-76A4-4C66D251C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5D65A-003A-7BFD-B77E-C5CEAC2354B0}"/>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374078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DB099-FFF0-86D2-0834-182AB2AD2681}"/>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3" name="Footer Placeholder 2">
            <a:extLst>
              <a:ext uri="{FF2B5EF4-FFF2-40B4-BE49-F238E27FC236}">
                <a16:creationId xmlns:a16="http://schemas.microsoft.com/office/drawing/2014/main" id="{09850F7B-FDA9-9B85-6CB9-78D1A3A7A6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23F39-0EA1-2FE3-ECD8-567C750F9876}"/>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350779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4A3A-0CBF-A3FC-929D-C4145F7E9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2C0AC0-1C54-51E3-0728-7B9EFFF60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24750D-9F25-A857-A8CA-004B67D62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16FBD-F89F-B66F-03EC-FDBA6DB77B02}"/>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6" name="Footer Placeholder 5">
            <a:extLst>
              <a:ext uri="{FF2B5EF4-FFF2-40B4-BE49-F238E27FC236}">
                <a16:creationId xmlns:a16="http://schemas.microsoft.com/office/drawing/2014/main" id="{5D58B7A7-928B-0FDB-8C7E-E4571336F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3C419-5B0A-4204-64BC-888AD4CAB90A}"/>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274652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F932-06F3-B602-5333-0F117EA92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B645B1-F05D-16FD-CE13-639E53069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F2F8A8-BA6A-86A3-4125-406B077DF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D3865-1DC4-CC5C-867D-BB6E4BF92CF8}"/>
              </a:ext>
            </a:extLst>
          </p:cNvPr>
          <p:cNvSpPr>
            <a:spLocks noGrp="1"/>
          </p:cNvSpPr>
          <p:nvPr>
            <p:ph type="dt" sz="half" idx="10"/>
          </p:nvPr>
        </p:nvSpPr>
        <p:spPr/>
        <p:txBody>
          <a:bodyPr/>
          <a:lstStyle/>
          <a:p>
            <a:fld id="{F1C3BC91-E245-4A0E-A111-3BFCB0747CE2}" type="datetimeFigureOut">
              <a:rPr lang="en-US" smtClean="0"/>
              <a:t>11/17/2022</a:t>
            </a:fld>
            <a:endParaRPr lang="en-US"/>
          </a:p>
        </p:txBody>
      </p:sp>
      <p:sp>
        <p:nvSpPr>
          <p:cNvPr id="6" name="Footer Placeholder 5">
            <a:extLst>
              <a:ext uri="{FF2B5EF4-FFF2-40B4-BE49-F238E27FC236}">
                <a16:creationId xmlns:a16="http://schemas.microsoft.com/office/drawing/2014/main" id="{547FDB7D-9AFD-B3D3-D3DF-299003F3E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071C8-EEFC-1993-0A5A-8396D5F85D59}"/>
              </a:ext>
            </a:extLst>
          </p:cNvPr>
          <p:cNvSpPr>
            <a:spLocks noGrp="1"/>
          </p:cNvSpPr>
          <p:nvPr>
            <p:ph type="sldNum" sz="quarter" idx="12"/>
          </p:nvPr>
        </p:nvSpPr>
        <p:spPr/>
        <p:txBody>
          <a:bodyPr/>
          <a:lstStyle/>
          <a:p>
            <a:fld id="{DC4F1E2B-A611-4705-B6A3-49352BFA15BE}" type="slidenum">
              <a:rPr lang="en-US" smtClean="0"/>
              <a:t>‹#›</a:t>
            </a:fld>
            <a:endParaRPr lang="en-US"/>
          </a:p>
        </p:txBody>
      </p:sp>
    </p:spTree>
    <p:extLst>
      <p:ext uri="{BB962C8B-B14F-4D97-AF65-F5344CB8AC3E}">
        <p14:creationId xmlns:p14="http://schemas.microsoft.com/office/powerpoint/2010/main" val="52449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CBC46-152F-E205-B64F-4EBF11076A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499C81-DE10-87F9-B9B7-F7DA681E2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3F206-E11A-BBFA-2372-46D40D148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3BC91-E245-4A0E-A111-3BFCB0747CE2}" type="datetimeFigureOut">
              <a:rPr lang="en-US" smtClean="0"/>
              <a:t>11/17/2022</a:t>
            </a:fld>
            <a:endParaRPr lang="en-US"/>
          </a:p>
        </p:txBody>
      </p:sp>
      <p:sp>
        <p:nvSpPr>
          <p:cNvPr id="5" name="Footer Placeholder 4">
            <a:extLst>
              <a:ext uri="{FF2B5EF4-FFF2-40B4-BE49-F238E27FC236}">
                <a16:creationId xmlns:a16="http://schemas.microsoft.com/office/drawing/2014/main" id="{0A44E25E-03B7-3B18-BCC9-5836D7A0F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86379-1E1F-482D-46A8-49A4945F1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1E2B-A611-4705-B6A3-49352BFA15BE}" type="slidenum">
              <a:rPr lang="en-US" smtClean="0"/>
              <a:t>‹#›</a:t>
            </a:fld>
            <a:endParaRPr lang="en-US"/>
          </a:p>
        </p:txBody>
      </p:sp>
    </p:spTree>
    <p:extLst>
      <p:ext uri="{BB962C8B-B14F-4D97-AF65-F5344CB8AC3E}">
        <p14:creationId xmlns:p14="http://schemas.microsoft.com/office/powerpoint/2010/main" val="2620712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D28E-94A1-EF19-D99C-BC31F6DC926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26B2681-2E52-C076-8733-31235BFD8B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30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10680385" y="1057278"/>
            <a:ext cx="1171575" cy="2447925"/>
            <a:chOff x="7250113" y="2084388"/>
            <a:chExt cx="1171575" cy="2447925"/>
          </a:xfrm>
          <a:effectLst>
            <a:outerShdw blurRad="1270000" dist="660400" dir="21540000" sx="109000" sy="109000" algn="ctr" rotWithShape="0">
              <a:srgbClr val="000000">
                <a:alpha val="31000"/>
              </a:srgbClr>
            </a:outerShdw>
          </a:effectLst>
        </p:grpSpPr>
        <p:sp>
          <p:nvSpPr>
            <p:cNvPr id="96" name="Freeform 538"/>
            <p:cNvSpPr>
              <a:spLocks/>
            </p:cNvSpPr>
            <p:nvPr/>
          </p:nvSpPr>
          <p:spPr bwMode="auto">
            <a:xfrm>
              <a:off x="7510463" y="2655888"/>
              <a:ext cx="352425" cy="641350"/>
            </a:xfrm>
            <a:custGeom>
              <a:avLst/>
              <a:gdLst>
                <a:gd name="T0" fmla="*/ 110 w 110"/>
                <a:gd name="T1" fmla="*/ 0 h 198"/>
                <a:gd name="T2" fmla="*/ 18 w 110"/>
                <a:gd name="T3" fmla="*/ 198 h 198"/>
                <a:gd name="T4" fmla="*/ 0 w 110"/>
                <a:gd name="T5" fmla="*/ 198 h 198"/>
                <a:gd name="T6" fmla="*/ 88 w 110"/>
                <a:gd name="T7" fmla="*/ 0 h 198"/>
                <a:gd name="T8" fmla="*/ 105 w 110"/>
                <a:gd name="T9" fmla="*/ 0 h 198"/>
                <a:gd name="T10" fmla="*/ 110 w 110"/>
                <a:gd name="T11" fmla="*/ 0 h 198"/>
              </a:gdLst>
              <a:ahLst/>
              <a:cxnLst>
                <a:cxn ang="0">
                  <a:pos x="T0" y="T1"/>
                </a:cxn>
                <a:cxn ang="0">
                  <a:pos x="T2" y="T3"/>
                </a:cxn>
                <a:cxn ang="0">
                  <a:pos x="T4" y="T5"/>
                </a:cxn>
                <a:cxn ang="0">
                  <a:pos x="T6" y="T7"/>
                </a:cxn>
                <a:cxn ang="0">
                  <a:pos x="T8" y="T9"/>
                </a:cxn>
                <a:cxn ang="0">
                  <a:pos x="T10" y="T11"/>
                </a:cxn>
              </a:cxnLst>
              <a:rect l="0" t="0" r="r" b="b"/>
              <a:pathLst>
                <a:path w="110" h="198">
                  <a:moveTo>
                    <a:pt x="110" y="0"/>
                  </a:moveTo>
                  <a:cubicBezTo>
                    <a:pt x="59" y="0"/>
                    <a:pt x="18" y="88"/>
                    <a:pt x="18" y="198"/>
                  </a:cubicBezTo>
                  <a:cubicBezTo>
                    <a:pt x="12" y="198"/>
                    <a:pt x="6" y="198"/>
                    <a:pt x="0" y="198"/>
                  </a:cubicBezTo>
                  <a:cubicBezTo>
                    <a:pt x="1" y="91"/>
                    <a:pt x="39" y="5"/>
                    <a:pt x="88" y="0"/>
                  </a:cubicBezTo>
                  <a:cubicBezTo>
                    <a:pt x="96" y="0"/>
                    <a:pt x="103" y="0"/>
                    <a:pt x="105" y="0"/>
                  </a:cubicBezTo>
                  <a:cubicBezTo>
                    <a:pt x="107" y="0"/>
                    <a:pt x="108" y="0"/>
                    <a:pt x="110"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97" name="Freeform 539"/>
            <p:cNvSpPr>
              <a:spLocks/>
            </p:cNvSpPr>
            <p:nvPr/>
          </p:nvSpPr>
          <p:spPr bwMode="auto">
            <a:xfrm>
              <a:off x="7510463" y="3297238"/>
              <a:ext cx="352425" cy="663575"/>
            </a:xfrm>
            <a:custGeom>
              <a:avLst/>
              <a:gdLst>
                <a:gd name="T0" fmla="*/ 18 w 110"/>
                <a:gd name="T1" fmla="*/ 0 h 205"/>
                <a:gd name="T2" fmla="*/ 110 w 110"/>
                <a:gd name="T3" fmla="*/ 204 h 205"/>
                <a:gd name="T4" fmla="*/ 92 w 110"/>
                <a:gd name="T5" fmla="*/ 205 h 205"/>
                <a:gd name="T6" fmla="*/ 0 w 110"/>
                <a:gd name="T7" fmla="*/ 0 h 205"/>
                <a:gd name="T8" fmla="*/ 18 w 110"/>
                <a:gd name="T9" fmla="*/ 0 h 205"/>
              </a:gdLst>
              <a:ahLst/>
              <a:cxnLst>
                <a:cxn ang="0">
                  <a:pos x="T0" y="T1"/>
                </a:cxn>
                <a:cxn ang="0">
                  <a:pos x="T2" y="T3"/>
                </a:cxn>
                <a:cxn ang="0">
                  <a:pos x="T4" y="T5"/>
                </a:cxn>
                <a:cxn ang="0">
                  <a:pos x="T6" y="T7"/>
                </a:cxn>
                <a:cxn ang="0">
                  <a:pos x="T8" y="T9"/>
                </a:cxn>
              </a:cxnLst>
              <a:rect l="0" t="0" r="r" b="b"/>
              <a:pathLst>
                <a:path w="110" h="205">
                  <a:moveTo>
                    <a:pt x="18" y="0"/>
                  </a:moveTo>
                  <a:cubicBezTo>
                    <a:pt x="17" y="111"/>
                    <a:pt x="59" y="203"/>
                    <a:pt x="110" y="204"/>
                  </a:cubicBezTo>
                  <a:cubicBezTo>
                    <a:pt x="92" y="205"/>
                    <a:pt x="92" y="205"/>
                    <a:pt x="92" y="205"/>
                  </a:cubicBezTo>
                  <a:cubicBezTo>
                    <a:pt x="41" y="203"/>
                    <a:pt x="0" y="111"/>
                    <a:pt x="0" y="0"/>
                  </a:cubicBezTo>
                  <a:cubicBezTo>
                    <a:pt x="6" y="0"/>
                    <a:pt x="12" y="0"/>
                    <a:pt x="18"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98" name="Freeform 540"/>
            <p:cNvSpPr>
              <a:spLocks/>
            </p:cNvSpPr>
            <p:nvPr/>
          </p:nvSpPr>
          <p:spPr bwMode="auto">
            <a:xfrm>
              <a:off x="7612063" y="2879726"/>
              <a:ext cx="250825" cy="857250"/>
            </a:xfrm>
            <a:custGeom>
              <a:avLst/>
              <a:gdLst>
                <a:gd name="T0" fmla="*/ 18 w 78"/>
                <a:gd name="T1" fmla="*/ 130 h 265"/>
                <a:gd name="T2" fmla="*/ 78 w 78"/>
                <a:gd name="T3" fmla="*/ 264 h 265"/>
                <a:gd name="T4" fmla="*/ 60 w 78"/>
                <a:gd name="T5" fmla="*/ 265 h 265"/>
                <a:gd name="T6" fmla="*/ 0 w 78"/>
                <a:gd name="T7" fmla="*/ 130 h 265"/>
                <a:gd name="T8" fmla="*/ 52 w 78"/>
                <a:gd name="T9" fmla="*/ 1 h 265"/>
                <a:gd name="T10" fmla="*/ 76 w 78"/>
                <a:gd name="T11" fmla="*/ 0 h 265"/>
                <a:gd name="T12" fmla="*/ 78 w 78"/>
                <a:gd name="T13" fmla="*/ 0 h 265"/>
                <a:gd name="T14" fmla="*/ 18 w 78"/>
                <a:gd name="T15" fmla="*/ 13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265">
                  <a:moveTo>
                    <a:pt x="18" y="130"/>
                  </a:moveTo>
                  <a:cubicBezTo>
                    <a:pt x="17" y="203"/>
                    <a:pt x="44" y="263"/>
                    <a:pt x="78" y="264"/>
                  </a:cubicBezTo>
                  <a:cubicBezTo>
                    <a:pt x="60" y="265"/>
                    <a:pt x="60" y="265"/>
                    <a:pt x="60" y="265"/>
                  </a:cubicBezTo>
                  <a:cubicBezTo>
                    <a:pt x="27" y="263"/>
                    <a:pt x="0" y="203"/>
                    <a:pt x="0" y="130"/>
                  </a:cubicBezTo>
                  <a:cubicBezTo>
                    <a:pt x="0" y="64"/>
                    <a:pt x="23" y="10"/>
                    <a:pt x="52" y="1"/>
                  </a:cubicBezTo>
                  <a:cubicBezTo>
                    <a:pt x="61" y="0"/>
                    <a:pt x="68" y="0"/>
                    <a:pt x="76" y="0"/>
                  </a:cubicBezTo>
                  <a:cubicBezTo>
                    <a:pt x="78" y="0"/>
                    <a:pt x="78" y="0"/>
                    <a:pt x="78" y="0"/>
                  </a:cubicBezTo>
                  <a:cubicBezTo>
                    <a:pt x="45" y="0"/>
                    <a:pt x="18" y="58"/>
                    <a:pt x="18" y="13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99" name="Freeform 541"/>
            <p:cNvSpPr>
              <a:spLocks noEditPoints="1"/>
            </p:cNvSpPr>
            <p:nvPr/>
          </p:nvSpPr>
          <p:spPr bwMode="auto">
            <a:xfrm>
              <a:off x="7708901" y="3219451"/>
              <a:ext cx="153988" cy="307975"/>
            </a:xfrm>
            <a:custGeom>
              <a:avLst/>
              <a:gdLst>
                <a:gd name="T0" fmla="*/ 31 w 48"/>
                <a:gd name="T1" fmla="*/ 95 h 95"/>
                <a:gd name="T2" fmla="*/ 20 w 48"/>
                <a:gd name="T3" fmla="*/ 0 h 95"/>
                <a:gd name="T4" fmla="*/ 9 w 48"/>
                <a:gd name="T5" fmla="*/ 74 h 95"/>
                <a:gd name="T6" fmla="*/ 12 w 48"/>
                <a:gd name="T7" fmla="*/ 74 h 95"/>
                <a:gd name="T8" fmla="*/ 15 w 48"/>
                <a:gd name="T9" fmla="*/ 74 h 95"/>
                <a:gd name="T10" fmla="*/ 18 w 48"/>
                <a:gd name="T11" fmla="*/ 73 h 95"/>
                <a:gd name="T12" fmla="*/ 22 w 48"/>
                <a:gd name="T13" fmla="*/ 73 h 95"/>
                <a:gd name="T14" fmla="*/ 25 w 48"/>
                <a:gd name="T15" fmla="*/ 73 h 95"/>
                <a:gd name="T16" fmla="*/ 24 w 48"/>
                <a:gd name="T17" fmla="*/ 73 h 95"/>
                <a:gd name="T18" fmla="*/ 21 w 48"/>
                <a:gd name="T19" fmla="*/ 73 h 95"/>
                <a:gd name="T20" fmla="*/ 17 w 48"/>
                <a:gd name="T21" fmla="*/ 73 h 95"/>
                <a:gd name="T22" fmla="*/ 14 w 48"/>
                <a:gd name="T23" fmla="*/ 74 h 95"/>
                <a:gd name="T24" fmla="*/ 11 w 48"/>
                <a:gd name="T25" fmla="*/ 74 h 95"/>
                <a:gd name="T26" fmla="*/ 9 w 48"/>
                <a:gd name="T27" fmla="*/ 73 h 95"/>
                <a:gd name="T28" fmla="*/ 7 w 48"/>
                <a:gd name="T29" fmla="*/ 69 h 95"/>
                <a:gd name="T30" fmla="*/ 6 w 48"/>
                <a:gd name="T31" fmla="*/ 65 h 95"/>
                <a:gd name="T32" fmla="*/ 5 w 48"/>
                <a:gd name="T33" fmla="*/ 62 h 95"/>
                <a:gd name="T34" fmla="*/ 4 w 48"/>
                <a:gd name="T35" fmla="*/ 57 h 95"/>
                <a:gd name="T36" fmla="*/ 3 w 48"/>
                <a:gd name="T37" fmla="*/ 54 h 95"/>
                <a:gd name="T38" fmla="*/ 4 w 48"/>
                <a:gd name="T39" fmla="*/ 57 h 95"/>
                <a:gd name="T40" fmla="*/ 5 w 48"/>
                <a:gd name="T41" fmla="*/ 62 h 95"/>
                <a:gd name="T42" fmla="*/ 6 w 48"/>
                <a:gd name="T43" fmla="*/ 65 h 95"/>
                <a:gd name="T44" fmla="*/ 7 w 48"/>
                <a:gd name="T45" fmla="*/ 69 h 95"/>
                <a:gd name="T46" fmla="*/ 9 w 48"/>
                <a:gd name="T47" fmla="*/ 73 h 95"/>
                <a:gd name="T48" fmla="*/ 19 w 48"/>
                <a:gd name="T49" fmla="*/ 55 h 95"/>
                <a:gd name="T50" fmla="*/ 20 w 48"/>
                <a:gd name="T51" fmla="*/ 59 h 95"/>
                <a:gd name="T52" fmla="*/ 22 w 48"/>
                <a:gd name="T53" fmla="*/ 63 h 95"/>
                <a:gd name="T54" fmla="*/ 23 w 48"/>
                <a:gd name="T55" fmla="*/ 67 h 95"/>
                <a:gd name="T56" fmla="*/ 24 w 48"/>
                <a:gd name="T57" fmla="*/ 70 h 95"/>
                <a:gd name="T58" fmla="*/ 26 w 48"/>
                <a:gd name="T59" fmla="*/ 73 h 95"/>
                <a:gd name="T60" fmla="*/ 24 w 48"/>
                <a:gd name="T61" fmla="*/ 70 h 95"/>
                <a:gd name="T62" fmla="*/ 23 w 48"/>
                <a:gd name="T63" fmla="*/ 67 h 95"/>
                <a:gd name="T64" fmla="*/ 22 w 48"/>
                <a:gd name="T65" fmla="*/ 63 h 95"/>
                <a:gd name="T66" fmla="*/ 20 w 48"/>
                <a:gd name="T67" fmla="*/ 59 h 95"/>
                <a:gd name="T68" fmla="*/ 19 w 48"/>
                <a:gd name="T69" fmla="*/ 55 h 95"/>
                <a:gd name="T70" fmla="*/ 17 w 48"/>
                <a:gd name="T71" fmla="*/ 54 h 95"/>
                <a:gd name="T72" fmla="*/ 14 w 48"/>
                <a:gd name="T73" fmla="*/ 54 h 95"/>
                <a:gd name="T74" fmla="*/ 11 w 48"/>
                <a:gd name="T75" fmla="*/ 54 h 95"/>
                <a:gd name="T76" fmla="*/ 8 w 48"/>
                <a:gd name="T77" fmla="*/ 54 h 95"/>
                <a:gd name="T78" fmla="*/ 5 w 48"/>
                <a:gd name="T79" fmla="*/ 54 h 95"/>
                <a:gd name="T80" fmla="*/ 4 w 48"/>
                <a:gd name="T81" fmla="*/ 54 h 95"/>
                <a:gd name="T82" fmla="*/ 7 w 48"/>
                <a:gd name="T83" fmla="*/ 54 h 95"/>
                <a:gd name="T84" fmla="*/ 10 w 48"/>
                <a:gd name="T85" fmla="*/ 54 h 95"/>
                <a:gd name="T86" fmla="*/ 13 w 48"/>
                <a:gd name="T87" fmla="*/ 54 h 95"/>
                <a:gd name="T88" fmla="*/ 16 w 48"/>
                <a:gd name="T89" fmla="*/ 54 h 95"/>
                <a:gd name="T90" fmla="*/ 19 w 48"/>
                <a:gd name="T9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95">
                  <a:moveTo>
                    <a:pt x="48" y="95"/>
                  </a:moveTo>
                  <a:cubicBezTo>
                    <a:pt x="42" y="95"/>
                    <a:pt x="37" y="95"/>
                    <a:pt x="31" y="95"/>
                  </a:cubicBezTo>
                  <a:cubicBezTo>
                    <a:pt x="31" y="95"/>
                    <a:pt x="31" y="95"/>
                    <a:pt x="31" y="95"/>
                  </a:cubicBezTo>
                  <a:cubicBezTo>
                    <a:pt x="13" y="94"/>
                    <a:pt x="0" y="63"/>
                    <a:pt x="0" y="26"/>
                  </a:cubicBezTo>
                  <a:cubicBezTo>
                    <a:pt x="0" y="17"/>
                    <a:pt x="1" y="8"/>
                    <a:pt x="2" y="0"/>
                  </a:cubicBezTo>
                  <a:cubicBezTo>
                    <a:pt x="8" y="0"/>
                    <a:pt x="14" y="0"/>
                    <a:pt x="20" y="0"/>
                  </a:cubicBezTo>
                  <a:cubicBezTo>
                    <a:pt x="18" y="8"/>
                    <a:pt x="18" y="17"/>
                    <a:pt x="18" y="26"/>
                  </a:cubicBezTo>
                  <a:cubicBezTo>
                    <a:pt x="17" y="63"/>
                    <a:pt x="31" y="94"/>
                    <a:pt x="48" y="95"/>
                  </a:cubicBezTo>
                  <a:close/>
                  <a:moveTo>
                    <a:pt x="9" y="74"/>
                  </a:moveTo>
                  <a:cubicBezTo>
                    <a:pt x="10" y="74"/>
                    <a:pt x="10" y="74"/>
                    <a:pt x="10" y="74"/>
                  </a:cubicBezTo>
                  <a:cubicBezTo>
                    <a:pt x="11" y="74"/>
                    <a:pt x="11" y="74"/>
                    <a:pt x="11" y="74"/>
                  </a:cubicBezTo>
                  <a:cubicBezTo>
                    <a:pt x="12" y="74"/>
                    <a:pt x="12" y="74"/>
                    <a:pt x="12" y="74"/>
                  </a:cubicBezTo>
                  <a:cubicBezTo>
                    <a:pt x="13" y="74"/>
                    <a:pt x="13" y="74"/>
                    <a:pt x="13" y="74"/>
                  </a:cubicBezTo>
                  <a:cubicBezTo>
                    <a:pt x="14" y="74"/>
                    <a:pt x="14" y="74"/>
                    <a:pt x="14" y="74"/>
                  </a:cubicBezTo>
                  <a:cubicBezTo>
                    <a:pt x="15" y="74"/>
                    <a:pt x="15" y="74"/>
                    <a:pt x="15" y="74"/>
                  </a:cubicBezTo>
                  <a:cubicBezTo>
                    <a:pt x="16" y="73"/>
                    <a:pt x="16" y="73"/>
                    <a:pt x="16" y="73"/>
                  </a:cubicBezTo>
                  <a:cubicBezTo>
                    <a:pt x="17" y="73"/>
                    <a:pt x="17" y="73"/>
                    <a:pt x="17" y="73"/>
                  </a:cubicBezTo>
                  <a:cubicBezTo>
                    <a:pt x="18" y="73"/>
                    <a:pt x="18" y="73"/>
                    <a:pt x="18" y="73"/>
                  </a:cubicBezTo>
                  <a:cubicBezTo>
                    <a:pt x="19" y="73"/>
                    <a:pt x="19" y="73"/>
                    <a:pt x="19" y="73"/>
                  </a:cubicBezTo>
                  <a:cubicBezTo>
                    <a:pt x="21" y="73"/>
                    <a:pt x="21" y="73"/>
                    <a:pt x="21" y="73"/>
                  </a:cubicBezTo>
                  <a:cubicBezTo>
                    <a:pt x="22" y="73"/>
                    <a:pt x="22" y="73"/>
                    <a:pt x="22" y="73"/>
                  </a:cubicBezTo>
                  <a:cubicBezTo>
                    <a:pt x="23" y="73"/>
                    <a:pt x="23" y="73"/>
                    <a:pt x="23" y="73"/>
                  </a:cubicBezTo>
                  <a:cubicBezTo>
                    <a:pt x="24" y="73"/>
                    <a:pt x="24" y="73"/>
                    <a:pt x="24" y="73"/>
                  </a:cubicBezTo>
                  <a:cubicBezTo>
                    <a:pt x="25" y="73"/>
                    <a:pt x="25" y="73"/>
                    <a:pt x="25" y="73"/>
                  </a:cubicBezTo>
                  <a:cubicBezTo>
                    <a:pt x="26" y="73"/>
                    <a:pt x="26" y="73"/>
                    <a:pt x="26" y="73"/>
                  </a:cubicBezTo>
                  <a:cubicBezTo>
                    <a:pt x="25" y="73"/>
                    <a:pt x="25" y="73"/>
                    <a:pt x="25" y="73"/>
                  </a:cubicBezTo>
                  <a:cubicBezTo>
                    <a:pt x="24" y="73"/>
                    <a:pt x="24" y="73"/>
                    <a:pt x="24" y="73"/>
                  </a:cubicBezTo>
                  <a:cubicBezTo>
                    <a:pt x="23" y="73"/>
                    <a:pt x="23" y="73"/>
                    <a:pt x="23" y="73"/>
                  </a:cubicBezTo>
                  <a:cubicBezTo>
                    <a:pt x="22" y="73"/>
                    <a:pt x="22" y="73"/>
                    <a:pt x="22" y="73"/>
                  </a:cubicBezTo>
                  <a:cubicBezTo>
                    <a:pt x="21" y="73"/>
                    <a:pt x="21" y="73"/>
                    <a:pt x="21" y="73"/>
                  </a:cubicBezTo>
                  <a:cubicBezTo>
                    <a:pt x="19" y="73"/>
                    <a:pt x="19" y="73"/>
                    <a:pt x="19" y="73"/>
                  </a:cubicBezTo>
                  <a:cubicBezTo>
                    <a:pt x="18" y="73"/>
                    <a:pt x="18" y="73"/>
                    <a:pt x="18" y="73"/>
                  </a:cubicBezTo>
                  <a:cubicBezTo>
                    <a:pt x="17" y="73"/>
                    <a:pt x="17" y="73"/>
                    <a:pt x="17" y="73"/>
                  </a:cubicBezTo>
                  <a:cubicBezTo>
                    <a:pt x="16" y="73"/>
                    <a:pt x="16" y="73"/>
                    <a:pt x="16" y="73"/>
                  </a:cubicBezTo>
                  <a:cubicBezTo>
                    <a:pt x="15" y="74"/>
                    <a:pt x="15" y="74"/>
                    <a:pt x="15" y="74"/>
                  </a:cubicBezTo>
                  <a:cubicBezTo>
                    <a:pt x="14" y="74"/>
                    <a:pt x="14" y="74"/>
                    <a:pt x="14" y="74"/>
                  </a:cubicBezTo>
                  <a:cubicBezTo>
                    <a:pt x="13" y="74"/>
                    <a:pt x="13" y="74"/>
                    <a:pt x="13" y="74"/>
                  </a:cubicBezTo>
                  <a:cubicBezTo>
                    <a:pt x="12" y="74"/>
                    <a:pt x="12" y="74"/>
                    <a:pt x="12" y="74"/>
                  </a:cubicBezTo>
                  <a:cubicBezTo>
                    <a:pt x="11" y="74"/>
                    <a:pt x="11" y="74"/>
                    <a:pt x="11" y="74"/>
                  </a:cubicBezTo>
                  <a:cubicBezTo>
                    <a:pt x="10" y="74"/>
                    <a:pt x="10" y="74"/>
                    <a:pt x="10" y="74"/>
                  </a:cubicBezTo>
                  <a:cubicBezTo>
                    <a:pt x="9" y="74"/>
                    <a:pt x="9" y="74"/>
                    <a:pt x="9" y="74"/>
                  </a:cubicBezTo>
                  <a:cubicBezTo>
                    <a:pt x="9" y="73"/>
                    <a:pt x="9" y="73"/>
                    <a:pt x="9" y="73"/>
                  </a:cubicBezTo>
                  <a:cubicBezTo>
                    <a:pt x="8" y="71"/>
                    <a:pt x="8" y="71"/>
                    <a:pt x="8" y="71"/>
                  </a:cubicBezTo>
                  <a:cubicBezTo>
                    <a:pt x="8" y="70"/>
                    <a:pt x="8" y="70"/>
                    <a:pt x="8" y="70"/>
                  </a:cubicBezTo>
                  <a:cubicBezTo>
                    <a:pt x="7" y="69"/>
                    <a:pt x="7" y="69"/>
                    <a:pt x="7" y="69"/>
                  </a:cubicBezTo>
                  <a:cubicBezTo>
                    <a:pt x="7" y="68"/>
                    <a:pt x="7" y="68"/>
                    <a:pt x="7" y="68"/>
                  </a:cubicBezTo>
                  <a:cubicBezTo>
                    <a:pt x="6" y="67"/>
                    <a:pt x="6" y="67"/>
                    <a:pt x="6" y="67"/>
                  </a:cubicBezTo>
                  <a:cubicBezTo>
                    <a:pt x="6" y="65"/>
                    <a:pt x="6" y="65"/>
                    <a:pt x="6" y="65"/>
                  </a:cubicBezTo>
                  <a:cubicBezTo>
                    <a:pt x="6" y="64"/>
                    <a:pt x="6" y="64"/>
                    <a:pt x="6" y="64"/>
                  </a:cubicBezTo>
                  <a:cubicBezTo>
                    <a:pt x="5" y="63"/>
                    <a:pt x="5" y="63"/>
                    <a:pt x="5" y="63"/>
                  </a:cubicBezTo>
                  <a:cubicBezTo>
                    <a:pt x="5" y="62"/>
                    <a:pt x="5" y="62"/>
                    <a:pt x="5" y="62"/>
                  </a:cubicBezTo>
                  <a:cubicBezTo>
                    <a:pt x="5" y="60"/>
                    <a:pt x="5" y="60"/>
                    <a:pt x="5" y="60"/>
                  </a:cubicBezTo>
                  <a:cubicBezTo>
                    <a:pt x="4" y="59"/>
                    <a:pt x="4" y="59"/>
                    <a:pt x="4" y="59"/>
                  </a:cubicBezTo>
                  <a:cubicBezTo>
                    <a:pt x="4" y="57"/>
                    <a:pt x="4" y="57"/>
                    <a:pt x="4" y="57"/>
                  </a:cubicBezTo>
                  <a:cubicBezTo>
                    <a:pt x="4" y="56"/>
                    <a:pt x="4" y="56"/>
                    <a:pt x="4" y="56"/>
                  </a:cubicBezTo>
                  <a:cubicBezTo>
                    <a:pt x="3" y="55"/>
                    <a:pt x="3" y="55"/>
                    <a:pt x="3" y="55"/>
                  </a:cubicBezTo>
                  <a:cubicBezTo>
                    <a:pt x="3" y="54"/>
                    <a:pt x="3" y="54"/>
                    <a:pt x="3" y="54"/>
                  </a:cubicBezTo>
                  <a:cubicBezTo>
                    <a:pt x="3" y="55"/>
                    <a:pt x="3" y="55"/>
                    <a:pt x="3" y="55"/>
                  </a:cubicBezTo>
                  <a:cubicBezTo>
                    <a:pt x="4" y="56"/>
                    <a:pt x="4" y="56"/>
                    <a:pt x="4" y="56"/>
                  </a:cubicBezTo>
                  <a:cubicBezTo>
                    <a:pt x="4" y="57"/>
                    <a:pt x="4" y="57"/>
                    <a:pt x="4" y="57"/>
                  </a:cubicBezTo>
                  <a:cubicBezTo>
                    <a:pt x="4" y="59"/>
                    <a:pt x="4" y="59"/>
                    <a:pt x="4" y="59"/>
                  </a:cubicBezTo>
                  <a:cubicBezTo>
                    <a:pt x="5" y="60"/>
                    <a:pt x="5" y="60"/>
                    <a:pt x="5" y="60"/>
                  </a:cubicBezTo>
                  <a:cubicBezTo>
                    <a:pt x="5" y="62"/>
                    <a:pt x="5" y="62"/>
                    <a:pt x="5" y="62"/>
                  </a:cubicBezTo>
                  <a:cubicBezTo>
                    <a:pt x="5" y="63"/>
                    <a:pt x="5" y="63"/>
                    <a:pt x="5" y="63"/>
                  </a:cubicBezTo>
                  <a:cubicBezTo>
                    <a:pt x="6" y="64"/>
                    <a:pt x="6" y="64"/>
                    <a:pt x="6" y="64"/>
                  </a:cubicBezTo>
                  <a:cubicBezTo>
                    <a:pt x="6" y="65"/>
                    <a:pt x="6" y="65"/>
                    <a:pt x="6" y="65"/>
                  </a:cubicBezTo>
                  <a:cubicBezTo>
                    <a:pt x="6" y="67"/>
                    <a:pt x="6" y="67"/>
                    <a:pt x="6" y="67"/>
                  </a:cubicBezTo>
                  <a:cubicBezTo>
                    <a:pt x="7" y="68"/>
                    <a:pt x="7" y="68"/>
                    <a:pt x="7" y="68"/>
                  </a:cubicBezTo>
                  <a:cubicBezTo>
                    <a:pt x="7" y="69"/>
                    <a:pt x="7" y="69"/>
                    <a:pt x="7" y="69"/>
                  </a:cubicBezTo>
                  <a:cubicBezTo>
                    <a:pt x="8" y="70"/>
                    <a:pt x="8" y="70"/>
                    <a:pt x="8" y="70"/>
                  </a:cubicBezTo>
                  <a:cubicBezTo>
                    <a:pt x="8" y="71"/>
                    <a:pt x="8" y="71"/>
                    <a:pt x="8" y="71"/>
                  </a:cubicBezTo>
                  <a:cubicBezTo>
                    <a:pt x="9" y="73"/>
                    <a:pt x="9" y="73"/>
                    <a:pt x="9" y="73"/>
                  </a:cubicBezTo>
                  <a:cubicBezTo>
                    <a:pt x="9" y="74"/>
                    <a:pt x="9" y="74"/>
                    <a:pt x="9" y="74"/>
                  </a:cubicBezTo>
                  <a:moveTo>
                    <a:pt x="19" y="54"/>
                  </a:moveTo>
                  <a:cubicBezTo>
                    <a:pt x="19" y="55"/>
                    <a:pt x="19" y="55"/>
                    <a:pt x="19" y="55"/>
                  </a:cubicBezTo>
                  <a:cubicBezTo>
                    <a:pt x="20" y="56"/>
                    <a:pt x="20" y="56"/>
                    <a:pt x="20" y="56"/>
                  </a:cubicBezTo>
                  <a:cubicBezTo>
                    <a:pt x="20" y="58"/>
                    <a:pt x="20" y="58"/>
                    <a:pt x="20" y="58"/>
                  </a:cubicBezTo>
                  <a:cubicBezTo>
                    <a:pt x="20" y="59"/>
                    <a:pt x="20" y="59"/>
                    <a:pt x="20" y="59"/>
                  </a:cubicBezTo>
                  <a:cubicBezTo>
                    <a:pt x="21" y="60"/>
                    <a:pt x="21" y="60"/>
                    <a:pt x="21" y="60"/>
                  </a:cubicBezTo>
                  <a:cubicBezTo>
                    <a:pt x="21" y="62"/>
                    <a:pt x="21" y="62"/>
                    <a:pt x="21" y="62"/>
                  </a:cubicBezTo>
                  <a:cubicBezTo>
                    <a:pt x="22" y="63"/>
                    <a:pt x="22" y="63"/>
                    <a:pt x="22" y="63"/>
                  </a:cubicBezTo>
                  <a:cubicBezTo>
                    <a:pt x="22" y="64"/>
                    <a:pt x="22" y="64"/>
                    <a:pt x="22" y="64"/>
                  </a:cubicBezTo>
                  <a:cubicBezTo>
                    <a:pt x="22" y="65"/>
                    <a:pt x="22" y="65"/>
                    <a:pt x="22" y="65"/>
                  </a:cubicBezTo>
                  <a:cubicBezTo>
                    <a:pt x="23" y="67"/>
                    <a:pt x="23" y="67"/>
                    <a:pt x="23" y="67"/>
                  </a:cubicBezTo>
                  <a:cubicBezTo>
                    <a:pt x="23" y="68"/>
                    <a:pt x="23" y="68"/>
                    <a:pt x="23" y="68"/>
                  </a:cubicBezTo>
                  <a:cubicBezTo>
                    <a:pt x="24" y="69"/>
                    <a:pt x="24" y="69"/>
                    <a:pt x="24" y="69"/>
                  </a:cubicBezTo>
                  <a:cubicBezTo>
                    <a:pt x="24" y="70"/>
                    <a:pt x="24" y="70"/>
                    <a:pt x="24" y="70"/>
                  </a:cubicBezTo>
                  <a:cubicBezTo>
                    <a:pt x="25" y="71"/>
                    <a:pt x="25" y="71"/>
                    <a:pt x="25" y="71"/>
                  </a:cubicBezTo>
                  <a:cubicBezTo>
                    <a:pt x="25" y="72"/>
                    <a:pt x="25" y="72"/>
                    <a:pt x="25" y="72"/>
                  </a:cubicBezTo>
                  <a:cubicBezTo>
                    <a:pt x="26" y="73"/>
                    <a:pt x="26" y="73"/>
                    <a:pt x="26" y="73"/>
                  </a:cubicBezTo>
                  <a:cubicBezTo>
                    <a:pt x="25" y="72"/>
                    <a:pt x="25" y="72"/>
                    <a:pt x="25" y="72"/>
                  </a:cubicBezTo>
                  <a:cubicBezTo>
                    <a:pt x="25" y="71"/>
                    <a:pt x="25" y="71"/>
                    <a:pt x="25" y="71"/>
                  </a:cubicBezTo>
                  <a:cubicBezTo>
                    <a:pt x="24" y="70"/>
                    <a:pt x="24" y="70"/>
                    <a:pt x="24" y="70"/>
                  </a:cubicBezTo>
                  <a:cubicBezTo>
                    <a:pt x="24" y="69"/>
                    <a:pt x="24" y="69"/>
                    <a:pt x="24" y="69"/>
                  </a:cubicBezTo>
                  <a:cubicBezTo>
                    <a:pt x="23" y="68"/>
                    <a:pt x="23" y="68"/>
                    <a:pt x="23" y="68"/>
                  </a:cubicBezTo>
                  <a:cubicBezTo>
                    <a:pt x="23" y="67"/>
                    <a:pt x="23" y="67"/>
                    <a:pt x="23" y="67"/>
                  </a:cubicBezTo>
                  <a:cubicBezTo>
                    <a:pt x="22" y="65"/>
                    <a:pt x="22" y="65"/>
                    <a:pt x="22" y="65"/>
                  </a:cubicBezTo>
                  <a:cubicBezTo>
                    <a:pt x="22" y="64"/>
                    <a:pt x="22" y="64"/>
                    <a:pt x="22" y="64"/>
                  </a:cubicBezTo>
                  <a:cubicBezTo>
                    <a:pt x="22" y="63"/>
                    <a:pt x="22" y="63"/>
                    <a:pt x="22" y="63"/>
                  </a:cubicBezTo>
                  <a:cubicBezTo>
                    <a:pt x="21" y="62"/>
                    <a:pt x="21" y="62"/>
                    <a:pt x="21" y="62"/>
                  </a:cubicBezTo>
                  <a:cubicBezTo>
                    <a:pt x="21" y="60"/>
                    <a:pt x="21" y="60"/>
                    <a:pt x="21" y="60"/>
                  </a:cubicBezTo>
                  <a:cubicBezTo>
                    <a:pt x="20" y="59"/>
                    <a:pt x="20" y="59"/>
                    <a:pt x="20" y="59"/>
                  </a:cubicBezTo>
                  <a:cubicBezTo>
                    <a:pt x="20" y="58"/>
                    <a:pt x="20" y="58"/>
                    <a:pt x="20" y="58"/>
                  </a:cubicBezTo>
                  <a:cubicBezTo>
                    <a:pt x="20" y="56"/>
                    <a:pt x="20" y="56"/>
                    <a:pt x="20" y="56"/>
                  </a:cubicBezTo>
                  <a:cubicBezTo>
                    <a:pt x="19" y="55"/>
                    <a:pt x="19" y="55"/>
                    <a:pt x="19" y="55"/>
                  </a:cubicBezTo>
                  <a:cubicBezTo>
                    <a:pt x="19" y="54"/>
                    <a:pt x="19" y="54"/>
                    <a:pt x="19" y="54"/>
                  </a:cubicBezTo>
                  <a:cubicBezTo>
                    <a:pt x="18" y="54"/>
                    <a:pt x="18" y="54"/>
                    <a:pt x="18" y="54"/>
                  </a:cubicBezTo>
                  <a:cubicBezTo>
                    <a:pt x="17" y="54"/>
                    <a:pt x="17" y="54"/>
                    <a:pt x="17" y="54"/>
                  </a:cubicBezTo>
                  <a:cubicBezTo>
                    <a:pt x="16" y="54"/>
                    <a:pt x="16" y="54"/>
                    <a:pt x="16" y="54"/>
                  </a:cubicBezTo>
                  <a:cubicBezTo>
                    <a:pt x="15" y="54"/>
                    <a:pt x="15" y="54"/>
                    <a:pt x="15" y="54"/>
                  </a:cubicBezTo>
                  <a:cubicBezTo>
                    <a:pt x="14" y="54"/>
                    <a:pt x="14" y="54"/>
                    <a:pt x="14" y="54"/>
                  </a:cubicBezTo>
                  <a:cubicBezTo>
                    <a:pt x="13" y="54"/>
                    <a:pt x="13" y="54"/>
                    <a:pt x="13" y="54"/>
                  </a:cubicBezTo>
                  <a:cubicBezTo>
                    <a:pt x="12" y="54"/>
                    <a:pt x="12" y="54"/>
                    <a:pt x="12" y="54"/>
                  </a:cubicBezTo>
                  <a:cubicBezTo>
                    <a:pt x="11" y="54"/>
                    <a:pt x="11" y="54"/>
                    <a:pt x="11" y="54"/>
                  </a:cubicBezTo>
                  <a:cubicBezTo>
                    <a:pt x="10" y="54"/>
                    <a:pt x="10" y="54"/>
                    <a:pt x="10" y="54"/>
                  </a:cubicBezTo>
                  <a:cubicBezTo>
                    <a:pt x="9" y="54"/>
                    <a:pt x="9" y="54"/>
                    <a:pt x="9" y="54"/>
                  </a:cubicBezTo>
                  <a:cubicBezTo>
                    <a:pt x="8" y="54"/>
                    <a:pt x="8" y="54"/>
                    <a:pt x="8" y="54"/>
                  </a:cubicBezTo>
                  <a:cubicBezTo>
                    <a:pt x="7" y="54"/>
                    <a:pt x="7" y="54"/>
                    <a:pt x="7" y="54"/>
                  </a:cubicBezTo>
                  <a:cubicBezTo>
                    <a:pt x="6" y="54"/>
                    <a:pt x="6" y="54"/>
                    <a:pt x="6" y="54"/>
                  </a:cubicBezTo>
                  <a:cubicBezTo>
                    <a:pt x="5" y="54"/>
                    <a:pt x="5" y="54"/>
                    <a:pt x="5" y="54"/>
                  </a:cubicBezTo>
                  <a:cubicBezTo>
                    <a:pt x="4" y="54"/>
                    <a:pt x="4" y="54"/>
                    <a:pt x="4" y="54"/>
                  </a:cubicBezTo>
                  <a:cubicBezTo>
                    <a:pt x="3" y="54"/>
                    <a:pt x="3" y="54"/>
                    <a:pt x="3" y="54"/>
                  </a:cubicBezTo>
                  <a:cubicBezTo>
                    <a:pt x="4" y="54"/>
                    <a:pt x="4" y="54"/>
                    <a:pt x="4" y="54"/>
                  </a:cubicBezTo>
                  <a:cubicBezTo>
                    <a:pt x="5" y="54"/>
                    <a:pt x="5" y="54"/>
                    <a:pt x="5" y="54"/>
                  </a:cubicBezTo>
                  <a:cubicBezTo>
                    <a:pt x="6" y="54"/>
                    <a:pt x="6" y="54"/>
                    <a:pt x="6" y="54"/>
                  </a:cubicBezTo>
                  <a:cubicBezTo>
                    <a:pt x="7" y="54"/>
                    <a:pt x="7" y="54"/>
                    <a:pt x="7" y="54"/>
                  </a:cubicBezTo>
                  <a:cubicBezTo>
                    <a:pt x="8" y="54"/>
                    <a:pt x="8" y="54"/>
                    <a:pt x="8" y="54"/>
                  </a:cubicBezTo>
                  <a:cubicBezTo>
                    <a:pt x="9" y="54"/>
                    <a:pt x="9" y="54"/>
                    <a:pt x="9" y="54"/>
                  </a:cubicBezTo>
                  <a:cubicBezTo>
                    <a:pt x="10" y="54"/>
                    <a:pt x="10" y="54"/>
                    <a:pt x="10" y="54"/>
                  </a:cubicBezTo>
                  <a:cubicBezTo>
                    <a:pt x="11" y="54"/>
                    <a:pt x="11" y="54"/>
                    <a:pt x="11" y="54"/>
                  </a:cubicBezTo>
                  <a:cubicBezTo>
                    <a:pt x="12" y="54"/>
                    <a:pt x="12" y="54"/>
                    <a:pt x="12" y="54"/>
                  </a:cubicBezTo>
                  <a:cubicBezTo>
                    <a:pt x="13" y="54"/>
                    <a:pt x="13" y="54"/>
                    <a:pt x="13" y="54"/>
                  </a:cubicBezTo>
                  <a:cubicBezTo>
                    <a:pt x="14" y="54"/>
                    <a:pt x="14" y="54"/>
                    <a:pt x="14" y="54"/>
                  </a:cubicBezTo>
                  <a:cubicBezTo>
                    <a:pt x="15" y="54"/>
                    <a:pt x="15" y="54"/>
                    <a:pt x="15" y="54"/>
                  </a:cubicBezTo>
                  <a:cubicBezTo>
                    <a:pt x="16" y="54"/>
                    <a:pt x="16" y="54"/>
                    <a:pt x="16" y="54"/>
                  </a:cubicBezTo>
                  <a:cubicBezTo>
                    <a:pt x="17" y="54"/>
                    <a:pt x="17" y="54"/>
                    <a:pt x="17" y="54"/>
                  </a:cubicBezTo>
                  <a:cubicBezTo>
                    <a:pt x="18" y="54"/>
                    <a:pt x="18" y="54"/>
                    <a:pt x="18" y="54"/>
                  </a:cubicBezTo>
                  <a:cubicBezTo>
                    <a:pt x="19" y="54"/>
                    <a:pt x="19" y="54"/>
                    <a:pt x="19" y="54"/>
                  </a:cubicBezTo>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55000" lnSpcReduction="20000"/>
            </a:bodyPr>
            <a:lstStyle/>
            <a:p>
              <a:endParaRPr lang="en-US" sz="2400"/>
            </a:p>
          </p:txBody>
        </p:sp>
        <p:sp>
          <p:nvSpPr>
            <p:cNvPr id="100" name="Freeform 542"/>
            <p:cNvSpPr>
              <a:spLocks/>
            </p:cNvSpPr>
            <p:nvPr/>
          </p:nvSpPr>
          <p:spPr bwMode="auto">
            <a:xfrm>
              <a:off x="7793038" y="2655888"/>
              <a:ext cx="53975" cy="0"/>
            </a:xfrm>
            <a:custGeom>
              <a:avLst/>
              <a:gdLst>
                <a:gd name="T0" fmla="*/ 4 w 17"/>
                <a:gd name="T1" fmla="*/ 17 w 17"/>
                <a:gd name="T2" fmla="*/ 0 w 17"/>
                <a:gd name="T3" fmla="*/ 4 w 17"/>
              </a:gdLst>
              <a:ahLst/>
              <a:cxnLst>
                <a:cxn ang="0">
                  <a:pos x="T0" y="0"/>
                </a:cxn>
                <a:cxn ang="0">
                  <a:pos x="T1" y="0"/>
                </a:cxn>
                <a:cxn ang="0">
                  <a:pos x="T2" y="0"/>
                </a:cxn>
                <a:cxn ang="0">
                  <a:pos x="T3" y="0"/>
                </a:cxn>
              </a:cxnLst>
              <a:rect l="0" t="0" r="r" b="b"/>
              <a:pathLst>
                <a:path w="17">
                  <a:moveTo>
                    <a:pt x="4" y="0"/>
                  </a:moveTo>
                  <a:cubicBezTo>
                    <a:pt x="8" y="0"/>
                    <a:pt x="13" y="0"/>
                    <a:pt x="17" y="0"/>
                  </a:cubicBezTo>
                  <a:cubicBezTo>
                    <a:pt x="15" y="0"/>
                    <a:pt x="8" y="0"/>
                    <a:pt x="0" y="0"/>
                  </a:cubicBezTo>
                  <a:cubicBezTo>
                    <a:pt x="1" y="0"/>
                    <a:pt x="3" y="0"/>
                    <a:pt x="4"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01" name="Freeform 543"/>
            <p:cNvSpPr>
              <a:spLocks noEditPoints="1"/>
            </p:cNvSpPr>
            <p:nvPr/>
          </p:nvSpPr>
          <p:spPr bwMode="auto">
            <a:xfrm>
              <a:off x="7362826" y="2333626"/>
              <a:ext cx="500063" cy="1946275"/>
            </a:xfrm>
            <a:custGeom>
              <a:avLst/>
              <a:gdLst>
                <a:gd name="T0" fmla="*/ 18 w 156"/>
                <a:gd name="T1" fmla="*/ 296 h 602"/>
                <a:gd name="T2" fmla="*/ 32 w 156"/>
                <a:gd name="T3" fmla="*/ 440 h 602"/>
                <a:gd name="T4" fmla="*/ 33 w 156"/>
                <a:gd name="T5" fmla="*/ 442 h 602"/>
                <a:gd name="T6" fmla="*/ 33 w 156"/>
                <a:gd name="T7" fmla="*/ 442 h 602"/>
                <a:gd name="T8" fmla="*/ 32 w 156"/>
                <a:gd name="T9" fmla="*/ 440 h 602"/>
                <a:gd name="T10" fmla="*/ 33 w 156"/>
                <a:gd name="T11" fmla="*/ 440 h 602"/>
                <a:gd name="T12" fmla="*/ 33 w 156"/>
                <a:gd name="T13" fmla="*/ 440 h 602"/>
                <a:gd name="T14" fmla="*/ 33 w 156"/>
                <a:gd name="T15" fmla="*/ 439 h 602"/>
                <a:gd name="T16" fmla="*/ 33 w 156"/>
                <a:gd name="T17" fmla="*/ 439 h 602"/>
                <a:gd name="T18" fmla="*/ 33 w 156"/>
                <a:gd name="T19" fmla="*/ 440 h 602"/>
                <a:gd name="T20" fmla="*/ 33 w 156"/>
                <a:gd name="T21" fmla="*/ 440 h 602"/>
                <a:gd name="T22" fmla="*/ 32 w 156"/>
                <a:gd name="T23" fmla="*/ 440 h 602"/>
                <a:gd name="T24" fmla="*/ 32 w 156"/>
                <a:gd name="T25" fmla="*/ 440 h 602"/>
                <a:gd name="T26" fmla="*/ 32 w 156"/>
                <a:gd name="T27" fmla="*/ 440 h 602"/>
                <a:gd name="T28" fmla="*/ 38 w 156"/>
                <a:gd name="T29" fmla="*/ 461 h 602"/>
                <a:gd name="T30" fmla="*/ 35 w 156"/>
                <a:gd name="T31" fmla="*/ 449 h 602"/>
                <a:gd name="T32" fmla="*/ 35 w 156"/>
                <a:gd name="T33" fmla="*/ 449 h 602"/>
                <a:gd name="T34" fmla="*/ 38 w 156"/>
                <a:gd name="T35" fmla="*/ 461 h 602"/>
                <a:gd name="T36" fmla="*/ 39 w 156"/>
                <a:gd name="T37" fmla="*/ 467 h 602"/>
                <a:gd name="T38" fmla="*/ 39 w 156"/>
                <a:gd name="T39" fmla="*/ 468 h 602"/>
                <a:gd name="T40" fmla="*/ 39 w 156"/>
                <a:gd name="T41" fmla="*/ 466 h 602"/>
                <a:gd name="T42" fmla="*/ 39 w 156"/>
                <a:gd name="T43" fmla="*/ 465 h 602"/>
                <a:gd name="T44" fmla="*/ 39 w 156"/>
                <a:gd name="T45" fmla="*/ 465 h 602"/>
                <a:gd name="T46" fmla="*/ 39 w 156"/>
                <a:gd name="T47" fmla="*/ 463 h 602"/>
                <a:gd name="T48" fmla="*/ 39 w 156"/>
                <a:gd name="T49" fmla="*/ 463 h 602"/>
                <a:gd name="T50" fmla="*/ 39 w 156"/>
                <a:gd name="T51" fmla="*/ 465 h 602"/>
                <a:gd name="T52" fmla="*/ 39 w 156"/>
                <a:gd name="T53" fmla="*/ 465 h 602"/>
                <a:gd name="T54" fmla="*/ 38 w 156"/>
                <a:gd name="T55" fmla="*/ 465 h 602"/>
                <a:gd name="T56" fmla="*/ 38 w 156"/>
                <a:gd name="T57" fmla="*/ 465 h 602"/>
                <a:gd name="T58" fmla="*/ 38 w 156"/>
                <a:gd name="T59" fmla="*/ 465 h 602"/>
                <a:gd name="T60" fmla="*/ 38 w 156"/>
                <a:gd name="T61" fmla="*/ 465 h 602"/>
                <a:gd name="T62" fmla="*/ 42 w 156"/>
                <a:gd name="T63" fmla="*/ 476 h 602"/>
                <a:gd name="T64" fmla="*/ 40 w 156"/>
                <a:gd name="T65" fmla="*/ 472 h 602"/>
                <a:gd name="T66" fmla="*/ 44 w 156"/>
                <a:gd name="T67" fmla="*/ 482 h 602"/>
                <a:gd name="T68" fmla="*/ 44 w 156"/>
                <a:gd name="T69" fmla="*/ 487 h 602"/>
                <a:gd name="T70" fmla="*/ 45 w 156"/>
                <a:gd name="T71" fmla="*/ 485 h 602"/>
                <a:gd name="T72" fmla="*/ 44 w 156"/>
                <a:gd name="T73" fmla="*/ 487 h 602"/>
                <a:gd name="T74" fmla="*/ 42 w 156"/>
                <a:gd name="T75" fmla="*/ 490 h 602"/>
                <a:gd name="T76" fmla="*/ 44 w 156"/>
                <a:gd name="T77" fmla="*/ 496 h 602"/>
                <a:gd name="T78" fmla="*/ 43 w 156"/>
                <a:gd name="T79" fmla="*/ 494 h 602"/>
                <a:gd name="T80" fmla="*/ 42 w 156"/>
                <a:gd name="T81" fmla="*/ 489 h 602"/>
                <a:gd name="T82" fmla="*/ 43 w 156"/>
                <a:gd name="T83" fmla="*/ 489 h 602"/>
                <a:gd name="T84" fmla="*/ 43 w 156"/>
                <a:gd name="T85" fmla="*/ 489 h 602"/>
                <a:gd name="T86" fmla="*/ 42 w 156"/>
                <a:gd name="T87" fmla="*/ 489 h 602"/>
                <a:gd name="T88" fmla="*/ 46 w 156"/>
                <a:gd name="T89" fmla="*/ 500 h 602"/>
                <a:gd name="T90" fmla="*/ 46 w 156"/>
                <a:gd name="T91" fmla="*/ 501 h 602"/>
                <a:gd name="T92" fmla="*/ 45 w 156"/>
                <a:gd name="T93" fmla="*/ 499 h 602"/>
                <a:gd name="T94" fmla="*/ 49 w 156"/>
                <a:gd name="T95" fmla="*/ 513 h 602"/>
                <a:gd name="T96" fmla="*/ 52 w 156"/>
                <a:gd name="T97" fmla="*/ 519 h 602"/>
                <a:gd name="T98" fmla="*/ 50 w 156"/>
                <a:gd name="T99" fmla="*/ 514 h 602"/>
                <a:gd name="T100" fmla="*/ 48 w 156"/>
                <a:gd name="T101" fmla="*/ 510 h 602"/>
                <a:gd name="T102" fmla="*/ 50 w 156"/>
                <a:gd name="T103" fmla="*/ 510 h 602"/>
                <a:gd name="T104" fmla="*/ 48 w 156"/>
                <a:gd name="T105" fmla="*/ 506 h 602"/>
                <a:gd name="T106" fmla="*/ 47 w 156"/>
                <a:gd name="T107" fmla="*/ 502 h 602"/>
                <a:gd name="T108" fmla="*/ 49 w 156"/>
                <a:gd name="T109" fmla="*/ 508 h 602"/>
                <a:gd name="T110" fmla="*/ 49 w 156"/>
                <a:gd name="T111" fmla="*/ 510 h 602"/>
                <a:gd name="T112" fmla="*/ 48 w 156"/>
                <a:gd name="T113" fmla="*/ 510 h 602"/>
                <a:gd name="T114" fmla="*/ 48 w 156"/>
                <a:gd name="T115" fmla="*/ 510 h 602"/>
                <a:gd name="T116" fmla="*/ 48 w 156"/>
                <a:gd name="T117" fmla="*/ 510 h 602"/>
                <a:gd name="T118" fmla="*/ 48 w 156"/>
                <a:gd name="T119" fmla="*/ 51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6" h="602">
                  <a:moveTo>
                    <a:pt x="24" y="386"/>
                  </a:moveTo>
                  <a:cubicBezTo>
                    <a:pt x="41" y="509"/>
                    <a:pt x="93" y="600"/>
                    <a:pt x="155" y="602"/>
                  </a:cubicBezTo>
                  <a:cubicBezTo>
                    <a:pt x="138" y="602"/>
                    <a:pt x="138" y="602"/>
                    <a:pt x="138" y="602"/>
                  </a:cubicBezTo>
                  <a:cubicBezTo>
                    <a:pt x="101" y="601"/>
                    <a:pt x="69" y="569"/>
                    <a:pt x="44" y="520"/>
                  </a:cubicBezTo>
                  <a:cubicBezTo>
                    <a:pt x="47" y="520"/>
                    <a:pt x="50" y="520"/>
                    <a:pt x="53" y="520"/>
                  </a:cubicBezTo>
                  <a:cubicBezTo>
                    <a:pt x="50" y="520"/>
                    <a:pt x="47" y="520"/>
                    <a:pt x="44" y="520"/>
                  </a:cubicBezTo>
                  <a:cubicBezTo>
                    <a:pt x="17" y="464"/>
                    <a:pt x="0" y="384"/>
                    <a:pt x="0" y="296"/>
                  </a:cubicBezTo>
                  <a:cubicBezTo>
                    <a:pt x="1" y="132"/>
                    <a:pt x="62" y="1"/>
                    <a:pt x="138" y="0"/>
                  </a:cubicBezTo>
                  <a:cubicBezTo>
                    <a:pt x="156" y="0"/>
                    <a:pt x="156" y="0"/>
                    <a:pt x="156" y="0"/>
                  </a:cubicBezTo>
                  <a:cubicBezTo>
                    <a:pt x="80" y="1"/>
                    <a:pt x="19" y="132"/>
                    <a:pt x="18" y="296"/>
                  </a:cubicBezTo>
                  <a:cubicBezTo>
                    <a:pt x="18" y="327"/>
                    <a:pt x="20" y="357"/>
                    <a:pt x="24" y="386"/>
                  </a:cubicBezTo>
                  <a:cubicBezTo>
                    <a:pt x="24" y="386"/>
                    <a:pt x="24" y="386"/>
                    <a:pt x="24" y="386"/>
                  </a:cubicBezTo>
                  <a:cubicBezTo>
                    <a:pt x="25" y="396"/>
                    <a:pt x="26" y="404"/>
                    <a:pt x="28" y="414"/>
                  </a:cubicBezTo>
                  <a:cubicBezTo>
                    <a:pt x="28" y="414"/>
                    <a:pt x="28" y="414"/>
                    <a:pt x="27" y="414"/>
                  </a:cubicBezTo>
                  <a:cubicBezTo>
                    <a:pt x="29" y="422"/>
                    <a:pt x="31" y="429"/>
                    <a:pt x="33" y="439"/>
                  </a:cubicBezTo>
                  <a:cubicBezTo>
                    <a:pt x="31" y="429"/>
                    <a:pt x="29" y="422"/>
                    <a:pt x="27" y="414"/>
                  </a:cubicBezTo>
                  <a:cubicBezTo>
                    <a:pt x="28" y="414"/>
                    <a:pt x="28" y="414"/>
                    <a:pt x="28" y="414"/>
                  </a:cubicBezTo>
                  <a:cubicBezTo>
                    <a:pt x="26" y="404"/>
                    <a:pt x="25" y="396"/>
                    <a:pt x="24" y="386"/>
                  </a:cubicBezTo>
                  <a:cubicBezTo>
                    <a:pt x="24" y="386"/>
                    <a:pt x="24" y="386"/>
                    <a:pt x="24" y="386"/>
                  </a:cubicBezTo>
                  <a:close/>
                  <a:moveTo>
                    <a:pt x="32" y="440"/>
                  </a:moveTo>
                  <a:cubicBezTo>
                    <a:pt x="32" y="440"/>
                    <a:pt x="32" y="440"/>
                    <a:pt x="32" y="440"/>
                  </a:cubicBezTo>
                  <a:cubicBezTo>
                    <a:pt x="32" y="440"/>
                    <a:pt x="32" y="440"/>
                    <a:pt x="32" y="440"/>
                  </a:cubicBezTo>
                  <a:cubicBezTo>
                    <a:pt x="32" y="441"/>
                    <a:pt x="32" y="441"/>
                    <a:pt x="32" y="441"/>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3"/>
                    <a:pt x="33" y="443"/>
                    <a:pt x="33" y="443"/>
                  </a:cubicBezTo>
                  <a:cubicBezTo>
                    <a:pt x="33" y="443"/>
                    <a:pt x="33" y="443"/>
                    <a:pt x="33" y="443"/>
                  </a:cubicBezTo>
                  <a:cubicBezTo>
                    <a:pt x="33" y="443"/>
                    <a:pt x="33" y="443"/>
                    <a:pt x="33" y="443"/>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2" y="441"/>
                    <a:pt x="32" y="441"/>
                    <a:pt x="32" y="441"/>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moveTo>
                    <a:pt x="38" y="463"/>
                  </a:moveTo>
                  <a:cubicBezTo>
                    <a:pt x="38" y="461"/>
                    <a:pt x="38" y="461"/>
                    <a:pt x="38" y="461"/>
                  </a:cubicBezTo>
                  <a:cubicBezTo>
                    <a:pt x="38" y="460"/>
                    <a:pt x="38" y="460"/>
                    <a:pt x="38" y="460"/>
                  </a:cubicBezTo>
                  <a:cubicBezTo>
                    <a:pt x="37" y="459"/>
                    <a:pt x="37" y="459"/>
                    <a:pt x="37" y="459"/>
                  </a:cubicBezTo>
                  <a:cubicBezTo>
                    <a:pt x="37" y="458"/>
                    <a:pt x="37" y="458"/>
                    <a:pt x="37" y="458"/>
                  </a:cubicBezTo>
                  <a:cubicBezTo>
                    <a:pt x="37" y="457"/>
                    <a:pt x="37" y="457"/>
                    <a:pt x="37" y="457"/>
                  </a:cubicBezTo>
                  <a:cubicBezTo>
                    <a:pt x="36" y="455"/>
                    <a:pt x="36" y="455"/>
                    <a:pt x="36" y="455"/>
                  </a:cubicBezTo>
                  <a:cubicBezTo>
                    <a:pt x="36" y="454"/>
                    <a:pt x="36" y="454"/>
                    <a:pt x="36" y="454"/>
                  </a:cubicBezTo>
                  <a:cubicBezTo>
                    <a:pt x="36" y="453"/>
                    <a:pt x="36" y="453"/>
                    <a:pt x="36" y="453"/>
                  </a:cubicBezTo>
                  <a:cubicBezTo>
                    <a:pt x="35" y="451"/>
                    <a:pt x="35" y="451"/>
                    <a:pt x="35" y="451"/>
                  </a:cubicBezTo>
                  <a:cubicBezTo>
                    <a:pt x="35" y="450"/>
                    <a:pt x="35" y="450"/>
                    <a:pt x="35" y="450"/>
                  </a:cubicBezTo>
                  <a:cubicBezTo>
                    <a:pt x="35" y="449"/>
                    <a:pt x="35" y="449"/>
                    <a:pt x="35" y="449"/>
                  </a:cubicBezTo>
                  <a:cubicBezTo>
                    <a:pt x="34" y="448"/>
                    <a:pt x="34" y="448"/>
                    <a:pt x="34" y="448"/>
                  </a:cubicBezTo>
                  <a:cubicBezTo>
                    <a:pt x="34" y="446"/>
                    <a:pt x="34" y="446"/>
                    <a:pt x="34" y="446"/>
                  </a:cubicBezTo>
                  <a:cubicBezTo>
                    <a:pt x="34" y="445"/>
                    <a:pt x="34" y="445"/>
                    <a:pt x="34" y="445"/>
                  </a:cubicBezTo>
                  <a:cubicBezTo>
                    <a:pt x="33" y="444"/>
                    <a:pt x="33" y="444"/>
                    <a:pt x="33" y="444"/>
                  </a:cubicBezTo>
                  <a:cubicBezTo>
                    <a:pt x="33" y="443"/>
                    <a:pt x="33" y="443"/>
                    <a:pt x="33" y="443"/>
                  </a:cubicBezTo>
                  <a:cubicBezTo>
                    <a:pt x="33" y="444"/>
                    <a:pt x="33" y="444"/>
                    <a:pt x="33" y="444"/>
                  </a:cubicBezTo>
                  <a:cubicBezTo>
                    <a:pt x="34" y="445"/>
                    <a:pt x="34" y="445"/>
                    <a:pt x="34" y="445"/>
                  </a:cubicBezTo>
                  <a:cubicBezTo>
                    <a:pt x="34" y="446"/>
                    <a:pt x="34" y="446"/>
                    <a:pt x="34" y="446"/>
                  </a:cubicBezTo>
                  <a:cubicBezTo>
                    <a:pt x="34" y="448"/>
                    <a:pt x="34" y="448"/>
                    <a:pt x="34" y="448"/>
                  </a:cubicBezTo>
                  <a:cubicBezTo>
                    <a:pt x="35" y="449"/>
                    <a:pt x="35" y="449"/>
                    <a:pt x="35" y="449"/>
                  </a:cubicBezTo>
                  <a:cubicBezTo>
                    <a:pt x="35" y="450"/>
                    <a:pt x="35" y="450"/>
                    <a:pt x="35" y="450"/>
                  </a:cubicBezTo>
                  <a:cubicBezTo>
                    <a:pt x="35" y="451"/>
                    <a:pt x="35" y="451"/>
                    <a:pt x="35" y="451"/>
                  </a:cubicBezTo>
                  <a:cubicBezTo>
                    <a:pt x="36" y="453"/>
                    <a:pt x="36" y="453"/>
                    <a:pt x="36" y="453"/>
                  </a:cubicBezTo>
                  <a:cubicBezTo>
                    <a:pt x="36" y="454"/>
                    <a:pt x="36" y="454"/>
                    <a:pt x="36" y="454"/>
                  </a:cubicBezTo>
                  <a:cubicBezTo>
                    <a:pt x="36" y="455"/>
                    <a:pt x="36" y="455"/>
                    <a:pt x="36" y="455"/>
                  </a:cubicBezTo>
                  <a:cubicBezTo>
                    <a:pt x="37" y="457"/>
                    <a:pt x="37" y="457"/>
                    <a:pt x="37" y="457"/>
                  </a:cubicBezTo>
                  <a:cubicBezTo>
                    <a:pt x="37" y="458"/>
                    <a:pt x="37" y="458"/>
                    <a:pt x="37" y="458"/>
                  </a:cubicBezTo>
                  <a:cubicBezTo>
                    <a:pt x="37" y="459"/>
                    <a:pt x="37" y="459"/>
                    <a:pt x="37" y="459"/>
                  </a:cubicBezTo>
                  <a:cubicBezTo>
                    <a:pt x="38" y="460"/>
                    <a:pt x="38" y="460"/>
                    <a:pt x="38" y="460"/>
                  </a:cubicBezTo>
                  <a:cubicBezTo>
                    <a:pt x="38" y="461"/>
                    <a:pt x="38" y="461"/>
                    <a:pt x="38" y="461"/>
                  </a:cubicBezTo>
                  <a:cubicBezTo>
                    <a:pt x="38" y="463"/>
                    <a:pt x="38" y="463"/>
                    <a:pt x="38" y="463"/>
                  </a:cubicBezTo>
                  <a:moveTo>
                    <a:pt x="38" y="465"/>
                  </a:moveTo>
                  <a:cubicBezTo>
                    <a:pt x="38" y="465"/>
                    <a:pt x="38" y="465"/>
                    <a:pt x="38" y="465"/>
                  </a:cubicBezTo>
                  <a:cubicBezTo>
                    <a:pt x="38" y="466"/>
                    <a:pt x="38" y="466"/>
                    <a:pt x="38" y="466"/>
                  </a:cubicBezTo>
                  <a:cubicBezTo>
                    <a:pt x="38" y="466"/>
                    <a:pt x="38" y="466"/>
                    <a:pt x="38" y="466"/>
                  </a:cubicBezTo>
                  <a:cubicBezTo>
                    <a:pt x="39" y="466"/>
                    <a:pt x="39" y="466"/>
                    <a:pt x="39" y="466"/>
                  </a:cubicBezTo>
                  <a:cubicBezTo>
                    <a:pt x="39" y="466"/>
                    <a:pt x="39" y="466"/>
                    <a:pt x="39" y="466"/>
                  </a:cubicBezTo>
                  <a:cubicBezTo>
                    <a:pt x="39" y="466"/>
                    <a:pt x="39" y="466"/>
                    <a:pt x="39" y="466"/>
                  </a:cubicBezTo>
                  <a:cubicBezTo>
                    <a:pt x="39" y="467"/>
                    <a:pt x="39" y="467"/>
                    <a:pt x="39" y="467"/>
                  </a:cubicBezTo>
                  <a:cubicBezTo>
                    <a:pt x="39" y="467"/>
                    <a:pt x="39" y="467"/>
                    <a:pt x="39" y="467"/>
                  </a:cubicBezTo>
                  <a:cubicBezTo>
                    <a:pt x="39" y="467"/>
                    <a:pt x="39" y="467"/>
                    <a:pt x="39" y="467"/>
                  </a:cubicBezTo>
                  <a:cubicBezTo>
                    <a:pt x="39" y="467"/>
                    <a:pt x="39" y="467"/>
                    <a:pt x="39" y="467"/>
                  </a:cubicBezTo>
                  <a:cubicBezTo>
                    <a:pt x="39" y="468"/>
                    <a:pt x="39" y="468"/>
                    <a:pt x="39" y="468"/>
                  </a:cubicBezTo>
                  <a:cubicBezTo>
                    <a:pt x="39" y="468"/>
                    <a:pt x="39" y="468"/>
                    <a:pt x="39" y="468"/>
                  </a:cubicBezTo>
                  <a:cubicBezTo>
                    <a:pt x="39" y="468"/>
                    <a:pt x="39" y="468"/>
                    <a:pt x="39" y="468"/>
                  </a:cubicBezTo>
                  <a:cubicBezTo>
                    <a:pt x="39" y="468"/>
                    <a:pt x="39" y="468"/>
                    <a:pt x="39" y="468"/>
                  </a:cubicBezTo>
                  <a:cubicBezTo>
                    <a:pt x="39" y="469"/>
                    <a:pt x="39" y="469"/>
                    <a:pt x="39" y="469"/>
                  </a:cubicBezTo>
                  <a:cubicBezTo>
                    <a:pt x="39" y="469"/>
                    <a:pt x="39" y="469"/>
                    <a:pt x="39" y="469"/>
                  </a:cubicBezTo>
                  <a:cubicBezTo>
                    <a:pt x="39" y="469"/>
                    <a:pt x="39" y="469"/>
                    <a:pt x="39" y="469"/>
                  </a:cubicBezTo>
                  <a:cubicBezTo>
                    <a:pt x="39" y="468"/>
                    <a:pt x="39" y="468"/>
                    <a:pt x="39" y="468"/>
                  </a:cubicBezTo>
                  <a:cubicBezTo>
                    <a:pt x="39" y="468"/>
                    <a:pt x="39" y="468"/>
                    <a:pt x="39" y="468"/>
                  </a:cubicBezTo>
                  <a:cubicBezTo>
                    <a:pt x="39" y="468"/>
                    <a:pt x="39" y="468"/>
                    <a:pt x="39" y="468"/>
                  </a:cubicBezTo>
                  <a:cubicBezTo>
                    <a:pt x="39" y="468"/>
                    <a:pt x="39" y="468"/>
                    <a:pt x="39" y="468"/>
                  </a:cubicBezTo>
                  <a:cubicBezTo>
                    <a:pt x="39" y="467"/>
                    <a:pt x="39" y="467"/>
                    <a:pt x="39" y="467"/>
                  </a:cubicBezTo>
                  <a:cubicBezTo>
                    <a:pt x="39" y="467"/>
                    <a:pt x="39" y="467"/>
                    <a:pt x="39" y="467"/>
                  </a:cubicBezTo>
                  <a:cubicBezTo>
                    <a:pt x="39" y="467"/>
                    <a:pt x="39" y="467"/>
                    <a:pt x="39" y="467"/>
                  </a:cubicBezTo>
                  <a:cubicBezTo>
                    <a:pt x="39" y="467"/>
                    <a:pt x="39" y="467"/>
                    <a:pt x="39" y="467"/>
                  </a:cubicBezTo>
                  <a:cubicBezTo>
                    <a:pt x="39" y="466"/>
                    <a:pt x="39" y="466"/>
                    <a:pt x="39" y="466"/>
                  </a:cubicBezTo>
                  <a:cubicBezTo>
                    <a:pt x="39" y="466"/>
                    <a:pt x="39" y="466"/>
                    <a:pt x="39" y="466"/>
                  </a:cubicBezTo>
                  <a:cubicBezTo>
                    <a:pt x="39" y="466"/>
                    <a:pt x="39" y="466"/>
                    <a:pt x="39" y="466"/>
                  </a:cubicBezTo>
                  <a:cubicBezTo>
                    <a:pt x="38" y="466"/>
                    <a:pt x="38" y="466"/>
                    <a:pt x="38" y="466"/>
                  </a:cubicBezTo>
                  <a:cubicBezTo>
                    <a:pt x="38" y="466"/>
                    <a:pt x="38" y="466"/>
                    <a:pt x="38" y="466"/>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3"/>
                    <a:pt x="39" y="463"/>
                    <a:pt x="39" y="463"/>
                  </a:cubicBezTo>
                  <a:cubicBezTo>
                    <a:pt x="39" y="463"/>
                    <a:pt x="39" y="463"/>
                    <a:pt x="39" y="463"/>
                  </a:cubicBezTo>
                  <a:cubicBezTo>
                    <a:pt x="39" y="463"/>
                    <a:pt x="39" y="463"/>
                    <a:pt x="39" y="463"/>
                  </a:cubicBezTo>
                  <a:cubicBezTo>
                    <a:pt x="38" y="463"/>
                    <a:pt x="38" y="463"/>
                    <a:pt x="38" y="463"/>
                  </a:cubicBezTo>
                  <a:cubicBezTo>
                    <a:pt x="38" y="463"/>
                    <a:pt x="38" y="463"/>
                    <a:pt x="38" y="463"/>
                  </a:cubicBezTo>
                  <a:cubicBezTo>
                    <a:pt x="38" y="463"/>
                    <a:pt x="38" y="463"/>
                    <a:pt x="38" y="463"/>
                  </a:cubicBezTo>
                  <a:cubicBezTo>
                    <a:pt x="38" y="462"/>
                    <a:pt x="38" y="462"/>
                    <a:pt x="38" y="462"/>
                  </a:cubicBezTo>
                  <a:cubicBezTo>
                    <a:pt x="38" y="463"/>
                    <a:pt x="38" y="463"/>
                    <a:pt x="38" y="463"/>
                  </a:cubicBezTo>
                  <a:cubicBezTo>
                    <a:pt x="38" y="463"/>
                    <a:pt x="38" y="463"/>
                    <a:pt x="38" y="463"/>
                  </a:cubicBezTo>
                  <a:cubicBezTo>
                    <a:pt x="38" y="463"/>
                    <a:pt x="38" y="463"/>
                    <a:pt x="38" y="463"/>
                  </a:cubicBezTo>
                  <a:cubicBezTo>
                    <a:pt x="39" y="463"/>
                    <a:pt x="39" y="463"/>
                    <a:pt x="39" y="463"/>
                  </a:cubicBezTo>
                  <a:cubicBezTo>
                    <a:pt x="39" y="463"/>
                    <a:pt x="39" y="463"/>
                    <a:pt x="39" y="463"/>
                  </a:cubicBezTo>
                  <a:cubicBezTo>
                    <a:pt x="39" y="463"/>
                    <a:pt x="39" y="463"/>
                    <a:pt x="39" y="463"/>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moveTo>
                    <a:pt x="45" y="485"/>
                  </a:moveTo>
                  <a:cubicBezTo>
                    <a:pt x="44" y="484"/>
                    <a:pt x="44" y="484"/>
                    <a:pt x="44" y="484"/>
                  </a:cubicBezTo>
                  <a:cubicBezTo>
                    <a:pt x="44" y="483"/>
                    <a:pt x="44" y="483"/>
                    <a:pt x="44" y="483"/>
                  </a:cubicBezTo>
                  <a:cubicBezTo>
                    <a:pt x="44" y="482"/>
                    <a:pt x="44" y="482"/>
                    <a:pt x="44" y="482"/>
                  </a:cubicBezTo>
                  <a:cubicBezTo>
                    <a:pt x="43" y="481"/>
                    <a:pt x="43" y="481"/>
                    <a:pt x="43" y="481"/>
                  </a:cubicBezTo>
                  <a:cubicBezTo>
                    <a:pt x="43" y="480"/>
                    <a:pt x="43" y="480"/>
                    <a:pt x="43" y="480"/>
                  </a:cubicBezTo>
                  <a:cubicBezTo>
                    <a:pt x="43" y="479"/>
                    <a:pt x="43" y="479"/>
                    <a:pt x="43" y="479"/>
                  </a:cubicBezTo>
                  <a:cubicBezTo>
                    <a:pt x="42" y="478"/>
                    <a:pt x="42" y="478"/>
                    <a:pt x="42" y="478"/>
                  </a:cubicBezTo>
                  <a:cubicBezTo>
                    <a:pt x="42" y="477"/>
                    <a:pt x="42" y="477"/>
                    <a:pt x="42" y="477"/>
                  </a:cubicBezTo>
                  <a:cubicBezTo>
                    <a:pt x="42" y="476"/>
                    <a:pt x="42" y="476"/>
                    <a:pt x="42" y="476"/>
                  </a:cubicBezTo>
                  <a:cubicBezTo>
                    <a:pt x="41" y="475"/>
                    <a:pt x="41" y="475"/>
                    <a:pt x="41" y="475"/>
                  </a:cubicBezTo>
                  <a:cubicBezTo>
                    <a:pt x="41" y="474"/>
                    <a:pt x="41" y="474"/>
                    <a:pt x="41" y="474"/>
                  </a:cubicBezTo>
                  <a:cubicBezTo>
                    <a:pt x="41" y="473"/>
                    <a:pt x="41" y="473"/>
                    <a:pt x="41" y="473"/>
                  </a:cubicBezTo>
                  <a:cubicBezTo>
                    <a:pt x="40" y="472"/>
                    <a:pt x="40" y="472"/>
                    <a:pt x="40" y="472"/>
                  </a:cubicBezTo>
                  <a:cubicBezTo>
                    <a:pt x="40" y="471"/>
                    <a:pt x="40" y="471"/>
                    <a:pt x="40" y="471"/>
                  </a:cubicBezTo>
                  <a:cubicBezTo>
                    <a:pt x="40" y="470"/>
                    <a:pt x="40" y="470"/>
                    <a:pt x="40" y="470"/>
                  </a:cubicBezTo>
                  <a:cubicBezTo>
                    <a:pt x="39" y="469"/>
                    <a:pt x="39" y="469"/>
                    <a:pt x="39" y="469"/>
                  </a:cubicBezTo>
                  <a:cubicBezTo>
                    <a:pt x="40" y="470"/>
                    <a:pt x="40" y="470"/>
                    <a:pt x="40" y="470"/>
                  </a:cubicBezTo>
                  <a:cubicBezTo>
                    <a:pt x="40" y="471"/>
                    <a:pt x="40" y="471"/>
                    <a:pt x="40" y="471"/>
                  </a:cubicBezTo>
                  <a:cubicBezTo>
                    <a:pt x="40" y="472"/>
                    <a:pt x="40" y="472"/>
                    <a:pt x="40" y="472"/>
                  </a:cubicBezTo>
                  <a:cubicBezTo>
                    <a:pt x="41" y="473"/>
                    <a:pt x="41" y="473"/>
                    <a:pt x="41" y="473"/>
                  </a:cubicBezTo>
                  <a:cubicBezTo>
                    <a:pt x="41" y="474"/>
                    <a:pt x="41" y="474"/>
                    <a:pt x="41" y="474"/>
                  </a:cubicBezTo>
                  <a:cubicBezTo>
                    <a:pt x="41" y="475"/>
                    <a:pt x="41" y="475"/>
                    <a:pt x="41" y="475"/>
                  </a:cubicBezTo>
                  <a:cubicBezTo>
                    <a:pt x="42" y="476"/>
                    <a:pt x="42" y="476"/>
                    <a:pt x="42" y="476"/>
                  </a:cubicBezTo>
                  <a:cubicBezTo>
                    <a:pt x="42" y="477"/>
                    <a:pt x="42" y="477"/>
                    <a:pt x="42" y="477"/>
                  </a:cubicBezTo>
                  <a:cubicBezTo>
                    <a:pt x="42" y="478"/>
                    <a:pt x="42" y="478"/>
                    <a:pt x="42" y="478"/>
                  </a:cubicBezTo>
                  <a:cubicBezTo>
                    <a:pt x="43" y="479"/>
                    <a:pt x="43" y="479"/>
                    <a:pt x="43" y="479"/>
                  </a:cubicBezTo>
                  <a:cubicBezTo>
                    <a:pt x="43" y="480"/>
                    <a:pt x="43" y="480"/>
                    <a:pt x="43" y="480"/>
                  </a:cubicBezTo>
                  <a:cubicBezTo>
                    <a:pt x="43" y="481"/>
                    <a:pt x="43" y="481"/>
                    <a:pt x="43" y="481"/>
                  </a:cubicBezTo>
                  <a:cubicBezTo>
                    <a:pt x="44" y="482"/>
                    <a:pt x="44" y="482"/>
                    <a:pt x="44" y="482"/>
                  </a:cubicBezTo>
                  <a:cubicBezTo>
                    <a:pt x="44" y="483"/>
                    <a:pt x="44" y="483"/>
                    <a:pt x="44" y="483"/>
                  </a:cubicBezTo>
                  <a:cubicBezTo>
                    <a:pt x="44" y="484"/>
                    <a:pt x="44" y="484"/>
                    <a:pt x="44" y="484"/>
                  </a:cubicBezTo>
                  <a:cubicBezTo>
                    <a:pt x="45" y="485"/>
                    <a:pt x="45" y="485"/>
                    <a:pt x="45" y="485"/>
                  </a:cubicBezTo>
                  <a:moveTo>
                    <a:pt x="43" y="489"/>
                  </a:moveTo>
                  <a:cubicBezTo>
                    <a:pt x="43" y="488"/>
                    <a:pt x="43" y="488"/>
                    <a:pt x="43" y="488"/>
                  </a:cubicBezTo>
                  <a:cubicBezTo>
                    <a:pt x="44" y="488"/>
                    <a:pt x="44" y="488"/>
                    <a:pt x="44" y="488"/>
                  </a:cubicBezTo>
                  <a:cubicBezTo>
                    <a:pt x="44" y="488"/>
                    <a:pt x="44" y="488"/>
                    <a:pt x="44" y="488"/>
                  </a:cubicBezTo>
                  <a:cubicBezTo>
                    <a:pt x="44" y="488"/>
                    <a:pt x="44" y="488"/>
                    <a:pt x="44" y="488"/>
                  </a:cubicBezTo>
                  <a:cubicBezTo>
                    <a:pt x="44" y="487"/>
                    <a:pt x="44" y="487"/>
                    <a:pt x="44" y="487"/>
                  </a:cubicBezTo>
                  <a:cubicBezTo>
                    <a:pt x="44" y="487"/>
                    <a:pt x="44" y="487"/>
                    <a:pt x="44" y="487"/>
                  </a:cubicBezTo>
                  <a:cubicBezTo>
                    <a:pt x="44" y="487"/>
                    <a:pt x="44" y="487"/>
                    <a:pt x="44" y="487"/>
                  </a:cubicBezTo>
                  <a:cubicBezTo>
                    <a:pt x="44" y="487"/>
                    <a:pt x="44" y="487"/>
                    <a:pt x="44" y="487"/>
                  </a:cubicBezTo>
                  <a:cubicBezTo>
                    <a:pt x="44" y="486"/>
                    <a:pt x="44" y="486"/>
                    <a:pt x="44" y="486"/>
                  </a:cubicBezTo>
                  <a:cubicBezTo>
                    <a:pt x="44" y="486"/>
                    <a:pt x="44" y="486"/>
                    <a:pt x="44" y="486"/>
                  </a:cubicBezTo>
                  <a:cubicBezTo>
                    <a:pt x="44" y="486"/>
                    <a:pt x="44" y="486"/>
                    <a:pt x="44" y="486"/>
                  </a:cubicBezTo>
                  <a:cubicBezTo>
                    <a:pt x="44" y="486"/>
                    <a:pt x="44" y="486"/>
                    <a:pt x="44" y="486"/>
                  </a:cubicBezTo>
                  <a:cubicBezTo>
                    <a:pt x="45" y="486"/>
                    <a:pt x="45" y="486"/>
                    <a:pt x="45" y="486"/>
                  </a:cubicBezTo>
                  <a:cubicBezTo>
                    <a:pt x="45" y="485"/>
                    <a:pt x="45" y="485"/>
                    <a:pt x="45" y="485"/>
                  </a:cubicBezTo>
                  <a:cubicBezTo>
                    <a:pt x="45" y="485"/>
                    <a:pt x="45" y="485"/>
                    <a:pt x="45" y="485"/>
                  </a:cubicBezTo>
                  <a:cubicBezTo>
                    <a:pt x="45" y="485"/>
                    <a:pt x="45" y="485"/>
                    <a:pt x="45" y="485"/>
                  </a:cubicBezTo>
                  <a:cubicBezTo>
                    <a:pt x="45" y="485"/>
                    <a:pt x="45" y="485"/>
                    <a:pt x="45" y="485"/>
                  </a:cubicBezTo>
                  <a:cubicBezTo>
                    <a:pt x="45" y="485"/>
                    <a:pt x="45" y="485"/>
                    <a:pt x="45" y="485"/>
                  </a:cubicBezTo>
                  <a:cubicBezTo>
                    <a:pt x="45" y="486"/>
                    <a:pt x="45" y="486"/>
                    <a:pt x="45" y="486"/>
                  </a:cubicBezTo>
                  <a:cubicBezTo>
                    <a:pt x="44" y="486"/>
                    <a:pt x="44" y="486"/>
                    <a:pt x="44" y="486"/>
                  </a:cubicBezTo>
                  <a:cubicBezTo>
                    <a:pt x="44" y="486"/>
                    <a:pt x="44" y="486"/>
                    <a:pt x="44" y="486"/>
                  </a:cubicBezTo>
                  <a:cubicBezTo>
                    <a:pt x="44" y="486"/>
                    <a:pt x="44" y="486"/>
                    <a:pt x="44" y="486"/>
                  </a:cubicBezTo>
                  <a:cubicBezTo>
                    <a:pt x="44" y="486"/>
                    <a:pt x="44" y="486"/>
                    <a:pt x="44" y="486"/>
                  </a:cubicBezTo>
                  <a:cubicBezTo>
                    <a:pt x="44" y="487"/>
                    <a:pt x="44" y="487"/>
                    <a:pt x="44" y="487"/>
                  </a:cubicBezTo>
                  <a:cubicBezTo>
                    <a:pt x="44" y="487"/>
                    <a:pt x="44" y="487"/>
                    <a:pt x="44" y="487"/>
                  </a:cubicBezTo>
                  <a:cubicBezTo>
                    <a:pt x="44" y="487"/>
                    <a:pt x="44" y="487"/>
                    <a:pt x="44" y="487"/>
                  </a:cubicBezTo>
                  <a:cubicBezTo>
                    <a:pt x="44" y="487"/>
                    <a:pt x="44" y="487"/>
                    <a:pt x="44" y="487"/>
                  </a:cubicBezTo>
                  <a:cubicBezTo>
                    <a:pt x="44" y="488"/>
                    <a:pt x="44" y="488"/>
                    <a:pt x="44" y="488"/>
                  </a:cubicBezTo>
                  <a:cubicBezTo>
                    <a:pt x="44" y="488"/>
                    <a:pt x="44" y="488"/>
                    <a:pt x="44" y="488"/>
                  </a:cubicBezTo>
                  <a:cubicBezTo>
                    <a:pt x="44" y="488"/>
                    <a:pt x="44" y="488"/>
                    <a:pt x="44" y="488"/>
                  </a:cubicBezTo>
                  <a:cubicBezTo>
                    <a:pt x="43" y="488"/>
                    <a:pt x="43" y="488"/>
                    <a:pt x="43" y="488"/>
                  </a:cubicBezTo>
                  <a:cubicBezTo>
                    <a:pt x="43" y="489"/>
                    <a:pt x="43" y="489"/>
                    <a:pt x="43" y="489"/>
                  </a:cubicBezTo>
                  <a:moveTo>
                    <a:pt x="41" y="489"/>
                  </a:moveTo>
                  <a:cubicBezTo>
                    <a:pt x="42" y="489"/>
                    <a:pt x="42" y="489"/>
                    <a:pt x="42" y="489"/>
                  </a:cubicBezTo>
                  <a:cubicBezTo>
                    <a:pt x="42" y="490"/>
                    <a:pt x="42" y="490"/>
                    <a:pt x="42" y="490"/>
                  </a:cubicBezTo>
                  <a:cubicBezTo>
                    <a:pt x="42" y="490"/>
                    <a:pt x="42" y="490"/>
                    <a:pt x="42" y="490"/>
                  </a:cubicBezTo>
                  <a:cubicBezTo>
                    <a:pt x="42" y="491"/>
                    <a:pt x="42" y="491"/>
                    <a:pt x="42" y="491"/>
                  </a:cubicBezTo>
                  <a:cubicBezTo>
                    <a:pt x="42" y="491"/>
                    <a:pt x="42" y="491"/>
                    <a:pt x="42" y="491"/>
                  </a:cubicBezTo>
                  <a:cubicBezTo>
                    <a:pt x="43" y="492"/>
                    <a:pt x="43" y="492"/>
                    <a:pt x="43" y="492"/>
                  </a:cubicBezTo>
                  <a:cubicBezTo>
                    <a:pt x="43" y="493"/>
                    <a:pt x="43" y="493"/>
                    <a:pt x="43" y="493"/>
                  </a:cubicBezTo>
                  <a:cubicBezTo>
                    <a:pt x="43" y="493"/>
                    <a:pt x="43" y="493"/>
                    <a:pt x="43" y="493"/>
                  </a:cubicBezTo>
                  <a:cubicBezTo>
                    <a:pt x="43" y="494"/>
                    <a:pt x="43" y="494"/>
                    <a:pt x="43" y="494"/>
                  </a:cubicBezTo>
                  <a:cubicBezTo>
                    <a:pt x="44" y="494"/>
                    <a:pt x="44" y="494"/>
                    <a:pt x="44" y="494"/>
                  </a:cubicBezTo>
                  <a:cubicBezTo>
                    <a:pt x="44" y="495"/>
                    <a:pt x="44" y="495"/>
                    <a:pt x="44" y="495"/>
                  </a:cubicBezTo>
                  <a:cubicBezTo>
                    <a:pt x="44" y="496"/>
                    <a:pt x="44" y="496"/>
                    <a:pt x="44" y="496"/>
                  </a:cubicBezTo>
                  <a:cubicBezTo>
                    <a:pt x="44" y="496"/>
                    <a:pt x="44" y="496"/>
                    <a:pt x="44" y="496"/>
                  </a:cubicBezTo>
                  <a:cubicBezTo>
                    <a:pt x="45" y="497"/>
                    <a:pt x="45" y="497"/>
                    <a:pt x="45" y="497"/>
                  </a:cubicBezTo>
                  <a:cubicBezTo>
                    <a:pt x="45" y="497"/>
                    <a:pt x="45" y="497"/>
                    <a:pt x="45" y="497"/>
                  </a:cubicBezTo>
                  <a:cubicBezTo>
                    <a:pt x="45" y="498"/>
                    <a:pt x="45" y="498"/>
                    <a:pt x="45" y="498"/>
                  </a:cubicBezTo>
                  <a:cubicBezTo>
                    <a:pt x="45" y="497"/>
                    <a:pt x="45" y="497"/>
                    <a:pt x="45" y="497"/>
                  </a:cubicBezTo>
                  <a:cubicBezTo>
                    <a:pt x="45" y="497"/>
                    <a:pt x="45" y="497"/>
                    <a:pt x="45" y="497"/>
                  </a:cubicBezTo>
                  <a:cubicBezTo>
                    <a:pt x="44" y="496"/>
                    <a:pt x="44" y="496"/>
                    <a:pt x="44" y="496"/>
                  </a:cubicBezTo>
                  <a:cubicBezTo>
                    <a:pt x="44" y="496"/>
                    <a:pt x="44" y="496"/>
                    <a:pt x="44" y="496"/>
                  </a:cubicBezTo>
                  <a:cubicBezTo>
                    <a:pt x="44" y="495"/>
                    <a:pt x="44" y="495"/>
                    <a:pt x="44" y="495"/>
                  </a:cubicBezTo>
                  <a:cubicBezTo>
                    <a:pt x="44" y="494"/>
                    <a:pt x="44" y="494"/>
                    <a:pt x="44" y="494"/>
                  </a:cubicBezTo>
                  <a:cubicBezTo>
                    <a:pt x="43" y="494"/>
                    <a:pt x="43" y="494"/>
                    <a:pt x="43" y="494"/>
                  </a:cubicBezTo>
                  <a:cubicBezTo>
                    <a:pt x="43" y="493"/>
                    <a:pt x="43" y="493"/>
                    <a:pt x="43" y="493"/>
                  </a:cubicBezTo>
                  <a:cubicBezTo>
                    <a:pt x="43" y="493"/>
                    <a:pt x="43" y="493"/>
                    <a:pt x="43" y="493"/>
                  </a:cubicBezTo>
                  <a:cubicBezTo>
                    <a:pt x="43" y="492"/>
                    <a:pt x="43" y="492"/>
                    <a:pt x="43" y="492"/>
                  </a:cubicBezTo>
                  <a:cubicBezTo>
                    <a:pt x="42" y="491"/>
                    <a:pt x="42" y="491"/>
                    <a:pt x="42" y="491"/>
                  </a:cubicBezTo>
                  <a:cubicBezTo>
                    <a:pt x="42" y="491"/>
                    <a:pt x="42" y="491"/>
                    <a:pt x="42" y="491"/>
                  </a:cubicBezTo>
                  <a:cubicBezTo>
                    <a:pt x="42" y="490"/>
                    <a:pt x="42" y="490"/>
                    <a:pt x="42" y="490"/>
                  </a:cubicBezTo>
                  <a:cubicBezTo>
                    <a:pt x="42" y="490"/>
                    <a:pt x="42" y="490"/>
                    <a:pt x="42" y="490"/>
                  </a:cubicBezTo>
                  <a:cubicBezTo>
                    <a:pt x="42" y="489"/>
                    <a:pt x="42" y="489"/>
                    <a:pt x="42" y="489"/>
                  </a:cubicBezTo>
                  <a:cubicBezTo>
                    <a:pt x="41" y="489"/>
                    <a:pt x="41" y="489"/>
                    <a:pt x="41"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1" y="489"/>
                    <a:pt x="41" y="489"/>
                    <a:pt x="41" y="489"/>
                  </a:cubicBezTo>
                  <a:moveTo>
                    <a:pt x="45" y="498"/>
                  </a:moveTo>
                  <a:cubicBezTo>
                    <a:pt x="45" y="498"/>
                    <a:pt x="45" y="498"/>
                    <a:pt x="45" y="498"/>
                  </a:cubicBezTo>
                  <a:cubicBezTo>
                    <a:pt x="45" y="498"/>
                    <a:pt x="45" y="498"/>
                    <a:pt x="45" y="498"/>
                  </a:cubicBezTo>
                  <a:cubicBezTo>
                    <a:pt x="45" y="499"/>
                    <a:pt x="45" y="499"/>
                    <a:pt x="45" y="499"/>
                  </a:cubicBezTo>
                  <a:cubicBezTo>
                    <a:pt x="45" y="499"/>
                    <a:pt x="45" y="499"/>
                    <a:pt x="45" y="499"/>
                  </a:cubicBezTo>
                  <a:cubicBezTo>
                    <a:pt x="45" y="499"/>
                    <a:pt x="45" y="499"/>
                    <a:pt x="45" y="499"/>
                  </a:cubicBezTo>
                  <a:cubicBezTo>
                    <a:pt x="46" y="499"/>
                    <a:pt x="46" y="499"/>
                    <a:pt x="46" y="499"/>
                  </a:cubicBezTo>
                  <a:cubicBezTo>
                    <a:pt x="46" y="499"/>
                    <a:pt x="46" y="499"/>
                    <a:pt x="46" y="499"/>
                  </a:cubicBezTo>
                  <a:cubicBezTo>
                    <a:pt x="46" y="500"/>
                    <a:pt x="46" y="500"/>
                    <a:pt x="46" y="500"/>
                  </a:cubicBezTo>
                  <a:cubicBezTo>
                    <a:pt x="46" y="500"/>
                    <a:pt x="46" y="500"/>
                    <a:pt x="46" y="500"/>
                  </a:cubicBezTo>
                  <a:cubicBezTo>
                    <a:pt x="46" y="500"/>
                    <a:pt x="46" y="500"/>
                    <a:pt x="46" y="500"/>
                  </a:cubicBezTo>
                  <a:cubicBezTo>
                    <a:pt x="46" y="500"/>
                    <a:pt x="46" y="500"/>
                    <a:pt x="46" y="500"/>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0"/>
                    <a:pt x="46" y="500"/>
                    <a:pt x="46" y="500"/>
                  </a:cubicBezTo>
                  <a:cubicBezTo>
                    <a:pt x="46" y="500"/>
                    <a:pt x="46" y="500"/>
                    <a:pt x="46" y="500"/>
                  </a:cubicBezTo>
                  <a:cubicBezTo>
                    <a:pt x="46" y="500"/>
                    <a:pt x="46" y="500"/>
                    <a:pt x="46" y="500"/>
                  </a:cubicBezTo>
                  <a:cubicBezTo>
                    <a:pt x="46" y="500"/>
                    <a:pt x="46" y="500"/>
                    <a:pt x="46" y="500"/>
                  </a:cubicBezTo>
                  <a:cubicBezTo>
                    <a:pt x="46" y="499"/>
                    <a:pt x="46" y="499"/>
                    <a:pt x="46" y="499"/>
                  </a:cubicBezTo>
                  <a:cubicBezTo>
                    <a:pt x="46" y="499"/>
                    <a:pt x="46" y="499"/>
                    <a:pt x="46" y="499"/>
                  </a:cubicBezTo>
                  <a:cubicBezTo>
                    <a:pt x="45" y="499"/>
                    <a:pt x="45" y="499"/>
                    <a:pt x="45" y="499"/>
                  </a:cubicBezTo>
                  <a:cubicBezTo>
                    <a:pt x="45" y="499"/>
                    <a:pt x="45" y="499"/>
                    <a:pt x="45" y="499"/>
                  </a:cubicBezTo>
                  <a:cubicBezTo>
                    <a:pt x="45" y="499"/>
                    <a:pt x="45" y="499"/>
                    <a:pt x="45" y="499"/>
                  </a:cubicBezTo>
                  <a:cubicBezTo>
                    <a:pt x="45" y="498"/>
                    <a:pt x="45" y="498"/>
                    <a:pt x="45" y="498"/>
                  </a:cubicBezTo>
                  <a:cubicBezTo>
                    <a:pt x="45" y="498"/>
                    <a:pt x="45" y="498"/>
                    <a:pt x="45" y="498"/>
                  </a:cubicBezTo>
                  <a:cubicBezTo>
                    <a:pt x="45" y="498"/>
                    <a:pt x="45" y="498"/>
                    <a:pt x="45" y="498"/>
                  </a:cubicBezTo>
                  <a:moveTo>
                    <a:pt x="48" y="510"/>
                  </a:moveTo>
                  <a:cubicBezTo>
                    <a:pt x="48" y="511"/>
                    <a:pt x="48" y="511"/>
                    <a:pt x="48" y="511"/>
                  </a:cubicBezTo>
                  <a:cubicBezTo>
                    <a:pt x="48" y="511"/>
                    <a:pt x="48" y="511"/>
                    <a:pt x="48" y="511"/>
                  </a:cubicBezTo>
                  <a:cubicBezTo>
                    <a:pt x="49" y="512"/>
                    <a:pt x="49" y="512"/>
                    <a:pt x="49" y="512"/>
                  </a:cubicBezTo>
                  <a:cubicBezTo>
                    <a:pt x="49" y="513"/>
                    <a:pt x="49" y="513"/>
                    <a:pt x="49" y="513"/>
                  </a:cubicBezTo>
                  <a:cubicBezTo>
                    <a:pt x="49" y="513"/>
                    <a:pt x="49" y="513"/>
                    <a:pt x="49" y="513"/>
                  </a:cubicBezTo>
                  <a:cubicBezTo>
                    <a:pt x="50" y="514"/>
                    <a:pt x="50" y="514"/>
                    <a:pt x="50" y="514"/>
                  </a:cubicBezTo>
                  <a:cubicBezTo>
                    <a:pt x="50" y="514"/>
                    <a:pt x="50" y="514"/>
                    <a:pt x="50" y="514"/>
                  </a:cubicBezTo>
                  <a:cubicBezTo>
                    <a:pt x="50" y="515"/>
                    <a:pt x="50" y="515"/>
                    <a:pt x="50" y="515"/>
                  </a:cubicBezTo>
                  <a:cubicBezTo>
                    <a:pt x="51" y="516"/>
                    <a:pt x="51" y="516"/>
                    <a:pt x="51" y="516"/>
                  </a:cubicBezTo>
                  <a:cubicBezTo>
                    <a:pt x="51" y="516"/>
                    <a:pt x="51" y="516"/>
                    <a:pt x="51" y="516"/>
                  </a:cubicBezTo>
                  <a:cubicBezTo>
                    <a:pt x="51" y="517"/>
                    <a:pt x="51" y="517"/>
                    <a:pt x="51" y="517"/>
                  </a:cubicBezTo>
                  <a:cubicBezTo>
                    <a:pt x="52" y="517"/>
                    <a:pt x="52" y="517"/>
                    <a:pt x="52" y="517"/>
                  </a:cubicBezTo>
                  <a:cubicBezTo>
                    <a:pt x="52" y="518"/>
                    <a:pt x="52" y="518"/>
                    <a:pt x="52" y="518"/>
                  </a:cubicBezTo>
                  <a:cubicBezTo>
                    <a:pt x="52" y="519"/>
                    <a:pt x="52" y="519"/>
                    <a:pt x="52" y="519"/>
                  </a:cubicBezTo>
                  <a:cubicBezTo>
                    <a:pt x="52" y="519"/>
                    <a:pt x="52" y="519"/>
                    <a:pt x="52" y="519"/>
                  </a:cubicBezTo>
                  <a:cubicBezTo>
                    <a:pt x="53" y="520"/>
                    <a:pt x="53" y="520"/>
                    <a:pt x="53" y="520"/>
                  </a:cubicBezTo>
                  <a:cubicBezTo>
                    <a:pt x="52" y="519"/>
                    <a:pt x="52" y="519"/>
                    <a:pt x="52" y="519"/>
                  </a:cubicBezTo>
                  <a:cubicBezTo>
                    <a:pt x="52" y="519"/>
                    <a:pt x="52" y="519"/>
                    <a:pt x="52" y="519"/>
                  </a:cubicBezTo>
                  <a:cubicBezTo>
                    <a:pt x="52" y="518"/>
                    <a:pt x="52" y="518"/>
                    <a:pt x="52" y="518"/>
                  </a:cubicBezTo>
                  <a:cubicBezTo>
                    <a:pt x="52" y="517"/>
                    <a:pt x="52" y="517"/>
                    <a:pt x="52" y="517"/>
                  </a:cubicBezTo>
                  <a:cubicBezTo>
                    <a:pt x="51" y="517"/>
                    <a:pt x="51" y="517"/>
                    <a:pt x="51" y="517"/>
                  </a:cubicBezTo>
                  <a:cubicBezTo>
                    <a:pt x="51" y="516"/>
                    <a:pt x="51" y="516"/>
                    <a:pt x="51" y="516"/>
                  </a:cubicBezTo>
                  <a:cubicBezTo>
                    <a:pt x="51" y="516"/>
                    <a:pt x="51" y="516"/>
                    <a:pt x="51" y="516"/>
                  </a:cubicBezTo>
                  <a:cubicBezTo>
                    <a:pt x="50" y="515"/>
                    <a:pt x="50" y="515"/>
                    <a:pt x="50" y="515"/>
                  </a:cubicBezTo>
                  <a:cubicBezTo>
                    <a:pt x="50" y="514"/>
                    <a:pt x="50" y="514"/>
                    <a:pt x="50" y="514"/>
                  </a:cubicBezTo>
                  <a:cubicBezTo>
                    <a:pt x="50" y="514"/>
                    <a:pt x="50" y="514"/>
                    <a:pt x="50" y="514"/>
                  </a:cubicBezTo>
                  <a:cubicBezTo>
                    <a:pt x="49" y="513"/>
                    <a:pt x="49" y="513"/>
                    <a:pt x="49" y="513"/>
                  </a:cubicBezTo>
                  <a:cubicBezTo>
                    <a:pt x="49" y="513"/>
                    <a:pt x="49" y="513"/>
                    <a:pt x="49" y="513"/>
                  </a:cubicBezTo>
                  <a:cubicBezTo>
                    <a:pt x="49" y="512"/>
                    <a:pt x="49" y="512"/>
                    <a:pt x="49" y="512"/>
                  </a:cubicBezTo>
                  <a:cubicBezTo>
                    <a:pt x="48" y="511"/>
                    <a:pt x="48" y="511"/>
                    <a:pt x="48" y="511"/>
                  </a:cubicBezTo>
                  <a:cubicBezTo>
                    <a:pt x="48" y="511"/>
                    <a:pt x="48" y="511"/>
                    <a:pt x="48" y="511"/>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09"/>
                    <a:pt x="50" y="509"/>
                    <a:pt x="50" y="509"/>
                  </a:cubicBezTo>
                  <a:cubicBezTo>
                    <a:pt x="49" y="509"/>
                    <a:pt x="49" y="509"/>
                    <a:pt x="49" y="509"/>
                  </a:cubicBezTo>
                  <a:cubicBezTo>
                    <a:pt x="49" y="508"/>
                    <a:pt x="49" y="508"/>
                    <a:pt x="49" y="508"/>
                  </a:cubicBezTo>
                  <a:cubicBezTo>
                    <a:pt x="49" y="508"/>
                    <a:pt x="49" y="508"/>
                    <a:pt x="49" y="508"/>
                  </a:cubicBezTo>
                  <a:cubicBezTo>
                    <a:pt x="49" y="507"/>
                    <a:pt x="49" y="507"/>
                    <a:pt x="49" y="507"/>
                  </a:cubicBezTo>
                  <a:cubicBezTo>
                    <a:pt x="48" y="506"/>
                    <a:pt x="48" y="506"/>
                    <a:pt x="48" y="506"/>
                  </a:cubicBezTo>
                  <a:cubicBezTo>
                    <a:pt x="48" y="506"/>
                    <a:pt x="48" y="506"/>
                    <a:pt x="48" y="506"/>
                  </a:cubicBezTo>
                  <a:cubicBezTo>
                    <a:pt x="48" y="505"/>
                    <a:pt x="48" y="505"/>
                    <a:pt x="48" y="505"/>
                  </a:cubicBezTo>
                  <a:cubicBezTo>
                    <a:pt x="48" y="505"/>
                    <a:pt x="48" y="505"/>
                    <a:pt x="48" y="505"/>
                  </a:cubicBezTo>
                  <a:cubicBezTo>
                    <a:pt x="48" y="504"/>
                    <a:pt x="48" y="504"/>
                    <a:pt x="48" y="504"/>
                  </a:cubicBezTo>
                  <a:cubicBezTo>
                    <a:pt x="47" y="503"/>
                    <a:pt x="47" y="503"/>
                    <a:pt x="47" y="503"/>
                  </a:cubicBezTo>
                  <a:cubicBezTo>
                    <a:pt x="47" y="503"/>
                    <a:pt x="47" y="503"/>
                    <a:pt x="47" y="503"/>
                  </a:cubicBezTo>
                  <a:cubicBezTo>
                    <a:pt x="47" y="502"/>
                    <a:pt x="47" y="502"/>
                    <a:pt x="47" y="502"/>
                  </a:cubicBezTo>
                  <a:cubicBezTo>
                    <a:pt x="47" y="502"/>
                    <a:pt x="47" y="502"/>
                    <a:pt x="47" y="502"/>
                  </a:cubicBezTo>
                  <a:cubicBezTo>
                    <a:pt x="46" y="501"/>
                    <a:pt x="46" y="501"/>
                    <a:pt x="46" y="501"/>
                  </a:cubicBezTo>
                  <a:cubicBezTo>
                    <a:pt x="47" y="502"/>
                    <a:pt x="47" y="502"/>
                    <a:pt x="47" y="502"/>
                  </a:cubicBezTo>
                  <a:cubicBezTo>
                    <a:pt x="47" y="502"/>
                    <a:pt x="47" y="502"/>
                    <a:pt x="47" y="502"/>
                  </a:cubicBezTo>
                  <a:cubicBezTo>
                    <a:pt x="47" y="503"/>
                    <a:pt x="47" y="503"/>
                    <a:pt x="47" y="503"/>
                  </a:cubicBezTo>
                  <a:cubicBezTo>
                    <a:pt x="47" y="503"/>
                    <a:pt x="47" y="503"/>
                    <a:pt x="47" y="503"/>
                  </a:cubicBezTo>
                  <a:cubicBezTo>
                    <a:pt x="48" y="504"/>
                    <a:pt x="48" y="504"/>
                    <a:pt x="48" y="504"/>
                  </a:cubicBezTo>
                  <a:cubicBezTo>
                    <a:pt x="48" y="505"/>
                    <a:pt x="48" y="505"/>
                    <a:pt x="48" y="505"/>
                  </a:cubicBezTo>
                  <a:cubicBezTo>
                    <a:pt x="48" y="505"/>
                    <a:pt x="48" y="505"/>
                    <a:pt x="48" y="505"/>
                  </a:cubicBezTo>
                  <a:cubicBezTo>
                    <a:pt x="48" y="506"/>
                    <a:pt x="48" y="506"/>
                    <a:pt x="48" y="506"/>
                  </a:cubicBezTo>
                  <a:cubicBezTo>
                    <a:pt x="48" y="506"/>
                    <a:pt x="48" y="506"/>
                    <a:pt x="48" y="506"/>
                  </a:cubicBezTo>
                  <a:cubicBezTo>
                    <a:pt x="49" y="507"/>
                    <a:pt x="49" y="507"/>
                    <a:pt x="49" y="507"/>
                  </a:cubicBezTo>
                  <a:cubicBezTo>
                    <a:pt x="49" y="508"/>
                    <a:pt x="49" y="508"/>
                    <a:pt x="49" y="508"/>
                  </a:cubicBezTo>
                  <a:cubicBezTo>
                    <a:pt x="49" y="508"/>
                    <a:pt x="49" y="508"/>
                    <a:pt x="49" y="508"/>
                  </a:cubicBezTo>
                  <a:cubicBezTo>
                    <a:pt x="49" y="509"/>
                    <a:pt x="49" y="509"/>
                    <a:pt x="49" y="509"/>
                  </a:cubicBezTo>
                  <a:cubicBezTo>
                    <a:pt x="50" y="509"/>
                    <a:pt x="50" y="509"/>
                    <a:pt x="50" y="509"/>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path>
              </a:pathLst>
            </a:custGeom>
            <a:solidFill>
              <a:srgbClr val="77B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102" name="Freeform 544"/>
            <p:cNvSpPr>
              <a:spLocks/>
            </p:cNvSpPr>
            <p:nvPr/>
          </p:nvSpPr>
          <p:spPr bwMode="auto">
            <a:xfrm>
              <a:off x="7780338" y="2879726"/>
              <a:ext cx="76200" cy="3175"/>
            </a:xfrm>
            <a:custGeom>
              <a:avLst/>
              <a:gdLst>
                <a:gd name="T0" fmla="*/ 8 w 24"/>
                <a:gd name="T1" fmla="*/ 0 h 1"/>
                <a:gd name="T2" fmla="*/ 24 w 24"/>
                <a:gd name="T3" fmla="*/ 0 h 1"/>
                <a:gd name="T4" fmla="*/ 0 w 24"/>
                <a:gd name="T5" fmla="*/ 1 h 1"/>
                <a:gd name="T6" fmla="*/ 8 w 24"/>
                <a:gd name="T7" fmla="*/ 0 h 1"/>
              </a:gdLst>
              <a:ahLst/>
              <a:cxnLst>
                <a:cxn ang="0">
                  <a:pos x="T0" y="T1"/>
                </a:cxn>
                <a:cxn ang="0">
                  <a:pos x="T2" y="T3"/>
                </a:cxn>
                <a:cxn ang="0">
                  <a:pos x="T4" y="T5"/>
                </a:cxn>
                <a:cxn ang="0">
                  <a:pos x="T6" y="T7"/>
                </a:cxn>
              </a:cxnLst>
              <a:rect l="0" t="0" r="r" b="b"/>
              <a:pathLst>
                <a:path w="24" h="1">
                  <a:moveTo>
                    <a:pt x="8" y="0"/>
                  </a:moveTo>
                  <a:cubicBezTo>
                    <a:pt x="13" y="0"/>
                    <a:pt x="19" y="0"/>
                    <a:pt x="24" y="0"/>
                  </a:cubicBezTo>
                  <a:cubicBezTo>
                    <a:pt x="16" y="0"/>
                    <a:pt x="9" y="0"/>
                    <a:pt x="0" y="1"/>
                  </a:cubicBezTo>
                  <a:cubicBezTo>
                    <a:pt x="3" y="0"/>
                    <a:pt x="6" y="0"/>
                    <a:pt x="8" y="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03" name="Freeform 545"/>
            <p:cNvSpPr>
              <a:spLocks/>
            </p:cNvSpPr>
            <p:nvPr/>
          </p:nvSpPr>
          <p:spPr bwMode="auto">
            <a:xfrm>
              <a:off x="7715251" y="3086101"/>
              <a:ext cx="147638" cy="133350"/>
            </a:xfrm>
            <a:custGeom>
              <a:avLst/>
              <a:gdLst>
                <a:gd name="T0" fmla="*/ 46 w 46"/>
                <a:gd name="T1" fmla="*/ 0 h 41"/>
                <a:gd name="T2" fmla="*/ 18 w 46"/>
                <a:gd name="T3" fmla="*/ 41 h 41"/>
                <a:gd name="T4" fmla="*/ 0 w 46"/>
                <a:gd name="T5" fmla="*/ 41 h 41"/>
                <a:gd name="T6" fmla="*/ 29 w 46"/>
                <a:gd name="T7" fmla="*/ 1 h 41"/>
                <a:gd name="T8" fmla="*/ 46 w 46"/>
                <a:gd name="T9" fmla="*/ 0 h 41"/>
              </a:gdLst>
              <a:ahLst/>
              <a:cxnLst>
                <a:cxn ang="0">
                  <a:pos x="T0" y="T1"/>
                </a:cxn>
                <a:cxn ang="0">
                  <a:pos x="T2" y="T3"/>
                </a:cxn>
                <a:cxn ang="0">
                  <a:pos x="T4" y="T5"/>
                </a:cxn>
                <a:cxn ang="0">
                  <a:pos x="T6" y="T7"/>
                </a:cxn>
                <a:cxn ang="0">
                  <a:pos x="T8" y="T9"/>
                </a:cxn>
              </a:cxnLst>
              <a:rect l="0" t="0" r="r" b="b"/>
              <a:pathLst>
                <a:path w="46" h="41">
                  <a:moveTo>
                    <a:pt x="46" y="0"/>
                  </a:moveTo>
                  <a:cubicBezTo>
                    <a:pt x="34" y="1"/>
                    <a:pt x="23" y="17"/>
                    <a:pt x="18" y="41"/>
                  </a:cubicBezTo>
                  <a:cubicBezTo>
                    <a:pt x="12" y="41"/>
                    <a:pt x="6" y="41"/>
                    <a:pt x="0" y="41"/>
                  </a:cubicBezTo>
                  <a:cubicBezTo>
                    <a:pt x="5" y="17"/>
                    <a:pt x="16" y="1"/>
                    <a:pt x="29" y="1"/>
                  </a:cubicBezTo>
                  <a:cubicBezTo>
                    <a:pt x="34" y="1"/>
                    <a:pt x="41" y="1"/>
                    <a:pt x="46" y="0"/>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04" name="Freeform 546"/>
            <p:cNvSpPr>
              <a:spLocks/>
            </p:cNvSpPr>
            <p:nvPr/>
          </p:nvSpPr>
          <p:spPr bwMode="auto">
            <a:xfrm>
              <a:off x="7808913" y="3527426"/>
              <a:ext cx="57150" cy="0"/>
            </a:xfrm>
            <a:custGeom>
              <a:avLst/>
              <a:gdLst>
                <a:gd name="T0" fmla="*/ 17 w 18"/>
                <a:gd name="T1" fmla="*/ 0 w 18"/>
                <a:gd name="T2" fmla="*/ 0 w 18"/>
                <a:gd name="T3" fmla="*/ 18 w 18"/>
                <a:gd name="T4" fmla="*/ 17 w 18"/>
              </a:gdLst>
              <a:ahLst/>
              <a:cxnLst>
                <a:cxn ang="0">
                  <a:pos x="T0" y="0"/>
                </a:cxn>
                <a:cxn ang="0">
                  <a:pos x="T1" y="0"/>
                </a:cxn>
                <a:cxn ang="0">
                  <a:pos x="T2" y="0"/>
                </a:cxn>
                <a:cxn ang="0">
                  <a:pos x="T3" y="0"/>
                </a:cxn>
                <a:cxn ang="0">
                  <a:pos x="T4" y="0"/>
                </a:cxn>
              </a:cxnLst>
              <a:rect l="0" t="0" r="r" b="b"/>
              <a:pathLst>
                <a:path w="18">
                  <a:moveTo>
                    <a:pt x="17" y="0"/>
                  </a:moveTo>
                  <a:cubicBezTo>
                    <a:pt x="0" y="0"/>
                    <a:pt x="0" y="0"/>
                    <a:pt x="0" y="0"/>
                  </a:cubicBezTo>
                  <a:cubicBezTo>
                    <a:pt x="0" y="0"/>
                    <a:pt x="0" y="0"/>
                    <a:pt x="0" y="0"/>
                  </a:cubicBezTo>
                  <a:cubicBezTo>
                    <a:pt x="18" y="0"/>
                    <a:pt x="18" y="0"/>
                    <a:pt x="18" y="0"/>
                  </a:cubicBezTo>
                  <a:cubicBezTo>
                    <a:pt x="18" y="0"/>
                    <a:pt x="18" y="0"/>
                    <a:pt x="17" y="0"/>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05" name="Freeform 547"/>
            <p:cNvSpPr>
              <a:spLocks/>
            </p:cNvSpPr>
            <p:nvPr/>
          </p:nvSpPr>
          <p:spPr bwMode="auto">
            <a:xfrm>
              <a:off x="7808913" y="2879726"/>
              <a:ext cx="254000" cy="857250"/>
            </a:xfrm>
            <a:custGeom>
              <a:avLst/>
              <a:gdLst>
                <a:gd name="T0" fmla="*/ 18 w 79"/>
                <a:gd name="T1" fmla="*/ 264 h 265"/>
                <a:gd name="T2" fmla="*/ 0 w 79"/>
                <a:gd name="T3" fmla="*/ 265 h 265"/>
                <a:gd name="T4" fmla="*/ 61 w 79"/>
                <a:gd name="T5" fmla="*/ 134 h 265"/>
                <a:gd name="T6" fmla="*/ 1 w 79"/>
                <a:gd name="T7" fmla="*/ 0 h 265"/>
                <a:gd name="T8" fmla="*/ 18 w 79"/>
                <a:gd name="T9" fmla="*/ 0 h 265"/>
                <a:gd name="T10" fmla="*/ 79 w 79"/>
                <a:gd name="T11" fmla="*/ 134 h 265"/>
                <a:gd name="T12" fmla="*/ 18 w 79"/>
                <a:gd name="T13" fmla="*/ 264 h 265"/>
              </a:gdLst>
              <a:ahLst/>
              <a:cxnLst>
                <a:cxn ang="0">
                  <a:pos x="T0" y="T1"/>
                </a:cxn>
                <a:cxn ang="0">
                  <a:pos x="T2" y="T3"/>
                </a:cxn>
                <a:cxn ang="0">
                  <a:pos x="T4" y="T5"/>
                </a:cxn>
                <a:cxn ang="0">
                  <a:pos x="T6" y="T7"/>
                </a:cxn>
                <a:cxn ang="0">
                  <a:pos x="T8" y="T9"/>
                </a:cxn>
                <a:cxn ang="0">
                  <a:pos x="T10" y="T11"/>
                </a:cxn>
                <a:cxn ang="0">
                  <a:pos x="T12" y="T13"/>
                </a:cxn>
              </a:cxnLst>
              <a:rect l="0" t="0" r="r" b="b"/>
              <a:pathLst>
                <a:path w="79" h="265">
                  <a:moveTo>
                    <a:pt x="18" y="264"/>
                  </a:moveTo>
                  <a:cubicBezTo>
                    <a:pt x="0" y="265"/>
                    <a:pt x="0" y="265"/>
                    <a:pt x="0" y="265"/>
                  </a:cubicBezTo>
                  <a:cubicBezTo>
                    <a:pt x="34" y="264"/>
                    <a:pt x="61" y="207"/>
                    <a:pt x="61" y="134"/>
                  </a:cubicBezTo>
                  <a:cubicBezTo>
                    <a:pt x="61" y="61"/>
                    <a:pt x="34" y="1"/>
                    <a:pt x="1" y="0"/>
                  </a:cubicBezTo>
                  <a:cubicBezTo>
                    <a:pt x="18" y="0"/>
                    <a:pt x="18" y="0"/>
                    <a:pt x="18" y="0"/>
                  </a:cubicBezTo>
                  <a:cubicBezTo>
                    <a:pt x="52" y="1"/>
                    <a:pt x="79" y="61"/>
                    <a:pt x="79" y="134"/>
                  </a:cubicBezTo>
                  <a:cubicBezTo>
                    <a:pt x="78" y="207"/>
                    <a:pt x="51" y="264"/>
                    <a:pt x="18" y="264"/>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106" name="Freeform 548"/>
            <p:cNvSpPr>
              <a:spLocks/>
            </p:cNvSpPr>
            <p:nvPr/>
          </p:nvSpPr>
          <p:spPr bwMode="auto">
            <a:xfrm>
              <a:off x="7805738" y="3733801"/>
              <a:ext cx="60325" cy="3175"/>
            </a:xfrm>
            <a:custGeom>
              <a:avLst/>
              <a:gdLst>
                <a:gd name="T0" fmla="*/ 18 w 19"/>
                <a:gd name="T1" fmla="*/ 0 h 1"/>
                <a:gd name="T2" fmla="*/ 19 w 19"/>
                <a:gd name="T3" fmla="*/ 0 h 1"/>
                <a:gd name="T4" fmla="*/ 1 w 19"/>
                <a:gd name="T5" fmla="*/ 1 h 1"/>
                <a:gd name="T6" fmla="*/ 0 w 19"/>
                <a:gd name="T7" fmla="*/ 1 h 1"/>
                <a:gd name="T8" fmla="*/ 18 w 19"/>
                <a:gd name="T9" fmla="*/ 0 h 1"/>
              </a:gdLst>
              <a:ahLst/>
              <a:cxnLst>
                <a:cxn ang="0">
                  <a:pos x="T0" y="T1"/>
                </a:cxn>
                <a:cxn ang="0">
                  <a:pos x="T2" y="T3"/>
                </a:cxn>
                <a:cxn ang="0">
                  <a:pos x="T4" y="T5"/>
                </a:cxn>
                <a:cxn ang="0">
                  <a:pos x="T6" y="T7"/>
                </a:cxn>
                <a:cxn ang="0">
                  <a:pos x="T8" y="T9"/>
                </a:cxn>
              </a:cxnLst>
              <a:rect l="0" t="0" r="r" b="b"/>
              <a:pathLst>
                <a:path w="19" h="1">
                  <a:moveTo>
                    <a:pt x="18" y="0"/>
                  </a:moveTo>
                  <a:cubicBezTo>
                    <a:pt x="18" y="0"/>
                    <a:pt x="19" y="0"/>
                    <a:pt x="19" y="0"/>
                  </a:cubicBezTo>
                  <a:cubicBezTo>
                    <a:pt x="1" y="1"/>
                    <a:pt x="1" y="1"/>
                    <a:pt x="1" y="1"/>
                  </a:cubicBezTo>
                  <a:cubicBezTo>
                    <a:pt x="1" y="1"/>
                    <a:pt x="1" y="1"/>
                    <a:pt x="0" y="1"/>
                  </a:cubicBezTo>
                  <a:cubicBezTo>
                    <a:pt x="6" y="1"/>
                    <a:pt x="13" y="0"/>
                    <a:pt x="18" y="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07" name="Freeform 549"/>
            <p:cNvSpPr>
              <a:spLocks/>
            </p:cNvSpPr>
            <p:nvPr/>
          </p:nvSpPr>
          <p:spPr bwMode="auto">
            <a:xfrm>
              <a:off x="7812088" y="2655888"/>
              <a:ext cx="352425" cy="1304925"/>
            </a:xfrm>
            <a:custGeom>
              <a:avLst/>
              <a:gdLst>
                <a:gd name="T0" fmla="*/ 17 w 110"/>
                <a:gd name="T1" fmla="*/ 402 h 403"/>
                <a:gd name="T2" fmla="*/ 0 w 110"/>
                <a:gd name="T3" fmla="*/ 403 h 403"/>
                <a:gd name="T4" fmla="*/ 92 w 110"/>
                <a:gd name="T5" fmla="*/ 204 h 403"/>
                <a:gd name="T6" fmla="*/ 0 w 110"/>
                <a:gd name="T7" fmla="*/ 0 h 403"/>
                <a:gd name="T8" fmla="*/ 18 w 110"/>
                <a:gd name="T9" fmla="*/ 0 h 403"/>
                <a:gd name="T10" fmla="*/ 109 w 110"/>
                <a:gd name="T11" fmla="*/ 204 h 403"/>
                <a:gd name="T12" fmla="*/ 17 w 110"/>
                <a:gd name="T13" fmla="*/ 402 h 403"/>
              </a:gdLst>
              <a:ahLst/>
              <a:cxnLst>
                <a:cxn ang="0">
                  <a:pos x="T0" y="T1"/>
                </a:cxn>
                <a:cxn ang="0">
                  <a:pos x="T2" y="T3"/>
                </a:cxn>
                <a:cxn ang="0">
                  <a:pos x="T4" y="T5"/>
                </a:cxn>
                <a:cxn ang="0">
                  <a:pos x="T6" y="T7"/>
                </a:cxn>
                <a:cxn ang="0">
                  <a:pos x="T8" y="T9"/>
                </a:cxn>
                <a:cxn ang="0">
                  <a:pos x="T10" y="T11"/>
                </a:cxn>
                <a:cxn ang="0">
                  <a:pos x="T12" y="T13"/>
                </a:cxn>
              </a:cxnLst>
              <a:rect l="0" t="0" r="r" b="b"/>
              <a:pathLst>
                <a:path w="110" h="403">
                  <a:moveTo>
                    <a:pt x="17" y="402"/>
                  </a:moveTo>
                  <a:cubicBezTo>
                    <a:pt x="0" y="403"/>
                    <a:pt x="0" y="403"/>
                    <a:pt x="0" y="403"/>
                  </a:cubicBezTo>
                  <a:cubicBezTo>
                    <a:pt x="50" y="402"/>
                    <a:pt x="91" y="314"/>
                    <a:pt x="92" y="204"/>
                  </a:cubicBezTo>
                  <a:cubicBezTo>
                    <a:pt x="92" y="93"/>
                    <a:pt x="51" y="2"/>
                    <a:pt x="0" y="0"/>
                  </a:cubicBezTo>
                  <a:cubicBezTo>
                    <a:pt x="18" y="0"/>
                    <a:pt x="18" y="0"/>
                    <a:pt x="18" y="0"/>
                  </a:cubicBezTo>
                  <a:cubicBezTo>
                    <a:pt x="69" y="2"/>
                    <a:pt x="110" y="93"/>
                    <a:pt x="109" y="204"/>
                  </a:cubicBezTo>
                  <a:cubicBezTo>
                    <a:pt x="109" y="314"/>
                    <a:pt x="68" y="402"/>
                    <a:pt x="17" y="402"/>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108" name="Freeform 550"/>
            <p:cNvSpPr>
              <a:spLocks/>
            </p:cNvSpPr>
            <p:nvPr/>
          </p:nvSpPr>
          <p:spPr bwMode="auto">
            <a:xfrm>
              <a:off x="7805738" y="3957638"/>
              <a:ext cx="60325" cy="3175"/>
            </a:xfrm>
            <a:custGeom>
              <a:avLst/>
              <a:gdLst>
                <a:gd name="T0" fmla="*/ 18 w 19"/>
                <a:gd name="T1" fmla="*/ 0 h 1"/>
                <a:gd name="T2" fmla="*/ 19 w 19"/>
                <a:gd name="T3" fmla="*/ 0 h 1"/>
                <a:gd name="T4" fmla="*/ 2 w 19"/>
                <a:gd name="T5" fmla="*/ 1 h 1"/>
                <a:gd name="T6" fmla="*/ 0 w 19"/>
                <a:gd name="T7" fmla="*/ 1 h 1"/>
                <a:gd name="T8" fmla="*/ 18 w 19"/>
                <a:gd name="T9" fmla="*/ 0 h 1"/>
              </a:gdLst>
              <a:ahLst/>
              <a:cxnLst>
                <a:cxn ang="0">
                  <a:pos x="T0" y="T1"/>
                </a:cxn>
                <a:cxn ang="0">
                  <a:pos x="T2" y="T3"/>
                </a:cxn>
                <a:cxn ang="0">
                  <a:pos x="T4" y="T5"/>
                </a:cxn>
                <a:cxn ang="0">
                  <a:pos x="T6" y="T7"/>
                </a:cxn>
                <a:cxn ang="0">
                  <a:pos x="T8" y="T9"/>
                </a:cxn>
              </a:cxnLst>
              <a:rect l="0" t="0" r="r" b="b"/>
              <a:pathLst>
                <a:path w="19" h="1">
                  <a:moveTo>
                    <a:pt x="18" y="0"/>
                  </a:moveTo>
                  <a:cubicBezTo>
                    <a:pt x="18" y="0"/>
                    <a:pt x="19" y="0"/>
                    <a:pt x="19" y="0"/>
                  </a:cubicBezTo>
                  <a:cubicBezTo>
                    <a:pt x="2" y="1"/>
                    <a:pt x="2" y="1"/>
                    <a:pt x="2" y="1"/>
                  </a:cubicBezTo>
                  <a:cubicBezTo>
                    <a:pt x="1" y="1"/>
                    <a:pt x="1" y="1"/>
                    <a:pt x="0" y="1"/>
                  </a:cubicBezTo>
                  <a:cubicBezTo>
                    <a:pt x="5" y="0"/>
                    <a:pt x="12" y="0"/>
                    <a:pt x="18"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09" name="Freeform 551"/>
            <p:cNvSpPr>
              <a:spLocks/>
            </p:cNvSpPr>
            <p:nvPr/>
          </p:nvSpPr>
          <p:spPr bwMode="auto">
            <a:xfrm>
              <a:off x="7812088" y="2333626"/>
              <a:ext cx="500063" cy="1946275"/>
            </a:xfrm>
            <a:custGeom>
              <a:avLst/>
              <a:gdLst>
                <a:gd name="T0" fmla="*/ 18 w 156"/>
                <a:gd name="T1" fmla="*/ 602 h 602"/>
                <a:gd name="T2" fmla="*/ 0 w 156"/>
                <a:gd name="T3" fmla="*/ 602 h 602"/>
                <a:gd name="T4" fmla="*/ 137 w 156"/>
                <a:gd name="T5" fmla="*/ 306 h 602"/>
                <a:gd name="T6" fmla="*/ 0 w 156"/>
                <a:gd name="T7" fmla="*/ 0 h 602"/>
                <a:gd name="T8" fmla="*/ 18 w 156"/>
                <a:gd name="T9" fmla="*/ 0 h 602"/>
                <a:gd name="T10" fmla="*/ 155 w 156"/>
                <a:gd name="T11" fmla="*/ 306 h 602"/>
                <a:gd name="T12" fmla="*/ 18 w 156"/>
                <a:gd name="T13" fmla="*/ 602 h 602"/>
              </a:gdLst>
              <a:ahLst/>
              <a:cxnLst>
                <a:cxn ang="0">
                  <a:pos x="T0" y="T1"/>
                </a:cxn>
                <a:cxn ang="0">
                  <a:pos x="T2" y="T3"/>
                </a:cxn>
                <a:cxn ang="0">
                  <a:pos x="T4" y="T5"/>
                </a:cxn>
                <a:cxn ang="0">
                  <a:pos x="T6" y="T7"/>
                </a:cxn>
                <a:cxn ang="0">
                  <a:pos x="T8" y="T9"/>
                </a:cxn>
                <a:cxn ang="0">
                  <a:pos x="T10" y="T11"/>
                </a:cxn>
                <a:cxn ang="0">
                  <a:pos x="T12" y="T13"/>
                </a:cxn>
              </a:cxnLst>
              <a:rect l="0" t="0" r="r" b="b"/>
              <a:pathLst>
                <a:path w="156" h="602">
                  <a:moveTo>
                    <a:pt x="18" y="602"/>
                  </a:moveTo>
                  <a:cubicBezTo>
                    <a:pt x="0" y="602"/>
                    <a:pt x="0" y="602"/>
                    <a:pt x="0" y="602"/>
                  </a:cubicBezTo>
                  <a:cubicBezTo>
                    <a:pt x="75" y="602"/>
                    <a:pt x="137" y="470"/>
                    <a:pt x="137" y="306"/>
                  </a:cubicBezTo>
                  <a:cubicBezTo>
                    <a:pt x="138" y="140"/>
                    <a:pt x="77" y="3"/>
                    <a:pt x="0" y="0"/>
                  </a:cubicBezTo>
                  <a:cubicBezTo>
                    <a:pt x="18" y="0"/>
                    <a:pt x="18" y="0"/>
                    <a:pt x="18" y="0"/>
                  </a:cubicBezTo>
                  <a:cubicBezTo>
                    <a:pt x="95" y="3"/>
                    <a:pt x="156" y="140"/>
                    <a:pt x="155" y="306"/>
                  </a:cubicBezTo>
                  <a:cubicBezTo>
                    <a:pt x="154" y="470"/>
                    <a:pt x="93" y="601"/>
                    <a:pt x="18" y="602"/>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a:bodyPr>
            <a:lstStyle/>
            <a:p>
              <a:endParaRPr lang="en-US" sz="2400"/>
            </a:p>
          </p:txBody>
        </p:sp>
        <p:sp>
          <p:nvSpPr>
            <p:cNvPr id="110" name="Freeform 552"/>
            <p:cNvSpPr>
              <a:spLocks/>
            </p:cNvSpPr>
            <p:nvPr/>
          </p:nvSpPr>
          <p:spPr bwMode="auto">
            <a:xfrm>
              <a:off x="7805738" y="4279901"/>
              <a:ext cx="63500" cy="0"/>
            </a:xfrm>
            <a:custGeom>
              <a:avLst/>
              <a:gdLst>
                <a:gd name="T0" fmla="*/ 17 w 20"/>
                <a:gd name="T1" fmla="*/ 20 w 20"/>
                <a:gd name="T2" fmla="*/ 2 w 20"/>
                <a:gd name="T3" fmla="*/ 0 w 20"/>
                <a:gd name="T4" fmla="*/ 17 w 20"/>
              </a:gdLst>
              <a:ahLst/>
              <a:cxnLst>
                <a:cxn ang="0">
                  <a:pos x="T0" y="0"/>
                </a:cxn>
                <a:cxn ang="0">
                  <a:pos x="T1" y="0"/>
                </a:cxn>
                <a:cxn ang="0">
                  <a:pos x="T2" y="0"/>
                </a:cxn>
                <a:cxn ang="0">
                  <a:pos x="T3" y="0"/>
                </a:cxn>
                <a:cxn ang="0">
                  <a:pos x="T4" y="0"/>
                </a:cxn>
              </a:cxnLst>
              <a:rect l="0" t="0" r="r" b="b"/>
              <a:pathLst>
                <a:path w="20">
                  <a:moveTo>
                    <a:pt x="17" y="0"/>
                  </a:moveTo>
                  <a:cubicBezTo>
                    <a:pt x="18" y="0"/>
                    <a:pt x="19" y="0"/>
                    <a:pt x="20" y="0"/>
                  </a:cubicBezTo>
                  <a:cubicBezTo>
                    <a:pt x="2" y="0"/>
                    <a:pt x="2" y="0"/>
                    <a:pt x="2" y="0"/>
                  </a:cubicBezTo>
                  <a:cubicBezTo>
                    <a:pt x="1" y="0"/>
                    <a:pt x="0" y="0"/>
                    <a:pt x="0" y="0"/>
                  </a:cubicBezTo>
                  <a:cubicBezTo>
                    <a:pt x="5" y="0"/>
                    <a:pt x="12" y="0"/>
                    <a:pt x="17" y="0"/>
                  </a:cubicBezTo>
                  <a:close/>
                </a:path>
              </a:pathLst>
            </a:custGeom>
            <a:solidFill>
              <a:srgbClr val="77B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11" name="Freeform 553"/>
            <p:cNvSpPr>
              <a:spLocks/>
            </p:cNvSpPr>
            <p:nvPr/>
          </p:nvSpPr>
          <p:spPr bwMode="auto">
            <a:xfrm>
              <a:off x="7808913" y="3086101"/>
              <a:ext cx="57150" cy="3175"/>
            </a:xfrm>
            <a:custGeom>
              <a:avLst/>
              <a:gdLst>
                <a:gd name="T0" fmla="*/ 0 w 18"/>
                <a:gd name="T1" fmla="*/ 1 h 1"/>
                <a:gd name="T2" fmla="*/ 17 w 18"/>
                <a:gd name="T3" fmla="*/ 0 h 1"/>
                <a:gd name="T4" fmla="*/ 18 w 18"/>
                <a:gd name="T5" fmla="*/ 0 h 1"/>
                <a:gd name="T6" fmla="*/ 0 w 18"/>
                <a:gd name="T7" fmla="*/ 1 h 1"/>
                <a:gd name="T8" fmla="*/ 0 w 18"/>
                <a:gd name="T9" fmla="*/ 1 h 1"/>
              </a:gdLst>
              <a:ahLst/>
              <a:cxnLst>
                <a:cxn ang="0">
                  <a:pos x="T0" y="T1"/>
                </a:cxn>
                <a:cxn ang="0">
                  <a:pos x="T2" y="T3"/>
                </a:cxn>
                <a:cxn ang="0">
                  <a:pos x="T4" y="T5"/>
                </a:cxn>
                <a:cxn ang="0">
                  <a:pos x="T6" y="T7"/>
                </a:cxn>
                <a:cxn ang="0">
                  <a:pos x="T8" y="T9"/>
                </a:cxn>
              </a:cxnLst>
              <a:rect l="0" t="0" r="r" b="b"/>
              <a:pathLst>
                <a:path w="18" h="1">
                  <a:moveTo>
                    <a:pt x="0" y="1"/>
                  </a:moveTo>
                  <a:cubicBezTo>
                    <a:pt x="17" y="0"/>
                    <a:pt x="17" y="0"/>
                    <a:pt x="17" y="0"/>
                  </a:cubicBezTo>
                  <a:cubicBezTo>
                    <a:pt x="18" y="0"/>
                    <a:pt x="18" y="0"/>
                    <a:pt x="18" y="0"/>
                  </a:cubicBezTo>
                  <a:cubicBezTo>
                    <a:pt x="0" y="1"/>
                    <a:pt x="0" y="1"/>
                    <a:pt x="0" y="1"/>
                  </a:cubicBezTo>
                  <a:cubicBezTo>
                    <a:pt x="0" y="1"/>
                    <a:pt x="0" y="1"/>
                    <a:pt x="0" y="1"/>
                  </a:cubicBezTo>
                  <a:close/>
                </a:path>
              </a:pathLst>
            </a:custGeom>
            <a:solidFill>
              <a:srgbClr val="D9E5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12" name="Freeform 554"/>
            <p:cNvSpPr>
              <a:spLocks/>
            </p:cNvSpPr>
            <p:nvPr/>
          </p:nvSpPr>
          <p:spPr bwMode="auto">
            <a:xfrm>
              <a:off x="7805738" y="2879726"/>
              <a:ext cx="60325" cy="0"/>
            </a:xfrm>
            <a:custGeom>
              <a:avLst/>
              <a:gdLst>
                <a:gd name="T0" fmla="*/ 0 w 19"/>
                <a:gd name="T1" fmla="*/ 18 w 19"/>
                <a:gd name="T2" fmla="*/ 19 w 19"/>
                <a:gd name="T3" fmla="*/ 2 w 19"/>
                <a:gd name="T4" fmla="*/ 0 w 19"/>
              </a:gdLst>
              <a:ahLst/>
              <a:cxnLst>
                <a:cxn ang="0">
                  <a:pos x="T0" y="0"/>
                </a:cxn>
                <a:cxn ang="0">
                  <a:pos x="T1" y="0"/>
                </a:cxn>
                <a:cxn ang="0">
                  <a:pos x="T2" y="0"/>
                </a:cxn>
                <a:cxn ang="0">
                  <a:pos x="T3" y="0"/>
                </a:cxn>
                <a:cxn ang="0">
                  <a:pos x="T4" y="0"/>
                </a:cxn>
              </a:cxnLst>
              <a:rect l="0" t="0" r="r" b="b"/>
              <a:pathLst>
                <a:path w="19">
                  <a:moveTo>
                    <a:pt x="0" y="0"/>
                  </a:moveTo>
                  <a:cubicBezTo>
                    <a:pt x="18" y="0"/>
                    <a:pt x="18" y="0"/>
                    <a:pt x="18" y="0"/>
                  </a:cubicBezTo>
                  <a:cubicBezTo>
                    <a:pt x="19" y="0"/>
                    <a:pt x="19" y="0"/>
                    <a:pt x="19" y="0"/>
                  </a:cubicBezTo>
                  <a:cubicBezTo>
                    <a:pt x="2" y="0"/>
                    <a:pt x="2" y="0"/>
                    <a:pt x="2" y="0"/>
                  </a:cubicBezTo>
                  <a:cubicBezTo>
                    <a:pt x="1" y="0"/>
                    <a:pt x="1" y="0"/>
                    <a:pt x="0" y="0"/>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13" name="Freeform 555"/>
            <p:cNvSpPr>
              <a:spLocks/>
            </p:cNvSpPr>
            <p:nvPr/>
          </p:nvSpPr>
          <p:spPr bwMode="auto">
            <a:xfrm>
              <a:off x="7805738" y="2655888"/>
              <a:ext cx="63500" cy="0"/>
            </a:xfrm>
            <a:custGeom>
              <a:avLst/>
              <a:gdLst>
                <a:gd name="T0" fmla="*/ 0 w 20"/>
                <a:gd name="T1" fmla="*/ 18 w 20"/>
                <a:gd name="T2" fmla="*/ 20 w 20"/>
                <a:gd name="T3" fmla="*/ 2 w 20"/>
                <a:gd name="T4" fmla="*/ 0 w 20"/>
              </a:gdLst>
              <a:ahLst/>
              <a:cxnLst>
                <a:cxn ang="0">
                  <a:pos x="T0" y="0"/>
                </a:cxn>
                <a:cxn ang="0">
                  <a:pos x="T1" y="0"/>
                </a:cxn>
                <a:cxn ang="0">
                  <a:pos x="T2" y="0"/>
                </a:cxn>
                <a:cxn ang="0">
                  <a:pos x="T3" y="0"/>
                </a:cxn>
                <a:cxn ang="0">
                  <a:pos x="T4" y="0"/>
                </a:cxn>
              </a:cxnLst>
              <a:rect l="0" t="0" r="r" b="b"/>
              <a:pathLst>
                <a:path w="20">
                  <a:moveTo>
                    <a:pt x="0" y="0"/>
                  </a:moveTo>
                  <a:cubicBezTo>
                    <a:pt x="18" y="0"/>
                    <a:pt x="18" y="0"/>
                    <a:pt x="18" y="0"/>
                  </a:cubicBezTo>
                  <a:cubicBezTo>
                    <a:pt x="18" y="0"/>
                    <a:pt x="19" y="0"/>
                    <a:pt x="20" y="0"/>
                  </a:cubicBezTo>
                  <a:cubicBezTo>
                    <a:pt x="2" y="0"/>
                    <a:pt x="2" y="0"/>
                    <a:pt x="2" y="0"/>
                  </a:cubicBezTo>
                  <a:cubicBezTo>
                    <a:pt x="1" y="0"/>
                    <a:pt x="1" y="0"/>
                    <a:pt x="0" y="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14" name="Freeform 556"/>
            <p:cNvSpPr>
              <a:spLocks/>
            </p:cNvSpPr>
            <p:nvPr/>
          </p:nvSpPr>
          <p:spPr bwMode="auto">
            <a:xfrm>
              <a:off x="7805738" y="2333626"/>
              <a:ext cx="63500" cy="0"/>
            </a:xfrm>
            <a:custGeom>
              <a:avLst/>
              <a:gdLst>
                <a:gd name="T0" fmla="*/ 0 w 20"/>
                <a:gd name="T1" fmla="*/ 18 w 20"/>
                <a:gd name="T2" fmla="*/ 20 w 20"/>
                <a:gd name="T3" fmla="*/ 2 w 20"/>
                <a:gd name="T4" fmla="*/ 0 w 20"/>
              </a:gdLst>
              <a:ahLst/>
              <a:cxnLst>
                <a:cxn ang="0">
                  <a:pos x="T0" y="0"/>
                </a:cxn>
                <a:cxn ang="0">
                  <a:pos x="T1" y="0"/>
                </a:cxn>
                <a:cxn ang="0">
                  <a:pos x="T2" y="0"/>
                </a:cxn>
                <a:cxn ang="0">
                  <a:pos x="T3" y="0"/>
                </a:cxn>
                <a:cxn ang="0">
                  <a:pos x="T4" y="0"/>
                </a:cxn>
              </a:cxnLst>
              <a:rect l="0" t="0" r="r" b="b"/>
              <a:pathLst>
                <a:path w="20">
                  <a:moveTo>
                    <a:pt x="0" y="0"/>
                  </a:moveTo>
                  <a:cubicBezTo>
                    <a:pt x="18" y="0"/>
                    <a:pt x="18" y="0"/>
                    <a:pt x="18" y="0"/>
                  </a:cubicBezTo>
                  <a:cubicBezTo>
                    <a:pt x="18" y="0"/>
                    <a:pt x="19" y="0"/>
                    <a:pt x="20" y="0"/>
                  </a:cubicBezTo>
                  <a:cubicBezTo>
                    <a:pt x="2" y="0"/>
                    <a:pt x="2" y="0"/>
                    <a:pt x="2" y="0"/>
                  </a:cubicBezTo>
                  <a:cubicBezTo>
                    <a:pt x="1" y="0"/>
                    <a:pt x="1" y="0"/>
                    <a:pt x="0"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15" name="Freeform 557"/>
            <p:cNvSpPr>
              <a:spLocks/>
            </p:cNvSpPr>
            <p:nvPr/>
          </p:nvSpPr>
          <p:spPr bwMode="auto">
            <a:xfrm>
              <a:off x="7802563" y="2093913"/>
              <a:ext cx="66675" cy="0"/>
            </a:xfrm>
            <a:custGeom>
              <a:avLst/>
              <a:gdLst>
                <a:gd name="T0" fmla="*/ 0 w 21"/>
                <a:gd name="T1" fmla="*/ 18 w 21"/>
                <a:gd name="T2" fmla="*/ 21 w 21"/>
                <a:gd name="T3" fmla="*/ 4 w 21"/>
                <a:gd name="T4" fmla="*/ 0 w 21"/>
              </a:gdLst>
              <a:ahLst/>
              <a:cxnLst>
                <a:cxn ang="0">
                  <a:pos x="T0" y="0"/>
                </a:cxn>
                <a:cxn ang="0">
                  <a:pos x="T1" y="0"/>
                </a:cxn>
                <a:cxn ang="0">
                  <a:pos x="T2" y="0"/>
                </a:cxn>
                <a:cxn ang="0">
                  <a:pos x="T3" y="0"/>
                </a:cxn>
                <a:cxn ang="0">
                  <a:pos x="T4" y="0"/>
                </a:cxn>
              </a:cxnLst>
              <a:rect l="0" t="0" r="r" b="b"/>
              <a:pathLst>
                <a:path w="21">
                  <a:moveTo>
                    <a:pt x="0" y="0"/>
                  </a:moveTo>
                  <a:cubicBezTo>
                    <a:pt x="18" y="0"/>
                    <a:pt x="18" y="0"/>
                    <a:pt x="18" y="0"/>
                  </a:cubicBezTo>
                  <a:cubicBezTo>
                    <a:pt x="19" y="0"/>
                    <a:pt x="20" y="0"/>
                    <a:pt x="21" y="0"/>
                  </a:cubicBezTo>
                  <a:cubicBezTo>
                    <a:pt x="4" y="0"/>
                    <a:pt x="4" y="0"/>
                    <a:pt x="4" y="0"/>
                  </a:cubicBezTo>
                  <a:cubicBezTo>
                    <a:pt x="3" y="0"/>
                    <a:pt x="2" y="0"/>
                    <a:pt x="0" y="0"/>
                  </a:cubicBezTo>
                  <a:close/>
                </a:path>
              </a:pathLst>
            </a:custGeom>
            <a:solidFill>
              <a:srgbClr val="77B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25000" lnSpcReduction="20000"/>
            </a:bodyPr>
            <a:lstStyle/>
            <a:p>
              <a:endParaRPr lang="en-US" sz="2400"/>
            </a:p>
          </p:txBody>
        </p:sp>
        <p:sp>
          <p:nvSpPr>
            <p:cNvPr id="116" name="Freeform 558"/>
            <p:cNvSpPr>
              <a:spLocks/>
            </p:cNvSpPr>
            <p:nvPr/>
          </p:nvSpPr>
          <p:spPr bwMode="auto">
            <a:xfrm>
              <a:off x="7808913" y="3086101"/>
              <a:ext cx="157163" cy="441325"/>
            </a:xfrm>
            <a:custGeom>
              <a:avLst/>
              <a:gdLst>
                <a:gd name="T0" fmla="*/ 18 w 49"/>
                <a:gd name="T1" fmla="*/ 136 h 136"/>
                <a:gd name="T2" fmla="*/ 0 w 49"/>
                <a:gd name="T3" fmla="*/ 136 h 136"/>
                <a:gd name="T4" fmla="*/ 31 w 49"/>
                <a:gd name="T5" fmla="*/ 69 h 136"/>
                <a:gd name="T6" fmla="*/ 0 w 49"/>
                <a:gd name="T7" fmla="*/ 1 h 136"/>
                <a:gd name="T8" fmla="*/ 18 w 49"/>
                <a:gd name="T9" fmla="*/ 0 h 136"/>
                <a:gd name="T10" fmla="*/ 49 w 49"/>
                <a:gd name="T11" fmla="*/ 69 h 136"/>
                <a:gd name="T12" fmla="*/ 18 w 49"/>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49" h="136">
                  <a:moveTo>
                    <a:pt x="18" y="136"/>
                  </a:moveTo>
                  <a:cubicBezTo>
                    <a:pt x="0" y="136"/>
                    <a:pt x="0" y="136"/>
                    <a:pt x="0" y="136"/>
                  </a:cubicBezTo>
                  <a:cubicBezTo>
                    <a:pt x="17" y="136"/>
                    <a:pt x="31" y="106"/>
                    <a:pt x="31" y="69"/>
                  </a:cubicBezTo>
                  <a:cubicBezTo>
                    <a:pt x="31" y="32"/>
                    <a:pt x="17" y="1"/>
                    <a:pt x="0" y="1"/>
                  </a:cubicBezTo>
                  <a:cubicBezTo>
                    <a:pt x="18" y="0"/>
                    <a:pt x="18" y="0"/>
                    <a:pt x="18" y="0"/>
                  </a:cubicBezTo>
                  <a:cubicBezTo>
                    <a:pt x="35" y="1"/>
                    <a:pt x="49" y="32"/>
                    <a:pt x="49" y="69"/>
                  </a:cubicBezTo>
                  <a:cubicBezTo>
                    <a:pt x="49" y="106"/>
                    <a:pt x="35" y="136"/>
                    <a:pt x="18" y="136"/>
                  </a:cubicBezTo>
                  <a:close/>
                </a:path>
              </a:pathLst>
            </a:custGeom>
            <a:solidFill>
              <a:srgbClr val="D9E5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rmAutofit fontScale="92500" lnSpcReduction="10000"/>
            </a:bodyPr>
            <a:lstStyle/>
            <a:p>
              <a:endParaRPr lang="en-US" sz="2400"/>
            </a:p>
          </p:txBody>
        </p:sp>
        <p:sp>
          <p:nvSpPr>
            <p:cNvPr id="117" name="Freeform 559"/>
            <p:cNvSpPr>
              <a:spLocks/>
            </p:cNvSpPr>
            <p:nvPr/>
          </p:nvSpPr>
          <p:spPr bwMode="auto">
            <a:xfrm>
              <a:off x="7708901" y="3086101"/>
              <a:ext cx="200025" cy="441325"/>
            </a:xfrm>
            <a:custGeom>
              <a:avLst/>
              <a:gdLst>
                <a:gd name="T0" fmla="*/ 31 w 62"/>
                <a:gd name="T1" fmla="*/ 1 h 136"/>
                <a:gd name="T2" fmla="*/ 62 w 62"/>
                <a:gd name="T3" fmla="*/ 69 h 136"/>
                <a:gd name="T4" fmla="*/ 31 w 62"/>
                <a:gd name="T5" fmla="*/ 136 h 136"/>
                <a:gd name="T6" fmla="*/ 0 w 62"/>
                <a:gd name="T7" fmla="*/ 67 h 136"/>
                <a:gd name="T8" fmla="*/ 31 w 62"/>
                <a:gd name="T9" fmla="*/ 1 h 136"/>
              </a:gdLst>
              <a:ahLst/>
              <a:cxnLst>
                <a:cxn ang="0">
                  <a:pos x="T0" y="T1"/>
                </a:cxn>
                <a:cxn ang="0">
                  <a:pos x="T2" y="T3"/>
                </a:cxn>
                <a:cxn ang="0">
                  <a:pos x="T4" y="T5"/>
                </a:cxn>
                <a:cxn ang="0">
                  <a:pos x="T6" y="T7"/>
                </a:cxn>
                <a:cxn ang="0">
                  <a:pos x="T8" y="T9"/>
                </a:cxn>
              </a:cxnLst>
              <a:rect l="0" t="0" r="r" b="b"/>
              <a:pathLst>
                <a:path w="62" h="136">
                  <a:moveTo>
                    <a:pt x="31" y="1"/>
                  </a:moveTo>
                  <a:cubicBezTo>
                    <a:pt x="48" y="1"/>
                    <a:pt x="62" y="32"/>
                    <a:pt x="62" y="69"/>
                  </a:cubicBezTo>
                  <a:cubicBezTo>
                    <a:pt x="62" y="107"/>
                    <a:pt x="48" y="136"/>
                    <a:pt x="31" y="136"/>
                  </a:cubicBezTo>
                  <a:cubicBezTo>
                    <a:pt x="13" y="135"/>
                    <a:pt x="0" y="104"/>
                    <a:pt x="0" y="67"/>
                  </a:cubicBezTo>
                  <a:cubicBezTo>
                    <a:pt x="0" y="30"/>
                    <a:pt x="14" y="0"/>
                    <a:pt x="31" y="1"/>
                  </a:cubicBez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normAutofit fontScale="92500" lnSpcReduction="10000"/>
            </a:bodyPr>
            <a:lstStyle/>
            <a:p>
              <a:endParaRPr lang="en-US" sz="2400"/>
            </a:p>
          </p:txBody>
        </p:sp>
        <p:sp>
          <p:nvSpPr>
            <p:cNvPr id="118" name="Freeform 560"/>
            <p:cNvSpPr>
              <a:spLocks noEditPoints="1"/>
            </p:cNvSpPr>
            <p:nvPr/>
          </p:nvSpPr>
          <p:spPr bwMode="auto">
            <a:xfrm>
              <a:off x="7612063" y="2876551"/>
              <a:ext cx="392113" cy="863600"/>
            </a:xfrm>
            <a:custGeom>
              <a:avLst/>
              <a:gdLst>
                <a:gd name="T0" fmla="*/ 62 w 122"/>
                <a:gd name="T1" fmla="*/ 1 h 267"/>
                <a:gd name="T2" fmla="*/ 122 w 122"/>
                <a:gd name="T3" fmla="*/ 135 h 267"/>
                <a:gd name="T4" fmla="*/ 60 w 122"/>
                <a:gd name="T5" fmla="*/ 266 h 267"/>
                <a:gd name="T6" fmla="*/ 0 w 122"/>
                <a:gd name="T7" fmla="*/ 131 h 267"/>
                <a:gd name="T8" fmla="*/ 62 w 122"/>
                <a:gd name="T9" fmla="*/ 1 h 267"/>
                <a:gd name="T10" fmla="*/ 61 w 122"/>
                <a:gd name="T11" fmla="*/ 201 h 267"/>
                <a:gd name="T12" fmla="*/ 92 w 122"/>
                <a:gd name="T13" fmla="*/ 134 h 267"/>
                <a:gd name="T14" fmla="*/ 61 w 122"/>
                <a:gd name="T15" fmla="*/ 66 h 267"/>
                <a:gd name="T16" fmla="*/ 30 w 122"/>
                <a:gd name="T17" fmla="*/ 132 h 267"/>
                <a:gd name="T18" fmla="*/ 61 w 122"/>
                <a:gd name="T19" fmla="*/ 20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267">
                  <a:moveTo>
                    <a:pt x="62" y="1"/>
                  </a:moveTo>
                  <a:cubicBezTo>
                    <a:pt x="95" y="2"/>
                    <a:pt x="122" y="62"/>
                    <a:pt x="122" y="135"/>
                  </a:cubicBezTo>
                  <a:cubicBezTo>
                    <a:pt x="122" y="208"/>
                    <a:pt x="94" y="267"/>
                    <a:pt x="60" y="266"/>
                  </a:cubicBezTo>
                  <a:cubicBezTo>
                    <a:pt x="27" y="264"/>
                    <a:pt x="0" y="204"/>
                    <a:pt x="0" y="131"/>
                  </a:cubicBezTo>
                  <a:cubicBezTo>
                    <a:pt x="0" y="58"/>
                    <a:pt x="28" y="0"/>
                    <a:pt x="62" y="1"/>
                  </a:cubicBezTo>
                  <a:close/>
                  <a:moveTo>
                    <a:pt x="61" y="201"/>
                  </a:moveTo>
                  <a:cubicBezTo>
                    <a:pt x="78" y="201"/>
                    <a:pt x="92" y="172"/>
                    <a:pt x="92" y="134"/>
                  </a:cubicBezTo>
                  <a:cubicBezTo>
                    <a:pt x="92" y="97"/>
                    <a:pt x="78" y="66"/>
                    <a:pt x="61" y="66"/>
                  </a:cubicBezTo>
                  <a:cubicBezTo>
                    <a:pt x="44" y="65"/>
                    <a:pt x="30" y="95"/>
                    <a:pt x="30" y="132"/>
                  </a:cubicBezTo>
                  <a:cubicBezTo>
                    <a:pt x="30" y="169"/>
                    <a:pt x="43" y="200"/>
                    <a:pt x="61" y="201"/>
                  </a:cubicBezTo>
                </a:path>
              </a:pathLst>
            </a:custGeom>
            <a:solidFill>
              <a:schemeClr val="bg1"/>
            </a:solidFill>
            <a:ln>
              <a:noFill/>
            </a:ln>
          </p:spPr>
          <p:txBody>
            <a:bodyPr vert="horz" wrap="square" lIns="121920" tIns="60960" rIns="121920" bIns="60960" numCol="1" anchor="t" anchorCtr="0" compatLnSpc="1">
              <a:prstTxWarp prst="textNoShape">
                <a:avLst/>
              </a:prstTxWarp>
              <a:normAutofit/>
            </a:bodyPr>
            <a:lstStyle/>
            <a:p>
              <a:endParaRPr lang="en-US" sz="2400"/>
            </a:p>
          </p:txBody>
        </p:sp>
        <p:sp>
          <p:nvSpPr>
            <p:cNvPr id="119" name="Freeform 561"/>
            <p:cNvSpPr>
              <a:spLocks noEditPoints="1"/>
            </p:cNvSpPr>
            <p:nvPr/>
          </p:nvSpPr>
          <p:spPr bwMode="auto">
            <a:xfrm>
              <a:off x="7510463" y="2649538"/>
              <a:ext cx="596900" cy="1314450"/>
            </a:xfrm>
            <a:custGeom>
              <a:avLst/>
              <a:gdLst>
                <a:gd name="T0" fmla="*/ 94 w 186"/>
                <a:gd name="T1" fmla="*/ 2 h 406"/>
                <a:gd name="T2" fmla="*/ 186 w 186"/>
                <a:gd name="T3" fmla="*/ 206 h 406"/>
                <a:gd name="T4" fmla="*/ 92 w 186"/>
                <a:gd name="T5" fmla="*/ 405 h 406"/>
                <a:gd name="T6" fmla="*/ 0 w 186"/>
                <a:gd name="T7" fmla="*/ 200 h 406"/>
                <a:gd name="T8" fmla="*/ 94 w 186"/>
                <a:gd name="T9" fmla="*/ 2 h 406"/>
                <a:gd name="T10" fmla="*/ 92 w 186"/>
                <a:gd name="T11" fmla="*/ 336 h 406"/>
                <a:gd name="T12" fmla="*/ 154 w 186"/>
                <a:gd name="T13" fmla="*/ 205 h 406"/>
                <a:gd name="T14" fmla="*/ 94 w 186"/>
                <a:gd name="T15" fmla="*/ 71 h 406"/>
                <a:gd name="T16" fmla="*/ 32 w 186"/>
                <a:gd name="T17" fmla="*/ 201 h 406"/>
                <a:gd name="T18" fmla="*/ 92 w 186"/>
                <a:gd name="T19" fmla="*/ 33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406">
                  <a:moveTo>
                    <a:pt x="94" y="2"/>
                  </a:moveTo>
                  <a:cubicBezTo>
                    <a:pt x="145" y="4"/>
                    <a:pt x="186" y="95"/>
                    <a:pt x="186" y="206"/>
                  </a:cubicBezTo>
                  <a:cubicBezTo>
                    <a:pt x="185" y="318"/>
                    <a:pt x="143" y="406"/>
                    <a:pt x="92" y="405"/>
                  </a:cubicBezTo>
                  <a:cubicBezTo>
                    <a:pt x="41" y="403"/>
                    <a:pt x="0" y="311"/>
                    <a:pt x="0" y="200"/>
                  </a:cubicBezTo>
                  <a:cubicBezTo>
                    <a:pt x="1" y="89"/>
                    <a:pt x="43" y="0"/>
                    <a:pt x="94" y="2"/>
                  </a:cubicBezTo>
                  <a:close/>
                  <a:moveTo>
                    <a:pt x="92" y="336"/>
                  </a:moveTo>
                  <a:cubicBezTo>
                    <a:pt x="126" y="337"/>
                    <a:pt x="154" y="278"/>
                    <a:pt x="154" y="205"/>
                  </a:cubicBezTo>
                  <a:cubicBezTo>
                    <a:pt x="154" y="132"/>
                    <a:pt x="127" y="72"/>
                    <a:pt x="94" y="71"/>
                  </a:cubicBezTo>
                  <a:cubicBezTo>
                    <a:pt x="60" y="70"/>
                    <a:pt x="32" y="128"/>
                    <a:pt x="32" y="201"/>
                  </a:cubicBezTo>
                  <a:cubicBezTo>
                    <a:pt x="32" y="274"/>
                    <a:pt x="59" y="334"/>
                    <a:pt x="92" y="336"/>
                  </a:cubicBezTo>
                </a:path>
              </a:pathLst>
            </a:custGeom>
            <a:solidFill>
              <a:schemeClr val="tx1">
                <a:lumMod val="65000"/>
                <a:lumOff val="35000"/>
              </a:schemeClr>
            </a:solidFill>
            <a:ln>
              <a:noFill/>
            </a:ln>
          </p:spPr>
          <p:txBody>
            <a:bodyPr vert="horz" wrap="square" lIns="121920" tIns="60960" rIns="121920" bIns="60960" numCol="1" anchor="t" anchorCtr="0" compatLnSpc="1">
              <a:prstTxWarp prst="textNoShape">
                <a:avLst/>
              </a:prstTxWarp>
              <a:normAutofit/>
            </a:bodyPr>
            <a:lstStyle/>
            <a:p>
              <a:endParaRPr lang="en-US" sz="2400"/>
            </a:p>
          </p:txBody>
        </p:sp>
        <p:sp>
          <p:nvSpPr>
            <p:cNvPr id="120" name="Freeform 562"/>
            <p:cNvSpPr>
              <a:spLocks noEditPoints="1"/>
            </p:cNvSpPr>
            <p:nvPr/>
          </p:nvSpPr>
          <p:spPr bwMode="auto">
            <a:xfrm>
              <a:off x="7362826" y="2327276"/>
              <a:ext cx="892175" cy="1962150"/>
            </a:xfrm>
            <a:custGeom>
              <a:avLst/>
              <a:gdLst>
                <a:gd name="T0" fmla="*/ 140 w 278"/>
                <a:gd name="T1" fmla="*/ 2 h 607"/>
                <a:gd name="T2" fmla="*/ 277 w 278"/>
                <a:gd name="T3" fmla="*/ 308 h 607"/>
                <a:gd name="T4" fmla="*/ 138 w 278"/>
                <a:gd name="T5" fmla="*/ 604 h 607"/>
                <a:gd name="T6" fmla="*/ 0 w 278"/>
                <a:gd name="T7" fmla="*/ 298 h 607"/>
                <a:gd name="T8" fmla="*/ 140 w 278"/>
                <a:gd name="T9" fmla="*/ 2 h 607"/>
                <a:gd name="T10" fmla="*/ 138 w 278"/>
                <a:gd name="T11" fmla="*/ 505 h 607"/>
                <a:gd name="T12" fmla="*/ 232 w 278"/>
                <a:gd name="T13" fmla="*/ 306 h 607"/>
                <a:gd name="T14" fmla="*/ 140 w 278"/>
                <a:gd name="T15" fmla="*/ 102 h 607"/>
                <a:gd name="T16" fmla="*/ 46 w 278"/>
                <a:gd name="T17" fmla="*/ 300 h 607"/>
                <a:gd name="T18" fmla="*/ 138 w 278"/>
                <a:gd name="T19" fmla="*/ 5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07">
                  <a:moveTo>
                    <a:pt x="140" y="2"/>
                  </a:moveTo>
                  <a:cubicBezTo>
                    <a:pt x="217" y="5"/>
                    <a:pt x="278" y="142"/>
                    <a:pt x="277" y="308"/>
                  </a:cubicBezTo>
                  <a:cubicBezTo>
                    <a:pt x="277" y="474"/>
                    <a:pt x="214" y="607"/>
                    <a:pt x="138" y="604"/>
                  </a:cubicBezTo>
                  <a:cubicBezTo>
                    <a:pt x="61" y="601"/>
                    <a:pt x="0" y="464"/>
                    <a:pt x="0" y="298"/>
                  </a:cubicBezTo>
                  <a:cubicBezTo>
                    <a:pt x="1" y="132"/>
                    <a:pt x="64" y="0"/>
                    <a:pt x="140" y="2"/>
                  </a:cubicBezTo>
                  <a:close/>
                  <a:moveTo>
                    <a:pt x="138" y="505"/>
                  </a:moveTo>
                  <a:cubicBezTo>
                    <a:pt x="189" y="506"/>
                    <a:pt x="231" y="418"/>
                    <a:pt x="232" y="306"/>
                  </a:cubicBezTo>
                  <a:cubicBezTo>
                    <a:pt x="232" y="195"/>
                    <a:pt x="191" y="104"/>
                    <a:pt x="140" y="102"/>
                  </a:cubicBezTo>
                  <a:cubicBezTo>
                    <a:pt x="89" y="100"/>
                    <a:pt x="47" y="189"/>
                    <a:pt x="46" y="300"/>
                  </a:cubicBezTo>
                  <a:cubicBezTo>
                    <a:pt x="46" y="411"/>
                    <a:pt x="87" y="503"/>
                    <a:pt x="138" y="505"/>
                  </a:cubicBezTo>
                </a:path>
              </a:pathLst>
            </a:custGeom>
            <a:solidFill>
              <a:schemeClr val="bg1"/>
            </a:solidFill>
            <a:ln>
              <a:noFill/>
            </a:ln>
          </p:spPr>
          <p:txBody>
            <a:bodyPr vert="horz" wrap="square" lIns="121920" tIns="60960" rIns="121920" bIns="60960" numCol="1" anchor="t" anchorCtr="0" compatLnSpc="1">
              <a:prstTxWarp prst="textNoShape">
                <a:avLst/>
              </a:prstTxWarp>
              <a:normAutofit/>
            </a:bodyPr>
            <a:lstStyle/>
            <a:p>
              <a:endParaRPr lang="en-US" sz="2400"/>
            </a:p>
          </p:txBody>
        </p:sp>
        <p:sp>
          <p:nvSpPr>
            <p:cNvPr id="121" name="Freeform 563"/>
            <p:cNvSpPr>
              <a:spLocks/>
            </p:cNvSpPr>
            <p:nvPr/>
          </p:nvSpPr>
          <p:spPr bwMode="auto">
            <a:xfrm>
              <a:off x="7812088" y="2093913"/>
              <a:ext cx="609600" cy="2425700"/>
            </a:xfrm>
            <a:custGeom>
              <a:avLst/>
              <a:gdLst>
                <a:gd name="T0" fmla="*/ 18 w 190"/>
                <a:gd name="T1" fmla="*/ 750 h 750"/>
                <a:gd name="T2" fmla="*/ 0 w 190"/>
                <a:gd name="T3" fmla="*/ 750 h 750"/>
                <a:gd name="T4" fmla="*/ 172 w 190"/>
                <a:gd name="T5" fmla="*/ 381 h 750"/>
                <a:gd name="T6" fmla="*/ 1 w 190"/>
                <a:gd name="T7" fmla="*/ 0 h 750"/>
                <a:gd name="T8" fmla="*/ 18 w 190"/>
                <a:gd name="T9" fmla="*/ 0 h 750"/>
                <a:gd name="T10" fmla="*/ 189 w 190"/>
                <a:gd name="T11" fmla="*/ 381 h 750"/>
                <a:gd name="T12" fmla="*/ 18 w 190"/>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190" h="750">
                  <a:moveTo>
                    <a:pt x="18" y="750"/>
                  </a:moveTo>
                  <a:cubicBezTo>
                    <a:pt x="12" y="750"/>
                    <a:pt x="6" y="750"/>
                    <a:pt x="0" y="750"/>
                  </a:cubicBezTo>
                  <a:cubicBezTo>
                    <a:pt x="94" y="750"/>
                    <a:pt x="171" y="586"/>
                    <a:pt x="172" y="381"/>
                  </a:cubicBezTo>
                  <a:cubicBezTo>
                    <a:pt x="173" y="174"/>
                    <a:pt x="96" y="3"/>
                    <a:pt x="1" y="0"/>
                  </a:cubicBezTo>
                  <a:cubicBezTo>
                    <a:pt x="18" y="0"/>
                    <a:pt x="18" y="0"/>
                    <a:pt x="18" y="0"/>
                  </a:cubicBezTo>
                  <a:cubicBezTo>
                    <a:pt x="114" y="3"/>
                    <a:pt x="190" y="174"/>
                    <a:pt x="189" y="381"/>
                  </a:cubicBezTo>
                  <a:cubicBezTo>
                    <a:pt x="189" y="586"/>
                    <a:pt x="112" y="750"/>
                    <a:pt x="18" y="750"/>
                  </a:cubicBezTo>
                  <a:close/>
                </a:path>
              </a:pathLst>
            </a:custGeom>
            <a:solidFill>
              <a:schemeClr val="tx2">
                <a:lumMod val="75000"/>
              </a:schemeClr>
            </a:solidFill>
            <a:ln>
              <a:noFill/>
            </a:ln>
          </p:spPr>
          <p:txBody>
            <a:bodyPr vert="horz" wrap="square" lIns="121920" tIns="60960" rIns="121920" bIns="60960" numCol="1" anchor="t" anchorCtr="0" compatLnSpc="1">
              <a:prstTxWarp prst="textNoShape">
                <a:avLst/>
              </a:prstTxWarp>
              <a:normAutofit/>
            </a:bodyPr>
            <a:lstStyle/>
            <a:p>
              <a:endParaRPr lang="en-US" sz="2400"/>
            </a:p>
          </p:txBody>
        </p:sp>
        <p:sp>
          <p:nvSpPr>
            <p:cNvPr id="122" name="Freeform 564"/>
            <p:cNvSpPr>
              <a:spLocks noEditPoints="1"/>
            </p:cNvSpPr>
            <p:nvPr/>
          </p:nvSpPr>
          <p:spPr bwMode="auto">
            <a:xfrm>
              <a:off x="7250113" y="2084388"/>
              <a:ext cx="1117600" cy="2447925"/>
            </a:xfrm>
            <a:custGeom>
              <a:avLst/>
              <a:gdLst>
                <a:gd name="T0" fmla="*/ 176 w 348"/>
                <a:gd name="T1" fmla="*/ 3 h 757"/>
                <a:gd name="T2" fmla="*/ 347 w 348"/>
                <a:gd name="T3" fmla="*/ 384 h 757"/>
                <a:gd name="T4" fmla="*/ 172 w 348"/>
                <a:gd name="T5" fmla="*/ 753 h 757"/>
                <a:gd name="T6" fmla="*/ 1 w 348"/>
                <a:gd name="T7" fmla="*/ 372 h 757"/>
                <a:gd name="T8" fmla="*/ 176 w 348"/>
                <a:gd name="T9" fmla="*/ 3 h 757"/>
                <a:gd name="T10" fmla="*/ 173 w 348"/>
                <a:gd name="T11" fmla="*/ 679 h 757"/>
                <a:gd name="T12" fmla="*/ 312 w 348"/>
                <a:gd name="T13" fmla="*/ 383 h 757"/>
                <a:gd name="T14" fmla="*/ 175 w 348"/>
                <a:gd name="T15" fmla="*/ 77 h 757"/>
                <a:gd name="T16" fmla="*/ 35 w 348"/>
                <a:gd name="T17" fmla="*/ 373 h 757"/>
                <a:gd name="T18" fmla="*/ 173 w 348"/>
                <a:gd name="T19" fmla="*/ 679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757">
                  <a:moveTo>
                    <a:pt x="176" y="3"/>
                  </a:moveTo>
                  <a:cubicBezTo>
                    <a:pt x="271" y="6"/>
                    <a:pt x="348" y="177"/>
                    <a:pt x="347" y="384"/>
                  </a:cubicBezTo>
                  <a:cubicBezTo>
                    <a:pt x="346" y="591"/>
                    <a:pt x="268" y="757"/>
                    <a:pt x="172" y="753"/>
                  </a:cubicBezTo>
                  <a:cubicBezTo>
                    <a:pt x="77" y="750"/>
                    <a:pt x="0" y="579"/>
                    <a:pt x="1" y="372"/>
                  </a:cubicBezTo>
                  <a:cubicBezTo>
                    <a:pt x="2" y="165"/>
                    <a:pt x="80" y="0"/>
                    <a:pt x="176" y="3"/>
                  </a:cubicBezTo>
                  <a:close/>
                  <a:moveTo>
                    <a:pt x="173" y="679"/>
                  </a:moveTo>
                  <a:cubicBezTo>
                    <a:pt x="249" y="681"/>
                    <a:pt x="312" y="549"/>
                    <a:pt x="312" y="383"/>
                  </a:cubicBezTo>
                  <a:cubicBezTo>
                    <a:pt x="313" y="217"/>
                    <a:pt x="252" y="80"/>
                    <a:pt x="175" y="77"/>
                  </a:cubicBezTo>
                  <a:cubicBezTo>
                    <a:pt x="99" y="75"/>
                    <a:pt x="36" y="207"/>
                    <a:pt x="35" y="373"/>
                  </a:cubicBezTo>
                  <a:cubicBezTo>
                    <a:pt x="35" y="539"/>
                    <a:pt x="96" y="676"/>
                    <a:pt x="173" y="679"/>
                  </a:cubicBezTo>
                </a:path>
              </a:pathLst>
            </a:custGeom>
            <a:solidFill>
              <a:schemeClr val="tx1">
                <a:lumMod val="65000"/>
                <a:lumOff val="35000"/>
              </a:schemeClr>
            </a:solidFill>
            <a:ln>
              <a:noFill/>
            </a:ln>
          </p:spPr>
          <p:txBody>
            <a:bodyPr vert="horz" wrap="square" lIns="121920" tIns="60960" rIns="121920" bIns="60960" numCol="1" anchor="t" anchorCtr="0" compatLnSpc="1">
              <a:prstTxWarp prst="textNoShape">
                <a:avLst/>
              </a:prstTxWarp>
              <a:normAutofit/>
            </a:bodyPr>
            <a:lstStyle/>
            <a:p>
              <a:endParaRPr lang="en-US" sz="2400"/>
            </a:p>
          </p:txBody>
        </p:sp>
      </p:grpSp>
      <p:grpSp>
        <p:nvGrpSpPr>
          <p:cNvPr id="44" name="Group 43"/>
          <p:cNvGrpSpPr/>
          <p:nvPr/>
        </p:nvGrpSpPr>
        <p:grpSpPr>
          <a:xfrm>
            <a:off x="1560388" y="3502001"/>
            <a:ext cx="1814843" cy="2732136"/>
            <a:chOff x="1107902" y="3502001"/>
            <a:chExt cx="1814842" cy="2732136"/>
          </a:xfrm>
        </p:grpSpPr>
        <p:sp>
          <p:nvSpPr>
            <p:cNvPr id="5" name="Rectangle 1"/>
            <p:cNvSpPr>
              <a:spLocks/>
            </p:cNvSpPr>
            <p:nvPr/>
          </p:nvSpPr>
          <p:spPr bwMode="auto">
            <a:xfrm>
              <a:off x="1107902" y="3502001"/>
              <a:ext cx="1814842" cy="2732136"/>
            </a:xfrm>
            <a:prstGeom prst="rect">
              <a:avLst/>
            </a:prstGeom>
            <a:solidFill>
              <a:schemeClr val="bg1">
                <a:lumMod val="85000"/>
              </a:schemeClr>
            </a:solidFill>
            <a:ln w="25400">
              <a:noFill/>
              <a:miter lim="800000"/>
              <a:headEnd/>
              <a:tailEnd/>
            </a:ln>
          </p:spPr>
          <p:txBody>
            <a:bodyPr lIns="0" tIns="0" rIns="0" bIns="0">
              <a:normAutofit/>
            </a:bodyPr>
            <a:lstStyle/>
            <a:p>
              <a:endParaRPr lang="en-US" sz="800">
                <a:solidFill>
                  <a:schemeClr val="tx2"/>
                </a:solidFill>
              </a:endParaRPr>
            </a:p>
          </p:txBody>
        </p:sp>
        <p:sp>
          <p:nvSpPr>
            <p:cNvPr id="24" name="Rectangle 1"/>
            <p:cNvSpPr>
              <a:spLocks/>
            </p:cNvSpPr>
            <p:nvPr/>
          </p:nvSpPr>
          <p:spPr bwMode="auto">
            <a:xfrm>
              <a:off x="1107902" y="5745792"/>
              <a:ext cx="1814842" cy="488345"/>
            </a:xfrm>
            <a:prstGeom prst="rect">
              <a:avLst/>
            </a:prstGeom>
            <a:solidFill>
              <a:schemeClr val="tx2"/>
            </a:solidFill>
            <a:ln w="25400">
              <a:noFill/>
              <a:miter lim="800000"/>
              <a:headEnd/>
              <a:tailEnd/>
            </a:ln>
          </p:spPr>
          <p:txBody>
            <a:bodyPr lIns="0" tIns="0" rIns="0" bIns="0">
              <a:normAutofit/>
            </a:bodyPr>
            <a:lstStyle/>
            <a:p>
              <a:endParaRPr lang="en-US" sz="800"/>
            </a:p>
          </p:txBody>
        </p:sp>
        <p:sp>
          <p:nvSpPr>
            <p:cNvPr id="49" name="TextBox 48"/>
            <p:cNvSpPr txBox="1"/>
            <p:nvPr/>
          </p:nvSpPr>
          <p:spPr>
            <a:xfrm>
              <a:off x="1608827" y="5771900"/>
              <a:ext cx="774571" cy="369332"/>
            </a:xfrm>
            <a:prstGeom prst="rect">
              <a:avLst/>
            </a:prstGeom>
            <a:noFill/>
          </p:spPr>
          <p:txBody>
            <a:bodyPr wrap="none" rtlCol="0">
              <a:normAutofit fontScale="92500" lnSpcReduction="20000"/>
            </a:bodyPr>
            <a:lstStyle/>
            <a:p>
              <a:pPr algn="ctr"/>
              <a:r>
                <a:rPr lang="en-US" sz="2400" dirty="0">
                  <a:solidFill>
                    <a:schemeClr val="bg1"/>
                  </a:solidFill>
                  <a:latin typeface="Lato Regular"/>
                  <a:cs typeface="Lato Regular"/>
                </a:rPr>
                <a:t>Level 1</a:t>
              </a:r>
              <a:endParaRPr lang="id-ID" sz="2400" dirty="0">
                <a:solidFill>
                  <a:schemeClr val="bg1"/>
                </a:solidFill>
                <a:latin typeface="Lato Regular"/>
                <a:cs typeface="Lato Regular"/>
              </a:endParaRPr>
            </a:p>
          </p:txBody>
        </p:sp>
        <p:sp>
          <p:nvSpPr>
            <p:cNvPr id="84" name="TextBox 83"/>
            <p:cNvSpPr txBox="1"/>
            <p:nvPr/>
          </p:nvSpPr>
          <p:spPr>
            <a:xfrm>
              <a:off x="1222138" y="3565646"/>
              <a:ext cx="1536924" cy="461665"/>
            </a:xfrm>
            <a:prstGeom prst="rect">
              <a:avLst/>
            </a:prstGeom>
            <a:noFill/>
          </p:spPr>
          <p:txBody>
            <a:bodyPr wrap="square" rtlCol="0">
              <a:normAutofit/>
            </a:bodyPr>
            <a:lstStyle/>
            <a:p>
              <a:pPr algn="ctr"/>
              <a:r>
                <a:rPr lang="en-US" sz="2400" dirty="0">
                  <a:solidFill>
                    <a:schemeClr val="tx1">
                      <a:lumMod val="65000"/>
                      <a:lumOff val="35000"/>
                    </a:schemeClr>
                  </a:solidFill>
                </a:rPr>
                <a:t>CHAOTIC</a:t>
              </a:r>
            </a:p>
          </p:txBody>
        </p:sp>
        <p:sp>
          <p:nvSpPr>
            <p:cNvPr id="85" name="TextBox 84"/>
            <p:cNvSpPr txBox="1"/>
            <p:nvPr/>
          </p:nvSpPr>
          <p:spPr>
            <a:xfrm>
              <a:off x="1128684" y="4062390"/>
              <a:ext cx="1741738" cy="1015663"/>
            </a:xfrm>
            <a:prstGeom prst="rect">
              <a:avLst/>
            </a:prstGeom>
            <a:noFill/>
          </p:spPr>
          <p:txBody>
            <a:bodyPr wrap="square" rtlCol="0">
              <a:normAutofit fontScale="92500"/>
            </a:bodyPr>
            <a:lstStyle/>
            <a:p>
              <a:pPr algn="ctr"/>
              <a:r>
                <a:rPr lang="en-US" sz="1200" dirty="0">
                  <a:solidFill>
                    <a:schemeClr val="tx1">
                      <a:lumMod val="65000"/>
                      <a:lumOff val="35000"/>
                    </a:schemeClr>
                  </a:solidFill>
                </a:rPr>
                <a:t>No processes at all or no uniform processes. Disorganization within the organization. Common duplicate work and rework</a:t>
              </a:r>
            </a:p>
          </p:txBody>
        </p:sp>
      </p:grpSp>
      <p:grpSp>
        <p:nvGrpSpPr>
          <p:cNvPr id="45" name="Group 44"/>
          <p:cNvGrpSpPr/>
          <p:nvPr/>
        </p:nvGrpSpPr>
        <p:grpSpPr>
          <a:xfrm>
            <a:off x="3448712" y="3277680"/>
            <a:ext cx="1744974" cy="2732136"/>
            <a:chOff x="2996224" y="3277680"/>
            <a:chExt cx="1744974" cy="2732136"/>
          </a:xfrm>
        </p:grpSpPr>
        <p:sp>
          <p:nvSpPr>
            <p:cNvPr id="9" name="Rectangle 1"/>
            <p:cNvSpPr>
              <a:spLocks/>
            </p:cNvSpPr>
            <p:nvPr/>
          </p:nvSpPr>
          <p:spPr bwMode="auto">
            <a:xfrm>
              <a:off x="2996224" y="3277680"/>
              <a:ext cx="1740729" cy="2732136"/>
            </a:xfrm>
            <a:prstGeom prst="rect">
              <a:avLst/>
            </a:prstGeom>
            <a:solidFill>
              <a:schemeClr val="bg1">
                <a:lumMod val="85000"/>
              </a:schemeClr>
            </a:solidFill>
            <a:ln w="25400">
              <a:noFill/>
              <a:miter lim="800000"/>
              <a:headEnd/>
              <a:tailEnd/>
            </a:ln>
          </p:spPr>
          <p:txBody>
            <a:bodyPr lIns="0" tIns="0" rIns="0" bIns="0">
              <a:normAutofit/>
            </a:bodyPr>
            <a:lstStyle/>
            <a:p>
              <a:endParaRPr lang="en-US" sz="800"/>
            </a:p>
          </p:txBody>
        </p:sp>
        <p:sp>
          <p:nvSpPr>
            <p:cNvPr id="35" name="Rectangle 1"/>
            <p:cNvSpPr>
              <a:spLocks/>
            </p:cNvSpPr>
            <p:nvPr/>
          </p:nvSpPr>
          <p:spPr bwMode="auto">
            <a:xfrm>
              <a:off x="3000685" y="5501619"/>
              <a:ext cx="1736268" cy="488345"/>
            </a:xfrm>
            <a:prstGeom prst="rect">
              <a:avLst/>
            </a:prstGeom>
            <a:solidFill>
              <a:schemeClr val="accent2"/>
            </a:solidFill>
            <a:ln w="25400">
              <a:noFill/>
              <a:miter lim="800000"/>
              <a:headEnd/>
              <a:tailEnd/>
            </a:ln>
          </p:spPr>
          <p:txBody>
            <a:bodyPr lIns="0" tIns="0" rIns="0" bIns="0">
              <a:normAutofit/>
            </a:bodyPr>
            <a:lstStyle/>
            <a:p>
              <a:endParaRPr lang="en-US" sz="800"/>
            </a:p>
          </p:txBody>
        </p:sp>
        <p:sp>
          <p:nvSpPr>
            <p:cNvPr id="50" name="TextBox 49"/>
            <p:cNvSpPr txBox="1"/>
            <p:nvPr/>
          </p:nvSpPr>
          <p:spPr>
            <a:xfrm>
              <a:off x="3483280" y="5523741"/>
              <a:ext cx="787395" cy="369332"/>
            </a:xfrm>
            <a:prstGeom prst="rect">
              <a:avLst/>
            </a:prstGeom>
            <a:noFill/>
          </p:spPr>
          <p:txBody>
            <a:bodyPr wrap="none" rtlCol="0">
              <a:normAutofit fontScale="92500" lnSpcReduction="20000"/>
            </a:bodyPr>
            <a:lstStyle/>
            <a:p>
              <a:pPr algn="ctr"/>
              <a:r>
                <a:rPr lang="en-US" sz="2400" dirty="0">
                  <a:solidFill>
                    <a:schemeClr val="bg1"/>
                  </a:solidFill>
                  <a:latin typeface="Lato Regular"/>
                  <a:cs typeface="Lato Regular"/>
                </a:rPr>
                <a:t>Level 2</a:t>
              </a:r>
              <a:endParaRPr lang="id-ID" sz="2400" dirty="0">
                <a:solidFill>
                  <a:schemeClr val="bg1"/>
                </a:solidFill>
                <a:latin typeface="Lato Regular"/>
                <a:cs typeface="Lato Regular"/>
              </a:endParaRPr>
            </a:p>
          </p:txBody>
        </p:sp>
        <p:sp>
          <p:nvSpPr>
            <p:cNvPr id="86" name="TextBox 85"/>
            <p:cNvSpPr txBox="1"/>
            <p:nvPr/>
          </p:nvSpPr>
          <p:spPr>
            <a:xfrm>
              <a:off x="3052354" y="3367457"/>
              <a:ext cx="1536924" cy="461665"/>
            </a:xfrm>
            <a:prstGeom prst="rect">
              <a:avLst/>
            </a:prstGeom>
            <a:noFill/>
          </p:spPr>
          <p:txBody>
            <a:bodyPr wrap="square" rtlCol="0">
              <a:normAutofit/>
            </a:bodyPr>
            <a:lstStyle/>
            <a:p>
              <a:pPr algn="ctr"/>
              <a:r>
                <a:rPr lang="en-US" sz="2400" dirty="0">
                  <a:solidFill>
                    <a:schemeClr val="tx1">
                      <a:lumMod val="65000"/>
                      <a:lumOff val="35000"/>
                    </a:schemeClr>
                  </a:solidFill>
                </a:rPr>
                <a:t>AWARE</a:t>
              </a:r>
            </a:p>
          </p:txBody>
        </p:sp>
        <p:sp>
          <p:nvSpPr>
            <p:cNvPr id="87" name="TextBox 86"/>
            <p:cNvSpPr txBox="1"/>
            <p:nvPr/>
          </p:nvSpPr>
          <p:spPr>
            <a:xfrm>
              <a:off x="3036980" y="3810268"/>
              <a:ext cx="1704218" cy="1013034"/>
            </a:xfrm>
            <a:prstGeom prst="rect">
              <a:avLst/>
            </a:prstGeom>
            <a:noFill/>
          </p:spPr>
          <p:txBody>
            <a:bodyPr wrap="square" rtlCol="0">
              <a:noAutofit/>
            </a:bodyPr>
            <a:lstStyle/>
            <a:p>
              <a:pPr algn="ctr">
                <a:lnSpc>
                  <a:spcPct val="110000"/>
                </a:lnSpc>
              </a:pPr>
              <a:r>
                <a:rPr lang="en-US" sz="1100" dirty="0">
                  <a:solidFill>
                    <a:schemeClr val="tx1">
                      <a:lumMod val="65000"/>
                      <a:lumOff val="35000"/>
                    </a:schemeClr>
                  </a:solidFill>
                </a:rPr>
                <a:t>A company that learns to be proactive in nature. They are aware of the needs of the company. Can be reproducible and repeatable. Can start to drive duplicate work and rework out of their organization’s system.</a:t>
              </a:r>
            </a:p>
          </p:txBody>
        </p:sp>
      </p:grpSp>
      <p:grpSp>
        <p:nvGrpSpPr>
          <p:cNvPr id="46" name="Group 45"/>
          <p:cNvGrpSpPr/>
          <p:nvPr/>
        </p:nvGrpSpPr>
        <p:grpSpPr>
          <a:xfrm>
            <a:off x="5255343" y="3057424"/>
            <a:ext cx="1741165" cy="2732136"/>
            <a:chOff x="4802855" y="3057424"/>
            <a:chExt cx="1741165" cy="2732136"/>
          </a:xfrm>
        </p:grpSpPr>
        <p:sp>
          <p:nvSpPr>
            <p:cNvPr id="13" name="Rectangle 1"/>
            <p:cNvSpPr>
              <a:spLocks/>
            </p:cNvSpPr>
            <p:nvPr/>
          </p:nvSpPr>
          <p:spPr bwMode="auto">
            <a:xfrm>
              <a:off x="4803291" y="3057424"/>
              <a:ext cx="1740729" cy="2732136"/>
            </a:xfrm>
            <a:prstGeom prst="rect">
              <a:avLst/>
            </a:prstGeom>
            <a:solidFill>
              <a:schemeClr val="bg1">
                <a:lumMod val="85000"/>
              </a:schemeClr>
            </a:solidFill>
            <a:ln w="25400">
              <a:noFill/>
              <a:miter lim="800000"/>
              <a:headEnd/>
              <a:tailEnd/>
            </a:ln>
          </p:spPr>
          <p:txBody>
            <a:bodyPr lIns="0" tIns="0" rIns="0" bIns="0">
              <a:normAutofit/>
            </a:bodyPr>
            <a:lstStyle/>
            <a:p>
              <a:endParaRPr lang="en-US" sz="800"/>
            </a:p>
          </p:txBody>
        </p:sp>
        <p:sp>
          <p:nvSpPr>
            <p:cNvPr id="36" name="Rectangle 1"/>
            <p:cNvSpPr>
              <a:spLocks/>
            </p:cNvSpPr>
            <p:nvPr/>
          </p:nvSpPr>
          <p:spPr bwMode="auto">
            <a:xfrm>
              <a:off x="4802855" y="5283554"/>
              <a:ext cx="1736268" cy="488345"/>
            </a:xfrm>
            <a:prstGeom prst="rect">
              <a:avLst/>
            </a:prstGeom>
            <a:solidFill>
              <a:schemeClr val="accent3"/>
            </a:solidFill>
            <a:ln w="25400">
              <a:noFill/>
              <a:miter lim="800000"/>
              <a:headEnd/>
              <a:tailEnd/>
            </a:ln>
          </p:spPr>
          <p:txBody>
            <a:bodyPr lIns="0" tIns="0" rIns="0" bIns="0">
              <a:normAutofit/>
            </a:bodyPr>
            <a:lstStyle/>
            <a:p>
              <a:endParaRPr lang="en-US" sz="800"/>
            </a:p>
          </p:txBody>
        </p:sp>
        <p:sp>
          <p:nvSpPr>
            <p:cNvPr id="51" name="TextBox 50"/>
            <p:cNvSpPr txBox="1"/>
            <p:nvPr/>
          </p:nvSpPr>
          <p:spPr>
            <a:xfrm>
              <a:off x="5302871" y="5313728"/>
              <a:ext cx="787395" cy="369332"/>
            </a:xfrm>
            <a:prstGeom prst="rect">
              <a:avLst/>
            </a:prstGeom>
            <a:noFill/>
          </p:spPr>
          <p:txBody>
            <a:bodyPr wrap="none" rtlCol="0">
              <a:normAutofit fontScale="92500" lnSpcReduction="20000"/>
            </a:bodyPr>
            <a:lstStyle/>
            <a:p>
              <a:pPr algn="ctr"/>
              <a:r>
                <a:rPr lang="en-US" sz="2400" dirty="0">
                  <a:solidFill>
                    <a:schemeClr val="bg1"/>
                  </a:solidFill>
                  <a:latin typeface="Lato Regular"/>
                  <a:cs typeface="Lato Regular"/>
                </a:rPr>
                <a:t>Level 3</a:t>
              </a:r>
              <a:endParaRPr lang="id-ID" sz="2400" dirty="0">
                <a:solidFill>
                  <a:schemeClr val="bg1"/>
                </a:solidFill>
                <a:latin typeface="Lato Regular"/>
                <a:cs typeface="Lato Regular"/>
              </a:endParaRPr>
            </a:p>
          </p:txBody>
        </p:sp>
        <p:sp>
          <p:nvSpPr>
            <p:cNvPr id="88" name="TextBox 87"/>
            <p:cNvSpPr txBox="1"/>
            <p:nvPr/>
          </p:nvSpPr>
          <p:spPr>
            <a:xfrm>
              <a:off x="4890903" y="3075700"/>
              <a:ext cx="1536924" cy="461665"/>
            </a:xfrm>
            <a:prstGeom prst="rect">
              <a:avLst/>
            </a:prstGeom>
            <a:noFill/>
          </p:spPr>
          <p:txBody>
            <a:bodyPr wrap="square" rtlCol="0">
              <a:normAutofit/>
            </a:bodyPr>
            <a:lstStyle/>
            <a:p>
              <a:pPr algn="ctr"/>
              <a:r>
                <a:rPr lang="en-US" sz="2400" dirty="0">
                  <a:solidFill>
                    <a:schemeClr val="tx1">
                      <a:lumMod val="65000"/>
                      <a:lumOff val="35000"/>
                    </a:schemeClr>
                  </a:solidFill>
                </a:rPr>
                <a:t>ENABLED</a:t>
              </a:r>
            </a:p>
          </p:txBody>
        </p:sp>
        <p:sp>
          <p:nvSpPr>
            <p:cNvPr id="89" name="TextBox 88"/>
            <p:cNvSpPr txBox="1"/>
            <p:nvPr/>
          </p:nvSpPr>
          <p:spPr>
            <a:xfrm>
              <a:off x="4808189" y="3393331"/>
              <a:ext cx="1713933" cy="1662420"/>
            </a:xfrm>
            <a:prstGeom prst="rect">
              <a:avLst/>
            </a:prstGeom>
            <a:noFill/>
          </p:spPr>
          <p:txBody>
            <a:bodyPr wrap="square" rtlCol="0">
              <a:noAutofit/>
            </a:bodyPr>
            <a:lstStyle/>
            <a:p>
              <a:pPr algn="ctr"/>
              <a:r>
                <a:rPr lang="en-US" sz="1100" dirty="0">
                  <a:solidFill>
                    <a:schemeClr val="tx1">
                      <a:lumMod val="65000"/>
                      <a:lumOff val="35000"/>
                    </a:schemeClr>
                  </a:solidFill>
                </a:rPr>
                <a:t>Companies that strive to create value. Key processes are well documented and defined. The company has established internal procedures and standards. Projects are reproducible and repeatable, with limited duplicate work and rework</a:t>
              </a:r>
              <a:r>
                <a:rPr lang="en-US" sz="1100" b="0" i="0" dirty="0">
                  <a:solidFill>
                    <a:srgbClr val="000000"/>
                  </a:solidFill>
                  <a:effectLst/>
                  <a:latin typeface="Roboto" panose="02000000000000000000" pitchFamily="2" charset="0"/>
                </a:rPr>
                <a:t>.</a:t>
              </a:r>
              <a:endParaRPr lang="en-US" sz="1100" dirty="0">
                <a:solidFill>
                  <a:schemeClr val="tx1">
                    <a:lumMod val="65000"/>
                    <a:lumOff val="35000"/>
                  </a:schemeClr>
                </a:solidFill>
              </a:endParaRPr>
            </a:p>
          </p:txBody>
        </p:sp>
      </p:grpSp>
      <p:grpSp>
        <p:nvGrpSpPr>
          <p:cNvPr id="47" name="Group 46"/>
          <p:cNvGrpSpPr/>
          <p:nvPr/>
        </p:nvGrpSpPr>
        <p:grpSpPr>
          <a:xfrm>
            <a:off x="7066406" y="2812695"/>
            <a:ext cx="1741165" cy="2732136"/>
            <a:chOff x="6613918" y="2812694"/>
            <a:chExt cx="1741165" cy="2732136"/>
          </a:xfrm>
        </p:grpSpPr>
        <p:sp>
          <p:nvSpPr>
            <p:cNvPr id="18" name="Rectangle 1"/>
            <p:cNvSpPr>
              <a:spLocks/>
            </p:cNvSpPr>
            <p:nvPr/>
          </p:nvSpPr>
          <p:spPr bwMode="auto">
            <a:xfrm>
              <a:off x="6614354" y="2812694"/>
              <a:ext cx="1740729" cy="2732136"/>
            </a:xfrm>
            <a:prstGeom prst="rect">
              <a:avLst/>
            </a:prstGeom>
            <a:solidFill>
              <a:schemeClr val="bg1">
                <a:lumMod val="85000"/>
              </a:schemeClr>
            </a:solidFill>
            <a:ln w="25400">
              <a:noFill/>
              <a:miter lim="800000"/>
              <a:headEnd/>
              <a:tailEnd/>
            </a:ln>
          </p:spPr>
          <p:txBody>
            <a:bodyPr lIns="0" tIns="0" rIns="0" bIns="0">
              <a:normAutofit/>
            </a:bodyPr>
            <a:lstStyle/>
            <a:p>
              <a:endParaRPr lang="en-US" sz="800"/>
            </a:p>
          </p:txBody>
        </p:sp>
        <p:sp>
          <p:nvSpPr>
            <p:cNvPr id="37" name="Rectangle 1"/>
            <p:cNvSpPr>
              <a:spLocks/>
            </p:cNvSpPr>
            <p:nvPr/>
          </p:nvSpPr>
          <p:spPr bwMode="auto">
            <a:xfrm>
              <a:off x="6613918" y="5056485"/>
              <a:ext cx="1736268" cy="488345"/>
            </a:xfrm>
            <a:prstGeom prst="rect">
              <a:avLst/>
            </a:prstGeom>
            <a:solidFill>
              <a:schemeClr val="accent4"/>
            </a:solidFill>
            <a:ln w="25400">
              <a:noFill/>
              <a:miter lim="800000"/>
              <a:headEnd/>
              <a:tailEnd/>
            </a:ln>
          </p:spPr>
          <p:txBody>
            <a:bodyPr lIns="0" tIns="0" rIns="0" bIns="0">
              <a:normAutofit/>
            </a:bodyPr>
            <a:lstStyle/>
            <a:p>
              <a:endParaRPr lang="en-US" sz="800"/>
            </a:p>
          </p:txBody>
        </p:sp>
        <p:sp>
          <p:nvSpPr>
            <p:cNvPr id="52" name="TextBox 51"/>
            <p:cNvSpPr txBox="1"/>
            <p:nvPr/>
          </p:nvSpPr>
          <p:spPr>
            <a:xfrm>
              <a:off x="7103617" y="5088360"/>
              <a:ext cx="787395" cy="369332"/>
            </a:xfrm>
            <a:prstGeom prst="rect">
              <a:avLst/>
            </a:prstGeom>
            <a:noFill/>
          </p:spPr>
          <p:txBody>
            <a:bodyPr wrap="none" rtlCol="0">
              <a:normAutofit fontScale="92500" lnSpcReduction="20000"/>
            </a:bodyPr>
            <a:lstStyle/>
            <a:p>
              <a:pPr algn="ctr"/>
              <a:r>
                <a:rPr lang="en-US" sz="2400" dirty="0">
                  <a:solidFill>
                    <a:schemeClr val="bg1"/>
                  </a:solidFill>
                  <a:latin typeface="Lato Regular"/>
                  <a:cs typeface="Lato Regular"/>
                </a:rPr>
                <a:t>Level 4</a:t>
              </a:r>
              <a:endParaRPr lang="id-ID" sz="2400" dirty="0">
                <a:solidFill>
                  <a:schemeClr val="bg1"/>
                </a:solidFill>
                <a:latin typeface="Lato Regular"/>
                <a:cs typeface="Lato Regular"/>
              </a:endParaRPr>
            </a:p>
          </p:txBody>
        </p:sp>
        <p:sp>
          <p:nvSpPr>
            <p:cNvPr id="90" name="TextBox 89"/>
            <p:cNvSpPr txBox="1"/>
            <p:nvPr/>
          </p:nvSpPr>
          <p:spPr>
            <a:xfrm>
              <a:off x="6663305" y="2895244"/>
              <a:ext cx="1536924" cy="461665"/>
            </a:xfrm>
            <a:prstGeom prst="rect">
              <a:avLst/>
            </a:prstGeom>
            <a:noFill/>
          </p:spPr>
          <p:txBody>
            <a:bodyPr wrap="square" rtlCol="0">
              <a:normAutofit/>
            </a:bodyPr>
            <a:lstStyle/>
            <a:p>
              <a:pPr algn="ctr"/>
              <a:r>
                <a:rPr lang="en-US" sz="2400" dirty="0">
                  <a:solidFill>
                    <a:schemeClr val="tx1">
                      <a:lumMod val="65000"/>
                      <a:lumOff val="35000"/>
                    </a:schemeClr>
                  </a:solidFill>
                </a:rPr>
                <a:t>MANAGED</a:t>
              </a:r>
            </a:p>
          </p:txBody>
        </p:sp>
        <p:sp>
          <p:nvSpPr>
            <p:cNvPr id="91" name="TextBox 90"/>
            <p:cNvSpPr txBox="1"/>
            <p:nvPr/>
          </p:nvSpPr>
          <p:spPr>
            <a:xfrm>
              <a:off x="6683603" y="3335426"/>
              <a:ext cx="1671479" cy="1608690"/>
            </a:xfrm>
            <a:prstGeom prst="rect">
              <a:avLst/>
            </a:prstGeom>
            <a:noFill/>
          </p:spPr>
          <p:txBody>
            <a:bodyPr wrap="square" rtlCol="0">
              <a:noAutofit/>
            </a:bodyPr>
            <a:lstStyle/>
            <a:p>
              <a:pPr algn="ctr"/>
              <a:r>
                <a:rPr lang="en-US" sz="1100" dirty="0">
                  <a:solidFill>
                    <a:schemeClr val="tx1">
                      <a:lumMod val="65000"/>
                      <a:lumOff val="35000"/>
                    </a:schemeClr>
                  </a:solidFill>
                </a:rPr>
                <a:t>A company with good process control and measurable metrics, as well as established systems. A learning company with focus on innovations and value. Duplicate work and rework at low percentage.</a:t>
              </a:r>
            </a:p>
          </p:txBody>
        </p:sp>
      </p:grpSp>
      <p:grpSp>
        <p:nvGrpSpPr>
          <p:cNvPr id="48" name="Group 47"/>
          <p:cNvGrpSpPr/>
          <p:nvPr/>
        </p:nvGrpSpPr>
        <p:grpSpPr>
          <a:xfrm>
            <a:off x="8606882" y="2551421"/>
            <a:ext cx="2003948" cy="2732135"/>
            <a:chOff x="8154395" y="2551419"/>
            <a:chExt cx="2003948" cy="2732135"/>
          </a:xfrm>
        </p:grpSpPr>
        <p:grpSp>
          <p:nvGrpSpPr>
            <p:cNvPr id="21" name="Group 20"/>
            <p:cNvGrpSpPr/>
            <p:nvPr/>
          </p:nvGrpSpPr>
          <p:grpSpPr>
            <a:xfrm>
              <a:off x="8154395" y="2551419"/>
              <a:ext cx="2002929" cy="2732135"/>
              <a:chOff x="7961392" y="5898827"/>
              <a:chExt cx="3646856" cy="4974567"/>
            </a:xfrm>
          </p:grpSpPr>
          <p:sp>
            <p:nvSpPr>
              <p:cNvPr id="22" name="Freeform 2"/>
              <p:cNvSpPr>
                <a:spLocks/>
              </p:cNvSpPr>
              <p:nvPr/>
            </p:nvSpPr>
            <p:spPr bwMode="auto">
              <a:xfrm>
                <a:off x="7961392" y="5898827"/>
                <a:ext cx="352530" cy="408435"/>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5">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normAutofit/>
              </a:bodyPr>
              <a:lstStyle/>
              <a:p>
                <a:endParaRPr lang="en-US" sz="800"/>
              </a:p>
            </p:txBody>
          </p:sp>
          <p:sp>
            <p:nvSpPr>
              <p:cNvPr id="23" name="Rectangle 1"/>
              <p:cNvSpPr>
                <a:spLocks/>
              </p:cNvSpPr>
              <p:nvPr/>
            </p:nvSpPr>
            <p:spPr bwMode="auto">
              <a:xfrm>
                <a:off x="8438796" y="5898827"/>
                <a:ext cx="3169452" cy="4974567"/>
              </a:xfrm>
              <a:prstGeom prst="rect">
                <a:avLst/>
              </a:prstGeom>
              <a:solidFill>
                <a:schemeClr val="bg1">
                  <a:lumMod val="85000"/>
                </a:schemeClr>
              </a:solidFill>
              <a:ln w="25400">
                <a:noFill/>
                <a:miter lim="800000"/>
                <a:headEnd/>
                <a:tailEnd/>
              </a:ln>
            </p:spPr>
            <p:txBody>
              <a:bodyPr lIns="0" tIns="0" rIns="0" bIns="0">
                <a:normAutofit/>
              </a:bodyPr>
              <a:lstStyle/>
              <a:p>
                <a:endParaRPr lang="en-US" sz="800"/>
              </a:p>
            </p:txBody>
          </p:sp>
        </p:grpSp>
        <p:sp>
          <p:nvSpPr>
            <p:cNvPr id="38" name="Rectangle 1"/>
            <p:cNvSpPr>
              <a:spLocks/>
            </p:cNvSpPr>
            <p:nvPr/>
          </p:nvSpPr>
          <p:spPr bwMode="auto">
            <a:xfrm>
              <a:off x="8422075" y="4795209"/>
              <a:ext cx="1736268" cy="488345"/>
            </a:xfrm>
            <a:prstGeom prst="rect">
              <a:avLst/>
            </a:prstGeom>
            <a:solidFill>
              <a:schemeClr val="accent5"/>
            </a:solidFill>
            <a:ln w="25400">
              <a:noFill/>
              <a:miter lim="800000"/>
              <a:headEnd/>
              <a:tailEnd/>
            </a:ln>
          </p:spPr>
          <p:txBody>
            <a:bodyPr lIns="0" tIns="0" rIns="0" bIns="0">
              <a:normAutofit/>
            </a:bodyPr>
            <a:lstStyle/>
            <a:p>
              <a:endParaRPr lang="en-US" sz="800"/>
            </a:p>
          </p:txBody>
        </p:sp>
        <p:sp>
          <p:nvSpPr>
            <p:cNvPr id="53" name="TextBox 52"/>
            <p:cNvSpPr txBox="1"/>
            <p:nvPr/>
          </p:nvSpPr>
          <p:spPr>
            <a:xfrm>
              <a:off x="8901779" y="4814329"/>
              <a:ext cx="787395" cy="369332"/>
            </a:xfrm>
            <a:prstGeom prst="rect">
              <a:avLst/>
            </a:prstGeom>
            <a:noFill/>
          </p:spPr>
          <p:txBody>
            <a:bodyPr wrap="none" rtlCol="0">
              <a:normAutofit fontScale="92500" lnSpcReduction="20000"/>
            </a:bodyPr>
            <a:lstStyle/>
            <a:p>
              <a:pPr algn="ctr"/>
              <a:r>
                <a:rPr lang="en-US" sz="2400" dirty="0">
                  <a:solidFill>
                    <a:schemeClr val="bg1"/>
                  </a:solidFill>
                  <a:latin typeface="Lato Regular"/>
                  <a:cs typeface="Lato Regular"/>
                </a:rPr>
                <a:t>Level 5</a:t>
              </a:r>
              <a:endParaRPr lang="id-ID" sz="2400" dirty="0">
                <a:solidFill>
                  <a:schemeClr val="bg1"/>
                </a:solidFill>
                <a:latin typeface="Lato Regular"/>
                <a:cs typeface="Lato Regular"/>
              </a:endParaRPr>
            </a:p>
          </p:txBody>
        </p:sp>
        <p:sp>
          <p:nvSpPr>
            <p:cNvPr id="92" name="TextBox 91"/>
            <p:cNvSpPr txBox="1"/>
            <p:nvPr/>
          </p:nvSpPr>
          <p:spPr>
            <a:xfrm>
              <a:off x="8501854" y="2648053"/>
              <a:ext cx="1536924" cy="461665"/>
            </a:xfrm>
            <a:prstGeom prst="rect">
              <a:avLst/>
            </a:prstGeom>
            <a:noFill/>
          </p:spPr>
          <p:txBody>
            <a:bodyPr wrap="square" rtlCol="0">
              <a:normAutofit fontScale="92500"/>
            </a:bodyPr>
            <a:lstStyle/>
            <a:p>
              <a:pPr algn="ctr"/>
              <a:r>
                <a:rPr lang="en-US" sz="2400" dirty="0">
                  <a:solidFill>
                    <a:schemeClr val="tx1">
                      <a:lumMod val="65000"/>
                      <a:lumOff val="35000"/>
                    </a:schemeClr>
                  </a:solidFill>
                </a:rPr>
                <a:t>OPTIMIZED</a:t>
              </a:r>
            </a:p>
          </p:txBody>
        </p:sp>
        <p:sp>
          <p:nvSpPr>
            <p:cNvPr id="93" name="TextBox 92"/>
            <p:cNvSpPr txBox="1"/>
            <p:nvPr/>
          </p:nvSpPr>
          <p:spPr>
            <a:xfrm>
              <a:off x="8467796" y="3088235"/>
              <a:ext cx="1637389" cy="1640985"/>
            </a:xfrm>
            <a:prstGeom prst="rect">
              <a:avLst/>
            </a:prstGeom>
            <a:noFill/>
          </p:spPr>
          <p:txBody>
            <a:bodyPr wrap="square" rtlCol="0">
              <a:noAutofit/>
            </a:bodyPr>
            <a:lstStyle/>
            <a:p>
              <a:pPr algn="ctr"/>
              <a:r>
                <a:rPr lang="en-US" sz="1100" dirty="0">
                  <a:solidFill>
                    <a:schemeClr val="tx1">
                      <a:lumMod val="65000"/>
                      <a:lumOff val="35000"/>
                    </a:schemeClr>
                  </a:solidFill>
                </a:rPr>
                <a:t>An organization that leverages all systems and processes to drive margin and focus on value. They outsource everything except for the core functions of the organization. Embedded repeatability and reproducibility.</a:t>
              </a:r>
            </a:p>
          </p:txBody>
        </p:sp>
      </p:grpSp>
      <p:sp>
        <p:nvSpPr>
          <p:cNvPr id="4" name="Rectangle 1"/>
          <p:cNvSpPr>
            <a:spLocks/>
          </p:cNvSpPr>
          <p:nvPr/>
        </p:nvSpPr>
        <p:spPr bwMode="auto">
          <a:xfrm>
            <a:off x="1386626" y="3013657"/>
            <a:ext cx="1998032" cy="488345"/>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w="25400">
            <a:noFill/>
            <a:miter lim="800000"/>
            <a:headEnd/>
            <a:tailEnd/>
          </a:ln>
          <a:effectLst>
            <a:outerShdw blurRad="165100" dist="190500" dir="2820000" algn="tl" rotWithShape="0">
              <a:prstClr val="black">
                <a:alpha val="29000"/>
              </a:prstClr>
            </a:outerShdw>
          </a:effectLst>
        </p:spPr>
        <p:txBody>
          <a:bodyPr lIns="0" tIns="0" rIns="0" bIns="0">
            <a:normAutofit/>
          </a:bodyPr>
          <a:lstStyle/>
          <a:p>
            <a:endParaRPr lang="en-US" sz="800"/>
          </a:p>
        </p:txBody>
      </p:sp>
      <p:sp>
        <p:nvSpPr>
          <p:cNvPr id="7" name="Freeform 2"/>
          <p:cNvSpPr>
            <a:spLocks/>
          </p:cNvSpPr>
          <p:nvPr/>
        </p:nvSpPr>
        <p:spPr bwMode="auto">
          <a:xfrm>
            <a:off x="3186512" y="3277681"/>
            <a:ext cx="193617" cy="224321"/>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2">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normAutofit/>
          </a:bodyPr>
          <a:lstStyle/>
          <a:p>
            <a:endParaRPr lang="en-US" sz="800"/>
          </a:p>
        </p:txBody>
      </p:sp>
      <p:sp>
        <p:nvSpPr>
          <p:cNvPr id="8" name="Rectangle 4"/>
          <p:cNvSpPr>
            <a:spLocks/>
          </p:cNvSpPr>
          <p:nvPr/>
        </p:nvSpPr>
        <p:spPr bwMode="auto">
          <a:xfrm>
            <a:off x="3186511" y="2789337"/>
            <a:ext cx="1998032" cy="488345"/>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w="25400">
            <a:noFill/>
            <a:miter lim="800000"/>
            <a:headEnd/>
            <a:tailEnd/>
          </a:ln>
          <a:effectLst>
            <a:outerShdw blurRad="165100" dist="190500" dir="2820000" algn="tl" rotWithShape="0">
              <a:prstClr val="black">
                <a:alpha val="29000"/>
              </a:prstClr>
            </a:outerShdw>
          </a:effectLst>
        </p:spPr>
        <p:txBody>
          <a:bodyPr lIns="0" tIns="0" rIns="0" bIns="0">
            <a:normAutofit/>
          </a:bodyPr>
          <a:lstStyle/>
          <a:p>
            <a:endParaRPr lang="en-US" sz="800"/>
          </a:p>
        </p:txBody>
      </p:sp>
      <p:sp>
        <p:nvSpPr>
          <p:cNvPr id="11" name="Freeform 2"/>
          <p:cNvSpPr>
            <a:spLocks/>
          </p:cNvSpPr>
          <p:nvPr/>
        </p:nvSpPr>
        <p:spPr bwMode="auto">
          <a:xfrm>
            <a:off x="4993580" y="3057425"/>
            <a:ext cx="193617" cy="224321"/>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3">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normAutofit/>
          </a:bodyPr>
          <a:lstStyle/>
          <a:p>
            <a:endParaRPr lang="en-US" sz="800"/>
          </a:p>
        </p:txBody>
      </p:sp>
      <p:sp>
        <p:nvSpPr>
          <p:cNvPr id="12" name="Rectangle 4"/>
          <p:cNvSpPr>
            <a:spLocks/>
          </p:cNvSpPr>
          <p:nvPr/>
        </p:nvSpPr>
        <p:spPr bwMode="auto">
          <a:xfrm>
            <a:off x="4993578" y="2569081"/>
            <a:ext cx="1998032" cy="488345"/>
          </a:xfrm>
          <a:prstGeom prst="rect">
            <a:avLst/>
          </a:prstGeom>
          <a:gradFill flip="none" rotWithShape="1">
            <a:gsLst>
              <a:gs pos="0">
                <a:schemeClr val="accent3">
                  <a:lumMod val="50000"/>
                </a:schemeClr>
              </a:gs>
              <a:gs pos="50000">
                <a:schemeClr val="accent3">
                  <a:lumMod val="85000"/>
                </a:schemeClr>
              </a:gs>
              <a:gs pos="100000">
                <a:schemeClr val="accent3"/>
              </a:gs>
            </a:gsLst>
            <a:lin ang="2700000" scaled="1"/>
            <a:tileRect/>
          </a:gradFill>
          <a:ln w="25400">
            <a:noFill/>
            <a:miter lim="800000"/>
            <a:headEnd/>
            <a:tailEnd/>
          </a:ln>
          <a:effectLst>
            <a:outerShdw blurRad="165100" dist="190500" dir="2820000" algn="tl" rotWithShape="0">
              <a:prstClr val="black">
                <a:alpha val="29000"/>
              </a:prstClr>
            </a:outerShdw>
          </a:effectLst>
        </p:spPr>
        <p:txBody>
          <a:bodyPr lIns="0" tIns="0" rIns="0" bIns="0">
            <a:normAutofit/>
          </a:bodyPr>
          <a:lstStyle/>
          <a:p>
            <a:endParaRPr lang="en-US" sz="800"/>
          </a:p>
        </p:txBody>
      </p:sp>
      <p:sp>
        <p:nvSpPr>
          <p:cNvPr id="14" name="Freeform 2"/>
          <p:cNvSpPr>
            <a:spLocks/>
          </p:cNvSpPr>
          <p:nvPr/>
        </p:nvSpPr>
        <p:spPr bwMode="auto">
          <a:xfrm>
            <a:off x="1379011" y="3502002"/>
            <a:ext cx="193617" cy="224321"/>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tx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normAutofit/>
          </a:bodyPr>
          <a:lstStyle/>
          <a:p>
            <a:endParaRPr lang="en-US" sz="800"/>
          </a:p>
        </p:txBody>
      </p:sp>
      <p:sp>
        <p:nvSpPr>
          <p:cNvPr id="16" name="Freeform 2"/>
          <p:cNvSpPr>
            <a:spLocks/>
          </p:cNvSpPr>
          <p:nvPr/>
        </p:nvSpPr>
        <p:spPr bwMode="auto">
          <a:xfrm>
            <a:off x="6804643" y="2812696"/>
            <a:ext cx="193617" cy="224321"/>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4">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normAutofit/>
          </a:bodyPr>
          <a:lstStyle/>
          <a:p>
            <a:endParaRPr lang="en-US" sz="800"/>
          </a:p>
        </p:txBody>
      </p:sp>
      <p:sp>
        <p:nvSpPr>
          <p:cNvPr id="17" name="Rectangle 4"/>
          <p:cNvSpPr>
            <a:spLocks/>
          </p:cNvSpPr>
          <p:nvPr/>
        </p:nvSpPr>
        <p:spPr bwMode="auto">
          <a:xfrm>
            <a:off x="6804642" y="2324350"/>
            <a:ext cx="1998032" cy="488345"/>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a:ln w="25400">
            <a:noFill/>
            <a:miter lim="800000"/>
            <a:headEnd/>
            <a:tailEnd/>
          </a:ln>
          <a:effectLst>
            <a:outerShdw blurRad="165100" dist="190500" dir="2820000" algn="tl" rotWithShape="0">
              <a:prstClr val="black">
                <a:alpha val="29000"/>
              </a:prstClr>
            </a:outerShdw>
          </a:effectLst>
        </p:spPr>
        <p:txBody>
          <a:bodyPr lIns="0" tIns="0" rIns="0" bIns="0">
            <a:normAutofit/>
          </a:bodyPr>
          <a:lstStyle/>
          <a:p>
            <a:endParaRPr lang="en-US" sz="800"/>
          </a:p>
        </p:txBody>
      </p:sp>
      <p:sp>
        <p:nvSpPr>
          <p:cNvPr id="20" name="AutoShape 13"/>
          <p:cNvSpPr>
            <a:spLocks/>
          </p:cNvSpPr>
          <p:nvPr/>
        </p:nvSpPr>
        <p:spPr bwMode="auto">
          <a:xfrm>
            <a:off x="8606882" y="1957953"/>
            <a:ext cx="2468159" cy="696785"/>
          </a:xfrm>
          <a:prstGeom prst="rightArrow">
            <a:avLst>
              <a:gd name="adj1" fmla="val 69463"/>
              <a:gd name="adj2" fmla="val 2831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w="25400">
            <a:noFill/>
            <a:miter lim="800000"/>
            <a:headEnd/>
            <a:tailEnd/>
          </a:ln>
          <a:effectLst>
            <a:outerShdw blurRad="165100" dist="190500" dir="2820000" algn="tl" rotWithShape="0">
              <a:prstClr val="black">
                <a:alpha val="29000"/>
              </a:prstClr>
            </a:outerShdw>
          </a:effectLst>
        </p:spPr>
        <p:txBody>
          <a:bodyPr lIns="0" tIns="0" rIns="0" bIns="0">
            <a:normAutofit/>
          </a:bodyPr>
          <a:lstStyle/>
          <a:p>
            <a:endParaRPr lang="en-US" sz="800"/>
          </a:p>
        </p:txBody>
      </p:sp>
      <p:sp>
        <p:nvSpPr>
          <p:cNvPr id="29" name="TextBox 28"/>
          <p:cNvSpPr txBox="1"/>
          <p:nvPr/>
        </p:nvSpPr>
        <p:spPr>
          <a:xfrm>
            <a:off x="2302624" y="3046578"/>
            <a:ext cx="45719" cy="369332"/>
          </a:xfrm>
          <a:prstGeom prst="rect">
            <a:avLst/>
          </a:prstGeom>
          <a:noFill/>
        </p:spPr>
        <p:txBody>
          <a:bodyPr wrap="none" lIns="91440" tIns="45720" rIns="91440" bIns="45720" rtlCol="0">
            <a:normAutofit fontScale="92500" lnSpcReduction="20000"/>
          </a:bodyPr>
          <a:lstStyle/>
          <a:p>
            <a:pPr algn="ctr"/>
            <a:r>
              <a:rPr lang="en-US" sz="2400" dirty="0">
                <a:solidFill>
                  <a:schemeClr val="bg1"/>
                </a:solidFill>
                <a:latin typeface="Lato Regular"/>
                <a:cs typeface="Lato Regular"/>
              </a:rPr>
              <a:t>Maturity</a:t>
            </a:r>
            <a:endParaRPr lang="id-ID" sz="2400" dirty="0">
              <a:solidFill>
                <a:schemeClr val="bg1"/>
              </a:solidFill>
              <a:latin typeface="Lato Regular"/>
              <a:cs typeface="Lato Regular"/>
            </a:endParaRPr>
          </a:p>
        </p:txBody>
      </p:sp>
      <p:sp>
        <p:nvSpPr>
          <p:cNvPr id="30" name="TextBox 29"/>
          <p:cNvSpPr txBox="1"/>
          <p:nvPr/>
        </p:nvSpPr>
        <p:spPr>
          <a:xfrm>
            <a:off x="3962856" y="2818150"/>
            <a:ext cx="774571" cy="369332"/>
          </a:xfrm>
          <a:prstGeom prst="rect">
            <a:avLst/>
          </a:prstGeom>
          <a:noFill/>
        </p:spPr>
        <p:txBody>
          <a:bodyPr wrap="none" lIns="91440" tIns="45720" rIns="91440" bIns="45720" rtlCol="0">
            <a:normAutofit fontScale="92500" lnSpcReduction="20000"/>
          </a:bodyPr>
          <a:lstStyle/>
          <a:p>
            <a:pPr algn="ctr"/>
            <a:r>
              <a:rPr lang="en-US" sz="2400" dirty="0">
                <a:solidFill>
                  <a:schemeClr val="bg1"/>
                </a:solidFill>
                <a:latin typeface="Lato Regular"/>
                <a:cs typeface="Lato Regular"/>
              </a:rPr>
              <a:t>Maturity</a:t>
            </a:r>
            <a:endParaRPr lang="id-ID" sz="2400" dirty="0">
              <a:solidFill>
                <a:schemeClr val="bg1"/>
              </a:solidFill>
              <a:latin typeface="Lato Regular"/>
              <a:cs typeface="Lato Regular"/>
            </a:endParaRPr>
          </a:p>
        </p:txBody>
      </p:sp>
      <p:sp>
        <p:nvSpPr>
          <p:cNvPr id="31" name="TextBox 30"/>
          <p:cNvSpPr txBox="1"/>
          <p:nvPr/>
        </p:nvSpPr>
        <p:spPr>
          <a:xfrm>
            <a:off x="5748036" y="2593829"/>
            <a:ext cx="774571" cy="369332"/>
          </a:xfrm>
          <a:prstGeom prst="rect">
            <a:avLst/>
          </a:prstGeom>
          <a:noFill/>
        </p:spPr>
        <p:txBody>
          <a:bodyPr wrap="none" lIns="91440" tIns="45720" rIns="91440" bIns="45720" rtlCol="0">
            <a:normAutofit fontScale="92500" lnSpcReduction="20000"/>
          </a:bodyPr>
          <a:lstStyle/>
          <a:p>
            <a:pPr algn="ctr"/>
            <a:r>
              <a:rPr lang="en-US" sz="2400" dirty="0">
                <a:solidFill>
                  <a:schemeClr val="bg1"/>
                </a:solidFill>
                <a:latin typeface="Lato Regular"/>
                <a:cs typeface="Lato Regular"/>
              </a:rPr>
              <a:t>Maturity</a:t>
            </a:r>
            <a:endParaRPr lang="id-ID" sz="2400" dirty="0">
              <a:solidFill>
                <a:schemeClr val="bg1"/>
              </a:solidFill>
              <a:latin typeface="Lato Regular"/>
              <a:cs typeface="Lato Regular"/>
            </a:endParaRPr>
          </a:p>
        </p:txBody>
      </p:sp>
      <p:sp>
        <p:nvSpPr>
          <p:cNvPr id="33" name="TextBox 32"/>
          <p:cNvSpPr txBox="1"/>
          <p:nvPr/>
        </p:nvSpPr>
        <p:spPr>
          <a:xfrm>
            <a:off x="7559100" y="2362451"/>
            <a:ext cx="774571" cy="369332"/>
          </a:xfrm>
          <a:prstGeom prst="rect">
            <a:avLst/>
          </a:prstGeom>
          <a:noFill/>
        </p:spPr>
        <p:txBody>
          <a:bodyPr wrap="none" lIns="91440" tIns="45720" rIns="91440" bIns="45720" rtlCol="0">
            <a:normAutofit fontScale="92500" lnSpcReduction="20000"/>
          </a:bodyPr>
          <a:lstStyle/>
          <a:p>
            <a:pPr algn="ctr"/>
            <a:r>
              <a:rPr lang="en-US" sz="2400" dirty="0">
                <a:solidFill>
                  <a:schemeClr val="bg1"/>
                </a:solidFill>
                <a:latin typeface="Lato Regular"/>
                <a:cs typeface="Lato Regular"/>
              </a:rPr>
              <a:t>Maturity</a:t>
            </a:r>
            <a:endParaRPr lang="id-ID" sz="2400" dirty="0">
              <a:solidFill>
                <a:schemeClr val="bg1"/>
              </a:solidFill>
              <a:latin typeface="Lato Regular"/>
              <a:cs typeface="Lato Regular"/>
            </a:endParaRPr>
          </a:p>
        </p:txBody>
      </p:sp>
      <p:sp>
        <p:nvSpPr>
          <p:cNvPr id="34" name="TextBox 33"/>
          <p:cNvSpPr txBox="1"/>
          <p:nvPr/>
        </p:nvSpPr>
        <p:spPr>
          <a:xfrm>
            <a:off x="9541483" y="2093247"/>
            <a:ext cx="774571" cy="369332"/>
          </a:xfrm>
          <a:prstGeom prst="rect">
            <a:avLst/>
          </a:prstGeom>
          <a:noFill/>
        </p:spPr>
        <p:txBody>
          <a:bodyPr wrap="none" lIns="91440" tIns="45720" rIns="91440" bIns="45720" rtlCol="0">
            <a:normAutofit fontScale="92500" lnSpcReduction="20000"/>
          </a:bodyPr>
          <a:lstStyle/>
          <a:p>
            <a:pPr algn="ctr"/>
            <a:r>
              <a:rPr lang="en-US" sz="2400" dirty="0">
                <a:solidFill>
                  <a:schemeClr val="bg1"/>
                </a:solidFill>
                <a:latin typeface="Lato Regular"/>
                <a:cs typeface="Lato Regular"/>
              </a:rPr>
              <a:t>Maturity</a:t>
            </a:r>
            <a:endParaRPr lang="id-ID" sz="2400" dirty="0">
              <a:solidFill>
                <a:schemeClr val="bg1"/>
              </a:solidFill>
              <a:latin typeface="Lato Regular"/>
              <a:cs typeface="Lato Regular"/>
            </a:endParaRPr>
          </a:p>
        </p:txBody>
      </p:sp>
      <p:sp>
        <p:nvSpPr>
          <p:cNvPr id="55" name="TextBox 54"/>
          <p:cNvSpPr txBox="1"/>
          <p:nvPr/>
        </p:nvSpPr>
        <p:spPr>
          <a:xfrm>
            <a:off x="1980515" y="374494"/>
            <a:ext cx="8615214" cy="707887"/>
          </a:xfrm>
          <a:prstGeom prst="rect">
            <a:avLst/>
          </a:prstGeom>
          <a:noFill/>
        </p:spPr>
        <p:txBody>
          <a:bodyPr wrap="square" lIns="91440" tIns="45720" rIns="91440" bIns="45720" rtlCol="0">
            <a:normAutofit/>
          </a:bodyPr>
          <a:lstStyle/>
          <a:p>
            <a:pPr algn="ctr"/>
            <a:r>
              <a:rPr lang="en-US" sz="4000" b="1" dirty="0">
                <a:solidFill>
                  <a:schemeClr val="tx1">
                    <a:lumMod val="65000"/>
                    <a:lumOff val="35000"/>
                  </a:schemeClr>
                </a:solidFill>
              </a:rPr>
              <a:t>Business Maturity Level</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239" y="2162875"/>
            <a:ext cx="310923" cy="310923"/>
          </a:xfrm>
          <a:prstGeom prst="rect">
            <a:avLst/>
          </a:prstGeom>
        </p:spPr>
      </p:pic>
      <p:sp>
        <p:nvSpPr>
          <p:cNvPr id="95" name="Freeform 2"/>
          <p:cNvSpPr>
            <a:spLocks/>
          </p:cNvSpPr>
          <p:nvPr/>
        </p:nvSpPr>
        <p:spPr bwMode="auto">
          <a:xfrm>
            <a:off x="8608471" y="2545070"/>
            <a:ext cx="193617" cy="265197"/>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2700000" scaled="1"/>
            <a:tileRect/>
          </a:gra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normAutofit/>
          </a:bodyPr>
          <a:lstStyle/>
          <a:p>
            <a:endParaRPr lang="en-US" sz="800"/>
          </a:p>
        </p:txBody>
      </p:sp>
      <p:grpSp>
        <p:nvGrpSpPr>
          <p:cNvPr id="19" name="Group 18">
            <a:extLst>
              <a:ext uri="{FF2B5EF4-FFF2-40B4-BE49-F238E27FC236}">
                <a16:creationId xmlns:a16="http://schemas.microsoft.com/office/drawing/2014/main" id="{3F216C2C-2D1C-7230-0B15-37ADF84F8AF2}"/>
              </a:ext>
            </a:extLst>
          </p:cNvPr>
          <p:cNvGrpSpPr/>
          <p:nvPr/>
        </p:nvGrpSpPr>
        <p:grpSpPr>
          <a:xfrm>
            <a:off x="-35" y="-950"/>
            <a:ext cx="868079" cy="6867420"/>
            <a:chOff x="-35" y="-950"/>
            <a:chExt cx="868079" cy="6867420"/>
          </a:xfrm>
        </p:grpSpPr>
        <p:grpSp>
          <p:nvGrpSpPr>
            <p:cNvPr id="25" name="Group 24">
              <a:extLst>
                <a:ext uri="{FF2B5EF4-FFF2-40B4-BE49-F238E27FC236}">
                  <a16:creationId xmlns:a16="http://schemas.microsoft.com/office/drawing/2014/main" id="{C5584B97-B295-6B0F-1C44-B048E045C067}"/>
                </a:ext>
              </a:extLst>
            </p:cNvPr>
            <p:cNvGrpSpPr/>
            <p:nvPr/>
          </p:nvGrpSpPr>
          <p:grpSpPr>
            <a:xfrm>
              <a:off x="-35" y="0"/>
              <a:ext cx="868079" cy="6866470"/>
              <a:chOff x="-35" y="0"/>
              <a:chExt cx="868079" cy="6866470"/>
            </a:xfrm>
            <a:solidFill>
              <a:schemeClr val="tx1"/>
            </a:solidFill>
          </p:grpSpPr>
          <p:sp>
            <p:nvSpPr>
              <p:cNvPr id="32" name="Rectangle 31">
                <a:extLst>
                  <a:ext uri="{FF2B5EF4-FFF2-40B4-BE49-F238E27FC236}">
                    <a16:creationId xmlns:a16="http://schemas.microsoft.com/office/drawing/2014/main" id="{CBA0D145-F831-C2E2-31A7-000E6C3D84EE}"/>
                  </a:ext>
                </a:extLst>
              </p:cNvPr>
              <p:cNvSpPr/>
              <p:nvPr/>
            </p:nvSpPr>
            <p:spPr>
              <a:xfrm>
                <a:off x="4105" y="0"/>
                <a:ext cx="86393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flip="none" rotWithShape="1">
                    <a:gsLst>
                      <a:gs pos="0">
                        <a:srgbClr val="FF0000"/>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ndParaRPr>
              </a:p>
            </p:txBody>
          </p:sp>
          <p:sp>
            <p:nvSpPr>
              <p:cNvPr id="39" name="Rectangle 38">
                <a:extLst>
                  <a:ext uri="{FF2B5EF4-FFF2-40B4-BE49-F238E27FC236}">
                    <a16:creationId xmlns:a16="http://schemas.microsoft.com/office/drawing/2014/main" id="{82AA5EBF-680C-A75A-FB68-6441741246EC}"/>
                  </a:ext>
                </a:extLst>
              </p:cNvPr>
              <p:cNvSpPr/>
              <p:nvPr/>
            </p:nvSpPr>
            <p:spPr>
              <a:xfrm>
                <a:off x="-35" y="8470"/>
                <a:ext cx="863939" cy="68580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lightRig rig="threePt" dir="t"/>
                </a:scene3d>
                <a:sp3d extrusionH="57150">
                  <a:bevelT w="38100" h="38100"/>
                </a:sp3d>
              </a:bodyPr>
              <a:lstStyle/>
              <a:p>
                <a:r>
                  <a:rPr lang="en-US" sz="2000" dirty="0">
                    <a:solidFill>
                      <a:schemeClr val="bg1"/>
                    </a:solidFill>
                    <a:effectLst/>
                    <a:latin typeface="Aharoni" panose="02010803020104030203" pitchFamily="2" charset="-79"/>
                    <a:cs typeface="Aharoni" panose="02010803020104030203" pitchFamily="2" charset="-79"/>
                  </a:rPr>
                  <a:t>    DATA SECURITY</a:t>
                </a:r>
                <a:r>
                  <a:rPr lang="en-US" sz="2000" dirty="0">
                    <a:solidFill>
                      <a:schemeClr val="bg1">
                        <a:lumMod val="85000"/>
                      </a:schemeClr>
                    </a:solidFill>
                    <a:effectLst/>
                    <a:latin typeface="Aharoni" panose="02010803020104030203" pitchFamily="2" charset="-79"/>
                    <a:cs typeface="Aharoni" panose="02010803020104030203" pitchFamily="2" charset="-79"/>
                  </a:rPr>
                  <a:t> MADE EASY</a:t>
                </a:r>
                <a:endParaRPr lang="en-US" sz="2000" dirty="0">
                  <a:solidFill>
                    <a:schemeClr val="bg1"/>
                  </a:solidFill>
                  <a:effectLst/>
                  <a:latin typeface="Aharoni" panose="02010803020104030203" pitchFamily="2" charset="-79"/>
                  <a:cs typeface="Aharoni" panose="02010803020104030203" pitchFamily="2" charset="-79"/>
                </a:endParaRPr>
              </a:p>
            </p:txBody>
          </p:sp>
        </p:grpSp>
        <p:sp>
          <p:nvSpPr>
            <p:cNvPr id="26" name="Rectangle 25">
              <a:extLst>
                <a:ext uri="{FF2B5EF4-FFF2-40B4-BE49-F238E27FC236}">
                  <a16:creationId xmlns:a16="http://schemas.microsoft.com/office/drawing/2014/main" id="{248E4368-5CBD-BA78-73F2-73202D21EE5B}"/>
                </a:ext>
              </a:extLst>
            </p:cNvPr>
            <p:cNvSpPr/>
            <p:nvPr/>
          </p:nvSpPr>
          <p:spPr>
            <a:xfrm rot="16200000">
              <a:off x="-290380" y="366775"/>
              <a:ext cx="1508290" cy="772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85000"/>
                    </a:schemeClr>
                  </a:solidFill>
                  <a:effectLst>
                    <a:outerShdw blurRad="38100" dist="38100" dir="2700000" algn="tl">
                      <a:srgbClr val="000000">
                        <a:alpha val="43137"/>
                      </a:srgbClr>
                    </a:outerShdw>
                  </a:effectLst>
                </a:rPr>
                <a:t>Microsoft </a:t>
              </a:r>
            </a:p>
            <a:p>
              <a:pPr algn="ctr"/>
              <a:r>
                <a:rPr lang="en-US" dirty="0">
                  <a:solidFill>
                    <a:schemeClr val="bg1">
                      <a:lumMod val="85000"/>
                    </a:schemeClr>
                  </a:solidFill>
                  <a:effectLst>
                    <a:outerShdw blurRad="38100" dist="38100" dir="2700000" algn="tl">
                      <a:srgbClr val="000000">
                        <a:alpha val="43137"/>
                      </a:srgbClr>
                    </a:outerShdw>
                  </a:effectLst>
                </a:rPr>
                <a:t>Partner</a:t>
              </a:r>
            </a:p>
          </p:txBody>
        </p:sp>
        <p:cxnSp>
          <p:nvCxnSpPr>
            <p:cNvPr id="27" name="Straight Connector 26">
              <a:extLst>
                <a:ext uri="{FF2B5EF4-FFF2-40B4-BE49-F238E27FC236}">
                  <a16:creationId xmlns:a16="http://schemas.microsoft.com/office/drawing/2014/main" id="{7FADF22B-605F-D39E-D59D-8588F6C973E9}"/>
                </a:ext>
              </a:extLst>
            </p:cNvPr>
            <p:cNvCxnSpPr>
              <a:cxnSpLocks/>
            </p:cNvCxnSpPr>
            <p:nvPr/>
          </p:nvCxnSpPr>
          <p:spPr>
            <a:xfrm rot="16200000">
              <a:off x="482621" y="1109274"/>
              <a:ext cx="0" cy="39489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4C87EFA9-B1D3-D8E5-162C-02D973CD92D7}"/>
                </a:ext>
              </a:extLst>
            </p:cNvPr>
            <p:cNvPicPr>
              <a:picLocks noChangeAspect="1"/>
            </p:cNvPicPr>
            <p:nvPr/>
          </p:nvPicPr>
          <p:blipFill>
            <a:blip r:embed="rId3"/>
            <a:stretch>
              <a:fillRect/>
            </a:stretch>
          </p:blipFill>
          <p:spPr>
            <a:xfrm rot="16200000">
              <a:off x="-455983" y="1903816"/>
              <a:ext cx="1801790" cy="649981"/>
            </a:xfrm>
            <a:prstGeom prst="rect">
              <a:avLst/>
            </a:prstGeom>
          </p:spPr>
        </p:pic>
      </p:grpSp>
    </p:spTree>
    <p:extLst>
      <p:ext uri="{BB962C8B-B14F-4D97-AF65-F5344CB8AC3E}">
        <p14:creationId xmlns:p14="http://schemas.microsoft.com/office/powerpoint/2010/main" val="382514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900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1300" fill="hold"/>
                                        <p:tgtEl>
                                          <p:spTgt spid="94"/>
                                        </p:tgtEl>
                                        <p:attrNameLst>
                                          <p:attrName>ppt_x</p:attrName>
                                        </p:attrNameLst>
                                      </p:cBhvr>
                                      <p:tavLst>
                                        <p:tav tm="0">
                                          <p:val>
                                            <p:strVal val="1+#ppt_w/2"/>
                                          </p:val>
                                        </p:tav>
                                        <p:tav tm="100000">
                                          <p:val>
                                            <p:strVal val="#ppt_x"/>
                                          </p:val>
                                        </p:tav>
                                      </p:tavLst>
                                    </p:anim>
                                    <p:anim calcmode="lin" valueType="num">
                                      <p:cBhvr additive="base">
                                        <p:cTn id="8" dur="130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1800"/>
                            </p:stCondLst>
                            <p:childTnLst>
                              <p:par>
                                <p:cTn id="20" presetID="22" presetClass="entr" presetSubtype="1"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wipe(up)">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fade">
                                      <p:cBhvr>
                                        <p:cTn id="72" dur="500"/>
                                        <p:tgtEl>
                                          <p:spTgt spid="9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up)">
                                      <p:cBhvr>
                                        <p:cTn id="8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1" grpId="0" animBg="1"/>
      <p:bldP spid="12" grpId="0" animBg="1"/>
      <p:bldP spid="14" grpId="0" animBg="1"/>
      <p:bldP spid="16" grpId="0" animBg="1"/>
      <p:bldP spid="17" grpId="0" animBg="1"/>
      <p:bldP spid="20" grpId="0" animBg="1"/>
      <p:bldP spid="29" grpId="0"/>
      <p:bldP spid="30" grpId="0"/>
      <p:bldP spid="31" grpId="0"/>
      <p:bldP spid="33" grpId="0"/>
      <p:bldP spid="34" grpId="0"/>
      <p:bldP spid="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73">
            <a:extLst>
              <a:ext uri="{FF2B5EF4-FFF2-40B4-BE49-F238E27FC236}">
                <a16:creationId xmlns:a16="http://schemas.microsoft.com/office/drawing/2014/main" id="{FF358CE2-AAC1-48C2-8FA0-2E222D9CCBE7}"/>
              </a:ext>
            </a:extLst>
          </p:cNvPr>
          <p:cNvSpPr txBox="1"/>
          <p:nvPr/>
        </p:nvSpPr>
        <p:spPr>
          <a:xfrm flipH="1">
            <a:off x="738893" y="223253"/>
            <a:ext cx="3334537" cy="400110"/>
          </a:xfrm>
          <a:prstGeom prst="rect">
            <a:avLst/>
          </a:prstGeom>
          <a:noFill/>
        </p:spPr>
        <p:txBody>
          <a:bodyPr wrap="square" rtlCol="0">
            <a:normAutofit fontScale="92500"/>
          </a:bodyPr>
          <a:lstStyle/>
          <a:p>
            <a:r>
              <a:rPr lang="en-US" sz="2000" b="1">
                <a:solidFill>
                  <a:schemeClr val="bg1"/>
                </a:solidFill>
              </a:rPr>
              <a:t>Introduction to 360-Bio-Safety</a:t>
            </a:r>
          </a:p>
        </p:txBody>
      </p:sp>
      <p:grpSp>
        <p:nvGrpSpPr>
          <p:cNvPr id="10" name="Group 9">
            <a:extLst>
              <a:ext uri="{FF2B5EF4-FFF2-40B4-BE49-F238E27FC236}">
                <a16:creationId xmlns:a16="http://schemas.microsoft.com/office/drawing/2014/main" id="{4D855455-BA4F-BD37-2E78-0BCAC8865393}"/>
              </a:ext>
            </a:extLst>
          </p:cNvPr>
          <p:cNvGrpSpPr/>
          <p:nvPr/>
        </p:nvGrpSpPr>
        <p:grpSpPr>
          <a:xfrm>
            <a:off x="-35" y="-950"/>
            <a:ext cx="868079" cy="6867420"/>
            <a:chOff x="-35" y="-950"/>
            <a:chExt cx="868079" cy="6867420"/>
          </a:xfrm>
        </p:grpSpPr>
        <p:grpSp>
          <p:nvGrpSpPr>
            <p:cNvPr id="12" name="Group 11">
              <a:extLst>
                <a:ext uri="{FF2B5EF4-FFF2-40B4-BE49-F238E27FC236}">
                  <a16:creationId xmlns:a16="http://schemas.microsoft.com/office/drawing/2014/main" id="{4D7F456A-1772-6BF3-2A39-B07D332EC91F}"/>
                </a:ext>
              </a:extLst>
            </p:cNvPr>
            <p:cNvGrpSpPr/>
            <p:nvPr/>
          </p:nvGrpSpPr>
          <p:grpSpPr>
            <a:xfrm>
              <a:off x="-35" y="0"/>
              <a:ext cx="868079" cy="6866470"/>
              <a:chOff x="-35" y="0"/>
              <a:chExt cx="868079" cy="6866470"/>
            </a:xfrm>
            <a:solidFill>
              <a:schemeClr val="tx1"/>
            </a:solidFill>
          </p:grpSpPr>
          <p:sp>
            <p:nvSpPr>
              <p:cNvPr id="16" name="Rectangle 15">
                <a:extLst>
                  <a:ext uri="{FF2B5EF4-FFF2-40B4-BE49-F238E27FC236}">
                    <a16:creationId xmlns:a16="http://schemas.microsoft.com/office/drawing/2014/main" id="{F4BFCEE2-A95C-2E43-727C-DF0F20A83AFC}"/>
                  </a:ext>
                </a:extLst>
              </p:cNvPr>
              <p:cNvSpPr/>
              <p:nvPr/>
            </p:nvSpPr>
            <p:spPr>
              <a:xfrm>
                <a:off x="4105" y="0"/>
                <a:ext cx="86393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flip="none" rotWithShape="1">
                    <a:gsLst>
                      <a:gs pos="0">
                        <a:srgbClr val="FF0000"/>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ndParaRPr>
              </a:p>
            </p:txBody>
          </p:sp>
          <p:sp>
            <p:nvSpPr>
              <p:cNvPr id="17" name="Rectangle 16">
                <a:extLst>
                  <a:ext uri="{FF2B5EF4-FFF2-40B4-BE49-F238E27FC236}">
                    <a16:creationId xmlns:a16="http://schemas.microsoft.com/office/drawing/2014/main" id="{E25EABCF-0CB8-D369-7658-5C8D02CF05A6}"/>
                  </a:ext>
                </a:extLst>
              </p:cNvPr>
              <p:cNvSpPr/>
              <p:nvPr/>
            </p:nvSpPr>
            <p:spPr>
              <a:xfrm>
                <a:off x="-35" y="8470"/>
                <a:ext cx="863939" cy="68580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lightRig rig="threePt" dir="t"/>
                </a:scene3d>
                <a:sp3d extrusionH="57150">
                  <a:bevelT w="38100" h="38100"/>
                </a:sp3d>
              </a:bodyPr>
              <a:lstStyle/>
              <a:p>
                <a:r>
                  <a:rPr lang="en-US" sz="2000" dirty="0">
                    <a:solidFill>
                      <a:schemeClr val="bg1"/>
                    </a:solidFill>
                    <a:effectLst/>
                    <a:latin typeface="Aharoni" panose="02010803020104030203" pitchFamily="2" charset="-79"/>
                    <a:cs typeface="Aharoni" panose="02010803020104030203" pitchFamily="2" charset="-79"/>
                  </a:rPr>
                  <a:t>    DATA SECURITY</a:t>
                </a:r>
                <a:r>
                  <a:rPr lang="en-US" sz="2000" dirty="0">
                    <a:solidFill>
                      <a:schemeClr val="bg1">
                        <a:lumMod val="85000"/>
                      </a:schemeClr>
                    </a:solidFill>
                    <a:effectLst/>
                    <a:latin typeface="Aharoni" panose="02010803020104030203" pitchFamily="2" charset="-79"/>
                    <a:cs typeface="Aharoni" panose="02010803020104030203" pitchFamily="2" charset="-79"/>
                  </a:rPr>
                  <a:t> MADE EASY</a:t>
                </a:r>
                <a:endParaRPr lang="en-US" sz="2000" dirty="0">
                  <a:solidFill>
                    <a:schemeClr val="bg1"/>
                  </a:solidFill>
                  <a:effectLst/>
                  <a:latin typeface="Aharoni" panose="02010803020104030203" pitchFamily="2" charset="-79"/>
                  <a:cs typeface="Aharoni" panose="02010803020104030203" pitchFamily="2" charset="-79"/>
                </a:endParaRPr>
              </a:p>
            </p:txBody>
          </p:sp>
        </p:grpSp>
        <p:sp>
          <p:nvSpPr>
            <p:cNvPr id="13" name="Rectangle 12">
              <a:extLst>
                <a:ext uri="{FF2B5EF4-FFF2-40B4-BE49-F238E27FC236}">
                  <a16:creationId xmlns:a16="http://schemas.microsoft.com/office/drawing/2014/main" id="{44DF9D10-AE12-5AB5-E3FB-DD1219A69D04}"/>
                </a:ext>
              </a:extLst>
            </p:cNvPr>
            <p:cNvSpPr/>
            <p:nvPr/>
          </p:nvSpPr>
          <p:spPr>
            <a:xfrm rot="16200000">
              <a:off x="-290380" y="366775"/>
              <a:ext cx="1508290" cy="772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85000"/>
                    </a:schemeClr>
                  </a:solidFill>
                  <a:effectLst>
                    <a:outerShdw blurRad="38100" dist="38100" dir="2700000" algn="tl">
                      <a:srgbClr val="000000">
                        <a:alpha val="43137"/>
                      </a:srgbClr>
                    </a:outerShdw>
                  </a:effectLst>
                </a:rPr>
                <a:t>Microsoft </a:t>
              </a:r>
            </a:p>
            <a:p>
              <a:pPr algn="ctr"/>
              <a:r>
                <a:rPr lang="en-US" dirty="0">
                  <a:solidFill>
                    <a:schemeClr val="bg1">
                      <a:lumMod val="85000"/>
                    </a:schemeClr>
                  </a:solidFill>
                  <a:effectLst>
                    <a:outerShdw blurRad="38100" dist="38100" dir="2700000" algn="tl">
                      <a:srgbClr val="000000">
                        <a:alpha val="43137"/>
                      </a:srgbClr>
                    </a:outerShdw>
                  </a:effectLst>
                </a:rPr>
                <a:t>Partner</a:t>
              </a:r>
            </a:p>
          </p:txBody>
        </p:sp>
        <p:cxnSp>
          <p:nvCxnSpPr>
            <p:cNvPr id="14" name="Straight Connector 13">
              <a:extLst>
                <a:ext uri="{FF2B5EF4-FFF2-40B4-BE49-F238E27FC236}">
                  <a16:creationId xmlns:a16="http://schemas.microsoft.com/office/drawing/2014/main" id="{A226456B-3938-72D9-1606-BF9404D9F56A}"/>
                </a:ext>
              </a:extLst>
            </p:cNvPr>
            <p:cNvCxnSpPr>
              <a:cxnSpLocks/>
            </p:cNvCxnSpPr>
            <p:nvPr/>
          </p:nvCxnSpPr>
          <p:spPr>
            <a:xfrm rot="16200000">
              <a:off x="482621" y="1109274"/>
              <a:ext cx="0" cy="39489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48EB734-A6C2-7225-6644-10EA38A5D5EF}"/>
                </a:ext>
              </a:extLst>
            </p:cNvPr>
            <p:cNvPicPr>
              <a:picLocks noChangeAspect="1"/>
            </p:cNvPicPr>
            <p:nvPr/>
          </p:nvPicPr>
          <p:blipFill>
            <a:blip r:embed="rId2"/>
            <a:stretch>
              <a:fillRect/>
            </a:stretch>
          </p:blipFill>
          <p:spPr>
            <a:xfrm rot="16200000">
              <a:off x="-455983" y="1903816"/>
              <a:ext cx="1801790" cy="649981"/>
            </a:xfrm>
            <a:prstGeom prst="rect">
              <a:avLst/>
            </a:prstGeom>
          </p:spPr>
        </p:pic>
      </p:grpSp>
      <p:sp>
        <p:nvSpPr>
          <p:cNvPr id="2" name="Title 1">
            <a:extLst>
              <a:ext uri="{FF2B5EF4-FFF2-40B4-BE49-F238E27FC236}">
                <a16:creationId xmlns:a16="http://schemas.microsoft.com/office/drawing/2014/main" id="{61180623-776B-A5A0-F6C6-8DFA2329F74B}"/>
              </a:ext>
            </a:extLst>
          </p:cNvPr>
          <p:cNvSpPr>
            <a:spLocks noGrp="1"/>
          </p:cNvSpPr>
          <p:nvPr>
            <p:ph type="title"/>
          </p:nvPr>
        </p:nvSpPr>
        <p:spPr>
          <a:xfrm>
            <a:off x="779429" y="420435"/>
            <a:ext cx="5864950" cy="1717485"/>
          </a:xfrm>
        </p:spPr>
        <p:txBody>
          <a:bodyPr>
            <a:normAutofit/>
          </a:bodyPr>
          <a:lstStyle/>
          <a:p>
            <a:pPr algn="ctr"/>
            <a:r>
              <a:rPr lang="en-US" b="1" dirty="0"/>
              <a:t>How We Can Help Get </a:t>
            </a:r>
            <a:br>
              <a:rPr lang="en-US" b="1" dirty="0"/>
            </a:br>
            <a:r>
              <a:rPr lang="en-US" b="1" dirty="0"/>
              <a:t>You to Level 5</a:t>
            </a:r>
          </a:p>
        </p:txBody>
      </p:sp>
      <p:grpSp>
        <p:nvGrpSpPr>
          <p:cNvPr id="4" name="Group 3">
            <a:extLst>
              <a:ext uri="{FF2B5EF4-FFF2-40B4-BE49-F238E27FC236}">
                <a16:creationId xmlns:a16="http://schemas.microsoft.com/office/drawing/2014/main" id="{4B644412-CBB0-7684-A08B-C1971A428C69}"/>
              </a:ext>
            </a:extLst>
          </p:cNvPr>
          <p:cNvGrpSpPr/>
          <p:nvPr/>
        </p:nvGrpSpPr>
        <p:grpSpPr>
          <a:xfrm>
            <a:off x="2723568" y="5743430"/>
            <a:ext cx="1658957" cy="351611"/>
            <a:chOff x="2486856" y="8653377"/>
            <a:chExt cx="4531501" cy="960436"/>
          </a:xfrm>
        </p:grpSpPr>
        <p:sp>
          <p:nvSpPr>
            <p:cNvPr id="5" name="AutoShape 11">
              <a:extLst>
                <a:ext uri="{FF2B5EF4-FFF2-40B4-BE49-F238E27FC236}">
                  <a16:creationId xmlns:a16="http://schemas.microsoft.com/office/drawing/2014/main" id="{084B9E9E-D3F3-863C-4FC7-62CD9A76F6CC}"/>
                </a:ext>
              </a:extLst>
            </p:cNvPr>
            <p:cNvSpPr>
              <a:spLocks/>
            </p:cNvSpPr>
            <p:nvPr/>
          </p:nvSpPr>
          <p:spPr bwMode="auto">
            <a:xfrm>
              <a:off x="2582600" y="8921935"/>
              <a:ext cx="4435757" cy="427911"/>
            </a:xfrm>
            <a:prstGeom prst="roundRect">
              <a:avLst>
                <a:gd name="adj" fmla="val 50000"/>
              </a:avLst>
            </a:prstGeom>
            <a:solidFill>
              <a:schemeClr val="tx2"/>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6" name="Group 5">
              <a:extLst>
                <a:ext uri="{FF2B5EF4-FFF2-40B4-BE49-F238E27FC236}">
                  <a16:creationId xmlns:a16="http://schemas.microsoft.com/office/drawing/2014/main" id="{9B2E975B-B6E5-AB74-26A5-8770BF1AF848}"/>
                </a:ext>
              </a:extLst>
            </p:cNvPr>
            <p:cNvGrpSpPr/>
            <p:nvPr/>
          </p:nvGrpSpPr>
          <p:grpSpPr>
            <a:xfrm>
              <a:off x="2486856" y="8653377"/>
              <a:ext cx="960187" cy="960436"/>
              <a:chOff x="2255370" y="6982392"/>
              <a:chExt cx="960187" cy="960436"/>
            </a:xfrm>
          </p:grpSpPr>
          <p:sp>
            <p:nvSpPr>
              <p:cNvPr id="7" name="AutoShape 13">
                <a:extLst>
                  <a:ext uri="{FF2B5EF4-FFF2-40B4-BE49-F238E27FC236}">
                    <a16:creationId xmlns:a16="http://schemas.microsoft.com/office/drawing/2014/main" id="{8910E8D6-EF93-1AF7-1F78-DD2B9222290C}"/>
                  </a:ext>
                </a:extLst>
              </p:cNvPr>
              <p:cNvSpPr>
                <a:spLocks/>
              </p:cNvSpPr>
              <p:nvPr/>
            </p:nvSpPr>
            <p:spPr bwMode="auto">
              <a:xfrm>
                <a:off x="2255370"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8" name="AutoShape 14">
                <a:extLst>
                  <a:ext uri="{FF2B5EF4-FFF2-40B4-BE49-F238E27FC236}">
                    <a16:creationId xmlns:a16="http://schemas.microsoft.com/office/drawing/2014/main" id="{8DD9DBA6-0A19-9E4D-92C3-01BA54C22EC9}"/>
                  </a:ext>
                </a:extLst>
              </p:cNvPr>
              <p:cNvSpPr>
                <a:spLocks/>
              </p:cNvSpPr>
              <p:nvPr/>
            </p:nvSpPr>
            <p:spPr bwMode="auto">
              <a:xfrm>
                <a:off x="2528408" y="7255502"/>
                <a:ext cx="414108" cy="41421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9" name="Group 8">
            <a:extLst>
              <a:ext uri="{FF2B5EF4-FFF2-40B4-BE49-F238E27FC236}">
                <a16:creationId xmlns:a16="http://schemas.microsoft.com/office/drawing/2014/main" id="{942D9FE1-3AB7-94F1-17ED-ED4970A76B21}"/>
              </a:ext>
            </a:extLst>
          </p:cNvPr>
          <p:cNvGrpSpPr/>
          <p:nvPr/>
        </p:nvGrpSpPr>
        <p:grpSpPr>
          <a:xfrm rot="16200000">
            <a:off x="3753869" y="5276886"/>
            <a:ext cx="1277697" cy="351611"/>
            <a:chOff x="7454480" y="8653377"/>
            <a:chExt cx="3490075" cy="960436"/>
          </a:xfrm>
        </p:grpSpPr>
        <p:sp>
          <p:nvSpPr>
            <p:cNvPr id="18" name="AutoShape 10">
              <a:extLst>
                <a:ext uri="{FF2B5EF4-FFF2-40B4-BE49-F238E27FC236}">
                  <a16:creationId xmlns:a16="http://schemas.microsoft.com/office/drawing/2014/main" id="{FCC3DA1B-913E-BA6A-FC11-95EE6F7573A3}"/>
                </a:ext>
              </a:extLst>
            </p:cNvPr>
            <p:cNvSpPr>
              <a:spLocks/>
            </p:cNvSpPr>
            <p:nvPr/>
          </p:nvSpPr>
          <p:spPr bwMode="auto">
            <a:xfrm>
              <a:off x="7455125" y="8921939"/>
              <a:ext cx="3489430" cy="424894"/>
            </a:xfrm>
            <a:prstGeom prst="roundRect">
              <a:avLst>
                <a:gd name="adj" fmla="val 50000"/>
              </a:avLst>
            </a:prstGeom>
            <a:solidFill>
              <a:schemeClr val="tx2"/>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19" name="Group 18">
              <a:extLst>
                <a:ext uri="{FF2B5EF4-FFF2-40B4-BE49-F238E27FC236}">
                  <a16:creationId xmlns:a16="http://schemas.microsoft.com/office/drawing/2014/main" id="{1FA2F87F-87B6-E552-5A5D-5D646D2BB55C}"/>
                </a:ext>
              </a:extLst>
            </p:cNvPr>
            <p:cNvGrpSpPr/>
            <p:nvPr/>
          </p:nvGrpSpPr>
          <p:grpSpPr>
            <a:xfrm>
              <a:off x="7454480" y="8653377"/>
              <a:ext cx="960187" cy="960436"/>
              <a:chOff x="7222994" y="6982392"/>
              <a:chExt cx="960187" cy="960436"/>
            </a:xfrm>
          </p:grpSpPr>
          <p:sp>
            <p:nvSpPr>
              <p:cNvPr id="20" name="AutoShape 19">
                <a:extLst>
                  <a:ext uri="{FF2B5EF4-FFF2-40B4-BE49-F238E27FC236}">
                    <a16:creationId xmlns:a16="http://schemas.microsoft.com/office/drawing/2014/main" id="{8E4781A5-A7BB-AD88-0BD4-57114B16122C}"/>
                  </a:ext>
                </a:extLst>
              </p:cNvPr>
              <p:cNvSpPr>
                <a:spLocks/>
              </p:cNvSpPr>
              <p:nvPr/>
            </p:nvSpPr>
            <p:spPr bwMode="auto">
              <a:xfrm>
                <a:off x="7222994"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21" name="AutoShape 20">
                <a:extLst>
                  <a:ext uri="{FF2B5EF4-FFF2-40B4-BE49-F238E27FC236}">
                    <a16:creationId xmlns:a16="http://schemas.microsoft.com/office/drawing/2014/main" id="{DEDACD4D-9127-96A5-18EC-F91A97EEB93D}"/>
                  </a:ext>
                </a:extLst>
              </p:cNvPr>
              <p:cNvSpPr>
                <a:spLocks/>
              </p:cNvSpPr>
              <p:nvPr/>
            </p:nvSpPr>
            <p:spPr bwMode="auto">
              <a:xfrm>
                <a:off x="7496033"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22" name="Group 21">
            <a:extLst>
              <a:ext uri="{FF2B5EF4-FFF2-40B4-BE49-F238E27FC236}">
                <a16:creationId xmlns:a16="http://schemas.microsoft.com/office/drawing/2014/main" id="{B8412450-B3FE-E680-5C95-ACC4E7F62DDF}"/>
              </a:ext>
            </a:extLst>
          </p:cNvPr>
          <p:cNvGrpSpPr/>
          <p:nvPr/>
        </p:nvGrpSpPr>
        <p:grpSpPr>
          <a:xfrm>
            <a:off x="4216912" y="4718021"/>
            <a:ext cx="1658957" cy="351611"/>
            <a:chOff x="2486856" y="8653377"/>
            <a:chExt cx="4531501" cy="960436"/>
          </a:xfrm>
        </p:grpSpPr>
        <p:sp>
          <p:nvSpPr>
            <p:cNvPr id="23" name="AutoShape 11">
              <a:extLst>
                <a:ext uri="{FF2B5EF4-FFF2-40B4-BE49-F238E27FC236}">
                  <a16:creationId xmlns:a16="http://schemas.microsoft.com/office/drawing/2014/main" id="{271635A6-B72C-065F-F96C-7A8971C94099}"/>
                </a:ext>
              </a:extLst>
            </p:cNvPr>
            <p:cNvSpPr>
              <a:spLocks/>
            </p:cNvSpPr>
            <p:nvPr/>
          </p:nvSpPr>
          <p:spPr bwMode="auto">
            <a:xfrm>
              <a:off x="2582600" y="8921935"/>
              <a:ext cx="4435757" cy="427911"/>
            </a:xfrm>
            <a:prstGeom prst="roundRect">
              <a:avLst>
                <a:gd name="adj" fmla="val 50000"/>
              </a:avLst>
            </a:prstGeom>
            <a:solidFill>
              <a:schemeClr val="accent6"/>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24" name="Group 23">
              <a:extLst>
                <a:ext uri="{FF2B5EF4-FFF2-40B4-BE49-F238E27FC236}">
                  <a16:creationId xmlns:a16="http://schemas.microsoft.com/office/drawing/2014/main" id="{9DB62BE6-107E-5886-7E93-E5EC52AB95D0}"/>
                </a:ext>
              </a:extLst>
            </p:cNvPr>
            <p:cNvGrpSpPr/>
            <p:nvPr/>
          </p:nvGrpSpPr>
          <p:grpSpPr>
            <a:xfrm>
              <a:off x="2486856" y="8653377"/>
              <a:ext cx="960187" cy="960436"/>
              <a:chOff x="2255370" y="6982392"/>
              <a:chExt cx="960187" cy="960436"/>
            </a:xfrm>
          </p:grpSpPr>
          <p:sp>
            <p:nvSpPr>
              <p:cNvPr id="25" name="AutoShape 13">
                <a:extLst>
                  <a:ext uri="{FF2B5EF4-FFF2-40B4-BE49-F238E27FC236}">
                    <a16:creationId xmlns:a16="http://schemas.microsoft.com/office/drawing/2014/main" id="{0191D424-99F5-59E8-856E-727EC8E586C0}"/>
                  </a:ext>
                </a:extLst>
              </p:cNvPr>
              <p:cNvSpPr>
                <a:spLocks/>
              </p:cNvSpPr>
              <p:nvPr/>
            </p:nvSpPr>
            <p:spPr bwMode="auto">
              <a:xfrm>
                <a:off x="2255370"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26" name="AutoShape 14">
                <a:extLst>
                  <a:ext uri="{FF2B5EF4-FFF2-40B4-BE49-F238E27FC236}">
                    <a16:creationId xmlns:a16="http://schemas.microsoft.com/office/drawing/2014/main" id="{12880324-61AA-606C-5F9B-161AF7183C9E}"/>
                  </a:ext>
                </a:extLst>
              </p:cNvPr>
              <p:cNvSpPr>
                <a:spLocks/>
              </p:cNvSpPr>
              <p:nvPr/>
            </p:nvSpPr>
            <p:spPr bwMode="auto">
              <a:xfrm>
                <a:off x="2550688"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27" name="Group 26">
            <a:extLst>
              <a:ext uri="{FF2B5EF4-FFF2-40B4-BE49-F238E27FC236}">
                <a16:creationId xmlns:a16="http://schemas.microsoft.com/office/drawing/2014/main" id="{2A3CBB1E-14E8-65FA-1816-A9B3244A0B27}"/>
              </a:ext>
            </a:extLst>
          </p:cNvPr>
          <p:cNvGrpSpPr/>
          <p:nvPr/>
        </p:nvGrpSpPr>
        <p:grpSpPr>
          <a:xfrm rot="16200000">
            <a:off x="5245532" y="4238664"/>
            <a:ext cx="1277697" cy="351611"/>
            <a:chOff x="7454480" y="8653377"/>
            <a:chExt cx="3490075" cy="960436"/>
          </a:xfrm>
          <a:solidFill>
            <a:schemeClr val="tx1"/>
          </a:solidFill>
        </p:grpSpPr>
        <p:sp>
          <p:nvSpPr>
            <p:cNvPr id="28" name="AutoShape 10">
              <a:extLst>
                <a:ext uri="{FF2B5EF4-FFF2-40B4-BE49-F238E27FC236}">
                  <a16:creationId xmlns:a16="http://schemas.microsoft.com/office/drawing/2014/main" id="{92B0CF45-93A1-FCC7-6026-181FF21374F7}"/>
                </a:ext>
              </a:extLst>
            </p:cNvPr>
            <p:cNvSpPr>
              <a:spLocks/>
            </p:cNvSpPr>
            <p:nvPr/>
          </p:nvSpPr>
          <p:spPr bwMode="auto">
            <a:xfrm>
              <a:off x="7455125" y="8921939"/>
              <a:ext cx="3489430" cy="424894"/>
            </a:xfrm>
            <a:prstGeom prst="roundRect">
              <a:avLst>
                <a:gd name="adj" fmla="val 50000"/>
              </a:avLst>
            </a:prstGeom>
            <a:solidFill>
              <a:schemeClr val="accent2"/>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dirty="0">
                <a:effectLst>
                  <a:outerShdw blurRad="38100" dist="38100" dir="2700000" algn="tl">
                    <a:srgbClr val="000000"/>
                  </a:outerShdw>
                </a:effectLst>
                <a:latin typeface="Gill Sans" charset="0"/>
                <a:cs typeface="Gill Sans" charset="0"/>
                <a:sym typeface="Gill Sans" charset="0"/>
              </a:endParaRPr>
            </a:p>
          </p:txBody>
        </p:sp>
        <p:grpSp>
          <p:nvGrpSpPr>
            <p:cNvPr id="29" name="Group 28">
              <a:extLst>
                <a:ext uri="{FF2B5EF4-FFF2-40B4-BE49-F238E27FC236}">
                  <a16:creationId xmlns:a16="http://schemas.microsoft.com/office/drawing/2014/main" id="{2EF5FA04-BA7F-FC94-7185-C7B946C20576}"/>
                </a:ext>
              </a:extLst>
            </p:cNvPr>
            <p:cNvGrpSpPr/>
            <p:nvPr/>
          </p:nvGrpSpPr>
          <p:grpSpPr>
            <a:xfrm>
              <a:off x="7454480" y="8653377"/>
              <a:ext cx="960187" cy="960436"/>
              <a:chOff x="7222994" y="6982392"/>
              <a:chExt cx="960187" cy="960436"/>
            </a:xfrm>
            <a:grpFill/>
          </p:grpSpPr>
          <p:sp>
            <p:nvSpPr>
              <p:cNvPr id="30" name="AutoShape 19">
                <a:extLst>
                  <a:ext uri="{FF2B5EF4-FFF2-40B4-BE49-F238E27FC236}">
                    <a16:creationId xmlns:a16="http://schemas.microsoft.com/office/drawing/2014/main" id="{58706867-B6CD-9318-56C9-FB424BBB7613}"/>
                  </a:ext>
                </a:extLst>
              </p:cNvPr>
              <p:cNvSpPr>
                <a:spLocks/>
              </p:cNvSpPr>
              <p:nvPr/>
            </p:nvSpPr>
            <p:spPr bwMode="auto">
              <a:xfrm>
                <a:off x="7222994"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31" name="AutoShape 20">
                <a:extLst>
                  <a:ext uri="{FF2B5EF4-FFF2-40B4-BE49-F238E27FC236}">
                    <a16:creationId xmlns:a16="http://schemas.microsoft.com/office/drawing/2014/main" id="{9A6FBCAD-CD86-F192-5739-F3B2C644179D}"/>
                  </a:ext>
                </a:extLst>
              </p:cNvPr>
              <p:cNvSpPr>
                <a:spLocks/>
              </p:cNvSpPr>
              <p:nvPr/>
            </p:nvSpPr>
            <p:spPr bwMode="auto">
              <a:xfrm>
                <a:off x="7496033"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32" name="Group 31">
            <a:extLst>
              <a:ext uri="{FF2B5EF4-FFF2-40B4-BE49-F238E27FC236}">
                <a16:creationId xmlns:a16="http://schemas.microsoft.com/office/drawing/2014/main" id="{D63E9C23-D93A-B934-3C57-C98BE67C7588}"/>
              </a:ext>
            </a:extLst>
          </p:cNvPr>
          <p:cNvGrpSpPr/>
          <p:nvPr/>
        </p:nvGrpSpPr>
        <p:grpSpPr>
          <a:xfrm>
            <a:off x="5708575" y="3679799"/>
            <a:ext cx="1658957" cy="351611"/>
            <a:chOff x="2486856" y="8653377"/>
            <a:chExt cx="4531501" cy="960436"/>
          </a:xfrm>
        </p:grpSpPr>
        <p:sp>
          <p:nvSpPr>
            <p:cNvPr id="33" name="AutoShape 11">
              <a:extLst>
                <a:ext uri="{FF2B5EF4-FFF2-40B4-BE49-F238E27FC236}">
                  <a16:creationId xmlns:a16="http://schemas.microsoft.com/office/drawing/2014/main" id="{AD947616-D3AD-8120-4F93-DCBF6336F955}"/>
                </a:ext>
              </a:extLst>
            </p:cNvPr>
            <p:cNvSpPr>
              <a:spLocks/>
            </p:cNvSpPr>
            <p:nvPr/>
          </p:nvSpPr>
          <p:spPr bwMode="auto">
            <a:xfrm>
              <a:off x="2582600" y="8921935"/>
              <a:ext cx="4435757" cy="427911"/>
            </a:xfrm>
            <a:prstGeom prst="roundRect">
              <a:avLst>
                <a:gd name="adj" fmla="val 50000"/>
              </a:avLst>
            </a:prstGeom>
            <a:solidFill>
              <a:schemeClr val="accent4"/>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34" name="Group 33">
              <a:extLst>
                <a:ext uri="{FF2B5EF4-FFF2-40B4-BE49-F238E27FC236}">
                  <a16:creationId xmlns:a16="http://schemas.microsoft.com/office/drawing/2014/main" id="{DA7B2750-AC7A-ADCF-F967-3B7754A2C336}"/>
                </a:ext>
              </a:extLst>
            </p:cNvPr>
            <p:cNvGrpSpPr/>
            <p:nvPr/>
          </p:nvGrpSpPr>
          <p:grpSpPr>
            <a:xfrm>
              <a:off x="2486856" y="8653377"/>
              <a:ext cx="960187" cy="960436"/>
              <a:chOff x="2255370" y="6982392"/>
              <a:chExt cx="960187" cy="960436"/>
            </a:xfrm>
          </p:grpSpPr>
          <p:sp>
            <p:nvSpPr>
              <p:cNvPr id="35" name="AutoShape 13">
                <a:extLst>
                  <a:ext uri="{FF2B5EF4-FFF2-40B4-BE49-F238E27FC236}">
                    <a16:creationId xmlns:a16="http://schemas.microsoft.com/office/drawing/2014/main" id="{718FD077-1059-7253-221C-98605A89F8D0}"/>
                  </a:ext>
                </a:extLst>
              </p:cNvPr>
              <p:cNvSpPr>
                <a:spLocks/>
              </p:cNvSpPr>
              <p:nvPr/>
            </p:nvSpPr>
            <p:spPr bwMode="auto">
              <a:xfrm>
                <a:off x="2255370"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36" name="AutoShape 14">
                <a:extLst>
                  <a:ext uri="{FF2B5EF4-FFF2-40B4-BE49-F238E27FC236}">
                    <a16:creationId xmlns:a16="http://schemas.microsoft.com/office/drawing/2014/main" id="{680BD61E-86E9-E6A8-7DCF-54C0C323BD33}"/>
                  </a:ext>
                </a:extLst>
              </p:cNvPr>
              <p:cNvSpPr>
                <a:spLocks/>
              </p:cNvSpPr>
              <p:nvPr/>
            </p:nvSpPr>
            <p:spPr bwMode="auto">
              <a:xfrm>
                <a:off x="2550688"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37" name="Group 36">
            <a:extLst>
              <a:ext uri="{FF2B5EF4-FFF2-40B4-BE49-F238E27FC236}">
                <a16:creationId xmlns:a16="http://schemas.microsoft.com/office/drawing/2014/main" id="{D16D2574-A50B-A63C-12F6-FD47338478F2}"/>
              </a:ext>
            </a:extLst>
          </p:cNvPr>
          <p:cNvGrpSpPr/>
          <p:nvPr/>
        </p:nvGrpSpPr>
        <p:grpSpPr>
          <a:xfrm>
            <a:off x="10083261" y="602627"/>
            <a:ext cx="878681" cy="1835944"/>
            <a:chOff x="7250113" y="2084388"/>
            <a:chExt cx="1171575" cy="2447925"/>
          </a:xfrm>
          <a:effectLst>
            <a:outerShdw blurRad="1270000" dist="660400" dir="21540000" sx="109000" sy="109000" algn="ctr" rotWithShape="0">
              <a:srgbClr val="000000">
                <a:alpha val="31000"/>
              </a:srgbClr>
            </a:outerShdw>
          </a:effectLst>
        </p:grpSpPr>
        <p:sp>
          <p:nvSpPr>
            <p:cNvPr id="38" name="Freeform 538">
              <a:extLst>
                <a:ext uri="{FF2B5EF4-FFF2-40B4-BE49-F238E27FC236}">
                  <a16:creationId xmlns:a16="http://schemas.microsoft.com/office/drawing/2014/main" id="{020EBBCA-EB67-14B0-8198-2E0B9FD684F0}"/>
                </a:ext>
              </a:extLst>
            </p:cNvPr>
            <p:cNvSpPr>
              <a:spLocks/>
            </p:cNvSpPr>
            <p:nvPr/>
          </p:nvSpPr>
          <p:spPr bwMode="auto">
            <a:xfrm>
              <a:off x="7510463" y="2655888"/>
              <a:ext cx="352425" cy="641350"/>
            </a:xfrm>
            <a:custGeom>
              <a:avLst/>
              <a:gdLst>
                <a:gd name="T0" fmla="*/ 110 w 110"/>
                <a:gd name="T1" fmla="*/ 0 h 198"/>
                <a:gd name="T2" fmla="*/ 18 w 110"/>
                <a:gd name="T3" fmla="*/ 198 h 198"/>
                <a:gd name="T4" fmla="*/ 0 w 110"/>
                <a:gd name="T5" fmla="*/ 198 h 198"/>
                <a:gd name="T6" fmla="*/ 88 w 110"/>
                <a:gd name="T7" fmla="*/ 0 h 198"/>
                <a:gd name="T8" fmla="*/ 105 w 110"/>
                <a:gd name="T9" fmla="*/ 0 h 198"/>
                <a:gd name="T10" fmla="*/ 110 w 110"/>
                <a:gd name="T11" fmla="*/ 0 h 198"/>
              </a:gdLst>
              <a:ahLst/>
              <a:cxnLst>
                <a:cxn ang="0">
                  <a:pos x="T0" y="T1"/>
                </a:cxn>
                <a:cxn ang="0">
                  <a:pos x="T2" y="T3"/>
                </a:cxn>
                <a:cxn ang="0">
                  <a:pos x="T4" y="T5"/>
                </a:cxn>
                <a:cxn ang="0">
                  <a:pos x="T6" y="T7"/>
                </a:cxn>
                <a:cxn ang="0">
                  <a:pos x="T8" y="T9"/>
                </a:cxn>
                <a:cxn ang="0">
                  <a:pos x="T10" y="T11"/>
                </a:cxn>
              </a:cxnLst>
              <a:rect l="0" t="0" r="r" b="b"/>
              <a:pathLst>
                <a:path w="110" h="198">
                  <a:moveTo>
                    <a:pt x="110" y="0"/>
                  </a:moveTo>
                  <a:cubicBezTo>
                    <a:pt x="59" y="0"/>
                    <a:pt x="18" y="88"/>
                    <a:pt x="18" y="198"/>
                  </a:cubicBezTo>
                  <a:cubicBezTo>
                    <a:pt x="12" y="198"/>
                    <a:pt x="6" y="198"/>
                    <a:pt x="0" y="198"/>
                  </a:cubicBezTo>
                  <a:cubicBezTo>
                    <a:pt x="1" y="91"/>
                    <a:pt x="39" y="5"/>
                    <a:pt x="88" y="0"/>
                  </a:cubicBezTo>
                  <a:cubicBezTo>
                    <a:pt x="96" y="0"/>
                    <a:pt x="103" y="0"/>
                    <a:pt x="105" y="0"/>
                  </a:cubicBezTo>
                  <a:cubicBezTo>
                    <a:pt x="107" y="0"/>
                    <a:pt x="108" y="0"/>
                    <a:pt x="110"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39" name="Freeform 539">
              <a:extLst>
                <a:ext uri="{FF2B5EF4-FFF2-40B4-BE49-F238E27FC236}">
                  <a16:creationId xmlns:a16="http://schemas.microsoft.com/office/drawing/2014/main" id="{64C5B1F2-8ED6-5C8C-D0CA-4CD6F6D635D0}"/>
                </a:ext>
              </a:extLst>
            </p:cNvPr>
            <p:cNvSpPr>
              <a:spLocks/>
            </p:cNvSpPr>
            <p:nvPr/>
          </p:nvSpPr>
          <p:spPr bwMode="auto">
            <a:xfrm>
              <a:off x="7510463" y="3297238"/>
              <a:ext cx="352425" cy="663575"/>
            </a:xfrm>
            <a:custGeom>
              <a:avLst/>
              <a:gdLst>
                <a:gd name="T0" fmla="*/ 18 w 110"/>
                <a:gd name="T1" fmla="*/ 0 h 205"/>
                <a:gd name="T2" fmla="*/ 110 w 110"/>
                <a:gd name="T3" fmla="*/ 204 h 205"/>
                <a:gd name="T4" fmla="*/ 92 w 110"/>
                <a:gd name="T5" fmla="*/ 205 h 205"/>
                <a:gd name="T6" fmla="*/ 0 w 110"/>
                <a:gd name="T7" fmla="*/ 0 h 205"/>
                <a:gd name="T8" fmla="*/ 18 w 110"/>
                <a:gd name="T9" fmla="*/ 0 h 205"/>
              </a:gdLst>
              <a:ahLst/>
              <a:cxnLst>
                <a:cxn ang="0">
                  <a:pos x="T0" y="T1"/>
                </a:cxn>
                <a:cxn ang="0">
                  <a:pos x="T2" y="T3"/>
                </a:cxn>
                <a:cxn ang="0">
                  <a:pos x="T4" y="T5"/>
                </a:cxn>
                <a:cxn ang="0">
                  <a:pos x="T6" y="T7"/>
                </a:cxn>
                <a:cxn ang="0">
                  <a:pos x="T8" y="T9"/>
                </a:cxn>
              </a:cxnLst>
              <a:rect l="0" t="0" r="r" b="b"/>
              <a:pathLst>
                <a:path w="110" h="205">
                  <a:moveTo>
                    <a:pt x="18" y="0"/>
                  </a:moveTo>
                  <a:cubicBezTo>
                    <a:pt x="17" y="111"/>
                    <a:pt x="59" y="203"/>
                    <a:pt x="110" y="204"/>
                  </a:cubicBezTo>
                  <a:cubicBezTo>
                    <a:pt x="92" y="205"/>
                    <a:pt x="92" y="205"/>
                    <a:pt x="92" y="205"/>
                  </a:cubicBezTo>
                  <a:cubicBezTo>
                    <a:pt x="41" y="203"/>
                    <a:pt x="0" y="111"/>
                    <a:pt x="0" y="0"/>
                  </a:cubicBezTo>
                  <a:cubicBezTo>
                    <a:pt x="6" y="0"/>
                    <a:pt x="12" y="0"/>
                    <a:pt x="18"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40" name="Freeform 540">
              <a:extLst>
                <a:ext uri="{FF2B5EF4-FFF2-40B4-BE49-F238E27FC236}">
                  <a16:creationId xmlns:a16="http://schemas.microsoft.com/office/drawing/2014/main" id="{2A604D7C-97A9-58F5-A7AF-6BFAE5012331}"/>
                </a:ext>
              </a:extLst>
            </p:cNvPr>
            <p:cNvSpPr>
              <a:spLocks/>
            </p:cNvSpPr>
            <p:nvPr/>
          </p:nvSpPr>
          <p:spPr bwMode="auto">
            <a:xfrm>
              <a:off x="7612063" y="2879726"/>
              <a:ext cx="250825" cy="857250"/>
            </a:xfrm>
            <a:custGeom>
              <a:avLst/>
              <a:gdLst>
                <a:gd name="T0" fmla="*/ 18 w 78"/>
                <a:gd name="T1" fmla="*/ 130 h 265"/>
                <a:gd name="T2" fmla="*/ 78 w 78"/>
                <a:gd name="T3" fmla="*/ 264 h 265"/>
                <a:gd name="T4" fmla="*/ 60 w 78"/>
                <a:gd name="T5" fmla="*/ 265 h 265"/>
                <a:gd name="T6" fmla="*/ 0 w 78"/>
                <a:gd name="T7" fmla="*/ 130 h 265"/>
                <a:gd name="T8" fmla="*/ 52 w 78"/>
                <a:gd name="T9" fmla="*/ 1 h 265"/>
                <a:gd name="T10" fmla="*/ 76 w 78"/>
                <a:gd name="T11" fmla="*/ 0 h 265"/>
                <a:gd name="T12" fmla="*/ 78 w 78"/>
                <a:gd name="T13" fmla="*/ 0 h 265"/>
                <a:gd name="T14" fmla="*/ 18 w 78"/>
                <a:gd name="T15" fmla="*/ 13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265">
                  <a:moveTo>
                    <a:pt x="18" y="130"/>
                  </a:moveTo>
                  <a:cubicBezTo>
                    <a:pt x="17" y="203"/>
                    <a:pt x="44" y="263"/>
                    <a:pt x="78" y="264"/>
                  </a:cubicBezTo>
                  <a:cubicBezTo>
                    <a:pt x="60" y="265"/>
                    <a:pt x="60" y="265"/>
                    <a:pt x="60" y="265"/>
                  </a:cubicBezTo>
                  <a:cubicBezTo>
                    <a:pt x="27" y="263"/>
                    <a:pt x="0" y="203"/>
                    <a:pt x="0" y="130"/>
                  </a:cubicBezTo>
                  <a:cubicBezTo>
                    <a:pt x="0" y="64"/>
                    <a:pt x="23" y="10"/>
                    <a:pt x="52" y="1"/>
                  </a:cubicBezTo>
                  <a:cubicBezTo>
                    <a:pt x="61" y="0"/>
                    <a:pt x="68" y="0"/>
                    <a:pt x="76" y="0"/>
                  </a:cubicBezTo>
                  <a:cubicBezTo>
                    <a:pt x="78" y="0"/>
                    <a:pt x="78" y="0"/>
                    <a:pt x="78" y="0"/>
                  </a:cubicBezTo>
                  <a:cubicBezTo>
                    <a:pt x="45" y="0"/>
                    <a:pt x="18" y="58"/>
                    <a:pt x="18" y="13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41" name="Freeform 541">
              <a:extLst>
                <a:ext uri="{FF2B5EF4-FFF2-40B4-BE49-F238E27FC236}">
                  <a16:creationId xmlns:a16="http://schemas.microsoft.com/office/drawing/2014/main" id="{0E135297-A933-C7D3-C83D-9438761589E8}"/>
                </a:ext>
              </a:extLst>
            </p:cNvPr>
            <p:cNvSpPr>
              <a:spLocks noEditPoints="1"/>
            </p:cNvSpPr>
            <p:nvPr/>
          </p:nvSpPr>
          <p:spPr bwMode="auto">
            <a:xfrm>
              <a:off x="7708901" y="3219451"/>
              <a:ext cx="153988" cy="307975"/>
            </a:xfrm>
            <a:custGeom>
              <a:avLst/>
              <a:gdLst>
                <a:gd name="T0" fmla="*/ 31 w 48"/>
                <a:gd name="T1" fmla="*/ 95 h 95"/>
                <a:gd name="T2" fmla="*/ 20 w 48"/>
                <a:gd name="T3" fmla="*/ 0 h 95"/>
                <a:gd name="T4" fmla="*/ 9 w 48"/>
                <a:gd name="T5" fmla="*/ 74 h 95"/>
                <a:gd name="T6" fmla="*/ 12 w 48"/>
                <a:gd name="T7" fmla="*/ 74 h 95"/>
                <a:gd name="T8" fmla="*/ 15 w 48"/>
                <a:gd name="T9" fmla="*/ 74 h 95"/>
                <a:gd name="T10" fmla="*/ 18 w 48"/>
                <a:gd name="T11" fmla="*/ 73 h 95"/>
                <a:gd name="T12" fmla="*/ 22 w 48"/>
                <a:gd name="T13" fmla="*/ 73 h 95"/>
                <a:gd name="T14" fmla="*/ 25 w 48"/>
                <a:gd name="T15" fmla="*/ 73 h 95"/>
                <a:gd name="T16" fmla="*/ 24 w 48"/>
                <a:gd name="T17" fmla="*/ 73 h 95"/>
                <a:gd name="T18" fmla="*/ 21 w 48"/>
                <a:gd name="T19" fmla="*/ 73 h 95"/>
                <a:gd name="T20" fmla="*/ 17 w 48"/>
                <a:gd name="T21" fmla="*/ 73 h 95"/>
                <a:gd name="T22" fmla="*/ 14 w 48"/>
                <a:gd name="T23" fmla="*/ 74 h 95"/>
                <a:gd name="T24" fmla="*/ 11 w 48"/>
                <a:gd name="T25" fmla="*/ 74 h 95"/>
                <a:gd name="T26" fmla="*/ 9 w 48"/>
                <a:gd name="T27" fmla="*/ 73 h 95"/>
                <a:gd name="T28" fmla="*/ 7 w 48"/>
                <a:gd name="T29" fmla="*/ 69 h 95"/>
                <a:gd name="T30" fmla="*/ 6 w 48"/>
                <a:gd name="T31" fmla="*/ 65 h 95"/>
                <a:gd name="T32" fmla="*/ 5 w 48"/>
                <a:gd name="T33" fmla="*/ 62 h 95"/>
                <a:gd name="T34" fmla="*/ 4 w 48"/>
                <a:gd name="T35" fmla="*/ 57 h 95"/>
                <a:gd name="T36" fmla="*/ 3 w 48"/>
                <a:gd name="T37" fmla="*/ 54 h 95"/>
                <a:gd name="T38" fmla="*/ 4 w 48"/>
                <a:gd name="T39" fmla="*/ 57 h 95"/>
                <a:gd name="T40" fmla="*/ 5 w 48"/>
                <a:gd name="T41" fmla="*/ 62 h 95"/>
                <a:gd name="T42" fmla="*/ 6 w 48"/>
                <a:gd name="T43" fmla="*/ 65 h 95"/>
                <a:gd name="T44" fmla="*/ 7 w 48"/>
                <a:gd name="T45" fmla="*/ 69 h 95"/>
                <a:gd name="T46" fmla="*/ 9 w 48"/>
                <a:gd name="T47" fmla="*/ 73 h 95"/>
                <a:gd name="T48" fmla="*/ 19 w 48"/>
                <a:gd name="T49" fmla="*/ 55 h 95"/>
                <a:gd name="T50" fmla="*/ 20 w 48"/>
                <a:gd name="T51" fmla="*/ 59 h 95"/>
                <a:gd name="T52" fmla="*/ 22 w 48"/>
                <a:gd name="T53" fmla="*/ 63 h 95"/>
                <a:gd name="T54" fmla="*/ 23 w 48"/>
                <a:gd name="T55" fmla="*/ 67 h 95"/>
                <a:gd name="T56" fmla="*/ 24 w 48"/>
                <a:gd name="T57" fmla="*/ 70 h 95"/>
                <a:gd name="T58" fmla="*/ 26 w 48"/>
                <a:gd name="T59" fmla="*/ 73 h 95"/>
                <a:gd name="T60" fmla="*/ 24 w 48"/>
                <a:gd name="T61" fmla="*/ 70 h 95"/>
                <a:gd name="T62" fmla="*/ 23 w 48"/>
                <a:gd name="T63" fmla="*/ 67 h 95"/>
                <a:gd name="T64" fmla="*/ 22 w 48"/>
                <a:gd name="T65" fmla="*/ 63 h 95"/>
                <a:gd name="T66" fmla="*/ 20 w 48"/>
                <a:gd name="T67" fmla="*/ 59 h 95"/>
                <a:gd name="T68" fmla="*/ 19 w 48"/>
                <a:gd name="T69" fmla="*/ 55 h 95"/>
                <a:gd name="T70" fmla="*/ 17 w 48"/>
                <a:gd name="T71" fmla="*/ 54 h 95"/>
                <a:gd name="T72" fmla="*/ 14 w 48"/>
                <a:gd name="T73" fmla="*/ 54 h 95"/>
                <a:gd name="T74" fmla="*/ 11 w 48"/>
                <a:gd name="T75" fmla="*/ 54 h 95"/>
                <a:gd name="T76" fmla="*/ 8 w 48"/>
                <a:gd name="T77" fmla="*/ 54 h 95"/>
                <a:gd name="T78" fmla="*/ 5 w 48"/>
                <a:gd name="T79" fmla="*/ 54 h 95"/>
                <a:gd name="T80" fmla="*/ 4 w 48"/>
                <a:gd name="T81" fmla="*/ 54 h 95"/>
                <a:gd name="T82" fmla="*/ 7 w 48"/>
                <a:gd name="T83" fmla="*/ 54 h 95"/>
                <a:gd name="T84" fmla="*/ 10 w 48"/>
                <a:gd name="T85" fmla="*/ 54 h 95"/>
                <a:gd name="T86" fmla="*/ 13 w 48"/>
                <a:gd name="T87" fmla="*/ 54 h 95"/>
                <a:gd name="T88" fmla="*/ 16 w 48"/>
                <a:gd name="T89" fmla="*/ 54 h 95"/>
                <a:gd name="T90" fmla="*/ 19 w 48"/>
                <a:gd name="T9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95">
                  <a:moveTo>
                    <a:pt x="48" y="95"/>
                  </a:moveTo>
                  <a:cubicBezTo>
                    <a:pt x="42" y="95"/>
                    <a:pt x="37" y="95"/>
                    <a:pt x="31" y="95"/>
                  </a:cubicBezTo>
                  <a:cubicBezTo>
                    <a:pt x="31" y="95"/>
                    <a:pt x="31" y="95"/>
                    <a:pt x="31" y="95"/>
                  </a:cubicBezTo>
                  <a:cubicBezTo>
                    <a:pt x="13" y="94"/>
                    <a:pt x="0" y="63"/>
                    <a:pt x="0" y="26"/>
                  </a:cubicBezTo>
                  <a:cubicBezTo>
                    <a:pt x="0" y="17"/>
                    <a:pt x="1" y="8"/>
                    <a:pt x="2" y="0"/>
                  </a:cubicBezTo>
                  <a:cubicBezTo>
                    <a:pt x="8" y="0"/>
                    <a:pt x="14" y="0"/>
                    <a:pt x="20" y="0"/>
                  </a:cubicBezTo>
                  <a:cubicBezTo>
                    <a:pt x="18" y="8"/>
                    <a:pt x="18" y="17"/>
                    <a:pt x="18" y="26"/>
                  </a:cubicBezTo>
                  <a:cubicBezTo>
                    <a:pt x="17" y="63"/>
                    <a:pt x="31" y="94"/>
                    <a:pt x="48" y="95"/>
                  </a:cubicBezTo>
                  <a:close/>
                  <a:moveTo>
                    <a:pt x="9" y="74"/>
                  </a:moveTo>
                  <a:cubicBezTo>
                    <a:pt x="10" y="74"/>
                    <a:pt x="10" y="74"/>
                    <a:pt x="10" y="74"/>
                  </a:cubicBezTo>
                  <a:cubicBezTo>
                    <a:pt x="11" y="74"/>
                    <a:pt x="11" y="74"/>
                    <a:pt x="11" y="74"/>
                  </a:cubicBezTo>
                  <a:cubicBezTo>
                    <a:pt x="12" y="74"/>
                    <a:pt x="12" y="74"/>
                    <a:pt x="12" y="74"/>
                  </a:cubicBezTo>
                  <a:cubicBezTo>
                    <a:pt x="13" y="74"/>
                    <a:pt x="13" y="74"/>
                    <a:pt x="13" y="74"/>
                  </a:cubicBezTo>
                  <a:cubicBezTo>
                    <a:pt x="14" y="74"/>
                    <a:pt x="14" y="74"/>
                    <a:pt x="14" y="74"/>
                  </a:cubicBezTo>
                  <a:cubicBezTo>
                    <a:pt x="15" y="74"/>
                    <a:pt x="15" y="74"/>
                    <a:pt x="15" y="74"/>
                  </a:cubicBezTo>
                  <a:cubicBezTo>
                    <a:pt x="16" y="73"/>
                    <a:pt x="16" y="73"/>
                    <a:pt x="16" y="73"/>
                  </a:cubicBezTo>
                  <a:cubicBezTo>
                    <a:pt x="17" y="73"/>
                    <a:pt x="17" y="73"/>
                    <a:pt x="17" y="73"/>
                  </a:cubicBezTo>
                  <a:cubicBezTo>
                    <a:pt x="18" y="73"/>
                    <a:pt x="18" y="73"/>
                    <a:pt x="18" y="73"/>
                  </a:cubicBezTo>
                  <a:cubicBezTo>
                    <a:pt x="19" y="73"/>
                    <a:pt x="19" y="73"/>
                    <a:pt x="19" y="73"/>
                  </a:cubicBezTo>
                  <a:cubicBezTo>
                    <a:pt x="21" y="73"/>
                    <a:pt x="21" y="73"/>
                    <a:pt x="21" y="73"/>
                  </a:cubicBezTo>
                  <a:cubicBezTo>
                    <a:pt x="22" y="73"/>
                    <a:pt x="22" y="73"/>
                    <a:pt x="22" y="73"/>
                  </a:cubicBezTo>
                  <a:cubicBezTo>
                    <a:pt x="23" y="73"/>
                    <a:pt x="23" y="73"/>
                    <a:pt x="23" y="73"/>
                  </a:cubicBezTo>
                  <a:cubicBezTo>
                    <a:pt x="24" y="73"/>
                    <a:pt x="24" y="73"/>
                    <a:pt x="24" y="73"/>
                  </a:cubicBezTo>
                  <a:cubicBezTo>
                    <a:pt x="25" y="73"/>
                    <a:pt x="25" y="73"/>
                    <a:pt x="25" y="73"/>
                  </a:cubicBezTo>
                  <a:cubicBezTo>
                    <a:pt x="26" y="73"/>
                    <a:pt x="26" y="73"/>
                    <a:pt x="26" y="73"/>
                  </a:cubicBezTo>
                  <a:cubicBezTo>
                    <a:pt x="25" y="73"/>
                    <a:pt x="25" y="73"/>
                    <a:pt x="25" y="73"/>
                  </a:cubicBezTo>
                  <a:cubicBezTo>
                    <a:pt x="24" y="73"/>
                    <a:pt x="24" y="73"/>
                    <a:pt x="24" y="73"/>
                  </a:cubicBezTo>
                  <a:cubicBezTo>
                    <a:pt x="23" y="73"/>
                    <a:pt x="23" y="73"/>
                    <a:pt x="23" y="73"/>
                  </a:cubicBezTo>
                  <a:cubicBezTo>
                    <a:pt x="22" y="73"/>
                    <a:pt x="22" y="73"/>
                    <a:pt x="22" y="73"/>
                  </a:cubicBezTo>
                  <a:cubicBezTo>
                    <a:pt x="21" y="73"/>
                    <a:pt x="21" y="73"/>
                    <a:pt x="21" y="73"/>
                  </a:cubicBezTo>
                  <a:cubicBezTo>
                    <a:pt x="19" y="73"/>
                    <a:pt x="19" y="73"/>
                    <a:pt x="19" y="73"/>
                  </a:cubicBezTo>
                  <a:cubicBezTo>
                    <a:pt x="18" y="73"/>
                    <a:pt x="18" y="73"/>
                    <a:pt x="18" y="73"/>
                  </a:cubicBezTo>
                  <a:cubicBezTo>
                    <a:pt x="17" y="73"/>
                    <a:pt x="17" y="73"/>
                    <a:pt x="17" y="73"/>
                  </a:cubicBezTo>
                  <a:cubicBezTo>
                    <a:pt x="16" y="73"/>
                    <a:pt x="16" y="73"/>
                    <a:pt x="16" y="73"/>
                  </a:cubicBezTo>
                  <a:cubicBezTo>
                    <a:pt x="15" y="74"/>
                    <a:pt x="15" y="74"/>
                    <a:pt x="15" y="74"/>
                  </a:cubicBezTo>
                  <a:cubicBezTo>
                    <a:pt x="14" y="74"/>
                    <a:pt x="14" y="74"/>
                    <a:pt x="14" y="74"/>
                  </a:cubicBezTo>
                  <a:cubicBezTo>
                    <a:pt x="13" y="74"/>
                    <a:pt x="13" y="74"/>
                    <a:pt x="13" y="74"/>
                  </a:cubicBezTo>
                  <a:cubicBezTo>
                    <a:pt x="12" y="74"/>
                    <a:pt x="12" y="74"/>
                    <a:pt x="12" y="74"/>
                  </a:cubicBezTo>
                  <a:cubicBezTo>
                    <a:pt x="11" y="74"/>
                    <a:pt x="11" y="74"/>
                    <a:pt x="11" y="74"/>
                  </a:cubicBezTo>
                  <a:cubicBezTo>
                    <a:pt x="10" y="74"/>
                    <a:pt x="10" y="74"/>
                    <a:pt x="10" y="74"/>
                  </a:cubicBezTo>
                  <a:cubicBezTo>
                    <a:pt x="9" y="74"/>
                    <a:pt x="9" y="74"/>
                    <a:pt x="9" y="74"/>
                  </a:cubicBezTo>
                  <a:cubicBezTo>
                    <a:pt x="9" y="73"/>
                    <a:pt x="9" y="73"/>
                    <a:pt x="9" y="73"/>
                  </a:cubicBezTo>
                  <a:cubicBezTo>
                    <a:pt x="8" y="71"/>
                    <a:pt x="8" y="71"/>
                    <a:pt x="8" y="71"/>
                  </a:cubicBezTo>
                  <a:cubicBezTo>
                    <a:pt x="8" y="70"/>
                    <a:pt x="8" y="70"/>
                    <a:pt x="8" y="70"/>
                  </a:cubicBezTo>
                  <a:cubicBezTo>
                    <a:pt x="7" y="69"/>
                    <a:pt x="7" y="69"/>
                    <a:pt x="7" y="69"/>
                  </a:cubicBezTo>
                  <a:cubicBezTo>
                    <a:pt x="7" y="68"/>
                    <a:pt x="7" y="68"/>
                    <a:pt x="7" y="68"/>
                  </a:cubicBezTo>
                  <a:cubicBezTo>
                    <a:pt x="6" y="67"/>
                    <a:pt x="6" y="67"/>
                    <a:pt x="6" y="67"/>
                  </a:cubicBezTo>
                  <a:cubicBezTo>
                    <a:pt x="6" y="65"/>
                    <a:pt x="6" y="65"/>
                    <a:pt x="6" y="65"/>
                  </a:cubicBezTo>
                  <a:cubicBezTo>
                    <a:pt x="6" y="64"/>
                    <a:pt x="6" y="64"/>
                    <a:pt x="6" y="64"/>
                  </a:cubicBezTo>
                  <a:cubicBezTo>
                    <a:pt x="5" y="63"/>
                    <a:pt x="5" y="63"/>
                    <a:pt x="5" y="63"/>
                  </a:cubicBezTo>
                  <a:cubicBezTo>
                    <a:pt x="5" y="62"/>
                    <a:pt x="5" y="62"/>
                    <a:pt x="5" y="62"/>
                  </a:cubicBezTo>
                  <a:cubicBezTo>
                    <a:pt x="5" y="60"/>
                    <a:pt x="5" y="60"/>
                    <a:pt x="5" y="60"/>
                  </a:cubicBezTo>
                  <a:cubicBezTo>
                    <a:pt x="4" y="59"/>
                    <a:pt x="4" y="59"/>
                    <a:pt x="4" y="59"/>
                  </a:cubicBezTo>
                  <a:cubicBezTo>
                    <a:pt x="4" y="57"/>
                    <a:pt x="4" y="57"/>
                    <a:pt x="4" y="57"/>
                  </a:cubicBezTo>
                  <a:cubicBezTo>
                    <a:pt x="4" y="56"/>
                    <a:pt x="4" y="56"/>
                    <a:pt x="4" y="56"/>
                  </a:cubicBezTo>
                  <a:cubicBezTo>
                    <a:pt x="3" y="55"/>
                    <a:pt x="3" y="55"/>
                    <a:pt x="3" y="55"/>
                  </a:cubicBezTo>
                  <a:cubicBezTo>
                    <a:pt x="3" y="54"/>
                    <a:pt x="3" y="54"/>
                    <a:pt x="3" y="54"/>
                  </a:cubicBezTo>
                  <a:cubicBezTo>
                    <a:pt x="3" y="55"/>
                    <a:pt x="3" y="55"/>
                    <a:pt x="3" y="55"/>
                  </a:cubicBezTo>
                  <a:cubicBezTo>
                    <a:pt x="4" y="56"/>
                    <a:pt x="4" y="56"/>
                    <a:pt x="4" y="56"/>
                  </a:cubicBezTo>
                  <a:cubicBezTo>
                    <a:pt x="4" y="57"/>
                    <a:pt x="4" y="57"/>
                    <a:pt x="4" y="57"/>
                  </a:cubicBezTo>
                  <a:cubicBezTo>
                    <a:pt x="4" y="59"/>
                    <a:pt x="4" y="59"/>
                    <a:pt x="4" y="59"/>
                  </a:cubicBezTo>
                  <a:cubicBezTo>
                    <a:pt x="5" y="60"/>
                    <a:pt x="5" y="60"/>
                    <a:pt x="5" y="60"/>
                  </a:cubicBezTo>
                  <a:cubicBezTo>
                    <a:pt x="5" y="62"/>
                    <a:pt x="5" y="62"/>
                    <a:pt x="5" y="62"/>
                  </a:cubicBezTo>
                  <a:cubicBezTo>
                    <a:pt x="5" y="63"/>
                    <a:pt x="5" y="63"/>
                    <a:pt x="5" y="63"/>
                  </a:cubicBezTo>
                  <a:cubicBezTo>
                    <a:pt x="6" y="64"/>
                    <a:pt x="6" y="64"/>
                    <a:pt x="6" y="64"/>
                  </a:cubicBezTo>
                  <a:cubicBezTo>
                    <a:pt x="6" y="65"/>
                    <a:pt x="6" y="65"/>
                    <a:pt x="6" y="65"/>
                  </a:cubicBezTo>
                  <a:cubicBezTo>
                    <a:pt x="6" y="67"/>
                    <a:pt x="6" y="67"/>
                    <a:pt x="6" y="67"/>
                  </a:cubicBezTo>
                  <a:cubicBezTo>
                    <a:pt x="7" y="68"/>
                    <a:pt x="7" y="68"/>
                    <a:pt x="7" y="68"/>
                  </a:cubicBezTo>
                  <a:cubicBezTo>
                    <a:pt x="7" y="69"/>
                    <a:pt x="7" y="69"/>
                    <a:pt x="7" y="69"/>
                  </a:cubicBezTo>
                  <a:cubicBezTo>
                    <a:pt x="8" y="70"/>
                    <a:pt x="8" y="70"/>
                    <a:pt x="8" y="70"/>
                  </a:cubicBezTo>
                  <a:cubicBezTo>
                    <a:pt x="8" y="71"/>
                    <a:pt x="8" y="71"/>
                    <a:pt x="8" y="71"/>
                  </a:cubicBezTo>
                  <a:cubicBezTo>
                    <a:pt x="9" y="73"/>
                    <a:pt x="9" y="73"/>
                    <a:pt x="9" y="73"/>
                  </a:cubicBezTo>
                  <a:cubicBezTo>
                    <a:pt x="9" y="74"/>
                    <a:pt x="9" y="74"/>
                    <a:pt x="9" y="74"/>
                  </a:cubicBezTo>
                  <a:moveTo>
                    <a:pt x="19" y="54"/>
                  </a:moveTo>
                  <a:cubicBezTo>
                    <a:pt x="19" y="55"/>
                    <a:pt x="19" y="55"/>
                    <a:pt x="19" y="55"/>
                  </a:cubicBezTo>
                  <a:cubicBezTo>
                    <a:pt x="20" y="56"/>
                    <a:pt x="20" y="56"/>
                    <a:pt x="20" y="56"/>
                  </a:cubicBezTo>
                  <a:cubicBezTo>
                    <a:pt x="20" y="58"/>
                    <a:pt x="20" y="58"/>
                    <a:pt x="20" y="58"/>
                  </a:cubicBezTo>
                  <a:cubicBezTo>
                    <a:pt x="20" y="59"/>
                    <a:pt x="20" y="59"/>
                    <a:pt x="20" y="59"/>
                  </a:cubicBezTo>
                  <a:cubicBezTo>
                    <a:pt x="21" y="60"/>
                    <a:pt x="21" y="60"/>
                    <a:pt x="21" y="60"/>
                  </a:cubicBezTo>
                  <a:cubicBezTo>
                    <a:pt x="21" y="62"/>
                    <a:pt x="21" y="62"/>
                    <a:pt x="21" y="62"/>
                  </a:cubicBezTo>
                  <a:cubicBezTo>
                    <a:pt x="22" y="63"/>
                    <a:pt x="22" y="63"/>
                    <a:pt x="22" y="63"/>
                  </a:cubicBezTo>
                  <a:cubicBezTo>
                    <a:pt x="22" y="64"/>
                    <a:pt x="22" y="64"/>
                    <a:pt x="22" y="64"/>
                  </a:cubicBezTo>
                  <a:cubicBezTo>
                    <a:pt x="22" y="65"/>
                    <a:pt x="22" y="65"/>
                    <a:pt x="22" y="65"/>
                  </a:cubicBezTo>
                  <a:cubicBezTo>
                    <a:pt x="23" y="67"/>
                    <a:pt x="23" y="67"/>
                    <a:pt x="23" y="67"/>
                  </a:cubicBezTo>
                  <a:cubicBezTo>
                    <a:pt x="23" y="68"/>
                    <a:pt x="23" y="68"/>
                    <a:pt x="23" y="68"/>
                  </a:cubicBezTo>
                  <a:cubicBezTo>
                    <a:pt x="24" y="69"/>
                    <a:pt x="24" y="69"/>
                    <a:pt x="24" y="69"/>
                  </a:cubicBezTo>
                  <a:cubicBezTo>
                    <a:pt x="24" y="70"/>
                    <a:pt x="24" y="70"/>
                    <a:pt x="24" y="70"/>
                  </a:cubicBezTo>
                  <a:cubicBezTo>
                    <a:pt x="25" y="71"/>
                    <a:pt x="25" y="71"/>
                    <a:pt x="25" y="71"/>
                  </a:cubicBezTo>
                  <a:cubicBezTo>
                    <a:pt x="25" y="72"/>
                    <a:pt x="25" y="72"/>
                    <a:pt x="25" y="72"/>
                  </a:cubicBezTo>
                  <a:cubicBezTo>
                    <a:pt x="26" y="73"/>
                    <a:pt x="26" y="73"/>
                    <a:pt x="26" y="73"/>
                  </a:cubicBezTo>
                  <a:cubicBezTo>
                    <a:pt x="25" y="72"/>
                    <a:pt x="25" y="72"/>
                    <a:pt x="25" y="72"/>
                  </a:cubicBezTo>
                  <a:cubicBezTo>
                    <a:pt x="25" y="71"/>
                    <a:pt x="25" y="71"/>
                    <a:pt x="25" y="71"/>
                  </a:cubicBezTo>
                  <a:cubicBezTo>
                    <a:pt x="24" y="70"/>
                    <a:pt x="24" y="70"/>
                    <a:pt x="24" y="70"/>
                  </a:cubicBezTo>
                  <a:cubicBezTo>
                    <a:pt x="24" y="69"/>
                    <a:pt x="24" y="69"/>
                    <a:pt x="24" y="69"/>
                  </a:cubicBezTo>
                  <a:cubicBezTo>
                    <a:pt x="23" y="68"/>
                    <a:pt x="23" y="68"/>
                    <a:pt x="23" y="68"/>
                  </a:cubicBezTo>
                  <a:cubicBezTo>
                    <a:pt x="23" y="67"/>
                    <a:pt x="23" y="67"/>
                    <a:pt x="23" y="67"/>
                  </a:cubicBezTo>
                  <a:cubicBezTo>
                    <a:pt x="22" y="65"/>
                    <a:pt x="22" y="65"/>
                    <a:pt x="22" y="65"/>
                  </a:cubicBezTo>
                  <a:cubicBezTo>
                    <a:pt x="22" y="64"/>
                    <a:pt x="22" y="64"/>
                    <a:pt x="22" y="64"/>
                  </a:cubicBezTo>
                  <a:cubicBezTo>
                    <a:pt x="22" y="63"/>
                    <a:pt x="22" y="63"/>
                    <a:pt x="22" y="63"/>
                  </a:cubicBezTo>
                  <a:cubicBezTo>
                    <a:pt x="21" y="62"/>
                    <a:pt x="21" y="62"/>
                    <a:pt x="21" y="62"/>
                  </a:cubicBezTo>
                  <a:cubicBezTo>
                    <a:pt x="21" y="60"/>
                    <a:pt x="21" y="60"/>
                    <a:pt x="21" y="60"/>
                  </a:cubicBezTo>
                  <a:cubicBezTo>
                    <a:pt x="20" y="59"/>
                    <a:pt x="20" y="59"/>
                    <a:pt x="20" y="59"/>
                  </a:cubicBezTo>
                  <a:cubicBezTo>
                    <a:pt x="20" y="58"/>
                    <a:pt x="20" y="58"/>
                    <a:pt x="20" y="58"/>
                  </a:cubicBezTo>
                  <a:cubicBezTo>
                    <a:pt x="20" y="56"/>
                    <a:pt x="20" y="56"/>
                    <a:pt x="20" y="56"/>
                  </a:cubicBezTo>
                  <a:cubicBezTo>
                    <a:pt x="19" y="55"/>
                    <a:pt x="19" y="55"/>
                    <a:pt x="19" y="55"/>
                  </a:cubicBezTo>
                  <a:cubicBezTo>
                    <a:pt x="19" y="54"/>
                    <a:pt x="19" y="54"/>
                    <a:pt x="19" y="54"/>
                  </a:cubicBezTo>
                  <a:cubicBezTo>
                    <a:pt x="18" y="54"/>
                    <a:pt x="18" y="54"/>
                    <a:pt x="18" y="54"/>
                  </a:cubicBezTo>
                  <a:cubicBezTo>
                    <a:pt x="17" y="54"/>
                    <a:pt x="17" y="54"/>
                    <a:pt x="17" y="54"/>
                  </a:cubicBezTo>
                  <a:cubicBezTo>
                    <a:pt x="16" y="54"/>
                    <a:pt x="16" y="54"/>
                    <a:pt x="16" y="54"/>
                  </a:cubicBezTo>
                  <a:cubicBezTo>
                    <a:pt x="15" y="54"/>
                    <a:pt x="15" y="54"/>
                    <a:pt x="15" y="54"/>
                  </a:cubicBezTo>
                  <a:cubicBezTo>
                    <a:pt x="14" y="54"/>
                    <a:pt x="14" y="54"/>
                    <a:pt x="14" y="54"/>
                  </a:cubicBezTo>
                  <a:cubicBezTo>
                    <a:pt x="13" y="54"/>
                    <a:pt x="13" y="54"/>
                    <a:pt x="13" y="54"/>
                  </a:cubicBezTo>
                  <a:cubicBezTo>
                    <a:pt x="12" y="54"/>
                    <a:pt x="12" y="54"/>
                    <a:pt x="12" y="54"/>
                  </a:cubicBezTo>
                  <a:cubicBezTo>
                    <a:pt x="11" y="54"/>
                    <a:pt x="11" y="54"/>
                    <a:pt x="11" y="54"/>
                  </a:cubicBezTo>
                  <a:cubicBezTo>
                    <a:pt x="10" y="54"/>
                    <a:pt x="10" y="54"/>
                    <a:pt x="10" y="54"/>
                  </a:cubicBezTo>
                  <a:cubicBezTo>
                    <a:pt x="9" y="54"/>
                    <a:pt x="9" y="54"/>
                    <a:pt x="9" y="54"/>
                  </a:cubicBezTo>
                  <a:cubicBezTo>
                    <a:pt x="8" y="54"/>
                    <a:pt x="8" y="54"/>
                    <a:pt x="8" y="54"/>
                  </a:cubicBezTo>
                  <a:cubicBezTo>
                    <a:pt x="7" y="54"/>
                    <a:pt x="7" y="54"/>
                    <a:pt x="7" y="54"/>
                  </a:cubicBezTo>
                  <a:cubicBezTo>
                    <a:pt x="6" y="54"/>
                    <a:pt x="6" y="54"/>
                    <a:pt x="6" y="54"/>
                  </a:cubicBezTo>
                  <a:cubicBezTo>
                    <a:pt x="5" y="54"/>
                    <a:pt x="5" y="54"/>
                    <a:pt x="5" y="54"/>
                  </a:cubicBezTo>
                  <a:cubicBezTo>
                    <a:pt x="4" y="54"/>
                    <a:pt x="4" y="54"/>
                    <a:pt x="4" y="54"/>
                  </a:cubicBezTo>
                  <a:cubicBezTo>
                    <a:pt x="3" y="54"/>
                    <a:pt x="3" y="54"/>
                    <a:pt x="3" y="54"/>
                  </a:cubicBezTo>
                  <a:cubicBezTo>
                    <a:pt x="4" y="54"/>
                    <a:pt x="4" y="54"/>
                    <a:pt x="4" y="54"/>
                  </a:cubicBezTo>
                  <a:cubicBezTo>
                    <a:pt x="5" y="54"/>
                    <a:pt x="5" y="54"/>
                    <a:pt x="5" y="54"/>
                  </a:cubicBezTo>
                  <a:cubicBezTo>
                    <a:pt x="6" y="54"/>
                    <a:pt x="6" y="54"/>
                    <a:pt x="6" y="54"/>
                  </a:cubicBezTo>
                  <a:cubicBezTo>
                    <a:pt x="7" y="54"/>
                    <a:pt x="7" y="54"/>
                    <a:pt x="7" y="54"/>
                  </a:cubicBezTo>
                  <a:cubicBezTo>
                    <a:pt x="8" y="54"/>
                    <a:pt x="8" y="54"/>
                    <a:pt x="8" y="54"/>
                  </a:cubicBezTo>
                  <a:cubicBezTo>
                    <a:pt x="9" y="54"/>
                    <a:pt x="9" y="54"/>
                    <a:pt x="9" y="54"/>
                  </a:cubicBezTo>
                  <a:cubicBezTo>
                    <a:pt x="10" y="54"/>
                    <a:pt x="10" y="54"/>
                    <a:pt x="10" y="54"/>
                  </a:cubicBezTo>
                  <a:cubicBezTo>
                    <a:pt x="11" y="54"/>
                    <a:pt x="11" y="54"/>
                    <a:pt x="11" y="54"/>
                  </a:cubicBezTo>
                  <a:cubicBezTo>
                    <a:pt x="12" y="54"/>
                    <a:pt x="12" y="54"/>
                    <a:pt x="12" y="54"/>
                  </a:cubicBezTo>
                  <a:cubicBezTo>
                    <a:pt x="13" y="54"/>
                    <a:pt x="13" y="54"/>
                    <a:pt x="13" y="54"/>
                  </a:cubicBezTo>
                  <a:cubicBezTo>
                    <a:pt x="14" y="54"/>
                    <a:pt x="14" y="54"/>
                    <a:pt x="14" y="54"/>
                  </a:cubicBezTo>
                  <a:cubicBezTo>
                    <a:pt x="15" y="54"/>
                    <a:pt x="15" y="54"/>
                    <a:pt x="15" y="54"/>
                  </a:cubicBezTo>
                  <a:cubicBezTo>
                    <a:pt x="16" y="54"/>
                    <a:pt x="16" y="54"/>
                    <a:pt x="16" y="54"/>
                  </a:cubicBezTo>
                  <a:cubicBezTo>
                    <a:pt x="17" y="54"/>
                    <a:pt x="17" y="54"/>
                    <a:pt x="17" y="54"/>
                  </a:cubicBezTo>
                  <a:cubicBezTo>
                    <a:pt x="18" y="54"/>
                    <a:pt x="18" y="54"/>
                    <a:pt x="18" y="54"/>
                  </a:cubicBezTo>
                  <a:cubicBezTo>
                    <a:pt x="19" y="54"/>
                    <a:pt x="19" y="54"/>
                    <a:pt x="19" y="54"/>
                  </a:cubicBezTo>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42" name="Freeform 542">
              <a:extLst>
                <a:ext uri="{FF2B5EF4-FFF2-40B4-BE49-F238E27FC236}">
                  <a16:creationId xmlns:a16="http://schemas.microsoft.com/office/drawing/2014/main" id="{1DC20034-BF6D-1835-1D7D-E7A289CE3681}"/>
                </a:ext>
              </a:extLst>
            </p:cNvPr>
            <p:cNvSpPr>
              <a:spLocks/>
            </p:cNvSpPr>
            <p:nvPr/>
          </p:nvSpPr>
          <p:spPr bwMode="auto">
            <a:xfrm>
              <a:off x="7793038" y="2655888"/>
              <a:ext cx="53975" cy="0"/>
            </a:xfrm>
            <a:custGeom>
              <a:avLst/>
              <a:gdLst>
                <a:gd name="T0" fmla="*/ 4 w 17"/>
                <a:gd name="T1" fmla="*/ 17 w 17"/>
                <a:gd name="T2" fmla="*/ 0 w 17"/>
                <a:gd name="T3" fmla="*/ 4 w 17"/>
              </a:gdLst>
              <a:ahLst/>
              <a:cxnLst>
                <a:cxn ang="0">
                  <a:pos x="T0" y="0"/>
                </a:cxn>
                <a:cxn ang="0">
                  <a:pos x="T1" y="0"/>
                </a:cxn>
                <a:cxn ang="0">
                  <a:pos x="T2" y="0"/>
                </a:cxn>
                <a:cxn ang="0">
                  <a:pos x="T3" y="0"/>
                </a:cxn>
              </a:cxnLst>
              <a:rect l="0" t="0" r="r" b="b"/>
              <a:pathLst>
                <a:path w="17">
                  <a:moveTo>
                    <a:pt x="4" y="0"/>
                  </a:moveTo>
                  <a:cubicBezTo>
                    <a:pt x="8" y="0"/>
                    <a:pt x="13" y="0"/>
                    <a:pt x="17" y="0"/>
                  </a:cubicBezTo>
                  <a:cubicBezTo>
                    <a:pt x="15" y="0"/>
                    <a:pt x="8" y="0"/>
                    <a:pt x="0" y="0"/>
                  </a:cubicBezTo>
                  <a:cubicBezTo>
                    <a:pt x="1" y="0"/>
                    <a:pt x="3" y="0"/>
                    <a:pt x="4"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43" name="Freeform 543">
              <a:extLst>
                <a:ext uri="{FF2B5EF4-FFF2-40B4-BE49-F238E27FC236}">
                  <a16:creationId xmlns:a16="http://schemas.microsoft.com/office/drawing/2014/main" id="{AAF9A07E-DD8A-46DA-0C8F-F4C9B5C4F4A7}"/>
                </a:ext>
              </a:extLst>
            </p:cNvPr>
            <p:cNvSpPr>
              <a:spLocks noEditPoints="1"/>
            </p:cNvSpPr>
            <p:nvPr/>
          </p:nvSpPr>
          <p:spPr bwMode="auto">
            <a:xfrm>
              <a:off x="7362826" y="2333626"/>
              <a:ext cx="500063" cy="1946275"/>
            </a:xfrm>
            <a:custGeom>
              <a:avLst/>
              <a:gdLst>
                <a:gd name="T0" fmla="*/ 18 w 156"/>
                <a:gd name="T1" fmla="*/ 296 h 602"/>
                <a:gd name="T2" fmla="*/ 32 w 156"/>
                <a:gd name="T3" fmla="*/ 440 h 602"/>
                <a:gd name="T4" fmla="*/ 33 w 156"/>
                <a:gd name="T5" fmla="*/ 442 h 602"/>
                <a:gd name="T6" fmla="*/ 33 w 156"/>
                <a:gd name="T7" fmla="*/ 442 h 602"/>
                <a:gd name="T8" fmla="*/ 32 w 156"/>
                <a:gd name="T9" fmla="*/ 440 h 602"/>
                <a:gd name="T10" fmla="*/ 33 w 156"/>
                <a:gd name="T11" fmla="*/ 440 h 602"/>
                <a:gd name="T12" fmla="*/ 33 w 156"/>
                <a:gd name="T13" fmla="*/ 440 h 602"/>
                <a:gd name="T14" fmla="*/ 33 w 156"/>
                <a:gd name="T15" fmla="*/ 439 h 602"/>
                <a:gd name="T16" fmla="*/ 33 w 156"/>
                <a:gd name="T17" fmla="*/ 439 h 602"/>
                <a:gd name="T18" fmla="*/ 33 w 156"/>
                <a:gd name="T19" fmla="*/ 440 h 602"/>
                <a:gd name="T20" fmla="*/ 33 w 156"/>
                <a:gd name="T21" fmla="*/ 440 h 602"/>
                <a:gd name="T22" fmla="*/ 32 w 156"/>
                <a:gd name="T23" fmla="*/ 440 h 602"/>
                <a:gd name="T24" fmla="*/ 32 w 156"/>
                <a:gd name="T25" fmla="*/ 440 h 602"/>
                <a:gd name="T26" fmla="*/ 32 w 156"/>
                <a:gd name="T27" fmla="*/ 440 h 602"/>
                <a:gd name="T28" fmla="*/ 38 w 156"/>
                <a:gd name="T29" fmla="*/ 461 h 602"/>
                <a:gd name="T30" fmla="*/ 35 w 156"/>
                <a:gd name="T31" fmla="*/ 449 h 602"/>
                <a:gd name="T32" fmla="*/ 35 w 156"/>
                <a:gd name="T33" fmla="*/ 449 h 602"/>
                <a:gd name="T34" fmla="*/ 38 w 156"/>
                <a:gd name="T35" fmla="*/ 461 h 602"/>
                <a:gd name="T36" fmla="*/ 39 w 156"/>
                <a:gd name="T37" fmla="*/ 467 h 602"/>
                <a:gd name="T38" fmla="*/ 39 w 156"/>
                <a:gd name="T39" fmla="*/ 468 h 602"/>
                <a:gd name="T40" fmla="*/ 39 w 156"/>
                <a:gd name="T41" fmla="*/ 466 h 602"/>
                <a:gd name="T42" fmla="*/ 39 w 156"/>
                <a:gd name="T43" fmla="*/ 465 h 602"/>
                <a:gd name="T44" fmla="*/ 39 w 156"/>
                <a:gd name="T45" fmla="*/ 465 h 602"/>
                <a:gd name="T46" fmla="*/ 39 w 156"/>
                <a:gd name="T47" fmla="*/ 463 h 602"/>
                <a:gd name="T48" fmla="*/ 39 w 156"/>
                <a:gd name="T49" fmla="*/ 463 h 602"/>
                <a:gd name="T50" fmla="*/ 39 w 156"/>
                <a:gd name="T51" fmla="*/ 465 h 602"/>
                <a:gd name="T52" fmla="*/ 39 w 156"/>
                <a:gd name="T53" fmla="*/ 465 h 602"/>
                <a:gd name="T54" fmla="*/ 38 w 156"/>
                <a:gd name="T55" fmla="*/ 465 h 602"/>
                <a:gd name="T56" fmla="*/ 38 w 156"/>
                <a:gd name="T57" fmla="*/ 465 h 602"/>
                <a:gd name="T58" fmla="*/ 38 w 156"/>
                <a:gd name="T59" fmla="*/ 465 h 602"/>
                <a:gd name="T60" fmla="*/ 38 w 156"/>
                <a:gd name="T61" fmla="*/ 465 h 602"/>
                <a:gd name="T62" fmla="*/ 42 w 156"/>
                <a:gd name="T63" fmla="*/ 476 h 602"/>
                <a:gd name="T64" fmla="*/ 40 w 156"/>
                <a:gd name="T65" fmla="*/ 472 h 602"/>
                <a:gd name="T66" fmla="*/ 44 w 156"/>
                <a:gd name="T67" fmla="*/ 482 h 602"/>
                <a:gd name="T68" fmla="*/ 44 w 156"/>
                <a:gd name="T69" fmla="*/ 487 h 602"/>
                <a:gd name="T70" fmla="*/ 45 w 156"/>
                <a:gd name="T71" fmla="*/ 485 h 602"/>
                <a:gd name="T72" fmla="*/ 44 w 156"/>
                <a:gd name="T73" fmla="*/ 487 h 602"/>
                <a:gd name="T74" fmla="*/ 42 w 156"/>
                <a:gd name="T75" fmla="*/ 490 h 602"/>
                <a:gd name="T76" fmla="*/ 44 w 156"/>
                <a:gd name="T77" fmla="*/ 496 h 602"/>
                <a:gd name="T78" fmla="*/ 43 w 156"/>
                <a:gd name="T79" fmla="*/ 494 h 602"/>
                <a:gd name="T80" fmla="*/ 42 w 156"/>
                <a:gd name="T81" fmla="*/ 489 h 602"/>
                <a:gd name="T82" fmla="*/ 43 w 156"/>
                <a:gd name="T83" fmla="*/ 489 h 602"/>
                <a:gd name="T84" fmla="*/ 43 w 156"/>
                <a:gd name="T85" fmla="*/ 489 h 602"/>
                <a:gd name="T86" fmla="*/ 42 w 156"/>
                <a:gd name="T87" fmla="*/ 489 h 602"/>
                <a:gd name="T88" fmla="*/ 46 w 156"/>
                <a:gd name="T89" fmla="*/ 500 h 602"/>
                <a:gd name="T90" fmla="*/ 46 w 156"/>
                <a:gd name="T91" fmla="*/ 501 h 602"/>
                <a:gd name="T92" fmla="*/ 45 w 156"/>
                <a:gd name="T93" fmla="*/ 499 h 602"/>
                <a:gd name="T94" fmla="*/ 49 w 156"/>
                <a:gd name="T95" fmla="*/ 513 h 602"/>
                <a:gd name="T96" fmla="*/ 52 w 156"/>
                <a:gd name="T97" fmla="*/ 519 h 602"/>
                <a:gd name="T98" fmla="*/ 50 w 156"/>
                <a:gd name="T99" fmla="*/ 514 h 602"/>
                <a:gd name="T100" fmla="*/ 48 w 156"/>
                <a:gd name="T101" fmla="*/ 510 h 602"/>
                <a:gd name="T102" fmla="*/ 50 w 156"/>
                <a:gd name="T103" fmla="*/ 510 h 602"/>
                <a:gd name="T104" fmla="*/ 48 w 156"/>
                <a:gd name="T105" fmla="*/ 506 h 602"/>
                <a:gd name="T106" fmla="*/ 47 w 156"/>
                <a:gd name="T107" fmla="*/ 502 h 602"/>
                <a:gd name="T108" fmla="*/ 49 w 156"/>
                <a:gd name="T109" fmla="*/ 508 h 602"/>
                <a:gd name="T110" fmla="*/ 49 w 156"/>
                <a:gd name="T111" fmla="*/ 510 h 602"/>
                <a:gd name="T112" fmla="*/ 48 w 156"/>
                <a:gd name="T113" fmla="*/ 510 h 602"/>
                <a:gd name="T114" fmla="*/ 48 w 156"/>
                <a:gd name="T115" fmla="*/ 510 h 602"/>
                <a:gd name="T116" fmla="*/ 48 w 156"/>
                <a:gd name="T117" fmla="*/ 510 h 602"/>
                <a:gd name="T118" fmla="*/ 48 w 156"/>
                <a:gd name="T119" fmla="*/ 51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6" h="602">
                  <a:moveTo>
                    <a:pt x="24" y="386"/>
                  </a:moveTo>
                  <a:cubicBezTo>
                    <a:pt x="41" y="509"/>
                    <a:pt x="93" y="600"/>
                    <a:pt x="155" y="602"/>
                  </a:cubicBezTo>
                  <a:cubicBezTo>
                    <a:pt x="138" y="602"/>
                    <a:pt x="138" y="602"/>
                    <a:pt x="138" y="602"/>
                  </a:cubicBezTo>
                  <a:cubicBezTo>
                    <a:pt x="101" y="601"/>
                    <a:pt x="69" y="569"/>
                    <a:pt x="44" y="520"/>
                  </a:cubicBezTo>
                  <a:cubicBezTo>
                    <a:pt x="47" y="520"/>
                    <a:pt x="50" y="520"/>
                    <a:pt x="53" y="520"/>
                  </a:cubicBezTo>
                  <a:cubicBezTo>
                    <a:pt x="50" y="520"/>
                    <a:pt x="47" y="520"/>
                    <a:pt x="44" y="520"/>
                  </a:cubicBezTo>
                  <a:cubicBezTo>
                    <a:pt x="17" y="464"/>
                    <a:pt x="0" y="384"/>
                    <a:pt x="0" y="296"/>
                  </a:cubicBezTo>
                  <a:cubicBezTo>
                    <a:pt x="1" y="132"/>
                    <a:pt x="62" y="1"/>
                    <a:pt x="138" y="0"/>
                  </a:cubicBezTo>
                  <a:cubicBezTo>
                    <a:pt x="156" y="0"/>
                    <a:pt x="156" y="0"/>
                    <a:pt x="156" y="0"/>
                  </a:cubicBezTo>
                  <a:cubicBezTo>
                    <a:pt x="80" y="1"/>
                    <a:pt x="19" y="132"/>
                    <a:pt x="18" y="296"/>
                  </a:cubicBezTo>
                  <a:cubicBezTo>
                    <a:pt x="18" y="327"/>
                    <a:pt x="20" y="357"/>
                    <a:pt x="24" y="386"/>
                  </a:cubicBezTo>
                  <a:cubicBezTo>
                    <a:pt x="24" y="386"/>
                    <a:pt x="24" y="386"/>
                    <a:pt x="24" y="386"/>
                  </a:cubicBezTo>
                  <a:cubicBezTo>
                    <a:pt x="25" y="396"/>
                    <a:pt x="26" y="404"/>
                    <a:pt x="28" y="414"/>
                  </a:cubicBezTo>
                  <a:cubicBezTo>
                    <a:pt x="28" y="414"/>
                    <a:pt x="28" y="414"/>
                    <a:pt x="27" y="414"/>
                  </a:cubicBezTo>
                  <a:cubicBezTo>
                    <a:pt x="29" y="422"/>
                    <a:pt x="31" y="429"/>
                    <a:pt x="33" y="439"/>
                  </a:cubicBezTo>
                  <a:cubicBezTo>
                    <a:pt x="31" y="429"/>
                    <a:pt x="29" y="422"/>
                    <a:pt x="27" y="414"/>
                  </a:cubicBezTo>
                  <a:cubicBezTo>
                    <a:pt x="28" y="414"/>
                    <a:pt x="28" y="414"/>
                    <a:pt x="28" y="414"/>
                  </a:cubicBezTo>
                  <a:cubicBezTo>
                    <a:pt x="26" y="404"/>
                    <a:pt x="25" y="396"/>
                    <a:pt x="24" y="386"/>
                  </a:cubicBezTo>
                  <a:cubicBezTo>
                    <a:pt x="24" y="386"/>
                    <a:pt x="24" y="386"/>
                    <a:pt x="24" y="386"/>
                  </a:cubicBezTo>
                  <a:close/>
                  <a:moveTo>
                    <a:pt x="32" y="440"/>
                  </a:moveTo>
                  <a:cubicBezTo>
                    <a:pt x="32" y="440"/>
                    <a:pt x="32" y="440"/>
                    <a:pt x="32" y="440"/>
                  </a:cubicBezTo>
                  <a:cubicBezTo>
                    <a:pt x="32" y="440"/>
                    <a:pt x="32" y="440"/>
                    <a:pt x="32" y="440"/>
                  </a:cubicBezTo>
                  <a:cubicBezTo>
                    <a:pt x="32" y="441"/>
                    <a:pt x="32" y="441"/>
                    <a:pt x="32" y="441"/>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3"/>
                    <a:pt x="33" y="443"/>
                    <a:pt x="33" y="443"/>
                  </a:cubicBezTo>
                  <a:cubicBezTo>
                    <a:pt x="33" y="443"/>
                    <a:pt x="33" y="443"/>
                    <a:pt x="33" y="443"/>
                  </a:cubicBezTo>
                  <a:cubicBezTo>
                    <a:pt x="33" y="443"/>
                    <a:pt x="33" y="443"/>
                    <a:pt x="33" y="443"/>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2"/>
                    <a:pt x="33" y="442"/>
                    <a:pt x="33" y="442"/>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3" y="441"/>
                    <a:pt x="33" y="441"/>
                    <a:pt x="33" y="441"/>
                  </a:cubicBezTo>
                  <a:cubicBezTo>
                    <a:pt x="32" y="441"/>
                    <a:pt x="32" y="441"/>
                    <a:pt x="32" y="441"/>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39"/>
                    <a:pt x="33" y="439"/>
                    <a:pt x="33" y="439"/>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3" y="440"/>
                    <a:pt x="33" y="440"/>
                    <a:pt x="33"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cubicBezTo>
                    <a:pt x="32" y="440"/>
                    <a:pt x="32" y="440"/>
                    <a:pt x="32" y="440"/>
                  </a:cubicBezTo>
                  <a:moveTo>
                    <a:pt x="38" y="463"/>
                  </a:moveTo>
                  <a:cubicBezTo>
                    <a:pt x="38" y="461"/>
                    <a:pt x="38" y="461"/>
                    <a:pt x="38" y="461"/>
                  </a:cubicBezTo>
                  <a:cubicBezTo>
                    <a:pt x="38" y="460"/>
                    <a:pt x="38" y="460"/>
                    <a:pt x="38" y="460"/>
                  </a:cubicBezTo>
                  <a:cubicBezTo>
                    <a:pt x="37" y="459"/>
                    <a:pt x="37" y="459"/>
                    <a:pt x="37" y="459"/>
                  </a:cubicBezTo>
                  <a:cubicBezTo>
                    <a:pt x="37" y="458"/>
                    <a:pt x="37" y="458"/>
                    <a:pt x="37" y="458"/>
                  </a:cubicBezTo>
                  <a:cubicBezTo>
                    <a:pt x="37" y="457"/>
                    <a:pt x="37" y="457"/>
                    <a:pt x="37" y="457"/>
                  </a:cubicBezTo>
                  <a:cubicBezTo>
                    <a:pt x="36" y="455"/>
                    <a:pt x="36" y="455"/>
                    <a:pt x="36" y="455"/>
                  </a:cubicBezTo>
                  <a:cubicBezTo>
                    <a:pt x="36" y="454"/>
                    <a:pt x="36" y="454"/>
                    <a:pt x="36" y="454"/>
                  </a:cubicBezTo>
                  <a:cubicBezTo>
                    <a:pt x="36" y="453"/>
                    <a:pt x="36" y="453"/>
                    <a:pt x="36" y="453"/>
                  </a:cubicBezTo>
                  <a:cubicBezTo>
                    <a:pt x="35" y="451"/>
                    <a:pt x="35" y="451"/>
                    <a:pt x="35" y="451"/>
                  </a:cubicBezTo>
                  <a:cubicBezTo>
                    <a:pt x="35" y="450"/>
                    <a:pt x="35" y="450"/>
                    <a:pt x="35" y="450"/>
                  </a:cubicBezTo>
                  <a:cubicBezTo>
                    <a:pt x="35" y="449"/>
                    <a:pt x="35" y="449"/>
                    <a:pt x="35" y="449"/>
                  </a:cubicBezTo>
                  <a:cubicBezTo>
                    <a:pt x="34" y="448"/>
                    <a:pt x="34" y="448"/>
                    <a:pt x="34" y="448"/>
                  </a:cubicBezTo>
                  <a:cubicBezTo>
                    <a:pt x="34" y="446"/>
                    <a:pt x="34" y="446"/>
                    <a:pt x="34" y="446"/>
                  </a:cubicBezTo>
                  <a:cubicBezTo>
                    <a:pt x="34" y="445"/>
                    <a:pt x="34" y="445"/>
                    <a:pt x="34" y="445"/>
                  </a:cubicBezTo>
                  <a:cubicBezTo>
                    <a:pt x="33" y="444"/>
                    <a:pt x="33" y="444"/>
                    <a:pt x="33" y="444"/>
                  </a:cubicBezTo>
                  <a:cubicBezTo>
                    <a:pt x="33" y="443"/>
                    <a:pt x="33" y="443"/>
                    <a:pt x="33" y="443"/>
                  </a:cubicBezTo>
                  <a:cubicBezTo>
                    <a:pt x="33" y="444"/>
                    <a:pt x="33" y="444"/>
                    <a:pt x="33" y="444"/>
                  </a:cubicBezTo>
                  <a:cubicBezTo>
                    <a:pt x="34" y="445"/>
                    <a:pt x="34" y="445"/>
                    <a:pt x="34" y="445"/>
                  </a:cubicBezTo>
                  <a:cubicBezTo>
                    <a:pt x="34" y="446"/>
                    <a:pt x="34" y="446"/>
                    <a:pt x="34" y="446"/>
                  </a:cubicBezTo>
                  <a:cubicBezTo>
                    <a:pt x="34" y="448"/>
                    <a:pt x="34" y="448"/>
                    <a:pt x="34" y="448"/>
                  </a:cubicBezTo>
                  <a:cubicBezTo>
                    <a:pt x="35" y="449"/>
                    <a:pt x="35" y="449"/>
                    <a:pt x="35" y="449"/>
                  </a:cubicBezTo>
                  <a:cubicBezTo>
                    <a:pt x="35" y="450"/>
                    <a:pt x="35" y="450"/>
                    <a:pt x="35" y="450"/>
                  </a:cubicBezTo>
                  <a:cubicBezTo>
                    <a:pt x="35" y="451"/>
                    <a:pt x="35" y="451"/>
                    <a:pt x="35" y="451"/>
                  </a:cubicBezTo>
                  <a:cubicBezTo>
                    <a:pt x="36" y="453"/>
                    <a:pt x="36" y="453"/>
                    <a:pt x="36" y="453"/>
                  </a:cubicBezTo>
                  <a:cubicBezTo>
                    <a:pt x="36" y="454"/>
                    <a:pt x="36" y="454"/>
                    <a:pt x="36" y="454"/>
                  </a:cubicBezTo>
                  <a:cubicBezTo>
                    <a:pt x="36" y="455"/>
                    <a:pt x="36" y="455"/>
                    <a:pt x="36" y="455"/>
                  </a:cubicBezTo>
                  <a:cubicBezTo>
                    <a:pt x="37" y="457"/>
                    <a:pt x="37" y="457"/>
                    <a:pt x="37" y="457"/>
                  </a:cubicBezTo>
                  <a:cubicBezTo>
                    <a:pt x="37" y="458"/>
                    <a:pt x="37" y="458"/>
                    <a:pt x="37" y="458"/>
                  </a:cubicBezTo>
                  <a:cubicBezTo>
                    <a:pt x="37" y="459"/>
                    <a:pt x="37" y="459"/>
                    <a:pt x="37" y="459"/>
                  </a:cubicBezTo>
                  <a:cubicBezTo>
                    <a:pt x="38" y="460"/>
                    <a:pt x="38" y="460"/>
                    <a:pt x="38" y="460"/>
                  </a:cubicBezTo>
                  <a:cubicBezTo>
                    <a:pt x="38" y="461"/>
                    <a:pt x="38" y="461"/>
                    <a:pt x="38" y="461"/>
                  </a:cubicBezTo>
                  <a:cubicBezTo>
                    <a:pt x="38" y="463"/>
                    <a:pt x="38" y="463"/>
                    <a:pt x="38" y="463"/>
                  </a:cubicBezTo>
                  <a:moveTo>
                    <a:pt x="38" y="465"/>
                  </a:moveTo>
                  <a:cubicBezTo>
                    <a:pt x="38" y="465"/>
                    <a:pt x="38" y="465"/>
                    <a:pt x="38" y="465"/>
                  </a:cubicBezTo>
                  <a:cubicBezTo>
                    <a:pt x="38" y="466"/>
                    <a:pt x="38" y="466"/>
                    <a:pt x="38" y="466"/>
                  </a:cubicBezTo>
                  <a:cubicBezTo>
                    <a:pt x="38" y="466"/>
                    <a:pt x="38" y="466"/>
                    <a:pt x="38" y="466"/>
                  </a:cubicBezTo>
                  <a:cubicBezTo>
                    <a:pt x="39" y="466"/>
                    <a:pt x="39" y="466"/>
                    <a:pt x="39" y="466"/>
                  </a:cubicBezTo>
                  <a:cubicBezTo>
                    <a:pt x="39" y="466"/>
                    <a:pt x="39" y="466"/>
                    <a:pt x="39" y="466"/>
                  </a:cubicBezTo>
                  <a:cubicBezTo>
                    <a:pt x="39" y="466"/>
                    <a:pt x="39" y="466"/>
                    <a:pt x="39" y="466"/>
                  </a:cubicBezTo>
                  <a:cubicBezTo>
                    <a:pt x="39" y="467"/>
                    <a:pt x="39" y="467"/>
                    <a:pt x="39" y="467"/>
                  </a:cubicBezTo>
                  <a:cubicBezTo>
                    <a:pt x="39" y="467"/>
                    <a:pt x="39" y="467"/>
                    <a:pt x="39" y="467"/>
                  </a:cubicBezTo>
                  <a:cubicBezTo>
                    <a:pt x="39" y="467"/>
                    <a:pt x="39" y="467"/>
                    <a:pt x="39" y="467"/>
                  </a:cubicBezTo>
                  <a:cubicBezTo>
                    <a:pt x="39" y="467"/>
                    <a:pt x="39" y="467"/>
                    <a:pt x="39" y="467"/>
                  </a:cubicBezTo>
                  <a:cubicBezTo>
                    <a:pt x="39" y="468"/>
                    <a:pt x="39" y="468"/>
                    <a:pt x="39" y="468"/>
                  </a:cubicBezTo>
                  <a:cubicBezTo>
                    <a:pt x="39" y="468"/>
                    <a:pt x="39" y="468"/>
                    <a:pt x="39" y="468"/>
                  </a:cubicBezTo>
                  <a:cubicBezTo>
                    <a:pt x="39" y="468"/>
                    <a:pt x="39" y="468"/>
                    <a:pt x="39" y="468"/>
                  </a:cubicBezTo>
                  <a:cubicBezTo>
                    <a:pt x="39" y="468"/>
                    <a:pt x="39" y="468"/>
                    <a:pt x="39" y="468"/>
                  </a:cubicBezTo>
                  <a:cubicBezTo>
                    <a:pt x="39" y="469"/>
                    <a:pt x="39" y="469"/>
                    <a:pt x="39" y="469"/>
                  </a:cubicBezTo>
                  <a:cubicBezTo>
                    <a:pt x="39" y="469"/>
                    <a:pt x="39" y="469"/>
                    <a:pt x="39" y="469"/>
                  </a:cubicBezTo>
                  <a:cubicBezTo>
                    <a:pt x="39" y="469"/>
                    <a:pt x="39" y="469"/>
                    <a:pt x="39" y="469"/>
                  </a:cubicBezTo>
                  <a:cubicBezTo>
                    <a:pt x="39" y="468"/>
                    <a:pt x="39" y="468"/>
                    <a:pt x="39" y="468"/>
                  </a:cubicBezTo>
                  <a:cubicBezTo>
                    <a:pt x="39" y="468"/>
                    <a:pt x="39" y="468"/>
                    <a:pt x="39" y="468"/>
                  </a:cubicBezTo>
                  <a:cubicBezTo>
                    <a:pt x="39" y="468"/>
                    <a:pt x="39" y="468"/>
                    <a:pt x="39" y="468"/>
                  </a:cubicBezTo>
                  <a:cubicBezTo>
                    <a:pt x="39" y="468"/>
                    <a:pt x="39" y="468"/>
                    <a:pt x="39" y="468"/>
                  </a:cubicBezTo>
                  <a:cubicBezTo>
                    <a:pt x="39" y="467"/>
                    <a:pt x="39" y="467"/>
                    <a:pt x="39" y="467"/>
                  </a:cubicBezTo>
                  <a:cubicBezTo>
                    <a:pt x="39" y="467"/>
                    <a:pt x="39" y="467"/>
                    <a:pt x="39" y="467"/>
                  </a:cubicBezTo>
                  <a:cubicBezTo>
                    <a:pt x="39" y="467"/>
                    <a:pt x="39" y="467"/>
                    <a:pt x="39" y="467"/>
                  </a:cubicBezTo>
                  <a:cubicBezTo>
                    <a:pt x="39" y="467"/>
                    <a:pt x="39" y="467"/>
                    <a:pt x="39" y="467"/>
                  </a:cubicBezTo>
                  <a:cubicBezTo>
                    <a:pt x="39" y="466"/>
                    <a:pt x="39" y="466"/>
                    <a:pt x="39" y="466"/>
                  </a:cubicBezTo>
                  <a:cubicBezTo>
                    <a:pt x="39" y="466"/>
                    <a:pt x="39" y="466"/>
                    <a:pt x="39" y="466"/>
                  </a:cubicBezTo>
                  <a:cubicBezTo>
                    <a:pt x="39" y="466"/>
                    <a:pt x="39" y="466"/>
                    <a:pt x="39" y="466"/>
                  </a:cubicBezTo>
                  <a:cubicBezTo>
                    <a:pt x="38" y="466"/>
                    <a:pt x="38" y="466"/>
                    <a:pt x="38" y="466"/>
                  </a:cubicBezTo>
                  <a:cubicBezTo>
                    <a:pt x="38" y="466"/>
                    <a:pt x="38" y="466"/>
                    <a:pt x="38" y="466"/>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3"/>
                    <a:pt x="39" y="463"/>
                    <a:pt x="39" y="463"/>
                  </a:cubicBezTo>
                  <a:cubicBezTo>
                    <a:pt x="39" y="463"/>
                    <a:pt x="39" y="463"/>
                    <a:pt x="39" y="463"/>
                  </a:cubicBezTo>
                  <a:cubicBezTo>
                    <a:pt x="39" y="463"/>
                    <a:pt x="39" y="463"/>
                    <a:pt x="39" y="463"/>
                  </a:cubicBezTo>
                  <a:cubicBezTo>
                    <a:pt x="38" y="463"/>
                    <a:pt x="38" y="463"/>
                    <a:pt x="38" y="463"/>
                  </a:cubicBezTo>
                  <a:cubicBezTo>
                    <a:pt x="38" y="463"/>
                    <a:pt x="38" y="463"/>
                    <a:pt x="38" y="463"/>
                  </a:cubicBezTo>
                  <a:cubicBezTo>
                    <a:pt x="38" y="463"/>
                    <a:pt x="38" y="463"/>
                    <a:pt x="38" y="463"/>
                  </a:cubicBezTo>
                  <a:cubicBezTo>
                    <a:pt x="38" y="462"/>
                    <a:pt x="38" y="462"/>
                    <a:pt x="38" y="462"/>
                  </a:cubicBezTo>
                  <a:cubicBezTo>
                    <a:pt x="38" y="463"/>
                    <a:pt x="38" y="463"/>
                    <a:pt x="38" y="463"/>
                  </a:cubicBezTo>
                  <a:cubicBezTo>
                    <a:pt x="38" y="463"/>
                    <a:pt x="38" y="463"/>
                    <a:pt x="38" y="463"/>
                  </a:cubicBezTo>
                  <a:cubicBezTo>
                    <a:pt x="38" y="463"/>
                    <a:pt x="38" y="463"/>
                    <a:pt x="38" y="463"/>
                  </a:cubicBezTo>
                  <a:cubicBezTo>
                    <a:pt x="39" y="463"/>
                    <a:pt x="39" y="463"/>
                    <a:pt x="39" y="463"/>
                  </a:cubicBezTo>
                  <a:cubicBezTo>
                    <a:pt x="39" y="463"/>
                    <a:pt x="39" y="463"/>
                    <a:pt x="39" y="463"/>
                  </a:cubicBezTo>
                  <a:cubicBezTo>
                    <a:pt x="39" y="463"/>
                    <a:pt x="39" y="463"/>
                    <a:pt x="39" y="463"/>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4"/>
                    <a:pt x="39" y="464"/>
                    <a:pt x="39" y="464"/>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9" y="465"/>
                    <a:pt x="39" y="465"/>
                    <a:pt x="39"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cubicBezTo>
                    <a:pt x="38" y="465"/>
                    <a:pt x="38" y="465"/>
                    <a:pt x="38" y="465"/>
                  </a:cubicBezTo>
                  <a:moveTo>
                    <a:pt x="45" y="485"/>
                  </a:moveTo>
                  <a:cubicBezTo>
                    <a:pt x="44" y="484"/>
                    <a:pt x="44" y="484"/>
                    <a:pt x="44" y="484"/>
                  </a:cubicBezTo>
                  <a:cubicBezTo>
                    <a:pt x="44" y="483"/>
                    <a:pt x="44" y="483"/>
                    <a:pt x="44" y="483"/>
                  </a:cubicBezTo>
                  <a:cubicBezTo>
                    <a:pt x="44" y="482"/>
                    <a:pt x="44" y="482"/>
                    <a:pt x="44" y="482"/>
                  </a:cubicBezTo>
                  <a:cubicBezTo>
                    <a:pt x="43" y="481"/>
                    <a:pt x="43" y="481"/>
                    <a:pt x="43" y="481"/>
                  </a:cubicBezTo>
                  <a:cubicBezTo>
                    <a:pt x="43" y="480"/>
                    <a:pt x="43" y="480"/>
                    <a:pt x="43" y="480"/>
                  </a:cubicBezTo>
                  <a:cubicBezTo>
                    <a:pt x="43" y="479"/>
                    <a:pt x="43" y="479"/>
                    <a:pt x="43" y="479"/>
                  </a:cubicBezTo>
                  <a:cubicBezTo>
                    <a:pt x="42" y="478"/>
                    <a:pt x="42" y="478"/>
                    <a:pt x="42" y="478"/>
                  </a:cubicBezTo>
                  <a:cubicBezTo>
                    <a:pt x="42" y="477"/>
                    <a:pt x="42" y="477"/>
                    <a:pt x="42" y="477"/>
                  </a:cubicBezTo>
                  <a:cubicBezTo>
                    <a:pt x="42" y="476"/>
                    <a:pt x="42" y="476"/>
                    <a:pt x="42" y="476"/>
                  </a:cubicBezTo>
                  <a:cubicBezTo>
                    <a:pt x="41" y="475"/>
                    <a:pt x="41" y="475"/>
                    <a:pt x="41" y="475"/>
                  </a:cubicBezTo>
                  <a:cubicBezTo>
                    <a:pt x="41" y="474"/>
                    <a:pt x="41" y="474"/>
                    <a:pt x="41" y="474"/>
                  </a:cubicBezTo>
                  <a:cubicBezTo>
                    <a:pt x="41" y="473"/>
                    <a:pt x="41" y="473"/>
                    <a:pt x="41" y="473"/>
                  </a:cubicBezTo>
                  <a:cubicBezTo>
                    <a:pt x="40" y="472"/>
                    <a:pt x="40" y="472"/>
                    <a:pt x="40" y="472"/>
                  </a:cubicBezTo>
                  <a:cubicBezTo>
                    <a:pt x="40" y="471"/>
                    <a:pt x="40" y="471"/>
                    <a:pt x="40" y="471"/>
                  </a:cubicBezTo>
                  <a:cubicBezTo>
                    <a:pt x="40" y="470"/>
                    <a:pt x="40" y="470"/>
                    <a:pt x="40" y="470"/>
                  </a:cubicBezTo>
                  <a:cubicBezTo>
                    <a:pt x="39" y="469"/>
                    <a:pt x="39" y="469"/>
                    <a:pt x="39" y="469"/>
                  </a:cubicBezTo>
                  <a:cubicBezTo>
                    <a:pt x="40" y="470"/>
                    <a:pt x="40" y="470"/>
                    <a:pt x="40" y="470"/>
                  </a:cubicBezTo>
                  <a:cubicBezTo>
                    <a:pt x="40" y="471"/>
                    <a:pt x="40" y="471"/>
                    <a:pt x="40" y="471"/>
                  </a:cubicBezTo>
                  <a:cubicBezTo>
                    <a:pt x="40" y="472"/>
                    <a:pt x="40" y="472"/>
                    <a:pt x="40" y="472"/>
                  </a:cubicBezTo>
                  <a:cubicBezTo>
                    <a:pt x="41" y="473"/>
                    <a:pt x="41" y="473"/>
                    <a:pt x="41" y="473"/>
                  </a:cubicBezTo>
                  <a:cubicBezTo>
                    <a:pt x="41" y="474"/>
                    <a:pt x="41" y="474"/>
                    <a:pt x="41" y="474"/>
                  </a:cubicBezTo>
                  <a:cubicBezTo>
                    <a:pt x="41" y="475"/>
                    <a:pt x="41" y="475"/>
                    <a:pt x="41" y="475"/>
                  </a:cubicBezTo>
                  <a:cubicBezTo>
                    <a:pt x="42" y="476"/>
                    <a:pt x="42" y="476"/>
                    <a:pt x="42" y="476"/>
                  </a:cubicBezTo>
                  <a:cubicBezTo>
                    <a:pt x="42" y="477"/>
                    <a:pt x="42" y="477"/>
                    <a:pt x="42" y="477"/>
                  </a:cubicBezTo>
                  <a:cubicBezTo>
                    <a:pt x="42" y="478"/>
                    <a:pt x="42" y="478"/>
                    <a:pt x="42" y="478"/>
                  </a:cubicBezTo>
                  <a:cubicBezTo>
                    <a:pt x="43" y="479"/>
                    <a:pt x="43" y="479"/>
                    <a:pt x="43" y="479"/>
                  </a:cubicBezTo>
                  <a:cubicBezTo>
                    <a:pt x="43" y="480"/>
                    <a:pt x="43" y="480"/>
                    <a:pt x="43" y="480"/>
                  </a:cubicBezTo>
                  <a:cubicBezTo>
                    <a:pt x="43" y="481"/>
                    <a:pt x="43" y="481"/>
                    <a:pt x="43" y="481"/>
                  </a:cubicBezTo>
                  <a:cubicBezTo>
                    <a:pt x="44" y="482"/>
                    <a:pt x="44" y="482"/>
                    <a:pt x="44" y="482"/>
                  </a:cubicBezTo>
                  <a:cubicBezTo>
                    <a:pt x="44" y="483"/>
                    <a:pt x="44" y="483"/>
                    <a:pt x="44" y="483"/>
                  </a:cubicBezTo>
                  <a:cubicBezTo>
                    <a:pt x="44" y="484"/>
                    <a:pt x="44" y="484"/>
                    <a:pt x="44" y="484"/>
                  </a:cubicBezTo>
                  <a:cubicBezTo>
                    <a:pt x="45" y="485"/>
                    <a:pt x="45" y="485"/>
                    <a:pt x="45" y="485"/>
                  </a:cubicBezTo>
                  <a:moveTo>
                    <a:pt x="43" y="489"/>
                  </a:moveTo>
                  <a:cubicBezTo>
                    <a:pt x="43" y="488"/>
                    <a:pt x="43" y="488"/>
                    <a:pt x="43" y="488"/>
                  </a:cubicBezTo>
                  <a:cubicBezTo>
                    <a:pt x="44" y="488"/>
                    <a:pt x="44" y="488"/>
                    <a:pt x="44" y="488"/>
                  </a:cubicBezTo>
                  <a:cubicBezTo>
                    <a:pt x="44" y="488"/>
                    <a:pt x="44" y="488"/>
                    <a:pt x="44" y="488"/>
                  </a:cubicBezTo>
                  <a:cubicBezTo>
                    <a:pt x="44" y="488"/>
                    <a:pt x="44" y="488"/>
                    <a:pt x="44" y="488"/>
                  </a:cubicBezTo>
                  <a:cubicBezTo>
                    <a:pt x="44" y="487"/>
                    <a:pt x="44" y="487"/>
                    <a:pt x="44" y="487"/>
                  </a:cubicBezTo>
                  <a:cubicBezTo>
                    <a:pt x="44" y="487"/>
                    <a:pt x="44" y="487"/>
                    <a:pt x="44" y="487"/>
                  </a:cubicBezTo>
                  <a:cubicBezTo>
                    <a:pt x="44" y="487"/>
                    <a:pt x="44" y="487"/>
                    <a:pt x="44" y="487"/>
                  </a:cubicBezTo>
                  <a:cubicBezTo>
                    <a:pt x="44" y="487"/>
                    <a:pt x="44" y="487"/>
                    <a:pt x="44" y="487"/>
                  </a:cubicBezTo>
                  <a:cubicBezTo>
                    <a:pt x="44" y="486"/>
                    <a:pt x="44" y="486"/>
                    <a:pt x="44" y="486"/>
                  </a:cubicBezTo>
                  <a:cubicBezTo>
                    <a:pt x="44" y="486"/>
                    <a:pt x="44" y="486"/>
                    <a:pt x="44" y="486"/>
                  </a:cubicBezTo>
                  <a:cubicBezTo>
                    <a:pt x="44" y="486"/>
                    <a:pt x="44" y="486"/>
                    <a:pt x="44" y="486"/>
                  </a:cubicBezTo>
                  <a:cubicBezTo>
                    <a:pt x="44" y="486"/>
                    <a:pt x="44" y="486"/>
                    <a:pt x="44" y="486"/>
                  </a:cubicBezTo>
                  <a:cubicBezTo>
                    <a:pt x="45" y="486"/>
                    <a:pt x="45" y="486"/>
                    <a:pt x="45" y="486"/>
                  </a:cubicBezTo>
                  <a:cubicBezTo>
                    <a:pt x="45" y="485"/>
                    <a:pt x="45" y="485"/>
                    <a:pt x="45" y="485"/>
                  </a:cubicBezTo>
                  <a:cubicBezTo>
                    <a:pt x="45" y="485"/>
                    <a:pt x="45" y="485"/>
                    <a:pt x="45" y="485"/>
                  </a:cubicBezTo>
                  <a:cubicBezTo>
                    <a:pt x="45" y="485"/>
                    <a:pt x="45" y="485"/>
                    <a:pt x="45" y="485"/>
                  </a:cubicBezTo>
                  <a:cubicBezTo>
                    <a:pt x="45" y="485"/>
                    <a:pt x="45" y="485"/>
                    <a:pt x="45" y="485"/>
                  </a:cubicBezTo>
                  <a:cubicBezTo>
                    <a:pt x="45" y="485"/>
                    <a:pt x="45" y="485"/>
                    <a:pt x="45" y="485"/>
                  </a:cubicBezTo>
                  <a:cubicBezTo>
                    <a:pt x="45" y="486"/>
                    <a:pt x="45" y="486"/>
                    <a:pt x="45" y="486"/>
                  </a:cubicBezTo>
                  <a:cubicBezTo>
                    <a:pt x="44" y="486"/>
                    <a:pt x="44" y="486"/>
                    <a:pt x="44" y="486"/>
                  </a:cubicBezTo>
                  <a:cubicBezTo>
                    <a:pt x="44" y="486"/>
                    <a:pt x="44" y="486"/>
                    <a:pt x="44" y="486"/>
                  </a:cubicBezTo>
                  <a:cubicBezTo>
                    <a:pt x="44" y="486"/>
                    <a:pt x="44" y="486"/>
                    <a:pt x="44" y="486"/>
                  </a:cubicBezTo>
                  <a:cubicBezTo>
                    <a:pt x="44" y="486"/>
                    <a:pt x="44" y="486"/>
                    <a:pt x="44" y="486"/>
                  </a:cubicBezTo>
                  <a:cubicBezTo>
                    <a:pt x="44" y="487"/>
                    <a:pt x="44" y="487"/>
                    <a:pt x="44" y="487"/>
                  </a:cubicBezTo>
                  <a:cubicBezTo>
                    <a:pt x="44" y="487"/>
                    <a:pt x="44" y="487"/>
                    <a:pt x="44" y="487"/>
                  </a:cubicBezTo>
                  <a:cubicBezTo>
                    <a:pt x="44" y="487"/>
                    <a:pt x="44" y="487"/>
                    <a:pt x="44" y="487"/>
                  </a:cubicBezTo>
                  <a:cubicBezTo>
                    <a:pt x="44" y="487"/>
                    <a:pt x="44" y="487"/>
                    <a:pt x="44" y="487"/>
                  </a:cubicBezTo>
                  <a:cubicBezTo>
                    <a:pt x="44" y="488"/>
                    <a:pt x="44" y="488"/>
                    <a:pt x="44" y="488"/>
                  </a:cubicBezTo>
                  <a:cubicBezTo>
                    <a:pt x="44" y="488"/>
                    <a:pt x="44" y="488"/>
                    <a:pt x="44" y="488"/>
                  </a:cubicBezTo>
                  <a:cubicBezTo>
                    <a:pt x="44" y="488"/>
                    <a:pt x="44" y="488"/>
                    <a:pt x="44" y="488"/>
                  </a:cubicBezTo>
                  <a:cubicBezTo>
                    <a:pt x="43" y="488"/>
                    <a:pt x="43" y="488"/>
                    <a:pt x="43" y="488"/>
                  </a:cubicBezTo>
                  <a:cubicBezTo>
                    <a:pt x="43" y="489"/>
                    <a:pt x="43" y="489"/>
                    <a:pt x="43" y="489"/>
                  </a:cubicBezTo>
                  <a:moveTo>
                    <a:pt x="41" y="489"/>
                  </a:moveTo>
                  <a:cubicBezTo>
                    <a:pt x="42" y="489"/>
                    <a:pt x="42" y="489"/>
                    <a:pt x="42" y="489"/>
                  </a:cubicBezTo>
                  <a:cubicBezTo>
                    <a:pt x="42" y="490"/>
                    <a:pt x="42" y="490"/>
                    <a:pt x="42" y="490"/>
                  </a:cubicBezTo>
                  <a:cubicBezTo>
                    <a:pt x="42" y="490"/>
                    <a:pt x="42" y="490"/>
                    <a:pt x="42" y="490"/>
                  </a:cubicBezTo>
                  <a:cubicBezTo>
                    <a:pt x="42" y="491"/>
                    <a:pt x="42" y="491"/>
                    <a:pt x="42" y="491"/>
                  </a:cubicBezTo>
                  <a:cubicBezTo>
                    <a:pt x="42" y="491"/>
                    <a:pt x="42" y="491"/>
                    <a:pt x="42" y="491"/>
                  </a:cubicBezTo>
                  <a:cubicBezTo>
                    <a:pt x="43" y="492"/>
                    <a:pt x="43" y="492"/>
                    <a:pt x="43" y="492"/>
                  </a:cubicBezTo>
                  <a:cubicBezTo>
                    <a:pt x="43" y="493"/>
                    <a:pt x="43" y="493"/>
                    <a:pt x="43" y="493"/>
                  </a:cubicBezTo>
                  <a:cubicBezTo>
                    <a:pt x="43" y="493"/>
                    <a:pt x="43" y="493"/>
                    <a:pt x="43" y="493"/>
                  </a:cubicBezTo>
                  <a:cubicBezTo>
                    <a:pt x="43" y="494"/>
                    <a:pt x="43" y="494"/>
                    <a:pt x="43" y="494"/>
                  </a:cubicBezTo>
                  <a:cubicBezTo>
                    <a:pt x="44" y="494"/>
                    <a:pt x="44" y="494"/>
                    <a:pt x="44" y="494"/>
                  </a:cubicBezTo>
                  <a:cubicBezTo>
                    <a:pt x="44" y="495"/>
                    <a:pt x="44" y="495"/>
                    <a:pt x="44" y="495"/>
                  </a:cubicBezTo>
                  <a:cubicBezTo>
                    <a:pt x="44" y="496"/>
                    <a:pt x="44" y="496"/>
                    <a:pt x="44" y="496"/>
                  </a:cubicBezTo>
                  <a:cubicBezTo>
                    <a:pt x="44" y="496"/>
                    <a:pt x="44" y="496"/>
                    <a:pt x="44" y="496"/>
                  </a:cubicBezTo>
                  <a:cubicBezTo>
                    <a:pt x="45" y="497"/>
                    <a:pt x="45" y="497"/>
                    <a:pt x="45" y="497"/>
                  </a:cubicBezTo>
                  <a:cubicBezTo>
                    <a:pt x="45" y="497"/>
                    <a:pt x="45" y="497"/>
                    <a:pt x="45" y="497"/>
                  </a:cubicBezTo>
                  <a:cubicBezTo>
                    <a:pt x="45" y="498"/>
                    <a:pt x="45" y="498"/>
                    <a:pt x="45" y="498"/>
                  </a:cubicBezTo>
                  <a:cubicBezTo>
                    <a:pt x="45" y="497"/>
                    <a:pt x="45" y="497"/>
                    <a:pt x="45" y="497"/>
                  </a:cubicBezTo>
                  <a:cubicBezTo>
                    <a:pt x="45" y="497"/>
                    <a:pt x="45" y="497"/>
                    <a:pt x="45" y="497"/>
                  </a:cubicBezTo>
                  <a:cubicBezTo>
                    <a:pt x="44" y="496"/>
                    <a:pt x="44" y="496"/>
                    <a:pt x="44" y="496"/>
                  </a:cubicBezTo>
                  <a:cubicBezTo>
                    <a:pt x="44" y="496"/>
                    <a:pt x="44" y="496"/>
                    <a:pt x="44" y="496"/>
                  </a:cubicBezTo>
                  <a:cubicBezTo>
                    <a:pt x="44" y="495"/>
                    <a:pt x="44" y="495"/>
                    <a:pt x="44" y="495"/>
                  </a:cubicBezTo>
                  <a:cubicBezTo>
                    <a:pt x="44" y="494"/>
                    <a:pt x="44" y="494"/>
                    <a:pt x="44" y="494"/>
                  </a:cubicBezTo>
                  <a:cubicBezTo>
                    <a:pt x="43" y="494"/>
                    <a:pt x="43" y="494"/>
                    <a:pt x="43" y="494"/>
                  </a:cubicBezTo>
                  <a:cubicBezTo>
                    <a:pt x="43" y="493"/>
                    <a:pt x="43" y="493"/>
                    <a:pt x="43" y="493"/>
                  </a:cubicBezTo>
                  <a:cubicBezTo>
                    <a:pt x="43" y="493"/>
                    <a:pt x="43" y="493"/>
                    <a:pt x="43" y="493"/>
                  </a:cubicBezTo>
                  <a:cubicBezTo>
                    <a:pt x="43" y="492"/>
                    <a:pt x="43" y="492"/>
                    <a:pt x="43" y="492"/>
                  </a:cubicBezTo>
                  <a:cubicBezTo>
                    <a:pt x="42" y="491"/>
                    <a:pt x="42" y="491"/>
                    <a:pt x="42" y="491"/>
                  </a:cubicBezTo>
                  <a:cubicBezTo>
                    <a:pt x="42" y="491"/>
                    <a:pt x="42" y="491"/>
                    <a:pt x="42" y="491"/>
                  </a:cubicBezTo>
                  <a:cubicBezTo>
                    <a:pt x="42" y="490"/>
                    <a:pt x="42" y="490"/>
                    <a:pt x="42" y="490"/>
                  </a:cubicBezTo>
                  <a:cubicBezTo>
                    <a:pt x="42" y="490"/>
                    <a:pt x="42" y="490"/>
                    <a:pt x="42" y="490"/>
                  </a:cubicBezTo>
                  <a:cubicBezTo>
                    <a:pt x="42" y="489"/>
                    <a:pt x="42" y="489"/>
                    <a:pt x="42" y="489"/>
                  </a:cubicBezTo>
                  <a:cubicBezTo>
                    <a:pt x="41" y="489"/>
                    <a:pt x="41" y="489"/>
                    <a:pt x="41"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3" y="489"/>
                    <a:pt x="43" y="489"/>
                    <a:pt x="43"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2" y="489"/>
                    <a:pt x="42" y="489"/>
                    <a:pt x="42" y="489"/>
                  </a:cubicBezTo>
                  <a:cubicBezTo>
                    <a:pt x="41" y="489"/>
                    <a:pt x="41" y="489"/>
                    <a:pt x="41" y="489"/>
                  </a:cubicBezTo>
                  <a:moveTo>
                    <a:pt x="45" y="498"/>
                  </a:moveTo>
                  <a:cubicBezTo>
                    <a:pt x="45" y="498"/>
                    <a:pt x="45" y="498"/>
                    <a:pt x="45" y="498"/>
                  </a:cubicBezTo>
                  <a:cubicBezTo>
                    <a:pt x="45" y="498"/>
                    <a:pt x="45" y="498"/>
                    <a:pt x="45" y="498"/>
                  </a:cubicBezTo>
                  <a:cubicBezTo>
                    <a:pt x="45" y="499"/>
                    <a:pt x="45" y="499"/>
                    <a:pt x="45" y="499"/>
                  </a:cubicBezTo>
                  <a:cubicBezTo>
                    <a:pt x="45" y="499"/>
                    <a:pt x="45" y="499"/>
                    <a:pt x="45" y="499"/>
                  </a:cubicBezTo>
                  <a:cubicBezTo>
                    <a:pt x="45" y="499"/>
                    <a:pt x="45" y="499"/>
                    <a:pt x="45" y="499"/>
                  </a:cubicBezTo>
                  <a:cubicBezTo>
                    <a:pt x="46" y="499"/>
                    <a:pt x="46" y="499"/>
                    <a:pt x="46" y="499"/>
                  </a:cubicBezTo>
                  <a:cubicBezTo>
                    <a:pt x="46" y="499"/>
                    <a:pt x="46" y="499"/>
                    <a:pt x="46" y="499"/>
                  </a:cubicBezTo>
                  <a:cubicBezTo>
                    <a:pt x="46" y="500"/>
                    <a:pt x="46" y="500"/>
                    <a:pt x="46" y="500"/>
                  </a:cubicBezTo>
                  <a:cubicBezTo>
                    <a:pt x="46" y="500"/>
                    <a:pt x="46" y="500"/>
                    <a:pt x="46" y="500"/>
                  </a:cubicBezTo>
                  <a:cubicBezTo>
                    <a:pt x="46" y="500"/>
                    <a:pt x="46" y="500"/>
                    <a:pt x="46" y="500"/>
                  </a:cubicBezTo>
                  <a:cubicBezTo>
                    <a:pt x="46" y="500"/>
                    <a:pt x="46" y="500"/>
                    <a:pt x="46" y="500"/>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1"/>
                    <a:pt x="46" y="501"/>
                    <a:pt x="46" y="501"/>
                  </a:cubicBezTo>
                  <a:cubicBezTo>
                    <a:pt x="46" y="500"/>
                    <a:pt x="46" y="500"/>
                    <a:pt x="46" y="500"/>
                  </a:cubicBezTo>
                  <a:cubicBezTo>
                    <a:pt x="46" y="500"/>
                    <a:pt x="46" y="500"/>
                    <a:pt x="46" y="500"/>
                  </a:cubicBezTo>
                  <a:cubicBezTo>
                    <a:pt x="46" y="500"/>
                    <a:pt x="46" y="500"/>
                    <a:pt x="46" y="500"/>
                  </a:cubicBezTo>
                  <a:cubicBezTo>
                    <a:pt x="46" y="500"/>
                    <a:pt x="46" y="500"/>
                    <a:pt x="46" y="500"/>
                  </a:cubicBezTo>
                  <a:cubicBezTo>
                    <a:pt x="46" y="499"/>
                    <a:pt x="46" y="499"/>
                    <a:pt x="46" y="499"/>
                  </a:cubicBezTo>
                  <a:cubicBezTo>
                    <a:pt x="46" y="499"/>
                    <a:pt x="46" y="499"/>
                    <a:pt x="46" y="499"/>
                  </a:cubicBezTo>
                  <a:cubicBezTo>
                    <a:pt x="45" y="499"/>
                    <a:pt x="45" y="499"/>
                    <a:pt x="45" y="499"/>
                  </a:cubicBezTo>
                  <a:cubicBezTo>
                    <a:pt x="45" y="499"/>
                    <a:pt x="45" y="499"/>
                    <a:pt x="45" y="499"/>
                  </a:cubicBezTo>
                  <a:cubicBezTo>
                    <a:pt x="45" y="499"/>
                    <a:pt x="45" y="499"/>
                    <a:pt x="45" y="499"/>
                  </a:cubicBezTo>
                  <a:cubicBezTo>
                    <a:pt x="45" y="498"/>
                    <a:pt x="45" y="498"/>
                    <a:pt x="45" y="498"/>
                  </a:cubicBezTo>
                  <a:cubicBezTo>
                    <a:pt x="45" y="498"/>
                    <a:pt x="45" y="498"/>
                    <a:pt x="45" y="498"/>
                  </a:cubicBezTo>
                  <a:cubicBezTo>
                    <a:pt x="45" y="498"/>
                    <a:pt x="45" y="498"/>
                    <a:pt x="45" y="498"/>
                  </a:cubicBezTo>
                  <a:moveTo>
                    <a:pt x="48" y="510"/>
                  </a:moveTo>
                  <a:cubicBezTo>
                    <a:pt x="48" y="511"/>
                    <a:pt x="48" y="511"/>
                    <a:pt x="48" y="511"/>
                  </a:cubicBezTo>
                  <a:cubicBezTo>
                    <a:pt x="48" y="511"/>
                    <a:pt x="48" y="511"/>
                    <a:pt x="48" y="511"/>
                  </a:cubicBezTo>
                  <a:cubicBezTo>
                    <a:pt x="49" y="512"/>
                    <a:pt x="49" y="512"/>
                    <a:pt x="49" y="512"/>
                  </a:cubicBezTo>
                  <a:cubicBezTo>
                    <a:pt x="49" y="513"/>
                    <a:pt x="49" y="513"/>
                    <a:pt x="49" y="513"/>
                  </a:cubicBezTo>
                  <a:cubicBezTo>
                    <a:pt x="49" y="513"/>
                    <a:pt x="49" y="513"/>
                    <a:pt x="49" y="513"/>
                  </a:cubicBezTo>
                  <a:cubicBezTo>
                    <a:pt x="50" y="514"/>
                    <a:pt x="50" y="514"/>
                    <a:pt x="50" y="514"/>
                  </a:cubicBezTo>
                  <a:cubicBezTo>
                    <a:pt x="50" y="514"/>
                    <a:pt x="50" y="514"/>
                    <a:pt x="50" y="514"/>
                  </a:cubicBezTo>
                  <a:cubicBezTo>
                    <a:pt x="50" y="515"/>
                    <a:pt x="50" y="515"/>
                    <a:pt x="50" y="515"/>
                  </a:cubicBezTo>
                  <a:cubicBezTo>
                    <a:pt x="51" y="516"/>
                    <a:pt x="51" y="516"/>
                    <a:pt x="51" y="516"/>
                  </a:cubicBezTo>
                  <a:cubicBezTo>
                    <a:pt x="51" y="516"/>
                    <a:pt x="51" y="516"/>
                    <a:pt x="51" y="516"/>
                  </a:cubicBezTo>
                  <a:cubicBezTo>
                    <a:pt x="51" y="517"/>
                    <a:pt x="51" y="517"/>
                    <a:pt x="51" y="517"/>
                  </a:cubicBezTo>
                  <a:cubicBezTo>
                    <a:pt x="52" y="517"/>
                    <a:pt x="52" y="517"/>
                    <a:pt x="52" y="517"/>
                  </a:cubicBezTo>
                  <a:cubicBezTo>
                    <a:pt x="52" y="518"/>
                    <a:pt x="52" y="518"/>
                    <a:pt x="52" y="518"/>
                  </a:cubicBezTo>
                  <a:cubicBezTo>
                    <a:pt x="52" y="519"/>
                    <a:pt x="52" y="519"/>
                    <a:pt x="52" y="519"/>
                  </a:cubicBezTo>
                  <a:cubicBezTo>
                    <a:pt x="52" y="519"/>
                    <a:pt x="52" y="519"/>
                    <a:pt x="52" y="519"/>
                  </a:cubicBezTo>
                  <a:cubicBezTo>
                    <a:pt x="53" y="520"/>
                    <a:pt x="53" y="520"/>
                    <a:pt x="53" y="520"/>
                  </a:cubicBezTo>
                  <a:cubicBezTo>
                    <a:pt x="52" y="519"/>
                    <a:pt x="52" y="519"/>
                    <a:pt x="52" y="519"/>
                  </a:cubicBezTo>
                  <a:cubicBezTo>
                    <a:pt x="52" y="519"/>
                    <a:pt x="52" y="519"/>
                    <a:pt x="52" y="519"/>
                  </a:cubicBezTo>
                  <a:cubicBezTo>
                    <a:pt x="52" y="518"/>
                    <a:pt x="52" y="518"/>
                    <a:pt x="52" y="518"/>
                  </a:cubicBezTo>
                  <a:cubicBezTo>
                    <a:pt x="52" y="517"/>
                    <a:pt x="52" y="517"/>
                    <a:pt x="52" y="517"/>
                  </a:cubicBezTo>
                  <a:cubicBezTo>
                    <a:pt x="51" y="517"/>
                    <a:pt x="51" y="517"/>
                    <a:pt x="51" y="517"/>
                  </a:cubicBezTo>
                  <a:cubicBezTo>
                    <a:pt x="51" y="516"/>
                    <a:pt x="51" y="516"/>
                    <a:pt x="51" y="516"/>
                  </a:cubicBezTo>
                  <a:cubicBezTo>
                    <a:pt x="51" y="516"/>
                    <a:pt x="51" y="516"/>
                    <a:pt x="51" y="516"/>
                  </a:cubicBezTo>
                  <a:cubicBezTo>
                    <a:pt x="50" y="515"/>
                    <a:pt x="50" y="515"/>
                    <a:pt x="50" y="515"/>
                  </a:cubicBezTo>
                  <a:cubicBezTo>
                    <a:pt x="50" y="514"/>
                    <a:pt x="50" y="514"/>
                    <a:pt x="50" y="514"/>
                  </a:cubicBezTo>
                  <a:cubicBezTo>
                    <a:pt x="50" y="514"/>
                    <a:pt x="50" y="514"/>
                    <a:pt x="50" y="514"/>
                  </a:cubicBezTo>
                  <a:cubicBezTo>
                    <a:pt x="49" y="513"/>
                    <a:pt x="49" y="513"/>
                    <a:pt x="49" y="513"/>
                  </a:cubicBezTo>
                  <a:cubicBezTo>
                    <a:pt x="49" y="513"/>
                    <a:pt x="49" y="513"/>
                    <a:pt x="49" y="513"/>
                  </a:cubicBezTo>
                  <a:cubicBezTo>
                    <a:pt x="49" y="512"/>
                    <a:pt x="49" y="512"/>
                    <a:pt x="49" y="512"/>
                  </a:cubicBezTo>
                  <a:cubicBezTo>
                    <a:pt x="48" y="511"/>
                    <a:pt x="48" y="511"/>
                    <a:pt x="48" y="511"/>
                  </a:cubicBezTo>
                  <a:cubicBezTo>
                    <a:pt x="48" y="511"/>
                    <a:pt x="48" y="511"/>
                    <a:pt x="48" y="511"/>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09"/>
                    <a:pt x="50" y="509"/>
                    <a:pt x="50" y="509"/>
                  </a:cubicBezTo>
                  <a:cubicBezTo>
                    <a:pt x="49" y="509"/>
                    <a:pt x="49" y="509"/>
                    <a:pt x="49" y="509"/>
                  </a:cubicBezTo>
                  <a:cubicBezTo>
                    <a:pt x="49" y="508"/>
                    <a:pt x="49" y="508"/>
                    <a:pt x="49" y="508"/>
                  </a:cubicBezTo>
                  <a:cubicBezTo>
                    <a:pt x="49" y="508"/>
                    <a:pt x="49" y="508"/>
                    <a:pt x="49" y="508"/>
                  </a:cubicBezTo>
                  <a:cubicBezTo>
                    <a:pt x="49" y="507"/>
                    <a:pt x="49" y="507"/>
                    <a:pt x="49" y="507"/>
                  </a:cubicBezTo>
                  <a:cubicBezTo>
                    <a:pt x="48" y="506"/>
                    <a:pt x="48" y="506"/>
                    <a:pt x="48" y="506"/>
                  </a:cubicBezTo>
                  <a:cubicBezTo>
                    <a:pt x="48" y="506"/>
                    <a:pt x="48" y="506"/>
                    <a:pt x="48" y="506"/>
                  </a:cubicBezTo>
                  <a:cubicBezTo>
                    <a:pt x="48" y="505"/>
                    <a:pt x="48" y="505"/>
                    <a:pt x="48" y="505"/>
                  </a:cubicBezTo>
                  <a:cubicBezTo>
                    <a:pt x="48" y="505"/>
                    <a:pt x="48" y="505"/>
                    <a:pt x="48" y="505"/>
                  </a:cubicBezTo>
                  <a:cubicBezTo>
                    <a:pt x="48" y="504"/>
                    <a:pt x="48" y="504"/>
                    <a:pt x="48" y="504"/>
                  </a:cubicBezTo>
                  <a:cubicBezTo>
                    <a:pt x="47" y="503"/>
                    <a:pt x="47" y="503"/>
                    <a:pt x="47" y="503"/>
                  </a:cubicBezTo>
                  <a:cubicBezTo>
                    <a:pt x="47" y="503"/>
                    <a:pt x="47" y="503"/>
                    <a:pt x="47" y="503"/>
                  </a:cubicBezTo>
                  <a:cubicBezTo>
                    <a:pt x="47" y="502"/>
                    <a:pt x="47" y="502"/>
                    <a:pt x="47" y="502"/>
                  </a:cubicBezTo>
                  <a:cubicBezTo>
                    <a:pt x="47" y="502"/>
                    <a:pt x="47" y="502"/>
                    <a:pt x="47" y="502"/>
                  </a:cubicBezTo>
                  <a:cubicBezTo>
                    <a:pt x="46" y="501"/>
                    <a:pt x="46" y="501"/>
                    <a:pt x="46" y="501"/>
                  </a:cubicBezTo>
                  <a:cubicBezTo>
                    <a:pt x="47" y="502"/>
                    <a:pt x="47" y="502"/>
                    <a:pt x="47" y="502"/>
                  </a:cubicBezTo>
                  <a:cubicBezTo>
                    <a:pt x="47" y="502"/>
                    <a:pt x="47" y="502"/>
                    <a:pt x="47" y="502"/>
                  </a:cubicBezTo>
                  <a:cubicBezTo>
                    <a:pt x="47" y="503"/>
                    <a:pt x="47" y="503"/>
                    <a:pt x="47" y="503"/>
                  </a:cubicBezTo>
                  <a:cubicBezTo>
                    <a:pt x="47" y="503"/>
                    <a:pt x="47" y="503"/>
                    <a:pt x="47" y="503"/>
                  </a:cubicBezTo>
                  <a:cubicBezTo>
                    <a:pt x="48" y="504"/>
                    <a:pt x="48" y="504"/>
                    <a:pt x="48" y="504"/>
                  </a:cubicBezTo>
                  <a:cubicBezTo>
                    <a:pt x="48" y="505"/>
                    <a:pt x="48" y="505"/>
                    <a:pt x="48" y="505"/>
                  </a:cubicBezTo>
                  <a:cubicBezTo>
                    <a:pt x="48" y="505"/>
                    <a:pt x="48" y="505"/>
                    <a:pt x="48" y="505"/>
                  </a:cubicBezTo>
                  <a:cubicBezTo>
                    <a:pt x="48" y="506"/>
                    <a:pt x="48" y="506"/>
                    <a:pt x="48" y="506"/>
                  </a:cubicBezTo>
                  <a:cubicBezTo>
                    <a:pt x="48" y="506"/>
                    <a:pt x="48" y="506"/>
                    <a:pt x="48" y="506"/>
                  </a:cubicBezTo>
                  <a:cubicBezTo>
                    <a:pt x="49" y="507"/>
                    <a:pt x="49" y="507"/>
                    <a:pt x="49" y="507"/>
                  </a:cubicBezTo>
                  <a:cubicBezTo>
                    <a:pt x="49" y="508"/>
                    <a:pt x="49" y="508"/>
                    <a:pt x="49" y="508"/>
                  </a:cubicBezTo>
                  <a:cubicBezTo>
                    <a:pt x="49" y="508"/>
                    <a:pt x="49" y="508"/>
                    <a:pt x="49" y="508"/>
                  </a:cubicBezTo>
                  <a:cubicBezTo>
                    <a:pt x="49" y="509"/>
                    <a:pt x="49" y="509"/>
                    <a:pt x="49" y="509"/>
                  </a:cubicBezTo>
                  <a:cubicBezTo>
                    <a:pt x="50" y="509"/>
                    <a:pt x="50" y="509"/>
                    <a:pt x="50" y="509"/>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50" y="510"/>
                    <a:pt x="50" y="510"/>
                    <a:pt x="50"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9" y="510"/>
                    <a:pt x="49" y="510"/>
                    <a:pt x="49"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cubicBezTo>
                    <a:pt x="48" y="510"/>
                    <a:pt x="48" y="510"/>
                    <a:pt x="48" y="510"/>
                  </a:cubicBezTo>
                </a:path>
              </a:pathLst>
            </a:custGeom>
            <a:solidFill>
              <a:srgbClr val="77B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44" name="Freeform 544">
              <a:extLst>
                <a:ext uri="{FF2B5EF4-FFF2-40B4-BE49-F238E27FC236}">
                  <a16:creationId xmlns:a16="http://schemas.microsoft.com/office/drawing/2014/main" id="{C63F3A09-D79B-CB60-DDA4-874C84C3E9F6}"/>
                </a:ext>
              </a:extLst>
            </p:cNvPr>
            <p:cNvSpPr>
              <a:spLocks/>
            </p:cNvSpPr>
            <p:nvPr/>
          </p:nvSpPr>
          <p:spPr bwMode="auto">
            <a:xfrm>
              <a:off x="7780338" y="2879726"/>
              <a:ext cx="76200" cy="3175"/>
            </a:xfrm>
            <a:custGeom>
              <a:avLst/>
              <a:gdLst>
                <a:gd name="T0" fmla="*/ 8 w 24"/>
                <a:gd name="T1" fmla="*/ 0 h 1"/>
                <a:gd name="T2" fmla="*/ 24 w 24"/>
                <a:gd name="T3" fmla="*/ 0 h 1"/>
                <a:gd name="T4" fmla="*/ 0 w 24"/>
                <a:gd name="T5" fmla="*/ 1 h 1"/>
                <a:gd name="T6" fmla="*/ 8 w 24"/>
                <a:gd name="T7" fmla="*/ 0 h 1"/>
              </a:gdLst>
              <a:ahLst/>
              <a:cxnLst>
                <a:cxn ang="0">
                  <a:pos x="T0" y="T1"/>
                </a:cxn>
                <a:cxn ang="0">
                  <a:pos x="T2" y="T3"/>
                </a:cxn>
                <a:cxn ang="0">
                  <a:pos x="T4" y="T5"/>
                </a:cxn>
                <a:cxn ang="0">
                  <a:pos x="T6" y="T7"/>
                </a:cxn>
              </a:cxnLst>
              <a:rect l="0" t="0" r="r" b="b"/>
              <a:pathLst>
                <a:path w="24" h="1">
                  <a:moveTo>
                    <a:pt x="8" y="0"/>
                  </a:moveTo>
                  <a:cubicBezTo>
                    <a:pt x="13" y="0"/>
                    <a:pt x="19" y="0"/>
                    <a:pt x="24" y="0"/>
                  </a:cubicBezTo>
                  <a:cubicBezTo>
                    <a:pt x="16" y="0"/>
                    <a:pt x="9" y="0"/>
                    <a:pt x="0" y="1"/>
                  </a:cubicBezTo>
                  <a:cubicBezTo>
                    <a:pt x="3" y="0"/>
                    <a:pt x="6" y="0"/>
                    <a:pt x="8" y="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45" name="Freeform 545">
              <a:extLst>
                <a:ext uri="{FF2B5EF4-FFF2-40B4-BE49-F238E27FC236}">
                  <a16:creationId xmlns:a16="http://schemas.microsoft.com/office/drawing/2014/main" id="{9631648D-ED02-1F38-5C5D-3ABE0FE7FDCF}"/>
                </a:ext>
              </a:extLst>
            </p:cNvPr>
            <p:cNvSpPr>
              <a:spLocks/>
            </p:cNvSpPr>
            <p:nvPr/>
          </p:nvSpPr>
          <p:spPr bwMode="auto">
            <a:xfrm>
              <a:off x="7715251" y="3086101"/>
              <a:ext cx="147638" cy="133350"/>
            </a:xfrm>
            <a:custGeom>
              <a:avLst/>
              <a:gdLst>
                <a:gd name="T0" fmla="*/ 46 w 46"/>
                <a:gd name="T1" fmla="*/ 0 h 41"/>
                <a:gd name="T2" fmla="*/ 18 w 46"/>
                <a:gd name="T3" fmla="*/ 41 h 41"/>
                <a:gd name="T4" fmla="*/ 0 w 46"/>
                <a:gd name="T5" fmla="*/ 41 h 41"/>
                <a:gd name="T6" fmla="*/ 29 w 46"/>
                <a:gd name="T7" fmla="*/ 1 h 41"/>
                <a:gd name="T8" fmla="*/ 46 w 46"/>
                <a:gd name="T9" fmla="*/ 0 h 41"/>
              </a:gdLst>
              <a:ahLst/>
              <a:cxnLst>
                <a:cxn ang="0">
                  <a:pos x="T0" y="T1"/>
                </a:cxn>
                <a:cxn ang="0">
                  <a:pos x="T2" y="T3"/>
                </a:cxn>
                <a:cxn ang="0">
                  <a:pos x="T4" y="T5"/>
                </a:cxn>
                <a:cxn ang="0">
                  <a:pos x="T6" y="T7"/>
                </a:cxn>
                <a:cxn ang="0">
                  <a:pos x="T8" y="T9"/>
                </a:cxn>
              </a:cxnLst>
              <a:rect l="0" t="0" r="r" b="b"/>
              <a:pathLst>
                <a:path w="46" h="41">
                  <a:moveTo>
                    <a:pt x="46" y="0"/>
                  </a:moveTo>
                  <a:cubicBezTo>
                    <a:pt x="34" y="1"/>
                    <a:pt x="23" y="17"/>
                    <a:pt x="18" y="41"/>
                  </a:cubicBezTo>
                  <a:cubicBezTo>
                    <a:pt x="12" y="41"/>
                    <a:pt x="6" y="41"/>
                    <a:pt x="0" y="41"/>
                  </a:cubicBezTo>
                  <a:cubicBezTo>
                    <a:pt x="5" y="17"/>
                    <a:pt x="16" y="1"/>
                    <a:pt x="29" y="1"/>
                  </a:cubicBezTo>
                  <a:cubicBezTo>
                    <a:pt x="34" y="1"/>
                    <a:pt x="41" y="1"/>
                    <a:pt x="46" y="0"/>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46" name="Freeform 546">
              <a:extLst>
                <a:ext uri="{FF2B5EF4-FFF2-40B4-BE49-F238E27FC236}">
                  <a16:creationId xmlns:a16="http://schemas.microsoft.com/office/drawing/2014/main" id="{7457F80C-E4E2-5830-C83E-5EE3C6E5F7ED}"/>
                </a:ext>
              </a:extLst>
            </p:cNvPr>
            <p:cNvSpPr>
              <a:spLocks/>
            </p:cNvSpPr>
            <p:nvPr/>
          </p:nvSpPr>
          <p:spPr bwMode="auto">
            <a:xfrm>
              <a:off x="7808913" y="3527426"/>
              <a:ext cx="57150" cy="0"/>
            </a:xfrm>
            <a:custGeom>
              <a:avLst/>
              <a:gdLst>
                <a:gd name="T0" fmla="*/ 17 w 18"/>
                <a:gd name="T1" fmla="*/ 0 w 18"/>
                <a:gd name="T2" fmla="*/ 0 w 18"/>
                <a:gd name="T3" fmla="*/ 18 w 18"/>
                <a:gd name="T4" fmla="*/ 17 w 18"/>
              </a:gdLst>
              <a:ahLst/>
              <a:cxnLst>
                <a:cxn ang="0">
                  <a:pos x="T0" y="0"/>
                </a:cxn>
                <a:cxn ang="0">
                  <a:pos x="T1" y="0"/>
                </a:cxn>
                <a:cxn ang="0">
                  <a:pos x="T2" y="0"/>
                </a:cxn>
                <a:cxn ang="0">
                  <a:pos x="T3" y="0"/>
                </a:cxn>
                <a:cxn ang="0">
                  <a:pos x="T4" y="0"/>
                </a:cxn>
              </a:cxnLst>
              <a:rect l="0" t="0" r="r" b="b"/>
              <a:pathLst>
                <a:path w="18">
                  <a:moveTo>
                    <a:pt x="17" y="0"/>
                  </a:moveTo>
                  <a:cubicBezTo>
                    <a:pt x="0" y="0"/>
                    <a:pt x="0" y="0"/>
                    <a:pt x="0" y="0"/>
                  </a:cubicBezTo>
                  <a:cubicBezTo>
                    <a:pt x="0" y="0"/>
                    <a:pt x="0" y="0"/>
                    <a:pt x="0" y="0"/>
                  </a:cubicBezTo>
                  <a:cubicBezTo>
                    <a:pt x="18" y="0"/>
                    <a:pt x="18" y="0"/>
                    <a:pt x="18" y="0"/>
                  </a:cubicBezTo>
                  <a:cubicBezTo>
                    <a:pt x="18" y="0"/>
                    <a:pt x="18" y="0"/>
                    <a:pt x="17" y="0"/>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47" name="Freeform 547">
              <a:extLst>
                <a:ext uri="{FF2B5EF4-FFF2-40B4-BE49-F238E27FC236}">
                  <a16:creationId xmlns:a16="http://schemas.microsoft.com/office/drawing/2014/main" id="{773703D0-EDE3-4B24-C746-BC9727E95A9D}"/>
                </a:ext>
              </a:extLst>
            </p:cNvPr>
            <p:cNvSpPr>
              <a:spLocks/>
            </p:cNvSpPr>
            <p:nvPr/>
          </p:nvSpPr>
          <p:spPr bwMode="auto">
            <a:xfrm>
              <a:off x="7808913" y="2879726"/>
              <a:ext cx="254000" cy="857250"/>
            </a:xfrm>
            <a:custGeom>
              <a:avLst/>
              <a:gdLst>
                <a:gd name="T0" fmla="*/ 18 w 79"/>
                <a:gd name="T1" fmla="*/ 264 h 265"/>
                <a:gd name="T2" fmla="*/ 0 w 79"/>
                <a:gd name="T3" fmla="*/ 265 h 265"/>
                <a:gd name="T4" fmla="*/ 61 w 79"/>
                <a:gd name="T5" fmla="*/ 134 h 265"/>
                <a:gd name="T6" fmla="*/ 1 w 79"/>
                <a:gd name="T7" fmla="*/ 0 h 265"/>
                <a:gd name="T8" fmla="*/ 18 w 79"/>
                <a:gd name="T9" fmla="*/ 0 h 265"/>
                <a:gd name="T10" fmla="*/ 79 w 79"/>
                <a:gd name="T11" fmla="*/ 134 h 265"/>
                <a:gd name="T12" fmla="*/ 18 w 79"/>
                <a:gd name="T13" fmla="*/ 264 h 265"/>
              </a:gdLst>
              <a:ahLst/>
              <a:cxnLst>
                <a:cxn ang="0">
                  <a:pos x="T0" y="T1"/>
                </a:cxn>
                <a:cxn ang="0">
                  <a:pos x="T2" y="T3"/>
                </a:cxn>
                <a:cxn ang="0">
                  <a:pos x="T4" y="T5"/>
                </a:cxn>
                <a:cxn ang="0">
                  <a:pos x="T6" y="T7"/>
                </a:cxn>
                <a:cxn ang="0">
                  <a:pos x="T8" y="T9"/>
                </a:cxn>
                <a:cxn ang="0">
                  <a:pos x="T10" y="T11"/>
                </a:cxn>
                <a:cxn ang="0">
                  <a:pos x="T12" y="T13"/>
                </a:cxn>
              </a:cxnLst>
              <a:rect l="0" t="0" r="r" b="b"/>
              <a:pathLst>
                <a:path w="79" h="265">
                  <a:moveTo>
                    <a:pt x="18" y="264"/>
                  </a:moveTo>
                  <a:cubicBezTo>
                    <a:pt x="0" y="265"/>
                    <a:pt x="0" y="265"/>
                    <a:pt x="0" y="265"/>
                  </a:cubicBezTo>
                  <a:cubicBezTo>
                    <a:pt x="34" y="264"/>
                    <a:pt x="61" y="207"/>
                    <a:pt x="61" y="134"/>
                  </a:cubicBezTo>
                  <a:cubicBezTo>
                    <a:pt x="61" y="61"/>
                    <a:pt x="34" y="1"/>
                    <a:pt x="1" y="0"/>
                  </a:cubicBezTo>
                  <a:cubicBezTo>
                    <a:pt x="18" y="0"/>
                    <a:pt x="18" y="0"/>
                    <a:pt x="18" y="0"/>
                  </a:cubicBezTo>
                  <a:cubicBezTo>
                    <a:pt x="52" y="1"/>
                    <a:pt x="79" y="61"/>
                    <a:pt x="79" y="134"/>
                  </a:cubicBezTo>
                  <a:cubicBezTo>
                    <a:pt x="78" y="207"/>
                    <a:pt x="51" y="264"/>
                    <a:pt x="18" y="264"/>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48" name="Freeform 548">
              <a:extLst>
                <a:ext uri="{FF2B5EF4-FFF2-40B4-BE49-F238E27FC236}">
                  <a16:creationId xmlns:a16="http://schemas.microsoft.com/office/drawing/2014/main" id="{82339002-E966-E507-802C-C0CE605075C1}"/>
                </a:ext>
              </a:extLst>
            </p:cNvPr>
            <p:cNvSpPr>
              <a:spLocks/>
            </p:cNvSpPr>
            <p:nvPr/>
          </p:nvSpPr>
          <p:spPr bwMode="auto">
            <a:xfrm>
              <a:off x="7805738" y="3733801"/>
              <a:ext cx="60325" cy="3175"/>
            </a:xfrm>
            <a:custGeom>
              <a:avLst/>
              <a:gdLst>
                <a:gd name="T0" fmla="*/ 18 w 19"/>
                <a:gd name="T1" fmla="*/ 0 h 1"/>
                <a:gd name="T2" fmla="*/ 19 w 19"/>
                <a:gd name="T3" fmla="*/ 0 h 1"/>
                <a:gd name="T4" fmla="*/ 1 w 19"/>
                <a:gd name="T5" fmla="*/ 1 h 1"/>
                <a:gd name="T6" fmla="*/ 0 w 19"/>
                <a:gd name="T7" fmla="*/ 1 h 1"/>
                <a:gd name="T8" fmla="*/ 18 w 19"/>
                <a:gd name="T9" fmla="*/ 0 h 1"/>
              </a:gdLst>
              <a:ahLst/>
              <a:cxnLst>
                <a:cxn ang="0">
                  <a:pos x="T0" y="T1"/>
                </a:cxn>
                <a:cxn ang="0">
                  <a:pos x="T2" y="T3"/>
                </a:cxn>
                <a:cxn ang="0">
                  <a:pos x="T4" y="T5"/>
                </a:cxn>
                <a:cxn ang="0">
                  <a:pos x="T6" y="T7"/>
                </a:cxn>
                <a:cxn ang="0">
                  <a:pos x="T8" y="T9"/>
                </a:cxn>
              </a:cxnLst>
              <a:rect l="0" t="0" r="r" b="b"/>
              <a:pathLst>
                <a:path w="19" h="1">
                  <a:moveTo>
                    <a:pt x="18" y="0"/>
                  </a:moveTo>
                  <a:cubicBezTo>
                    <a:pt x="18" y="0"/>
                    <a:pt x="19" y="0"/>
                    <a:pt x="19" y="0"/>
                  </a:cubicBezTo>
                  <a:cubicBezTo>
                    <a:pt x="1" y="1"/>
                    <a:pt x="1" y="1"/>
                    <a:pt x="1" y="1"/>
                  </a:cubicBezTo>
                  <a:cubicBezTo>
                    <a:pt x="1" y="1"/>
                    <a:pt x="1" y="1"/>
                    <a:pt x="0" y="1"/>
                  </a:cubicBezTo>
                  <a:cubicBezTo>
                    <a:pt x="6" y="1"/>
                    <a:pt x="13" y="0"/>
                    <a:pt x="18" y="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49" name="Freeform 549">
              <a:extLst>
                <a:ext uri="{FF2B5EF4-FFF2-40B4-BE49-F238E27FC236}">
                  <a16:creationId xmlns:a16="http://schemas.microsoft.com/office/drawing/2014/main" id="{3D085C0E-9373-12C6-399F-F400C55D7057}"/>
                </a:ext>
              </a:extLst>
            </p:cNvPr>
            <p:cNvSpPr>
              <a:spLocks/>
            </p:cNvSpPr>
            <p:nvPr/>
          </p:nvSpPr>
          <p:spPr bwMode="auto">
            <a:xfrm>
              <a:off x="7812088" y="2655888"/>
              <a:ext cx="352425" cy="1304925"/>
            </a:xfrm>
            <a:custGeom>
              <a:avLst/>
              <a:gdLst>
                <a:gd name="T0" fmla="*/ 17 w 110"/>
                <a:gd name="T1" fmla="*/ 402 h 403"/>
                <a:gd name="T2" fmla="*/ 0 w 110"/>
                <a:gd name="T3" fmla="*/ 403 h 403"/>
                <a:gd name="T4" fmla="*/ 92 w 110"/>
                <a:gd name="T5" fmla="*/ 204 h 403"/>
                <a:gd name="T6" fmla="*/ 0 w 110"/>
                <a:gd name="T7" fmla="*/ 0 h 403"/>
                <a:gd name="T8" fmla="*/ 18 w 110"/>
                <a:gd name="T9" fmla="*/ 0 h 403"/>
                <a:gd name="T10" fmla="*/ 109 w 110"/>
                <a:gd name="T11" fmla="*/ 204 h 403"/>
                <a:gd name="T12" fmla="*/ 17 w 110"/>
                <a:gd name="T13" fmla="*/ 402 h 403"/>
              </a:gdLst>
              <a:ahLst/>
              <a:cxnLst>
                <a:cxn ang="0">
                  <a:pos x="T0" y="T1"/>
                </a:cxn>
                <a:cxn ang="0">
                  <a:pos x="T2" y="T3"/>
                </a:cxn>
                <a:cxn ang="0">
                  <a:pos x="T4" y="T5"/>
                </a:cxn>
                <a:cxn ang="0">
                  <a:pos x="T6" y="T7"/>
                </a:cxn>
                <a:cxn ang="0">
                  <a:pos x="T8" y="T9"/>
                </a:cxn>
                <a:cxn ang="0">
                  <a:pos x="T10" y="T11"/>
                </a:cxn>
                <a:cxn ang="0">
                  <a:pos x="T12" y="T13"/>
                </a:cxn>
              </a:cxnLst>
              <a:rect l="0" t="0" r="r" b="b"/>
              <a:pathLst>
                <a:path w="110" h="403">
                  <a:moveTo>
                    <a:pt x="17" y="402"/>
                  </a:moveTo>
                  <a:cubicBezTo>
                    <a:pt x="0" y="403"/>
                    <a:pt x="0" y="403"/>
                    <a:pt x="0" y="403"/>
                  </a:cubicBezTo>
                  <a:cubicBezTo>
                    <a:pt x="50" y="402"/>
                    <a:pt x="91" y="314"/>
                    <a:pt x="92" y="204"/>
                  </a:cubicBezTo>
                  <a:cubicBezTo>
                    <a:pt x="92" y="93"/>
                    <a:pt x="51" y="2"/>
                    <a:pt x="0" y="0"/>
                  </a:cubicBezTo>
                  <a:cubicBezTo>
                    <a:pt x="18" y="0"/>
                    <a:pt x="18" y="0"/>
                    <a:pt x="18" y="0"/>
                  </a:cubicBezTo>
                  <a:cubicBezTo>
                    <a:pt x="69" y="2"/>
                    <a:pt x="110" y="93"/>
                    <a:pt x="109" y="204"/>
                  </a:cubicBezTo>
                  <a:cubicBezTo>
                    <a:pt x="109" y="314"/>
                    <a:pt x="68" y="402"/>
                    <a:pt x="17" y="402"/>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50" name="Freeform 550">
              <a:extLst>
                <a:ext uri="{FF2B5EF4-FFF2-40B4-BE49-F238E27FC236}">
                  <a16:creationId xmlns:a16="http://schemas.microsoft.com/office/drawing/2014/main" id="{0FFF8D0D-7EBD-87D7-10FF-464320120376}"/>
                </a:ext>
              </a:extLst>
            </p:cNvPr>
            <p:cNvSpPr>
              <a:spLocks/>
            </p:cNvSpPr>
            <p:nvPr/>
          </p:nvSpPr>
          <p:spPr bwMode="auto">
            <a:xfrm>
              <a:off x="7805738" y="3957638"/>
              <a:ext cx="60325" cy="3175"/>
            </a:xfrm>
            <a:custGeom>
              <a:avLst/>
              <a:gdLst>
                <a:gd name="T0" fmla="*/ 18 w 19"/>
                <a:gd name="T1" fmla="*/ 0 h 1"/>
                <a:gd name="T2" fmla="*/ 19 w 19"/>
                <a:gd name="T3" fmla="*/ 0 h 1"/>
                <a:gd name="T4" fmla="*/ 2 w 19"/>
                <a:gd name="T5" fmla="*/ 1 h 1"/>
                <a:gd name="T6" fmla="*/ 0 w 19"/>
                <a:gd name="T7" fmla="*/ 1 h 1"/>
                <a:gd name="T8" fmla="*/ 18 w 19"/>
                <a:gd name="T9" fmla="*/ 0 h 1"/>
              </a:gdLst>
              <a:ahLst/>
              <a:cxnLst>
                <a:cxn ang="0">
                  <a:pos x="T0" y="T1"/>
                </a:cxn>
                <a:cxn ang="0">
                  <a:pos x="T2" y="T3"/>
                </a:cxn>
                <a:cxn ang="0">
                  <a:pos x="T4" y="T5"/>
                </a:cxn>
                <a:cxn ang="0">
                  <a:pos x="T6" y="T7"/>
                </a:cxn>
                <a:cxn ang="0">
                  <a:pos x="T8" y="T9"/>
                </a:cxn>
              </a:cxnLst>
              <a:rect l="0" t="0" r="r" b="b"/>
              <a:pathLst>
                <a:path w="19" h="1">
                  <a:moveTo>
                    <a:pt x="18" y="0"/>
                  </a:moveTo>
                  <a:cubicBezTo>
                    <a:pt x="18" y="0"/>
                    <a:pt x="19" y="0"/>
                    <a:pt x="19" y="0"/>
                  </a:cubicBezTo>
                  <a:cubicBezTo>
                    <a:pt x="2" y="1"/>
                    <a:pt x="2" y="1"/>
                    <a:pt x="2" y="1"/>
                  </a:cubicBezTo>
                  <a:cubicBezTo>
                    <a:pt x="1" y="1"/>
                    <a:pt x="1" y="1"/>
                    <a:pt x="0" y="1"/>
                  </a:cubicBezTo>
                  <a:cubicBezTo>
                    <a:pt x="5" y="0"/>
                    <a:pt x="12" y="0"/>
                    <a:pt x="18"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1" name="Freeform 551">
              <a:extLst>
                <a:ext uri="{FF2B5EF4-FFF2-40B4-BE49-F238E27FC236}">
                  <a16:creationId xmlns:a16="http://schemas.microsoft.com/office/drawing/2014/main" id="{14562A0D-813E-8C57-C504-6F7AFA80AF74}"/>
                </a:ext>
              </a:extLst>
            </p:cNvPr>
            <p:cNvSpPr>
              <a:spLocks/>
            </p:cNvSpPr>
            <p:nvPr/>
          </p:nvSpPr>
          <p:spPr bwMode="auto">
            <a:xfrm>
              <a:off x="7812088" y="2333626"/>
              <a:ext cx="500063" cy="1946275"/>
            </a:xfrm>
            <a:custGeom>
              <a:avLst/>
              <a:gdLst>
                <a:gd name="T0" fmla="*/ 18 w 156"/>
                <a:gd name="T1" fmla="*/ 602 h 602"/>
                <a:gd name="T2" fmla="*/ 0 w 156"/>
                <a:gd name="T3" fmla="*/ 602 h 602"/>
                <a:gd name="T4" fmla="*/ 137 w 156"/>
                <a:gd name="T5" fmla="*/ 306 h 602"/>
                <a:gd name="T6" fmla="*/ 0 w 156"/>
                <a:gd name="T7" fmla="*/ 0 h 602"/>
                <a:gd name="T8" fmla="*/ 18 w 156"/>
                <a:gd name="T9" fmla="*/ 0 h 602"/>
                <a:gd name="T10" fmla="*/ 155 w 156"/>
                <a:gd name="T11" fmla="*/ 306 h 602"/>
                <a:gd name="T12" fmla="*/ 18 w 156"/>
                <a:gd name="T13" fmla="*/ 602 h 602"/>
              </a:gdLst>
              <a:ahLst/>
              <a:cxnLst>
                <a:cxn ang="0">
                  <a:pos x="T0" y="T1"/>
                </a:cxn>
                <a:cxn ang="0">
                  <a:pos x="T2" y="T3"/>
                </a:cxn>
                <a:cxn ang="0">
                  <a:pos x="T4" y="T5"/>
                </a:cxn>
                <a:cxn ang="0">
                  <a:pos x="T6" y="T7"/>
                </a:cxn>
                <a:cxn ang="0">
                  <a:pos x="T8" y="T9"/>
                </a:cxn>
                <a:cxn ang="0">
                  <a:pos x="T10" y="T11"/>
                </a:cxn>
                <a:cxn ang="0">
                  <a:pos x="T12" y="T13"/>
                </a:cxn>
              </a:cxnLst>
              <a:rect l="0" t="0" r="r" b="b"/>
              <a:pathLst>
                <a:path w="156" h="602">
                  <a:moveTo>
                    <a:pt x="18" y="602"/>
                  </a:moveTo>
                  <a:cubicBezTo>
                    <a:pt x="0" y="602"/>
                    <a:pt x="0" y="602"/>
                    <a:pt x="0" y="602"/>
                  </a:cubicBezTo>
                  <a:cubicBezTo>
                    <a:pt x="75" y="602"/>
                    <a:pt x="137" y="470"/>
                    <a:pt x="137" y="306"/>
                  </a:cubicBezTo>
                  <a:cubicBezTo>
                    <a:pt x="138" y="140"/>
                    <a:pt x="77" y="3"/>
                    <a:pt x="0" y="0"/>
                  </a:cubicBezTo>
                  <a:cubicBezTo>
                    <a:pt x="18" y="0"/>
                    <a:pt x="18" y="0"/>
                    <a:pt x="18" y="0"/>
                  </a:cubicBezTo>
                  <a:cubicBezTo>
                    <a:pt x="95" y="3"/>
                    <a:pt x="156" y="140"/>
                    <a:pt x="155" y="306"/>
                  </a:cubicBezTo>
                  <a:cubicBezTo>
                    <a:pt x="154" y="470"/>
                    <a:pt x="93" y="601"/>
                    <a:pt x="18" y="602"/>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52" name="Freeform 552">
              <a:extLst>
                <a:ext uri="{FF2B5EF4-FFF2-40B4-BE49-F238E27FC236}">
                  <a16:creationId xmlns:a16="http://schemas.microsoft.com/office/drawing/2014/main" id="{E6442DF9-ADDB-9BF5-4562-0E0687EA00E6}"/>
                </a:ext>
              </a:extLst>
            </p:cNvPr>
            <p:cNvSpPr>
              <a:spLocks/>
            </p:cNvSpPr>
            <p:nvPr/>
          </p:nvSpPr>
          <p:spPr bwMode="auto">
            <a:xfrm>
              <a:off x="7805738" y="4279901"/>
              <a:ext cx="63500" cy="0"/>
            </a:xfrm>
            <a:custGeom>
              <a:avLst/>
              <a:gdLst>
                <a:gd name="T0" fmla="*/ 17 w 20"/>
                <a:gd name="T1" fmla="*/ 20 w 20"/>
                <a:gd name="T2" fmla="*/ 2 w 20"/>
                <a:gd name="T3" fmla="*/ 0 w 20"/>
                <a:gd name="T4" fmla="*/ 17 w 20"/>
              </a:gdLst>
              <a:ahLst/>
              <a:cxnLst>
                <a:cxn ang="0">
                  <a:pos x="T0" y="0"/>
                </a:cxn>
                <a:cxn ang="0">
                  <a:pos x="T1" y="0"/>
                </a:cxn>
                <a:cxn ang="0">
                  <a:pos x="T2" y="0"/>
                </a:cxn>
                <a:cxn ang="0">
                  <a:pos x="T3" y="0"/>
                </a:cxn>
                <a:cxn ang="0">
                  <a:pos x="T4" y="0"/>
                </a:cxn>
              </a:cxnLst>
              <a:rect l="0" t="0" r="r" b="b"/>
              <a:pathLst>
                <a:path w="20">
                  <a:moveTo>
                    <a:pt x="17" y="0"/>
                  </a:moveTo>
                  <a:cubicBezTo>
                    <a:pt x="18" y="0"/>
                    <a:pt x="19" y="0"/>
                    <a:pt x="20" y="0"/>
                  </a:cubicBezTo>
                  <a:cubicBezTo>
                    <a:pt x="2" y="0"/>
                    <a:pt x="2" y="0"/>
                    <a:pt x="2" y="0"/>
                  </a:cubicBezTo>
                  <a:cubicBezTo>
                    <a:pt x="1" y="0"/>
                    <a:pt x="0" y="0"/>
                    <a:pt x="0" y="0"/>
                  </a:cubicBezTo>
                  <a:cubicBezTo>
                    <a:pt x="5" y="0"/>
                    <a:pt x="12" y="0"/>
                    <a:pt x="17" y="0"/>
                  </a:cubicBezTo>
                  <a:close/>
                </a:path>
              </a:pathLst>
            </a:custGeom>
            <a:solidFill>
              <a:srgbClr val="77B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3" name="Freeform 553">
              <a:extLst>
                <a:ext uri="{FF2B5EF4-FFF2-40B4-BE49-F238E27FC236}">
                  <a16:creationId xmlns:a16="http://schemas.microsoft.com/office/drawing/2014/main" id="{FF86FC2D-F1E3-3928-E716-B6D0F01A1D8A}"/>
                </a:ext>
              </a:extLst>
            </p:cNvPr>
            <p:cNvSpPr>
              <a:spLocks/>
            </p:cNvSpPr>
            <p:nvPr/>
          </p:nvSpPr>
          <p:spPr bwMode="auto">
            <a:xfrm>
              <a:off x="7808913" y="3086101"/>
              <a:ext cx="57150" cy="3175"/>
            </a:xfrm>
            <a:custGeom>
              <a:avLst/>
              <a:gdLst>
                <a:gd name="T0" fmla="*/ 0 w 18"/>
                <a:gd name="T1" fmla="*/ 1 h 1"/>
                <a:gd name="T2" fmla="*/ 17 w 18"/>
                <a:gd name="T3" fmla="*/ 0 h 1"/>
                <a:gd name="T4" fmla="*/ 18 w 18"/>
                <a:gd name="T5" fmla="*/ 0 h 1"/>
                <a:gd name="T6" fmla="*/ 0 w 18"/>
                <a:gd name="T7" fmla="*/ 1 h 1"/>
                <a:gd name="T8" fmla="*/ 0 w 18"/>
                <a:gd name="T9" fmla="*/ 1 h 1"/>
              </a:gdLst>
              <a:ahLst/>
              <a:cxnLst>
                <a:cxn ang="0">
                  <a:pos x="T0" y="T1"/>
                </a:cxn>
                <a:cxn ang="0">
                  <a:pos x="T2" y="T3"/>
                </a:cxn>
                <a:cxn ang="0">
                  <a:pos x="T4" y="T5"/>
                </a:cxn>
                <a:cxn ang="0">
                  <a:pos x="T6" y="T7"/>
                </a:cxn>
                <a:cxn ang="0">
                  <a:pos x="T8" y="T9"/>
                </a:cxn>
              </a:cxnLst>
              <a:rect l="0" t="0" r="r" b="b"/>
              <a:pathLst>
                <a:path w="18" h="1">
                  <a:moveTo>
                    <a:pt x="0" y="1"/>
                  </a:moveTo>
                  <a:cubicBezTo>
                    <a:pt x="17" y="0"/>
                    <a:pt x="17" y="0"/>
                    <a:pt x="17" y="0"/>
                  </a:cubicBezTo>
                  <a:cubicBezTo>
                    <a:pt x="18" y="0"/>
                    <a:pt x="18" y="0"/>
                    <a:pt x="18" y="0"/>
                  </a:cubicBezTo>
                  <a:cubicBezTo>
                    <a:pt x="0" y="1"/>
                    <a:pt x="0" y="1"/>
                    <a:pt x="0" y="1"/>
                  </a:cubicBezTo>
                  <a:cubicBezTo>
                    <a:pt x="0" y="1"/>
                    <a:pt x="0" y="1"/>
                    <a:pt x="0" y="1"/>
                  </a:cubicBezTo>
                  <a:close/>
                </a:path>
              </a:pathLst>
            </a:custGeom>
            <a:solidFill>
              <a:srgbClr val="D9E5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4" name="Freeform 554">
              <a:extLst>
                <a:ext uri="{FF2B5EF4-FFF2-40B4-BE49-F238E27FC236}">
                  <a16:creationId xmlns:a16="http://schemas.microsoft.com/office/drawing/2014/main" id="{3BBD1ABF-5CE5-CEAF-9A0E-B045A52C0CB7}"/>
                </a:ext>
              </a:extLst>
            </p:cNvPr>
            <p:cNvSpPr>
              <a:spLocks/>
            </p:cNvSpPr>
            <p:nvPr/>
          </p:nvSpPr>
          <p:spPr bwMode="auto">
            <a:xfrm>
              <a:off x="7805738" y="2879726"/>
              <a:ext cx="60325" cy="0"/>
            </a:xfrm>
            <a:custGeom>
              <a:avLst/>
              <a:gdLst>
                <a:gd name="T0" fmla="*/ 0 w 19"/>
                <a:gd name="T1" fmla="*/ 18 w 19"/>
                <a:gd name="T2" fmla="*/ 19 w 19"/>
                <a:gd name="T3" fmla="*/ 2 w 19"/>
                <a:gd name="T4" fmla="*/ 0 w 19"/>
              </a:gdLst>
              <a:ahLst/>
              <a:cxnLst>
                <a:cxn ang="0">
                  <a:pos x="T0" y="0"/>
                </a:cxn>
                <a:cxn ang="0">
                  <a:pos x="T1" y="0"/>
                </a:cxn>
                <a:cxn ang="0">
                  <a:pos x="T2" y="0"/>
                </a:cxn>
                <a:cxn ang="0">
                  <a:pos x="T3" y="0"/>
                </a:cxn>
                <a:cxn ang="0">
                  <a:pos x="T4" y="0"/>
                </a:cxn>
              </a:cxnLst>
              <a:rect l="0" t="0" r="r" b="b"/>
              <a:pathLst>
                <a:path w="19">
                  <a:moveTo>
                    <a:pt x="0" y="0"/>
                  </a:moveTo>
                  <a:cubicBezTo>
                    <a:pt x="18" y="0"/>
                    <a:pt x="18" y="0"/>
                    <a:pt x="18" y="0"/>
                  </a:cubicBezTo>
                  <a:cubicBezTo>
                    <a:pt x="19" y="0"/>
                    <a:pt x="19" y="0"/>
                    <a:pt x="19" y="0"/>
                  </a:cubicBezTo>
                  <a:cubicBezTo>
                    <a:pt x="2" y="0"/>
                    <a:pt x="2" y="0"/>
                    <a:pt x="2" y="0"/>
                  </a:cubicBezTo>
                  <a:cubicBezTo>
                    <a:pt x="1" y="0"/>
                    <a:pt x="1" y="0"/>
                    <a:pt x="0" y="0"/>
                  </a:cubicBezTo>
                  <a:close/>
                </a:path>
              </a:pathLst>
            </a:custGeom>
            <a:solidFill>
              <a:srgbClr val="2E4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5" name="Freeform 555">
              <a:extLst>
                <a:ext uri="{FF2B5EF4-FFF2-40B4-BE49-F238E27FC236}">
                  <a16:creationId xmlns:a16="http://schemas.microsoft.com/office/drawing/2014/main" id="{543C4FFE-7334-8F83-DBB7-D7D4F339081B}"/>
                </a:ext>
              </a:extLst>
            </p:cNvPr>
            <p:cNvSpPr>
              <a:spLocks/>
            </p:cNvSpPr>
            <p:nvPr/>
          </p:nvSpPr>
          <p:spPr bwMode="auto">
            <a:xfrm>
              <a:off x="7805738" y="2655888"/>
              <a:ext cx="63500" cy="0"/>
            </a:xfrm>
            <a:custGeom>
              <a:avLst/>
              <a:gdLst>
                <a:gd name="T0" fmla="*/ 0 w 20"/>
                <a:gd name="T1" fmla="*/ 18 w 20"/>
                <a:gd name="T2" fmla="*/ 20 w 20"/>
                <a:gd name="T3" fmla="*/ 2 w 20"/>
                <a:gd name="T4" fmla="*/ 0 w 20"/>
              </a:gdLst>
              <a:ahLst/>
              <a:cxnLst>
                <a:cxn ang="0">
                  <a:pos x="T0" y="0"/>
                </a:cxn>
                <a:cxn ang="0">
                  <a:pos x="T1" y="0"/>
                </a:cxn>
                <a:cxn ang="0">
                  <a:pos x="T2" y="0"/>
                </a:cxn>
                <a:cxn ang="0">
                  <a:pos x="T3" y="0"/>
                </a:cxn>
                <a:cxn ang="0">
                  <a:pos x="T4" y="0"/>
                </a:cxn>
              </a:cxnLst>
              <a:rect l="0" t="0" r="r" b="b"/>
              <a:pathLst>
                <a:path w="20">
                  <a:moveTo>
                    <a:pt x="0" y="0"/>
                  </a:moveTo>
                  <a:cubicBezTo>
                    <a:pt x="18" y="0"/>
                    <a:pt x="18" y="0"/>
                    <a:pt x="18" y="0"/>
                  </a:cubicBezTo>
                  <a:cubicBezTo>
                    <a:pt x="18" y="0"/>
                    <a:pt x="19" y="0"/>
                    <a:pt x="20" y="0"/>
                  </a:cubicBezTo>
                  <a:cubicBezTo>
                    <a:pt x="2" y="0"/>
                    <a:pt x="2" y="0"/>
                    <a:pt x="2" y="0"/>
                  </a:cubicBezTo>
                  <a:cubicBezTo>
                    <a:pt x="1" y="0"/>
                    <a:pt x="1" y="0"/>
                    <a:pt x="0" y="0"/>
                  </a:cubicBezTo>
                  <a:close/>
                </a:path>
              </a:pathLst>
            </a:custGeom>
            <a:solidFill>
              <a:srgbClr val="D63D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6" name="Freeform 556">
              <a:extLst>
                <a:ext uri="{FF2B5EF4-FFF2-40B4-BE49-F238E27FC236}">
                  <a16:creationId xmlns:a16="http://schemas.microsoft.com/office/drawing/2014/main" id="{BEF58048-105E-B905-5F52-A2BE2E28754C}"/>
                </a:ext>
              </a:extLst>
            </p:cNvPr>
            <p:cNvSpPr>
              <a:spLocks/>
            </p:cNvSpPr>
            <p:nvPr/>
          </p:nvSpPr>
          <p:spPr bwMode="auto">
            <a:xfrm>
              <a:off x="7805738" y="2333626"/>
              <a:ext cx="63500" cy="0"/>
            </a:xfrm>
            <a:custGeom>
              <a:avLst/>
              <a:gdLst>
                <a:gd name="T0" fmla="*/ 0 w 20"/>
                <a:gd name="T1" fmla="*/ 18 w 20"/>
                <a:gd name="T2" fmla="*/ 20 w 20"/>
                <a:gd name="T3" fmla="*/ 2 w 20"/>
                <a:gd name="T4" fmla="*/ 0 w 20"/>
              </a:gdLst>
              <a:ahLst/>
              <a:cxnLst>
                <a:cxn ang="0">
                  <a:pos x="T0" y="0"/>
                </a:cxn>
                <a:cxn ang="0">
                  <a:pos x="T1" y="0"/>
                </a:cxn>
                <a:cxn ang="0">
                  <a:pos x="T2" y="0"/>
                </a:cxn>
                <a:cxn ang="0">
                  <a:pos x="T3" y="0"/>
                </a:cxn>
                <a:cxn ang="0">
                  <a:pos x="T4" y="0"/>
                </a:cxn>
              </a:cxnLst>
              <a:rect l="0" t="0" r="r" b="b"/>
              <a:pathLst>
                <a:path w="20">
                  <a:moveTo>
                    <a:pt x="0" y="0"/>
                  </a:moveTo>
                  <a:cubicBezTo>
                    <a:pt x="18" y="0"/>
                    <a:pt x="18" y="0"/>
                    <a:pt x="18" y="0"/>
                  </a:cubicBezTo>
                  <a:cubicBezTo>
                    <a:pt x="18" y="0"/>
                    <a:pt x="19" y="0"/>
                    <a:pt x="20" y="0"/>
                  </a:cubicBezTo>
                  <a:cubicBezTo>
                    <a:pt x="2" y="0"/>
                    <a:pt x="2" y="0"/>
                    <a:pt x="2" y="0"/>
                  </a:cubicBezTo>
                  <a:cubicBezTo>
                    <a:pt x="1" y="0"/>
                    <a:pt x="1" y="0"/>
                    <a:pt x="0" y="0"/>
                  </a:cubicBezTo>
                  <a:close/>
                </a:path>
              </a:pathLst>
            </a:custGeom>
            <a:solidFill>
              <a:srgbClr val="7BC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7" name="Freeform 557">
              <a:extLst>
                <a:ext uri="{FF2B5EF4-FFF2-40B4-BE49-F238E27FC236}">
                  <a16:creationId xmlns:a16="http://schemas.microsoft.com/office/drawing/2014/main" id="{ED2882FA-EFC7-55B8-9E09-A61CA83BBEF7}"/>
                </a:ext>
              </a:extLst>
            </p:cNvPr>
            <p:cNvSpPr>
              <a:spLocks/>
            </p:cNvSpPr>
            <p:nvPr/>
          </p:nvSpPr>
          <p:spPr bwMode="auto">
            <a:xfrm>
              <a:off x="7802563" y="2093913"/>
              <a:ext cx="66675" cy="0"/>
            </a:xfrm>
            <a:custGeom>
              <a:avLst/>
              <a:gdLst>
                <a:gd name="T0" fmla="*/ 0 w 21"/>
                <a:gd name="T1" fmla="*/ 18 w 21"/>
                <a:gd name="T2" fmla="*/ 21 w 21"/>
                <a:gd name="T3" fmla="*/ 4 w 21"/>
                <a:gd name="T4" fmla="*/ 0 w 21"/>
              </a:gdLst>
              <a:ahLst/>
              <a:cxnLst>
                <a:cxn ang="0">
                  <a:pos x="T0" y="0"/>
                </a:cxn>
                <a:cxn ang="0">
                  <a:pos x="T1" y="0"/>
                </a:cxn>
                <a:cxn ang="0">
                  <a:pos x="T2" y="0"/>
                </a:cxn>
                <a:cxn ang="0">
                  <a:pos x="T3" y="0"/>
                </a:cxn>
                <a:cxn ang="0">
                  <a:pos x="T4" y="0"/>
                </a:cxn>
              </a:cxnLst>
              <a:rect l="0" t="0" r="r" b="b"/>
              <a:pathLst>
                <a:path w="21">
                  <a:moveTo>
                    <a:pt x="0" y="0"/>
                  </a:moveTo>
                  <a:cubicBezTo>
                    <a:pt x="18" y="0"/>
                    <a:pt x="18" y="0"/>
                    <a:pt x="18" y="0"/>
                  </a:cubicBezTo>
                  <a:cubicBezTo>
                    <a:pt x="19" y="0"/>
                    <a:pt x="20" y="0"/>
                    <a:pt x="21" y="0"/>
                  </a:cubicBezTo>
                  <a:cubicBezTo>
                    <a:pt x="4" y="0"/>
                    <a:pt x="4" y="0"/>
                    <a:pt x="4" y="0"/>
                  </a:cubicBezTo>
                  <a:cubicBezTo>
                    <a:pt x="3" y="0"/>
                    <a:pt x="2" y="0"/>
                    <a:pt x="0" y="0"/>
                  </a:cubicBezTo>
                  <a:close/>
                </a:path>
              </a:pathLst>
            </a:custGeom>
            <a:solidFill>
              <a:srgbClr val="77B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8" name="Freeform 558">
              <a:extLst>
                <a:ext uri="{FF2B5EF4-FFF2-40B4-BE49-F238E27FC236}">
                  <a16:creationId xmlns:a16="http://schemas.microsoft.com/office/drawing/2014/main" id="{509602BD-6267-4E32-D800-307223AFB6F3}"/>
                </a:ext>
              </a:extLst>
            </p:cNvPr>
            <p:cNvSpPr>
              <a:spLocks/>
            </p:cNvSpPr>
            <p:nvPr/>
          </p:nvSpPr>
          <p:spPr bwMode="auto">
            <a:xfrm>
              <a:off x="7808913" y="3086101"/>
              <a:ext cx="157163" cy="441325"/>
            </a:xfrm>
            <a:custGeom>
              <a:avLst/>
              <a:gdLst>
                <a:gd name="T0" fmla="*/ 18 w 49"/>
                <a:gd name="T1" fmla="*/ 136 h 136"/>
                <a:gd name="T2" fmla="*/ 0 w 49"/>
                <a:gd name="T3" fmla="*/ 136 h 136"/>
                <a:gd name="T4" fmla="*/ 31 w 49"/>
                <a:gd name="T5" fmla="*/ 69 h 136"/>
                <a:gd name="T6" fmla="*/ 0 w 49"/>
                <a:gd name="T7" fmla="*/ 1 h 136"/>
                <a:gd name="T8" fmla="*/ 18 w 49"/>
                <a:gd name="T9" fmla="*/ 0 h 136"/>
                <a:gd name="T10" fmla="*/ 49 w 49"/>
                <a:gd name="T11" fmla="*/ 69 h 136"/>
                <a:gd name="T12" fmla="*/ 18 w 49"/>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49" h="136">
                  <a:moveTo>
                    <a:pt x="18" y="136"/>
                  </a:moveTo>
                  <a:cubicBezTo>
                    <a:pt x="0" y="136"/>
                    <a:pt x="0" y="136"/>
                    <a:pt x="0" y="136"/>
                  </a:cubicBezTo>
                  <a:cubicBezTo>
                    <a:pt x="17" y="136"/>
                    <a:pt x="31" y="106"/>
                    <a:pt x="31" y="69"/>
                  </a:cubicBezTo>
                  <a:cubicBezTo>
                    <a:pt x="31" y="32"/>
                    <a:pt x="17" y="1"/>
                    <a:pt x="0" y="1"/>
                  </a:cubicBezTo>
                  <a:cubicBezTo>
                    <a:pt x="18" y="0"/>
                    <a:pt x="18" y="0"/>
                    <a:pt x="18" y="0"/>
                  </a:cubicBezTo>
                  <a:cubicBezTo>
                    <a:pt x="35" y="1"/>
                    <a:pt x="49" y="32"/>
                    <a:pt x="49" y="69"/>
                  </a:cubicBezTo>
                  <a:cubicBezTo>
                    <a:pt x="49" y="106"/>
                    <a:pt x="35" y="136"/>
                    <a:pt x="18" y="136"/>
                  </a:cubicBezTo>
                  <a:close/>
                </a:path>
              </a:pathLst>
            </a:custGeom>
            <a:solidFill>
              <a:srgbClr val="D9E5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endParaRPr lang="en-US"/>
            </a:p>
          </p:txBody>
        </p:sp>
        <p:sp>
          <p:nvSpPr>
            <p:cNvPr id="59" name="Freeform 559">
              <a:extLst>
                <a:ext uri="{FF2B5EF4-FFF2-40B4-BE49-F238E27FC236}">
                  <a16:creationId xmlns:a16="http://schemas.microsoft.com/office/drawing/2014/main" id="{F318ECAD-B691-8B3A-952A-B5CC6CBF872D}"/>
                </a:ext>
              </a:extLst>
            </p:cNvPr>
            <p:cNvSpPr>
              <a:spLocks/>
            </p:cNvSpPr>
            <p:nvPr/>
          </p:nvSpPr>
          <p:spPr bwMode="auto">
            <a:xfrm>
              <a:off x="7708901" y="3086101"/>
              <a:ext cx="200025" cy="441325"/>
            </a:xfrm>
            <a:custGeom>
              <a:avLst/>
              <a:gdLst>
                <a:gd name="T0" fmla="*/ 31 w 62"/>
                <a:gd name="T1" fmla="*/ 1 h 136"/>
                <a:gd name="T2" fmla="*/ 62 w 62"/>
                <a:gd name="T3" fmla="*/ 69 h 136"/>
                <a:gd name="T4" fmla="*/ 31 w 62"/>
                <a:gd name="T5" fmla="*/ 136 h 136"/>
                <a:gd name="T6" fmla="*/ 0 w 62"/>
                <a:gd name="T7" fmla="*/ 67 h 136"/>
                <a:gd name="T8" fmla="*/ 31 w 62"/>
                <a:gd name="T9" fmla="*/ 1 h 136"/>
              </a:gdLst>
              <a:ahLst/>
              <a:cxnLst>
                <a:cxn ang="0">
                  <a:pos x="T0" y="T1"/>
                </a:cxn>
                <a:cxn ang="0">
                  <a:pos x="T2" y="T3"/>
                </a:cxn>
                <a:cxn ang="0">
                  <a:pos x="T4" y="T5"/>
                </a:cxn>
                <a:cxn ang="0">
                  <a:pos x="T6" y="T7"/>
                </a:cxn>
                <a:cxn ang="0">
                  <a:pos x="T8" y="T9"/>
                </a:cxn>
              </a:cxnLst>
              <a:rect l="0" t="0" r="r" b="b"/>
              <a:pathLst>
                <a:path w="62" h="136">
                  <a:moveTo>
                    <a:pt x="31" y="1"/>
                  </a:moveTo>
                  <a:cubicBezTo>
                    <a:pt x="48" y="1"/>
                    <a:pt x="62" y="32"/>
                    <a:pt x="62" y="69"/>
                  </a:cubicBezTo>
                  <a:cubicBezTo>
                    <a:pt x="62" y="107"/>
                    <a:pt x="48" y="136"/>
                    <a:pt x="31" y="136"/>
                  </a:cubicBezTo>
                  <a:cubicBezTo>
                    <a:pt x="13" y="135"/>
                    <a:pt x="0" y="104"/>
                    <a:pt x="0" y="67"/>
                  </a:cubicBezTo>
                  <a:cubicBezTo>
                    <a:pt x="0" y="30"/>
                    <a:pt x="14" y="0"/>
                    <a:pt x="31" y="1"/>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rmAutofit fontScale="92500" lnSpcReduction="10000"/>
            </a:bodyPr>
            <a:lstStyle/>
            <a:p>
              <a:endParaRPr lang="en-US"/>
            </a:p>
          </p:txBody>
        </p:sp>
        <p:sp>
          <p:nvSpPr>
            <p:cNvPr id="60" name="Freeform 560">
              <a:extLst>
                <a:ext uri="{FF2B5EF4-FFF2-40B4-BE49-F238E27FC236}">
                  <a16:creationId xmlns:a16="http://schemas.microsoft.com/office/drawing/2014/main" id="{3F8E69F4-1608-701F-20EB-DDFAC86F5FD6}"/>
                </a:ext>
              </a:extLst>
            </p:cNvPr>
            <p:cNvSpPr>
              <a:spLocks noEditPoints="1"/>
            </p:cNvSpPr>
            <p:nvPr/>
          </p:nvSpPr>
          <p:spPr bwMode="auto">
            <a:xfrm>
              <a:off x="7612063" y="2876551"/>
              <a:ext cx="392113" cy="863600"/>
            </a:xfrm>
            <a:custGeom>
              <a:avLst/>
              <a:gdLst>
                <a:gd name="T0" fmla="*/ 62 w 122"/>
                <a:gd name="T1" fmla="*/ 1 h 267"/>
                <a:gd name="T2" fmla="*/ 122 w 122"/>
                <a:gd name="T3" fmla="*/ 135 h 267"/>
                <a:gd name="T4" fmla="*/ 60 w 122"/>
                <a:gd name="T5" fmla="*/ 266 h 267"/>
                <a:gd name="T6" fmla="*/ 0 w 122"/>
                <a:gd name="T7" fmla="*/ 131 h 267"/>
                <a:gd name="T8" fmla="*/ 62 w 122"/>
                <a:gd name="T9" fmla="*/ 1 h 267"/>
                <a:gd name="T10" fmla="*/ 61 w 122"/>
                <a:gd name="T11" fmla="*/ 201 h 267"/>
                <a:gd name="T12" fmla="*/ 92 w 122"/>
                <a:gd name="T13" fmla="*/ 134 h 267"/>
                <a:gd name="T14" fmla="*/ 61 w 122"/>
                <a:gd name="T15" fmla="*/ 66 h 267"/>
                <a:gd name="T16" fmla="*/ 30 w 122"/>
                <a:gd name="T17" fmla="*/ 132 h 267"/>
                <a:gd name="T18" fmla="*/ 61 w 122"/>
                <a:gd name="T19" fmla="*/ 20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267">
                  <a:moveTo>
                    <a:pt x="62" y="1"/>
                  </a:moveTo>
                  <a:cubicBezTo>
                    <a:pt x="95" y="2"/>
                    <a:pt x="122" y="62"/>
                    <a:pt x="122" y="135"/>
                  </a:cubicBezTo>
                  <a:cubicBezTo>
                    <a:pt x="122" y="208"/>
                    <a:pt x="94" y="267"/>
                    <a:pt x="60" y="266"/>
                  </a:cubicBezTo>
                  <a:cubicBezTo>
                    <a:pt x="27" y="264"/>
                    <a:pt x="0" y="204"/>
                    <a:pt x="0" y="131"/>
                  </a:cubicBezTo>
                  <a:cubicBezTo>
                    <a:pt x="0" y="58"/>
                    <a:pt x="28" y="0"/>
                    <a:pt x="62" y="1"/>
                  </a:cubicBezTo>
                  <a:close/>
                  <a:moveTo>
                    <a:pt x="61" y="201"/>
                  </a:moveTo>
                  <a:cubicBezTo>
                    <a:pt x="78" y="201"/>
                    <a:pt x="92" y="172"/>
                    <a:pt x="92" y="134"/>
                  </a:cubicBezTo>
                  <a:cubicBezTo>
                    <a:pt x="92" y="97"/>
                    <a:pt x="78" y="66"/>
                    <a:pt x="61" y="66"/>
                  </a:cubicBezTo>
                  <a:cubicBezTo>
                    <a:pt x="44" y="65"/>
                    <a:pt x="30" y="95"/>
                    <a:pt x="30" y="132"/>
                  </a:cubicBezTo>
                  <a:cubicBezTo>
                    <a:pt x="30" y="169"/>
                    <a:pt x="43" y="200"/>
                    <a:pt x="61" y="201"/>
                  </a:cubicBezTo>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1" name="Freeform 561">
              <a:extLst>
                <a:ext uri="{FF2B5EF4-FFF2-40B4-BE49-F238E27FC236}">
                  <a16:creationId xmlns:a16="http://schemas.microsoft.com/office/drawing/2014/main" id="{37D85D65-01EC-943F-C04C-02A102319E5E}"/>
                </a:ext>
              </a:extLst>
            </p:cNvPr>
            <p:cNvSpPr>
              <a:spLocks noEditPoints="1"/>
            </p:cNvSpPr>
            <p:nvPr/>
          </p:nvSpPr>
          <p:spPr bwMode="auto">
            <a:xfrm>
              <a:off x="7510463" y="2649538"/>
              <a:ext cx="596900" cy="1314450"/>
            </a:xfrm>
            <a:custGeom>
              <a:avLst/>
              <a:gdLst>
                <a:gd name="T0" fmla="*/ 94 w 186"/>
                <a:gd name="T1" fmla="*/ 2 h 406"/>
                <a:gd name="T2" fmla="*/ 186 w 186"/>
                <a:gd name="T3" fmla="*/ 206 h 406"/>
                <a:gd name="T4" fmla="*/ 92 w 186"/>
                <a:gd name="T5" fmla="*/ 405 h 406"/>
                <a:gd name="T6" fmla="*/ 0 w 186"/>
                <a:gd name="T7" fmla="*/ 200 h 406"/>
                <a:gd name="T8" fmla="*/ 94 w 186"/>
                <a:gd name="T9" fmla="*/ 2 h 406"/>
                <a:gd name="T10" fmla="*/ 92 w 186"/>
                <a:gd name="T11" fmla="*/ 336 h 406"/>
                <a:gd name="T12" fmla="*/ 154 w 186"/>
                <a:gd name="T13" fmla="*/ 205 h 406"/>
                <a:gd name="T14" fmla="*/ 94 w 186"/>
                <a:gd name="T15" fmla="*/ 71 h 406"/>
                <a:gd name="T16" fmla="*/ 32 w 186"/>
                <a:gd name="T17" fmla="*/ 201 h 406"/>
                <a:gd name="T18" fmla="*/ 92 w 186"/>
                <a:gd name="T19" fmla="*/ 33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406">
                  <a:moveTo>
                    <a:pt x="94" y="2"/>
                  </a:moveTo>
                  <a:cubicBezTo>
                    <a:pt x="145" y="4"/>
                    <a:pt x="186" y="95"/>
                    <a:pt x="186" y="206"/>
                  </a:cubicBezTo>
                  <a:cubicBezTo>
                    <a:pt x="185" y="318"/>
                    <a:pt x="143" y="406"/>
                    <a:pt x="92" y="405"/>
                  </a:cubicBezTo>
                  <a:cubicBezTo>
                    <a:pt x="41" y="403"/>
                    <a:pt x="0" y="311"/>
                    <a:pt x="0" y="200"/>
                  </a:cubicBezTo>
                  <a:cubicBezTo>
                    <a:pt x="1" y="89"/>
                    <a:pt x="43" y="0"/>
                    <a:pt x="94" y="2"/>
                  </a:cubicBezTo>
                  <a:close/>
                  <a:moveTo>
                    <a:pt x="92" y="336"/>
                  </a:moveTo>
                  <a:cubicBezTo>
                    <a:pt x="126" y="337"/>
                    <a:pt x="154" y="278"/>
                    <a:pt x="154" y="205"/>
                  </a:cubicBezTo>
                  <a:cubicBezTo>
                    <a:pt x="154" y="132"/>
                    <a:pt x="127" y="72"/>
                    <a:pt x="94" y="71"/>
                  </a:cubicBezTo>
                  <a:cubicBezTo>
                    <a:pt x="60" y="70"/>
                    <a:pt x="32" y="128"/>
                    <a:pt x="32" y="201"/>
                  </a:cubicBezTo>
                  <a:cubicBezTo>
                    <a:pt x="32" y="274"/>
                    <a:pt x="59" y="334"/>
                    <a:pt x="92" y="336"/>
                  </a:cubicBezTo>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2" name="Freeform 562">
              <a:extLst>
                <a:ext uri="{FF2B5EF4-FFF2-40B4-BE49-F238E27FC236}">
                  <a16:creationId xmlns:a16="http://schemas.microsoft.com/office/drawing/2014/main" id="{CB35A0E3-136C-D8DC-8F40-BA2DBBF6FA9E}"/>
                </a:ext>
              </a:extLst>
            </p:cNvPr>
            <p:cNvSpPr>
              <a:spLocks noEditPoints="1"/>
            </p:cNvSpPr>
            <p:nvPr/>
          </p:nvSpPr>
          <p:spPr bwMode="auto">
            <a:xfrm>
              <a:off x="7362826" y="2327276"/>
              <a:ext cx="892175" cy="1962150"/>
            </a:xfrm>
            <a:custGeom>
              <a:avLst/>
              <a:gdLst>
                <a:gd name="T0" fmla="*/ 140 w 278"/>
                <a:gd name="T1" fmla="*/ 2 h 607"/>
                <a:gd name="T2" fmla="*/ 277 w 278"/>
                <a:gd name="T3" fmla="*/ 308 h 607"/>
                <a:gd name="T4" fmla="*/ 138 w 278"/>
                <a:gd name="T5" fmla="*/ 604 h 607"/>
                <a:gd name="T6" fmla="*/ 0 w 278"/>
                <a:gd name="T7" fmla="*/ 298 h 607"/>
                <a:gd name="T8" fmla="*/ 140 w 278"/>
                <a:gd name="T9" fmla="*/ 2 h 607"/>
                <a:gd name="T10" fmla="*/ 138 w 278"/>
                <a:gd name="T11" fmla="*/ 505 h 607"/>
                <a:gd name="T12" fmla="*/ 232 w 278"/>
                <a:gd name="T13" fmla="*/ 306 h 607"/>
                <a:gd name="T14" fmla="*/ 140 w 278"/>
                <a:gd name="T15" fmla="*/ 102 h 607"/>
                <a:gd name="T16" fmla="*/ 46 w 278"/>
                <a:gd name="T17" fmla="*/ 300 h 607"/>
                <a:gd name="T18" fmla="*/ 138 w 278"/>
                <a:gd name="T19" fmla="*/ 5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07">
                  <a:moveTo>
                    <a:pt x="140" y="2"/>
                  </a:moveTo>
                  <a:cubicBezTo>
                    <a:pt x="217" y="5"/>
                    <a:pt x="278" y="142"/>
                    <a:pt x="277" y="308"/>
                  </a:cubicBezTo>
                  <a:cubicBezTo>
                    <a:pt x="277" y="474"/>
                    <a:pt x="214" y="607"/>
                    <a:pt x="138" y="604"/>
                  </a:cubicBezTo>
                  <a:cubicBezTo>
                    <a:pt x="61" y="601"/>
                    <a:pt x="0" y="464"/>
                    <a:pt x="0" y="298"/>
                  </a:cubicBezTo>
                  <a:cubicBezTo>
                    <a:pt x="1" y="132"/>
                    <a:pt x="64" y="0"/>
                    <a:pt x="140" y="2"/>
                  </a:cubicBezTo>
                  <a:close/>
                  <a:moveTo>
                    <a:pt x="138" y="505"/>
                  </a:moveTo>
                  <a:cubicBezTo>
                    <a:pt x="189" y="506"/>
                    <a:pt x="231" y="418"/>
                    <a:pt x="232" y="306"/>
                  </a:cubicBezTo>
                  <a:cubicBezTo>
                    <a:pt x="232" y="195"/>
                    <a:pt x="191" y="104"/>
                    <a:pt x="140" y="102"/>
                  </a:cubicBezTo>
                  <a:cubicBezTo>
                    <a:pt x="89" y="100"/>
                    <a:pt x="47" y="189"/>
                    <a:pt x="46" y="300"/>
                  </a:cubicBezTo>
                  <a:cubicBezTo>
                    <a:pt x="46" y="411"/>
                    <a:pt x="87" y="503"/>
                    <a:pt x="138" y="505"/>
                  </a:cubicBezTo>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3" name="Freeform 563">
              <a:extLst>
                <a:ext uri="{FF2B5EF4-FFF2-40B4-BE49-F238E27FC236}">
                  <a16:creationId xmlns:a16="http://schemas.microsoft.com/office/drawing/2014/main" id="{F87D09BE-E7CF-3C7A-CA49-5AC54C33DECE}"/>
                </a:ext>
              </a:extLst>
            </p:cNvPr>
            <p:cNvSpPr>
              <a:spLocks/>
            </p:cNvSpPr>
            <p:nvPr/>
          </p:nvSpPr>
          <p:spPr bwMode="auto">
            <a:xfrm>
              <a:off x="7812088" y="2093913"/>
              <a:ext cx="609600" cy="2425700"/>
            </a:xfrm>
            <a:custGeom>
              <a:avLst/>
              <a:gdLst>
                <a:gd name="T0" fmla="*/ 18 w 190"/>
                <a:gd name="T1" fmla="*/ 750 h 750"/>
                <a:gd name="T2" fmla="*/ 0 w 190"/>
                <a:gd name="T3" fmla="*/ 750 h 750"/>
                <a:gd name="T4" fmla="*/ 172 w 190"/>
                <a:gd name="T5" fmla="*/ 381 h 750"/>
                <a:gd name="T6" fmla="*/ 1 w 190"/>
                <a:gd name="T7" fmla="*/ 0 h 750"/>
                <a:gd name="T8" fmla="*/ 18 w 190"/>
                <a:gd name="T9" fmla="*/ 0 h 750"/>
                <a:gd name="T10" fmla="*/ 189 w 190"/>
                <a:gd name="T11" fmla="*/ 381 h 750"/>
                <a:gd name="T12" fmla="*/ 18 w 190"/>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190" h="750">
                  <a:moveTo>
                    <a:pt x="18" y="750"/>
                  </a:moveTo>
                  <a:cubicBezTo>
                    <a:pt x="12" y="750"/>
                    <a:pt x="6" y="750"/>
                    <a:pt x="0" y="750"/>
                  </a:cubicBezTo>
                  <a:cubicBezTo>
                    <a:pt x="94" y="750"/>
                    <a:pt x="171" y="586"/>
                    <a:pt x="172" y="381"/>
                  </a:cubicBezTo>
                  <a:cubicBezTo>
                    <a:pt x="173" y="174"/>
                    <a:pt x="96" y="3"/>
                    <a:pt x="1" y="0"/>
                  </a:cubicBezTo>
                  <a:cubicBezTo>
                    <a:pt x="18" y="0"/>
                    <a:pt x="18" y="0"/>
                    <a:pt x="18" y="0"/>
                  </a:cubicBezTo>
                  <a:cubicBezTo>
                    <a:pt x="114" y="3"/>
                    <a:pt x="190" y="174"/>
                    <a:pt x="189" y="381"/>
                  </a:cubicBezTo>
                  <a:cubicBezTo>
                    <a:pt x="189" y="586"/>
                    <a:pt x="112" y="750"/>
                    <a:pt x="18" y="75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4" name="Freeform 564">
              <a:extLst>
                <a:ext uri="{FF2B5EF4-FFF2-40B4-BE49-F238E27FC236}">
                  <a16:creationId xmlns:a16="http://schemas.microsoft.com/office/drawing/2014/main" id="{B729E5E8-3B9F-E78D-A1A1-029899F8481C}"/>
                </a:ext>
              </a:extLst>
            </p:cNvPr>
            <p:cNvSpPr>
              <a:spLocks noEditPoints="1"/>
            </p:cNvSpPr>
            <p:nvPr/>
          </p:nvSpPr>
          <p:spPr bwMode="auto">
            <a:xfrm>
              <a:off x="7250113" y="2084388"/>
              <a:ext cx="1117600" cy="2447925"/>
            </a:xfrm>
            <a:custGeom>
              <a:avLst/>
              <a:gdLst>
                <a:gd name="T0" fmla="*/ 176 w 348"/>
                <a:gd name="T1" fmla="*/ 3 h 757"/>
                <a:gd name="T2" fmla="*/ 347 w 348"/>
                <a:gd name="T3" fmla="*/ 384 h 757"/>
                <a:gd name="T4" fmla="*/ 172 w 348"/>
                <a:gd name="T5" fmla="*/ 753 h 757"/>
                <a:gd name="T6" fmla="*/ 1 w 348"/>
                <a:gd name="T7" fmla="*/ 372 h 757"/>
                <a:gd name="T8" fmla="*/ 176 w 348"/>
                <a:gd name="T9" fmla="*/ 3 h 757"/>
                <a:gd name="T10" fmla="*/ 173 w 348"/>
                <a:gd name="T11" fmla="*/ 679 h 757"/>
                <a:gd name="T12" fmla="*/ 312 w 348"/>
                <a:gd name="T13" fmla="*/ 383 h 757"/>
                <a:gd name="T14" fmla="*/ 175 w 348"/>
                <a:gd name="T15" fmla="*/ 77 h 757"/>
                <a:gd name="T16" fmla="*/ 35 w 348"/>
                <a:gd name="T17" fmla="*/ 373 h 757"/>
                <a:gd name="T18" fmla="*/ 173 w 348"/>
                <a:gd name="T19" fmla="*/ 679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757">
                  <a:moveTo>
                    <a:pt x="176" y="3"/>
                  </a:moveTo>
                  <a:cubicBezTo>
                    <a:pt x="271" y="6"/>
                    <a:pt x="348" y="177"/>
                    <a:pt x="347" y="384"/>
                  </a:cubicBezTo>
                  <a:cubicBezTo>
                    <a:pt x="346" y="591"/>
                    <a:pt x="268" y="757"/>
                    <a:pt x="172" y="753"/>
                  </a:cubicBezTo>
                  <a:cubicBezTo>
                    <a:pt x="77" y="750"/>
                    <a:pt x="0" y="579"/>
                    <a:pt x="1" y="372"/>
                  </a:cubicBezTo>
                  <a:cubicBezTo>
                    <a:pt x="2" y="165"/>
                    <a:pt x="80" y="0"/>
                    <a:pt x="176" y="3"/>
                  </a:cubicBezTo>
                  <a:close/>
                  <a:moveTo>
                    <a:pt x="173" y="679"/>
                  </a:moveTo>
                  <a:cubicBezTo>
                    <a:pt x="249" y="681"/>
                    <a:pt x="312" y="549"/>
                    <a:pt x="312" y="383"/>
                  </a:cubicBezTo>
                  <a:cubicBezTo>
                    <a:pt x="313" y="217"/>
                    <a:pt x="252" y="80"/>
                    <a:pt x="175" y="77"/>
                  </a:cubicBezTo>
                  <a:cubicBezTo>
                    <a:pt x="99" y="75"/>
                    <a:pt x="36" y="207"/>
                    <a:pt x="35" y="373"/>
                  </a:cubicBezTo>
                  <a:cubicBezTo>
                    <a:pt x="35" y="539"/>
                    <a:pt x="96" y="676"/>
                    <a:pt x="173" y="679"/>
                  </a:cubicBezTo>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grpSp>
        <p:nvGrpSpPr>
          <p:cNvPr id="65" name="Group 64">
            <a:extLst>
              <a:ext uri="{FF2B5EF4-FFF2-40B4-BE49-F238E27FC236}">
                <a16:creationId xmlns:a16="http://schemas.microsoft.com/office/drawing/2014/main" id="{649D1A44-0943-816A-0F7D-3D40C9ED2DFE}"/>
              </a:ext>
            </a:extLst>
          </p:cNvPr>
          <p:cNvGrpSpPr/>
          <p:nvPr/>
        </p:nvGrpSpPr>
        <p:grpSpPr>
          <a:xfrm rot="16200000">
            <a:off x="6753154" y="3216755"/>
            <a:ext cx="1277697" cy="351611"/>
            <a:chOff x="7454480" y="8653377"/>
            <a:chExt cx="3490075" cy="960436"/>
          </a:xfrm>
        </p:grpSpPr>
        <p:sp>
          <p:nvSpPr>
            <p:cNvPr id="66" name="AutoShape 10">
              <a:extLst>
                <a:ext uri="{FF2B5EF4-FFF2-40B4-BE49-F238E27FC236}">
                  <a16:creationId xmlns:a16="http://schemas.microsoft.com/office/drawing/2014/main" id="{82C5886D-6206-96A2-E9EC-04C60C63670E}"/>
                </a:ext>
              </a:extLst>
            </p:cNvPr>
            <p:cNvSpPr>
              <a:spLocks/>
            </p:cNvSpPr>
            <p:nvPr/>
          </p:nvSpPr>
          <p:spPr bwMode="auto">
            <a:xfrm>
              <a:off x="7455125" y="8921939"/>
              <a:ext cx="3489430" cy="424894"/>
            </a:xfrm>
            <a:prstGeom prst="roundRect">
              <a:avLst>
                <a:gd name="adj" fmla="val 50000"/>
              </a:avLst>
            </a:prstGeom>
            <a:solidFill>
              <a:schemeClr val="accent4"/>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67" name="Group 66">
              <a:extLst>
                <a:ext uri="{FF2B5EF4-FFF2-40B4-BE49-F238E27FC236}">
                  <a16:creationId xmlns:a16="http://schemas.microsoft.com/office/drawing/2014/main" id="{BAFA7365-0ACA-725C-E3D0-50E4DB93BAD5}"/>
                </a:ext>
              </a:extLst>
            </p:cNvPr>
            <p:cNvGrpSpPr/>
            <p:nvPr/>
          </p:nvGrpSpPr>
          <p:grpSpPr>
            <a:xfrm>
              <a:off x="7454480" y="8653377"/>
              <a:ext cx="960187" cy="960436"/>
              <a:chOff x="7222994" y="6982392"/>
              <a:chExt cx="960187" cy="960436"/>
            </a:xfrm>
          </p:grpSpPr>
          <p:sp>
            <p:nvSpPr>
              <p:cNvPr id="68" name="AutoShape 19">
                <a:extLst>
                  <a:ext uri="{FF2B5EF4-FFF2-40B4-BE49-F238E27FC236}">
                    <a16:creationId xmlns:a16="http://schemas.microsoft.com/office/drawing/2014/main" id="{02540A35-A78A-0758-BBC1-F15B6D425066}"/>
                  </a:ext>
                </a:extLst>
              </p:cNvPr>
              <p:cNvSpPr>
                <a:spLocks/>
              </p:cNvSpPr>
              <p:nvPr/>
            </p:nvSpPr>
            <p:spPr bwMode="auto">
              <a:xfrm>
                <a:off x="7222994"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69" name="AutoShape 20">
                <a:extLst>
                  <a:ext uri="{FF2B5EF4-FFF2-40B4-BE49-F238E27FC236}">
                    <a16:creationId xmlns:a16="http://schemas.microsoft.com/office/drawing/2014/main" id="{2825095C-396E-F673-B596-5F7BEEE6591A}"/>
                  </a:ext>
                </a:extLst>
              </p:cNvPr>
              <p:cNvSpPr>
                <a:spLocks/>
              </p:cNvSpPr>
              <p:nvPr/>
            </p:nvSpPr>
            <p:spPr bwMode="auto">
              <a:xfrm>
                <a:off x="7496033"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sp>
        <p:nvSpPr>
          <p:cNvPr id="75" name="AutoShape 54">
            <a:extLst>
              <a:ext uri="{FF2B5EF4-FFF2-40B4-BE49-F238E27FC236}">
                <a16:creationId xmlns:a16="http://schemas.microsoft.com/office/drawing/2014/main" id="{A247367B-E316-B7D2-8EB9-0FFB2EE3EA80}"/>
              </a:ext>
            </a:extLst>
          </p:cNvPr>
          <p:cNvSpPr>
            <a:spLocks/>
          </p:cNvSpPr>
          <p:nvPr/>
        </p:nvSpPr>
        <p:spPr bwMode="auto">
          <a:xfrm rot="5400000">
            <a:off x="10343070" y="1453532"/>
            <a:ext cx="182442" cy="1220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600" y="18480"/>
                  <a:pt x="21600" y="19171"/>
                </a:cubicBezTo>
                <a:cubicBezTo>
                  <a:pt x="21600" y="19815"/>
                  <a:pt x="21467" y="20375"/>
                  <a:pt x="21203" y="20870"/>
                </a:cubicBezTo>
                <a:cubicBezTo>
                  <a:pt x="20942" y="21359"/>
                  <a:pt x="20626" y="21599"/>
                  <a:pt x="20263" y="21599"/>
                </a:cubicBezTo>
                <a:lnTo>
                  <a:pt x="1336" y="21599"/>
                </a:lnTo>
                <a:close/>
              </a:path>
            </a:pathLst>
          </a:custGeom>
          <a:solidFill>
            <a:schemeClr val="accent5"/>
          </a:solidFill>
          <a:ln>
            <a:noFill/>
          </a:ln>
          <a:effectLst/>
        </p:spPr>
        <p:txBody>
          <a:bodyPr lIns="28569" tIns="28569" rIns="28569" bIns="28569" anchor="ctr">
            <a:normAutofit fontScale="47500" lnSpcReduction="20000"/>
          </a:bodyPr>
          <a:lstStyle/>
          <a:p>
            <a:pPr defTabSz="342832">
              <a:defRPr/>
            </a:pPr>
            <a:endParaRPr lang="es-ES" sz="1100">
              <a:effectLst>
                <a:outerShdw blurRad="38100" dist="38100" dir="2700000" algn="tl">
                  <a:srgbClr val="000000"/>
                </a:outerShdw>
              </a:effectLst>
              <a:latin typeface="Gill Sans" charset="0"/>
              <a:cs typeface="Gill Sans" charset="0"/>
              <a:sym typeface="Gill Sans" charset="0"/>
            </a:endParaRPr>
          </a:p>
        </p:txBody>
      </p:sp>
      <p:sp>
        <p:nvSpPr>
          <p:cNvPr id="76" name="TextBox 75">
            <a:extLst>
              <a:ext uri="{FF2B5EF4-FFF2-40B4-BE49-F238E27FC236}">
                <a16:creationId xmlns:a16="http://schemas.microsoft.com/office/drawing/2014/main" id="{16F1567F-D303-569D-9016-46FFEDE41F07}"/>
              </a:ext>
            </a:extLst>
          </p:cNvPr>
          <p:cNvSpPr txBox="1"/>
          <p:nvPr/>
        </p:nvSpPr>
        <p:spPr>
          <a:xfrm>
            <a:off x="1414566" y="4892379"/>
            <a:ext cx="1815043" cy="492240"/>
          </a:xfrm>
          <a:prstGeom prst="rect">
            <a:avLst/>
          </a:prstGeom>
          <a:noFill/>
        </p:spPr>
        <p:txBody>
          <a:bodyPr wrap="square" lIns="0" tIns="91445" rIns="0" bIns="0">
            <a:normAutofit/>
          </a:bodyPr>
          <a:lstStyle/>
          <a:p>
            <a:pPr defTabSz="914238">
              <a:lnSpc>
                <a:spcPct val="120000"/>
              </a:lnSpc>
              <a:defRPr/>
            </a:pPr>
            <a:r>
              <a:rPr lang="en-US" sz="1200" b="1" dirty="0">
                <a:solidFill>
                  <a:schemeClr val="tx1">
                    <a:lumMod val="65000"/>
                    <a:lumOff val="35000"/>
                  </a:schemeClr>
                </a:solidFill>
                <a:latin typeface="Lato Regular"/>
                <a:cs typeface="Lato Regular"/>
              </a:rPr>
              <a:t>Compliance As a Service</a:t>
            </a:r>
            <a:endParaRPr lang="en-US" sz="900" dirty="0">
              <a:solidFill>
                <a:schemeClr val="tx1">
                  <a:lumMod val="65000"/>
                  <a:lumOff val="35000"/>
                </a:schemeClr>
              </a:solidFill>
            </a:endParaRPr>
          </a:p>
        </p:txBody>
      </p:sp>
      <p:sp>
        <p:nvSpPr>
          <p:cNvPr id="77" name="TextBox 76">
            <a:extLst>
              <a:ext uri="{FF2B5EF4-FFF2-40B4-BE49-F238E27FC236}">
                <a16:creationId xmlns:a16="http://schemas.microsoft.com/office/drawing/2014/main" id="{3484ADA5-3289-7A83-2894-D8A446C5CDAB}"/>
              </a:ext>
            </a:extLst>
          </p:cNvPr>
          <p:cNvSpPr txBox="1"/>
          <p:nvPr/>
        </p:nvSpPr>
        <p:spPr>
          <a:xfrm>
            <a:off x="6700616" y="4061673"/>
            <a:ext cx="1453482" cy="426666"/>
          </a:xfrm>
          <a:prstGeom prst="rect">
            <a:avLst/>
          </a:prstGeom>
          <a:noFill/>
        </p:spPr>
        <p:txBody>
          <a:bodyPr wrap="square" lIns="0" tIns="91445" rIns="0" bIns="0">
            <a:normAutofit/>
          </a:bodyPr>
          <a:lstStyle/>
          <a:p>
            <a:pPr defTabSz="914238">
              <a:lnSpc>
                <a:spcPct val="120000"/>
              </a:lnSpc>
              <a:defRPr/>
            </a:pPr>
            <a:endParaRPr lang="en-US" sz="900" dirty="0">
              <a:solidFill>
                <a:schemeClr val="tx1">
                  <a:lumMod val="65000"/>
                  <a:lumOff val="35000"/>
                </a:schemeClr>
              </a:solidFill>
            </a:endParaRPr>
          </a:p>
        </p:txBody>
      </p:sp>
      <p:sp>
        <p:nvSpPr>
          <p:cNvPr id="78" name="TextBox 77">
            <a:extLst>
              <a:ext uri="{FF2B5EF4-FFF2-40B4-BE49-F238E27FC236}">
                <a16:creationId xmlns:a16="http://schemas.microsoft.com/office/drawing/2014/main" id="{DC424711-E567-4CF7-1902-1FEA076FC38E}"/>
              </a:ext>
            </a:extLst>
          </p:cNvPr>
          <p:cNvSpPr txBox="1"/>
          <p:nvPr/>
        </p:nvSpPr>
        <p:spPr>
          <a:xfrm>
            <a:off x="7981571" y="3077620"/>
            <a:ext cx="1453482" cy="403720"/>
          </a:xfrm>
          <a:prstGeom prst="rect">
            <a:avLst/>
          </a:prstGeom>
          <a:noFill/>
        </p:spPr>
        <p:txBody>
          <a:bodyPr wrap="square" lIns="0" tIns="91445" rIns="0" bIns="0">
            <a:normAutofit/>
          </a:bodyPr>
          <a:lstStyle/>
          <a:p>
            <a:pPr defTabSz="914238">
              <a:lnSpc>
                <a:spcPct val="120000"/>
              </a:lnSpc>
              <a:defRPr/>
            </a:pPr>
            <a:endParaRPr lang="en-US" sz="900" dirty="0">
              <a:solidFill>
                <a:schemeClr val="tx1">
                  <a:lumMod val="65000"/>
                  <a:lumOff val="35000"/>
                </a:schemeClr>
              </a:solidFill>
            </a:endParaRPr>
          </a:p>
        </p:txBody>
      </p:sp>
      <p:sp>
        <p:nvSpPr>
          <p:cNvPr id="79" name="TextBox 78">
            <a:extLst>
              <a:ext uri="{FF2B5EF4-FFF2-40B4-BE49-F238E27FC236}">
                <a16:creationId xmlns:a16="http://schemas.microsoft.com/office/drawing/2014/main" id="{07770B26-3DD5-4464-69C7-F0B8C92CE6BA}"/>
              </a:ext>
            </a:extLst>
          </p:cNvPr>
          <p:cNvSpPr txBox="1"/>
          <p:nvPr/>
        </p:nvSpPr>
        <p:spPr>
          <a:xfrm>
            <a:off x="7197077" y="5547863"/>
            <a:ext cx="5412509" cy="725048"/>
          </a:xfrm>
          <a:prstGeom prst="rect">
            <a:avLst/>
          </a:prstGeom>
          <a:noFill/>
        </p:spPr>
        <p:txBody>
          <a:bodyPr wrap="square" lIns="68580" tIns="34290" rIns="68580" bIns="34290" rtlCol="0">
            <a:noAutofit/>
          </a:bodyPr>
          <a:lstStyle/>
          <a:p>
            <a:pPr algn="ctr"/>
            <a:r>
              <a:rPr lang="en-US" sz="3600" b="1" dirty="0">
                <a:solidFill>
                  <a:schemeClr val="tx1">
                    <a:lumMod val="65000"/>
                    <a:lumOff val="35000"/>
                  </a:schemeClr>
                </a:solidFill>
              </a:rPr>
              <a:t>NIST Assist Managed Services</a:t>
            </a:r>
          </a:p>
        </p:txBody>
      </p:sp>
      <p:pic>
        <p:nvPicPr>
          <p:cNvPr id="80" name="Picture 79">
            <a:extLst>
              <a:ext uri="{FF2B5EF4-FFF2-40B4-BE49-F238E27FC236}">
                <a16:creationId xmlns:a16="http://schemas.microsoft.com/office/drawing/2014/main" id="{5BCBC5A9-2556-AB49-C9C5-6BE7270C5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494" y="5198754"/>
            <a:ext cx="470957" cy="548687"/>
          </a:xfrm>
          <a:prstGeom prst="rect">
            <a:avLst/>
          </a:prstGeom>
        </p:spPr>
      </p:pic>
      <p:pic>
        <p:nvPicPr>
          <p:cNvPr id="83" name="Picture 82">
            <a:extLst>
              <a:ext uri="{FF2B5EF4-FFF2-40B4-BE49-F238E27FC236}">
                <a16:creationId xmlns:a16="http://schemas.microsoft.com/office/drawing/2014/main" id="{236F6D0D-1662-65A4-050A-93FBFA23A6DC}"/>
              </a:ext>
            </a:extLst>
          </p:cNvPr>
          <p:cNvPicPr>
            <a:picLocks noChangeAspect="1"/>
          </p:cNvPicPr>
          <p:nvPr/>
        </p:nvPicPr>
        <p:blipFill>
          <a:blip r:embed="rId4">
            <a:duotone>
              <a:schemeClr val="accent5">
                <a:shade val="45000"/>
                <a:satMod val="135000"/>
              </a:schemeClr>
              <a:prstClr val="white"/>
            </a:duotone>
            <a:alphaModFix/>
            <a:extLst>
              <a:ext uri="{BEBA8EAE-BF5A-486C-A8C5-ECC9F3942E4B}">
                <a14:imgProps xmlns:a14="http://schemas.microsoft.com/office/drawing/2010/main">
                  <a14:imgLayer r:embed="rId5">
                    <a14:imgEffect>
                      <a14:colorTemperature colorTemp="10173"/>
                    </a14:imgEffect>
                    <a14:imgEffect>
                      <a14:saturation sat="400000"/>
                    </a14:imgEffect>
                    <a14:imgEffect>
                      <a14:brightnessContrast bright="-43000"/>
                    </a14:imgEffect>
                  </a14:imgLayer>
                </a14:imgProps>
              </a:ext>
              <a:ext uri="{28A0092B-C50C-407E-A947-70E740481C1C}">
                <a14:useLocalDpi xmlns:a14="http://schemas.microsoft.com/office/drawing/2010/main" val="0"/>
              </a:ext>
            </a:extLst>
          </a:blip>
          <a:stretch>
            <a:fillRect/>
          </a:stretch>
        </p:blipFill>
        <p:spPr>
          <a:xfrm>
            <a:off x="9126417" y="585089"/>
            <a:ext cx="617273" cy="781880"/>
          </a:xfrm>
          <a:prstGeom prst="rect">
            <a:avLst/>
          </a:prstGeom>
          <a:noFill/>
          <a:ln>
            <a:noFill/>
          </a:ln>
        </p:spPr>
      </p:pic>
      <p:sp>
        <p:nvSpPr>
          <p:cNvPr id="84" name="TextBox 83">
            <a:extLst>
              <a:ext uri="{FF2B5EF4-FFF2-40B4-BE49-F238E27FC236}">
                <a16:creationId xmlns:a16="http://schemas.microsoft.com/office/drawing/2014/main" id="{3D110AC4-743C-F448-5400-0FE635B374BD}"/>
              </a:ext>
            </a:extLst>
          </p:cNvPr>
          <p:cNvSpPr txBox="1"/>
          <p:nvPr/>
        </p:nvSpPr>
        <p:spPr>
          <a:xfrm>
            <a:off x="4565410" y="5198754"/>
            <a:ext cx="1544479" cy="867935"/>
          </a:xfrm>
          <a:prstGeom prst="rect">
            <a:avLst/>
          </a:prstGeom>
          <a:noFill/>
        </p:spPr>
        <p:txBody>
          <a:bodyPr wrap="square" lIns="0" tIns="91445" rIns="0" bIns="0">
            <a:normAutofit/>
          </a:bodyPr>
          <a:lstStyle/>
          <a:p>
            <a:pPr algn="ctr" defTabSz="914238">
              <a:lnSpc>
                <a:spcPct val="120000"/>
              </a:lnSpc>
              <a:defRPr/>
            </a:pPr>
            <a:r>
              <a:rPr lang="en-US" sz="1200" b="1" dirty="0">
                <a:solidFill>
                  <a:schemeClr val="tx1">
                    <a:lumMod val="65000"/>
                    <a:lumOff val="35000"/>
                  </a:schemeClr>
                </a:solidFill>
                <a:latin typeface="Lato Regular"/>
                <a:cs typeface="Lato Regular"/>
              </a:rPr>
              <a:t>Implement Risk Management as a Service</a:t>
            </a:r>
            <a:endParaRPr lang="en-US" sz="900" dirty="0">
              <a:solidFill>
                <a:schemeClr val="tx1">
                  <a:lumMod val="65000"/>
                  <a:lumOff val="35000"/>
                </a:schemeClr>
              </a:solidFill>
            </a:endParaRPr>
          </a:p>
        </p:txBody>
      </p:sp>
      <p:grpSp>
        <p:nvGrpSpPr>
          <p:cNvPr id="85" name="Group 84">
            <a:extLst>
              <a:ext uri="{FF2B5EF4-FFF2-40B4-BE49-F238E27FC236}">
                <a16:creationId xmlns:a16="http://schemas.microsoft.com/office/drawing/2014/main" id="{733F8787-A120-047D-9C5F-06EFCC549E61}"/>
              </a:ext>
            </a:extLst>
          </p:cNvPr>
          <p:cNvGrpSpPr/>
          <p:nvPr/>
        </p:nvGrpSpPr>
        <p:grpSpPr>
          <a:xfrm>
            <a:off x="7218715" y="2529884"/>
            <a:ext cx="1658957" cy="351611"/>
            <a:chOff x="2486856" y="8653377"/>
            <a:chExt cx="4531501" cy="960436"/>
          </a:xfrm>
        </p:grpSpPr>
        <p:sp>
          <p:nvSpPr>
            <p:cNvPr id="86" name="AutoShape 11">
              <a:extLst>
                <a:ext uri="{FF2B5EF4-FFF2-40B4-BE49-F238E27FC236}">
                  <a16:creationId xmlns:a16="http://schemas.microsoft.com/office/drawing/2014/main" id="{4804E57D-CD44-FAED-39A9-1CA230A1150C}"/>
                </a:ext>
              </a:extLst>
            </p:cNvPr>
            <p:cNvSpPr>
              <a:spLocks/>
            </p:cNvSpPr>
            <p:nvPr/>
          </p:nvSpPr>
          <p:spPr bwMode="auto">
            <a:xfrm>
              <a:off x="2582600" y="8921935"/>
              <a:ext cx="4435757" cy="427911"/>
            </a:xfrm>
            <a:prstGeom prst="roundRect">
              <a:avLst>
                <a:gd name="adj" fmla="val 50000"/>
              </a:avLst>
            </a:prstGeom>
            <a:solidFill>
              <a:schemeClr val="accent4"/>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87" name="Group 86">
              <a:extLst>
                <a:ext uri="{FF2B5EF4-FFF2-40B4-BE49-F238E27FC236}">
                  <a16:creationId xmlns:a16="http://schemas.microsoft.com/office/drawing/2014/main" id="{2EA5353F-3B4D-C156-E4CB-2C42D414A6E6}"/>
                </a:ext>
              </a:extLst>
            </p:cNvPr>
            <p:cNvGrpSpPr/>
            <p:nvPr/>
          </p:nvGrpSpPr>
          <p:grpSpPr>
            <a:xfrm>
              <a:off x="2486856" y="8653377"/>
              <a:ext cx="960187" cy="960436"/>
              <a:chOff x="2255370" y="6982392"/>
              <a:chExt cx="960187" cy="960436"/>
            </a:xfrm>
          </p:grpSpPr>
          <p:sp>
            <p:nvSpPr>
              <p:cNvPr id="88" name="AutoShape 13">
                <a:extLst>
                  <a:ext uri="{FF2B5EF4-FFF2-40B4-BE49-F238E27FC236}">
                    <a16:creationId xmlns:a16="http://schemas.microsoft.com/office/drawing/2014/main" id="{B5F9DD16-4DCF-8085-FE35-50C4997F5D66}"/>
                  </a:ext>
                </a:extLst>
              </p:cNvPr>
              <p:cNvSpPr>
                <a:spLocks/>
              </p:cNvSpPr>
              <p:nvPr/>
            </p:nvSpPr>
            <p:spPr bwMode="auto">
              <a:xfrm>
                <a:off x="2255370"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89" name="AutoShape 14">
                <a:extLst>
                  <a:ext uri="{FF2B5EF4-FFF2-40B4-BE49-F238E27FC236}">
                    <a16:creationId xmlns:a16="http://schemas.microsoft.com/office/drawing/2014/main" id="{CAE61DA6-6B2B-526A-67F5-113EBBCCA269}"/>
                  </a:ext>
                </a:extLst>
              </p:cNvPr>
              <p:cNvSpPr>
                <a:spLocks/>
              </p:cNvSpPr>
              <p:nvPr/>
            </p:nvSpPr>
            <p:spPr bwMode="auto">
              <a:xfrm>
                <a:off x="2550688"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90" name="Group 89">
            <a:extLst>
              <a:ext uri="{FF2B5EF4-FFF2-40B4-BE49-F238E27FC236}">
                <a16:creationId xmlns:a16="http://schemas.microsoft.com/office/drawing/2014/main" id="{1CF386CB-C275-EFAD-3C6D-46624B5954CC}"/>
              </a:ext>
            </a:extLst>
          </p:cNvPr>
          <p:cNvGrpSpPr/>
          <p:nvPr/>
        </p:nvGrpSpPr>
        <p:grpSpPr>
          <a:xfrm rot="16200000">
            <a:off x="8263294" y="2066840"/>
            <a:ext cx="1277697" cy="351611"/>
            <a:chOff x="7454480" y="8653377"/>
            <a:chExt cx="3490075" cy="960436"/>
          </a:xfrm>
        </p:grpSpPr>
        <p:sp>
          <p:nvSpPr>
            <p:cNvPr id="91" name="AutoShape 10">
              <a:extLst>
                <a:ext uri="{FF2B5EF4-FFF2-40B4-BE49-F238E27FC236}">
                  <a16:creationId xmlns:a16="http://schemas.microsoft.com/office/drawing/2014/main" id="{C1DB0363-184B-7961-9BD3-DB5ACA3ED53A}"/>
                </a:ext>
              </a:extLst>
            </p:cNvPr>
            <p:cNvSpPr>
              <a:spLocks/>
            </p:cNvSpPr>
            <p:nvPr/>
          </p:nvSpPr>
          <p:spPr bwMode="auto">
            <a:xfrm>
              <a:off x="7455125" y="8921939"/>
              <a:ext cx="3489430" cy="424894"/>
            </a:xfrm>
            <a:prstGeom prst="roundRect">
              <a:avLst>
                <a:gd name="adj" fmla="val 50000"/>
              </a:avLst>
            </a:prstGeom>
            <a:solidFill>
              <a:schemeClr val="accent4"/>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92" name="Group 91">
              <a:extLst>
                <a:ext uri="{FF2B5EF4-FFF2-40B4-BE49-F238E27FC236}">
                  <a16:creationId xmlns:a16="http://schemas.microsoft.com/office/drawing/2014/main" id="{FFBE22FF-A457-D2F4-A001-357B76CDEBB5}"/>
                </a:ext>
              </a:extLst>
            </p:cNvPr>
            <p:cNvGrpSpPr/>
            <p:nvPr/>
          </p:nvGrpSpPr>
          <p:grpSpPr>
            <a:xfrm>
              <a:off x="7454480" y="8653377"/>
              <a:ext cx="960187" cy="960436"/>
              <a:chOff x="7222994" y="6982392"/>
              <a:chExt cx="960187" cy="960436"/>
            </a:xfrm>
          </p:grpSpPr>
          <p:sp>
            <p:nvSpPr>
              <p:cNvPr id="93" name="AutoShape 19">
                <a:extLst>
                  <a:ext uri="{FF2B5EF4-FFF2-40B4-BE49-F238E27FC236}">
                    <a16:creationId xmlns:a16="http://schemas.microsoft.com/office/drawing/2014/main" id="{FAF02CAB-7087-3CD6-A20C-EBB27B670324}"/>
                  </a:ext>
                </a:extLst>
              </p:cNvPr>
              <p:cNvSpPr>
                <a:spLocks/>
              </p:cNvSpPr>
              <p:nvPr/>
            </p:nvSpPr>
            <p:spPr bwMode="auto">
              <a:xfrm>
                <a:off x="7222994"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94" name="AutoShape 20">
                <a:extLst>
                  <a:ext uri="{FF2B5EF4-FFF2-40B4-BE49-F238E27FC236}">
                    <a16:creationId xmlns:a16="http://schemas.microsoft.com/office/drawing/2014/main" id="{20800188-03B2-4092-624D-67F0F2E78928}"/>
                  </a:ext>
                </a:extLst>
              </p:cNvPr>
              <p:cNvSpPr>
                <a:spLocks/>
              </p:cNvSpPr>
              <p:nvPr/>
            </p:nvSpPr>
            <p:spPr bwMode="auto">
              <a:xfrm>
                <a:off x="7496033"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grpSp>
        <p:nvGrpSpPr>
          <p:cNvPr id="70" name="Group 69">
            <a:extLst>
              <a:ext uri="{FF2B5EF4-FFF2-40B4-BE49-F238E27FC236}">
                <a16:creationId xmlns:a16="http://schemas.microsoft.com/office/drawing/2014/main" id="{6A7FF8A9-ECA1-8B18-68C3-A9B2183E1BC6}"/>
              </a:ext>
            </a:extLst>
          </p:cNvPr>
          <p:cNvGrpSpPr/>
          <p:nvPr/>
        </p:nvGrpSpPr>
        <p:grpSpPr>
          <a:xfrm>
            <a:off x="8727069" y="1335184"/>
            <a:ext cx="1687159" cy="351611"/>
            <a:chOff x="2486856" y="8653377"/>
            <a:chExt cx="4531501" cy="960436"/>
          </a:xfrm>
        </p:grpSpPr>
        <p:sp>
          <p:nvSpPr>
            <p:cNvPr id="71" name="AutoShape 11">
              <a:extLst>
                <a:ext uri="{FF2B5EF4-FFF2-40B4-BE49-F238E27FC236}">
                  <a16:creationId xmlns:a16="http://schemas.microsoft.com/office/drawing/2014/main" id="{6B4AE14C-950E-4AED-C49B-821EF8BAB156}"/>
                </a:ext>
              </a:extLst>
            </p:cNvPr>
            <p:cNvSpPr>
              <a:spLocks/>
            </p:cNvSpPr>
            <p:nvPr/>
          </p:nvSpPr>
          <p:spPr bwMode="auto">
            <a:xfrm>
              <a:off x="2582600" y="8921935"/>
              <a:ext cx="4435757" cy="427911"/>
            </a:xfrm>
            <a:prstGeom prst="roundRect">
              <a:avLst>
                <a:gd name="adj" fmla="val 50000"/>
              </a:avLst>
            </a:prstGeom>
            <a:solidFill>
              <a:schemeClr val="accent5"/>
            </a:solidFill>
            <a:ln w="25400" cap="flat" cmpd="sng">
              <a:solidFill>
                <a:srgbClr val="000000">
                  <a:alpha val="0"/>
                </a:srgbClr>
              </a:solidFill>
              <a:prstDash val="solid"/>
              <a:miter lim="0"/>
              <a:headEnd/>
              <a:tailEnd/>
            </a:ln>
            <a:effectLst/>
          </p:spPr>
          <p:txBody>
            <a:bodyPr lIns="0" tIns="0" rIns="0" bIns="0" anchor="ctr">
              <a:normAutofit fontScale="32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nvGrpSpPr>
            <p:cNvPr id="72" name="Group 71">
              <a:extLst>
                <a:ext uri="{FF2B5EF4-FFF2-40B4-BE49-F238E27FC236}">
                  <a16:creationId xmlns:a16="http://schemas.microsoft.com/office/drawing/2014/main" id="{B9E9C032-B178-2837-72C5-1F56CCF105F1}"/>
                </a:ext>
              </a:extLst>
            </p:cNvPr>
            <p:cNvGrpSpPr/>
            <p:nvPr/>
          </p:nvGrpSpPr>
          <p:grpSpPr>
            <a:xfrm>
              <a:off x="2486856" y="8653377"/>
              <a:ext cx="960187" cy="960436"/>
              <a:chOff x="2255370" y="6982392"/>
              <a:chExt cx="960187" cy="960436"/>
            </a:xfrm>
          </p:grpSpPr>
          <p:sp>
            <p:nvSpPr>
              <p:cNvPr id="73" name="AutoShape 13">
                <a:extLst>
                  <a:ext uri="{FF2B5EF4-FFF2-40B4-BE49-F238E27FC236}">
                    <a16:creationId xmlns:a16="http://schemas.microsoft.com/office/drawing/2014/main" id="{E3754438-3482-A1FA-0F69-9E1ED34CC5B8}"/>
                  </a:ext>
                </a:extLst>
              </p:cNvPr>
              <p:cNvSpPr>
                <a:spLocks/>
              </p:cNvSpPr>
              <p:nvPr/>
            </p:nvSpPr>
            <p:spPr bwMode="auto">
              <a:xfrm>
                <a:off x="2255370" y="6982392"/>
                <a:ext cx="960187" cy="96043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w="25400" cap="flat" cmpd="sng">
                <a:solidFill>
                  <a:srgbClr val="000000">
                    <a:alpha val="0"/>
                  </a:srgbClr>
                </a:solidFill>
                <a:prstDash val="solid"/>
                <a:miter lim="0"/>
                <a:headEnd/>
                <a:tailEnd/>
              </a:ln>
              <a:effectLst/>
            </p:spPr>
            <p:txBody>
              <a:bodyPr lIns="0" tIns="0" rIns="0" bIns="0" anchor="ctr">
                <a:normAutofit lnSpcReduction="1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sp>
            <p:nvSpPr>
              <p:cNvPr id="74" name="AutoShape 14">
                <a:extLst>
                  <a:ext uri="{FF2B5EF4-FFF2-40B4-BE49-F238E27FC236}">
                    <a16:creationId xmlns:a16="http://schemas.microsoft.com/office/drawing/2014/main" id="{E4E4AFEE-0911-E6DF-D35D-EC76063E8AF2}"/>
                  </a:ext>
                </a:extLst>
              </p:cNvPr>
              <p:cNvSpPr>
                <a:spLocks/>
              </p:cNvSpPr>
              <p:nvPr/>
            </p:nvSpPr>
            <p:spPr bwMode="auto">
              <a:xfrm>
                <a:off x="2550688" y="7255500"/>
                <a:ext cx="414109" cy="4142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solidFill>
                  <a:srgbClr val="000000">
                    <a:alpha val="0"/>
                  </a:srgbClr>
                </a:solidFill>
                <a:prstDash val="solid"/>
                <a:miter lim="0"/>
                <a:headEnd/>
                <a:tailEnd/>
              </a:ln>
              <a:effectLst/>
            </p:spPr>
            <p:txBody>
              <a:bodyPr lIns="0" tIns="0" rIns="0" bIns="0" anchor="ctr">
                <a:normAutofit fontScale="47500" lnSpcReduction="20000"/>
              </a:bodyPr>
              <a:lstStyle/>
              <a:p>
                <a:pPr>
                  <a:defRPr/>
                </a:pPr>
                <a:endParaRPr lang="es-ES" sz="2400">
                  <a:effectLst>
                    <a:outerShdw blurRad="38100" dist="38100" dir="2700000" algn="tl">
                      <a:srgbClr val="000000"/>
                    </a:outerShdw>
                  </a:effectLst>
                  <a:latin typeface="Gill Sans" charset="0"/>
                  <a:cs typeface="Gill Sans" charset="0"/>
                  <a:sym typeface="Gill Sans" charset="0"/>
                </a:endParaRPr>
              </a:p>
            </p:txBody>
          </p:sp>
        </p:grpSp>
      </p:grpSp>
      <p:sp>
        <p:nvSpPr>
          <p:cNvPr id="96" name="TextBox 95">
            <a:extLst>
              <a:ext uri="{FF2B5EF4-FFF2-40B4-BE49-F238E27FC236}">
                <a16:creationId xmlns:a16="http://schemas.microsoft.com/office/drawing/2014/main" id="{BD643366-65BF-0A86-8B03-C83C9430E9C6}"/>
              </a:ext>
            </a:extLst>
          </p:cNvPr>
          <p:cNvSpPr txBox="1"/>
          <p:nvPr/>
        </p:nvSpPr>
        <p:spPr>
          <a:xfrm>
            <a:off x="9910945" y="2808512"/>
            <a:ext cx="2021031" cy="448585"/>
          </a:xfrm>
          <a:prstGeom prst="rect">
            <a:avLst/>
          </a:prstGeom>
          <a:noFill/>
        </p:spPr>
        <p:txBody>
          <a:bodyPr wrap="square" lIns="0" tIns="91445" rIns="0" bIns="0">
            <a:normAutofit fontScale="92500" lnSpcReduction="10000"/>
          </a:bodyPr>
          <a:lstStyle/>
          <a:p>
            <a:pPr algn="ctr" defTabSz="914238">
              <a:lnSpc>
                <a:spcPct val="120000"/>
              </a:lnSpc>
              <a:defRPr/>
            </a:pPr>
            <a:r>
              <a:rPr lang="en-US" sz="1200" b="1" dirty="0">
                <a:solidFill>
                  <a:schemeClr val="tx1">
                    <a:lumMod val="65000"/>
                    <a:lumOff val="35000"/>
                  </a:schemeClr>
                </a:solidFill>
                <a:latin typeface="Lato Regular"/>
                <a:cs typeface="Lato Regular"/>
              </a:rPr>
              <a:t>Productivity As </a:t>
            </a:r>
          </a:p>
          <a:p>
            <a:pPr algn="ctr" defTabSz="914238">
              <a:lnSpc>
                <a:spcPct val="120000"/>
              </a:lnSpc>
              <a:defRPr/>
            </a:pPr>
            <a:r>
              <a:rPr lang="en-US" sz="1200" b="1" dirty="0">
                <a:solidFill>
                  <a:schemeClr val="tx1">
                    <a:lumMod val="65000"/>
                    <a:lumOff val="35000"/>
                  </a:schemeClr>
                </a:solidFill>
                <a:latin typeface="Lato Regular"/>
                <a:cs typeface="Lato Regular"/>
              </a:rPr>
              <a:t>a Service</a:t>
            </a:r>
            <a:r>
              <a:rPr lang="en-US" sz="900" dirty="0">
                <a:solidFill>
                  <a:schemeClr val="tx1">
                    <a:lumMod val="65000"/>
                    <a:lumOff val="35000"/>
                  </a:schemeClr>
                </a:solidFill>
              </a:rPr>
              <a:t>. </a:t>
            </a:r>
          </a:p>
        </p:txBody>
      </p:sp>
      <p:sp>
        <p:nvSpPr>
          <p:cNvPr id="97" name="TextBox 96">
            <a:extLst>
              <a:ext uri="{FF2B5EF4-FFF2-40B4-BE49-F238E27FC236}">
                <a16:creationId xmlns:a16="http://schemas.microsoft.com/office/drawing/2014/main" id="{DF4D4437-8902-2DA2-6013-8A032679CA2E}"/>
              </a:ext>
            </a:extLst>
          </p:cNvPr>
          <p:cNvSpPr txBox="1"/>
          <p:nvPr/>
        </p:nvSpPr>
        <p:spPr>
          <a:xfrm>
            <a:off x="6099729" y="2466665"/>
            <a:ext cx="1453483" cy="448585"/>
          </a:xfrm>
          <a:prstGeom prst="rect">
            <a:avLst/>
          </a:prstGeom>
          <a:noFill/>
        </p:spPr>
        <p:txBody>
          <a:bodyPr wrap="square" lIns="0" tIns="91445" rIns="0" bIns="0">
            <a:normAutofit/>
          </a:bodyPr>
          <a:lstStyle/>
          <a:p>
            <a:pPr defTabSz="914238">
              <a:lnSpc>
                <a:spcPct val="120000"/>
              </a:lnSpc>
              <a:defRPr/>
            </a:pPr>
            <a:r>
              <a:rPr lang="en-US" sz="1200" b="1" dirty="0">
                <a:solidFill>
                  <a:schemeClr val="tx1">
                    <a:lumMod val="65000"/>
                    <a:lumOff val="35000"/>
                  </a:schemeClr>
                </a:solidFill>
                <a:latin typeface="Lato Regular"/>
                <a:cs typeface="Lato Regular"/>
              </a:rPr>
              <a:t>Virtual Desktop</a:t>
            </a:r>
            <a:endParaRPr lang="en-US" sz="900" dirty="0">
              <a:solidFill>
                <a:schemeClr val="tx1">
                  <a:lumMod val="65000"/>
                  <a:lumOff val="35000"/>
                </a:schemeClr>
              </a:solidFill>
            </a:endParaRPr>
          </a:p>
        </p:txBody>
      </p:sp>
      <p:sp>
        <p:nvSpPr>
          <p:cNvPr id="98" name="TextBox 97">
            <a:extLst>
              <a:ext uri="{FF2B5EF4-FFF2-40B4-BE49-F238E27FC236}">
                <a16:creationId xmlns:a16="http://schemas.microsoft.com/office/drawing/2014/main" id="{39168007-32D7-939D-9926-1DA297FA5A36}"/>
              </a:ext>
            </a:extLst>
          </p:cNvPr>
          <p:cNvSpPr txBox="1"/>
          <p:nvPr/>
        </p:nvSpPr>
        <p:spPr>
          <a:xfrm>
            <a:off x="4918439" y="3613088"/>
            <a:ext cx="956896" cy="448585"/>
          </a:xfrm>
          <a:prstGeom prst="rect">
            <a:avLst/>
          </a:prstGeom>
          <a:noFill/>
        </p:spPr>
        <p:txBody>
          <a:bodyPr wrap="square" lIns="0" tIns="91445" rIns="0" bIns="0">
            <a:normAutofit/>
          </a:bodyPr>
          <a:lstStyle/>
          <a:p>
            <a:pPr defTabSz="914238">
              <a:lnSpc>
                <a:spcPct val="120000"/>
              </a:lnSpc>
              <a:defRPr/>
            </a:pPr>
            <a:r>
              <a:rPr lang="en-US" sz="1200" b="1" dirty="0">
                <a:solidFill>
                  <a:schemeClr val="tx1">
                    <a:lumMod val="65000"/>
                    <a:lumOff val="35000"/>
                  </a:schemeClr>
                </a:solidFill>
                <a:latin typeface="Lato Regular"/>
                <a:cs typeface="Lato Regular"/>
              </a:rPr>
              <a:t>Help Desk</a:t>
            </a:r>
            <a:endParaRPr lang="en-US" sz="900" dirty="0">
              <a:solidFill>
                <a:schemeClr val="tx1">
                  <a:lumMod val="65000"/>
                  <a:lumOff val="35000"/>
                </a:schemeClr>
              </a:solidFill>
            </a:endParaRPr>
          </a:p>
        </p:txBody>
      </p:sp>
      <p:sp>
        <p:nvSpPr>
          <p:cNvPr id="99" name="TextBox 98">
            <a:extLst>
              <a:ext uri="{FF2B5EF4-FFF2-40B4-BE49-F238E27FC236}">
                <a16:creationId xmlns:a16="http://schemas.microsoft.com/office/drawing/2014/main" id="{1656B58E-DA59-FA6D-1B93-C48D04C815DB}"/>
              </a:ext>
            </a:extLst>
          </p:cNvPr>
          <p:cNvSpPr txBox="1"/>
          <p:nvPr/>
        </p:nvSpPr>
        <p:spPr>
          <a:xfrm>
            <a:off x="7414497" y="1304081"/>
            <a:ext cx="1470489" cy="448585"/>
          </a:xfrm>
          <a:prstGeom prst="rect">
            <a:avLst/>
          </a:prstGeom>
          <a:noFill/>
        </p:spPr>
        <p:txBody>
          <a:bodyPr wrap="square" lIns="0" tIns="91445" rIns="0" bIns="0">
            <a:normAutofit/>
          </a:bodyPr>
          <a:lstStyle/>
          <a:p>
            <a:pPr defTabSz="914238">
              <a:lnSpc>
                <a:spcPct val="120000"/>
              </a:lnSpc>
              <a:defRPr/>
            </a:pPr>
            <a:r>
              <a:rPr lang="en-US" sz="1200" b="1" dirty="0">
                <a:solidFill>
                  <a:schemeClr val="tx1">
                    <a:lumMod val="65000"/>
                    <a:lumOff val="35000"/>
                  </a:schemeClr>
                </a:solidFill>
                <a:latin typeface="Lato Regular"/>
                <a:cs typeface="Lato Regular"/>
              </a:rPr>
              <a:t>Fixed Price Support</a:t>
            </a:r>
            <a:endParaRPr lang="en-US" sz="900" dirty="0">
              <a:solidFill>
                <a:schemeClr val="tx1">
                  <a:lumMod val="65000"/>
                  <a:lumOff val="35000"/>
                </a:schemeClr>
              </a:solidFill>
            </a:endParaRPr>
          </a:p>
        </p:txBody>
      </p:sp>
      <p:sp>
        <p:nvSpPr>
          <p:cNvPr id="3" name="TextBox 2">
            <a:extLst>
              <a:ext uri="{FF2B5EF4-FFF2-40B4-BE49-F238E27FC236}">
                <a16:creationId xmlns:a16="http://schemas.microsoft.com/office/drawing/2014/main" id="{4908C381-97F3-0459-5D3D-BC9529DFA4C7}"/>
              </a:ext>
            </a:extLst>
          </p:cNvPr>
          <p:cNvSpPr txBox="1"/>
          <p:nvPr/>
        </p:nvSpPr>
        <p:spPr>
          <a:xfrm>
            <a:off x="6176739" y="4254422"/>
            <a:ext cx="1544479" cy="867935"/>
          </a:xfrm>
          <a:prstGeom prst="rect">
            <a:avLst/>
          </a:prstGeom>
          <a:noFill/>
        </p:spPr>
        <p:txBody>
          <a:bodyPr wrap="square" lIns="0" tIns="91445" rIns="0" bIns="0">
            <a:normAutofit/>
          </a:bodyPr>
          <a:lstStyle/>
          <a:p>
            <a:pPr algn="ctr" defTabSz="914238">
              <a:lnSpc>
                <a:spcPct val="120000"/>
              </a:lnSpc>
              <a:defRPr/>
            </a:pPr>
            <a:r>
              <a:rPr lang="en-US" sz="1200" b="1" dirty="0">
                <a:solidFill>
                  <a:schemeClr val="tx1">
                    <a:lumMod val="65000"/>
                    <a:lumOff val="35000"/>
                  </a:schemeClr>
                </a:solidFill>
                <a:latin typeface="Lato Regular"/>
                <a:cs typeface="Lato Regular"/>
              </a:rPr>
              <a:t>Self Assessment</a:t>
            </a:r>
            <a:endParaRPr lang="en-US" sz="900" dirty="0">
              <a:solidFill>
                <a:schemeClr val="tx1">
                  <a:lumMod val="65000"/>
                  <a:lumOff val="35000"/>
                </a:schemeClr>
              </a:solidFill>
            </a:endParaRPr>
          </a:p>
        </p:txBody>
      </p:sp>
    </p:spTree>
    <p:extLst>
      <p:ext uri="{BB962C8B-B14F-4D97-AF65-F5344CB8AC3E}">
        <p14:creationId xmlns:p14="http://schemas.microsoft.com/office/powerpoint/2010/main" val="333590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500" fill="hold"/>
                                        <p:tgtEl>
                                          <p:spTgt spid="84"/>
                                        </p:tgtEl>
                                        <p:attrNameLst>
                                          <p:attrName>ppt_x</p:attrName>
                                        </p:attrNameLst>
                                      </p:cBhvr>
                                      <p:tavLst>
                                        <p:tav tm="0">
                                          <p:val>
                                            <p:strVal val="#ppt_x"/>
                                          </p:val>
                                        </p:tav>
                                        <p:tav tm="100000">
                                          <p:val>
                                            <p:strVal val="#ppt_x"/>
                                          </p:val>
                                        </p:tav>
                                      </p:tavLst>
                                    </p:anim>
                                    <p:anim calcmode="lin" valueType="num">
                                      <p:cBhvr additive="base">
                                        <p:cTn id="12" dur="500" fill="hold"/>
                                        <p:tgtEl>
                                          <p:spTgt spid="8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additive="base">
                                        <p:cTn id="33" dur="500" fill="hold"/>
                                        <p:tgtEl>
                                          <p:spTgt spid="76"/>
                                        </p:tgtEl>
                                        <p:attrNameLst>
                                          <p:attrName>ppt_x</p:attrName>
                                        </p:attrNameLst>
                                      </p:cBhvr>
                                      <p:tavLst>
                                        <p:tav tm="0">
                                          <p:val>
                                            <p:strVal val="#ppt_x"/>
                                          </p:val>
                                        </p:tav>
                                        <p:tav tm="100000">
                                          <p:val>
                                            <p:strVal val="#ppt_x"/>
                                          </p:val>
                                        </p:tav>
                                      </p:tavLst>
                                    </p:anim>
                                    <p:anim calcmode="lin" valueType="num">
                                      <p:cBhvr additive="base">
                                        <p:cTn id="3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nodePh="1">
                                  <p:stCondLst>
                                    <p:cond delay="0"/>
                                  </p:stCondLst>
                                  <p:endCondLst>
                                    <p:cond evt="begin" delay="0">
                                      <p:tn val="41"/>
                                    </p:cond>
                                  </p:end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anim calcmode="lin" valueType="num">
                                      <p:cBhvr additive="base">
                                        <p:cTn id="53" dur="500" fill="hold"/>
                                        <p:tgtEl>
                                          <p:spTgt spid="98"/>
                                        </p:tgtEl>
                                        <p:attrNameLst>
                                          <p:attrName>ppt_x</p:attrName>
                                        </p:attrNameLst>
                                      </p:cBhvr>
                                      <p:tavLst>
                                        <p:tav tm="0">
                                          <p:val>
                                            <p:strVal val="#ppt_x"/>
                                          </p:val>
                                        </p:tav>
                                        <p:tav tm="100000">
                                          <p:val>
                                            <p:strVal val="#ppt_x"/>
                                          </p:val>
                                        </p:tav>
                                      </p:tavLst>
                                    </p:anim>
                                    <p:anim calcmode="lin" valueType="num">
                                      <p:cBhvr additive="base">
                                        <p:cTn id="5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nodePh="1">
                                  <p:stCondLst>
                                    <p:cond delay="0"/>
                                  </p:stCondLst>
                                  <p:endCondLst>
                                    <p:cond evt="begin" delay="0">
                                      <p:tn val="61"/>
                                    </p:cond>
                                  </p:endCondLst>
                                  <p:childTnLst>
                                    <p:set>
                                      <p:cBhvr>
                                        <p:cTn id="62" dur="1" fill="hold">
                                          <p:stCondLst>
                                            <p:cond delay="0"/>
                                          </p:stCondLst>
                                        </p:cTn>
                                        <p:tgtEl>
                                          <p:spTgt spid="78"/>
                                        </p:tgtEl>
                                        <p:attrNameLst>
                                          <p:attrName>style.visibility</p:attrName>
                                        </p:attrNameLst>
                                      </p:cBhvr>
                                      <p:to>
                                        <p:strVal val="visible"/>
                                      </p:to>
                                    </p:set>
                                    <p:anim calcmode="lin" valueType="num">
                                      <p:cBhvr additive="base">
                                        <p:cTn id="63" dur="500" fill="hold"/>
                                        <p:tgtEl>
                                          <p:spTgt spid="78"/>
                                        </p:tgtEl>
                                        <p:attrNameLst>
                                          <p:attrName>ppt_x</p:attrName>
                                        </p:attrNameLst>
                                      </p:cBhvr>
                                      <p:tavLst>
                                        <p:tav tm="0">
                                          <p:val>
                                            <p:strVal val="#ppt_x"/>
                                          </p:val>
                                        </p:tav>
                                        <p:tav tm="100000">
                                          <p:val>
                                            <p:strVal val="#ppt_x"/>
                                          </p:val>
                                        </p:tav>
                                      </p:tavLst>
                                    </p:anim>
                                    <p:anim calcmode="lin" valueType="num">
                                      <p:cBhvr additive="base">
                                        <p:cTn id="6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7"/>
                                        </p:tgtEl>
                                        <p:attrNameLst>
                                          <p:attrName>style.visibility</p:attrName>
                                        </p:attrNameLst>
                                      </p:cBhvr>
                                      <p:to>
                                        <p:strVal val="visible"/>
                                      </p:to>
                                    </p:set>
                                    <p:anim calcmode="lin" valueType="num">
                                      <p:cBhvr additive="base">
                                        <p:cTn id="73" dur="500" fill="hold"/>
                                        <p:tgtEl>
                                          <p:spTgt spid="97"/>
                                        </p:tgtEl>
                                        <p:attrNameLst>
                                          <p:attrName>ppt_x</p:attrName>
                                        </p:attrNameLst>
                                      </p:cBhvr>
                                      <p:tavLst>
                                        <p:tav tm="0">
                                          <p:val>
                                            <p:strVal val="#ppt_x"/>
                                          </p:val>
                                        </p:tav>
                                        <p:tav tm="100000">
                                          <p:val>
                                            <p:strVal val="#ppt_x"/>
                                          </p:val>
                                        </p:tav>
                                      </p:tavLst>
                                    </p:anim>
                                    <p:anim calcmode="lin" valueType="num">
                                      <p:cBhvr additive="base">
                                        <p:cTn id="7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 calcmode="lin" valueType="num">
                                      <p:cBhvr additive="base">
                                        <p:cTn id="79" dur="500" fill="hold"/>
                                        <p:tgtEl>
                                          <p:spTgt spid="90"/>
                                        </p:tgtEl>
                                        <p:attrNameLst>
                                          <p:attrName>ppt_x</p:attrName>
                                        </p:attrNameLst>
                                      </p:cBhvr>
                                      <p:tavLst>
                                        <p:tav tm="0">
                                          <p:val>
                                            <p:strVal val="#ppt_x"/>
                                          </p:val>
                                        </p:tav>
                                        <p:tav tm="100000">
                                          <p:val>
                                            <p:strVal val="#ppt_x"/>
                                          </p:val>
                                        </p:tav>
                                      </p:tavLst>
                                    </p:anim>
                                    <p:anim calcmode="lin" valueType="num">
                                      <p:cBhvr additive="base">
                                        <p:cTn id="80" dur="500" fill="hold"/>
                                        <p:tgtEl>
                                          <p:spTgt spid="9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anim calcmode="lin" valueType="num">
                                      <p:cBhvr additive="base">
                                        <p:cTn id="83" dur="500" fill="hold"/>
                                        <p:tgtEl>
                                          <p:spTgt spid="96"/>
                                        </p:tgtEl>
                                        <p:attrNameLst>
                                          <p:attrName>ppt_x</p:attrName>
                                        </p:attrNameLst>
                                      </p:cBhvr>
                                      <p:tavLst>
                                        <p:tav tm="0">
                                          <p:val>
                                            <p:strVal val="#ppt_x"/>
                                          </p:val>
                                        </p:tav>
                                        <p:tav tm="100000">
                                          <p:val>
                                            <p:strVal val="#ppt_x"/>
                                          </p:val>
                                        </p:tav>
                                      </p:tavLst>
                                    </p:anim>
                                    <p:anim calcmode="lin" valueType="num">
                                      <p:cBhvr additive="base">
                                        <p:cTn id="8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9"/>
                                        </p:tgtEl>
                                        <p:attrNameLst>
                                          <p:attrName>style.visibility</p:attrName>
                                        </p:attrNameLst>
                                      </p:cBhvr>
                                      <p:to>
                                        <p:strVal val="visible"/>
                                      </p:to>
                                    </p:set>
                                    <p:anim calcmode="lin" valueType="num">
                                      <p:cBhvr additive="base">
                                        <p:cTn id="89" dur="500" fill="hold"/>
                                        <p:tgtEl>
                                          <p:spTgt spid="99"/>
                                        </p:tgtEl>
                                        <p:attrNameLst>
                                          <p:attrName>ppt_x</p:attrName>
                                        </p:attrNameLst>
                                      </p:cBhvr>
                                      <p:tavLst>
                                        <p:tav tm="0">
                                          <p:val>
                                            <p:strVal val="#ppt_x"/>
                                          </p:val>
                                        </p:tav>
                                        <p:tav tm="100000">
                                          <p:val>
                                            <p:strVal val="#ppt_x"/>
                                          </p:val>
                                        </p:tav>
                                      </p:tavLst>
                                    </p:anim>
                                    <p:anim calcmode="lin" valueType="num">
                                      <p:cBhvr additive="base">
                                        <p:cTn id="90" dur="500" fill="hold"/>
                                        <p:tgtEl>
                                          <p:spTgt spid="99"/>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anim calcmode="lin" valueType="num">
                                      <p:cBhvr additive="base">
                                        <p:cTn id="93" dur="500" fill="hold"/>
                                        <p:tgtEl>
                                          <p:spTgt spid="83"/>
                                        </p:tgtEl>
                                        <p:attrNameLst>
                                          <p:attrName>ppt_x</p:attrName>
                                        </p:attrNameLst>
                                      </p:cBhvr>
                                      <p:tavLst>
                                        <p:tav tm="0">
                                          <p:val>
                                            <p:strVal val="#ppt_x"/>
                                          </p:val>
                                        </p:tav>
                                        <p:tav tm="100000">
                                          <p:val>
                                            <p:strVal val="#ppt_x"/>
                                          </p:val>
                                        </p:tav>
                                      </p:tavLst>
                                    </p:anim>
                                    <p:anim calcmode="lin" valueType="num">
                                      <p:cBhvr additive="base">
                                        <p:cTn id="94" dur="500" fill="hold"/>
                                        <p:tgtEl>
                                          <p:spTgt spid="83"/>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fill="hold"/>
                                        <p:tgtEl>
                                          <p:spTgt spid="70"/>
                                        </p:tgtEl>
                                        <p:attrNameLst>
                                          <p:attrName>ppt_x</p:attrName>
                                        </p:attrNameLst>
                                      </p:cBhvr>
                                      <p:tavLst>
                                        <p:tav tm="0">
                                          <p:val>
                                            <p:strVal val="#ppt_x"/>
                                          </p:val>
                                        </p:tav>
                                        <p:tav tm="100000">
                                          <p:val>
                                            <p:strVal val="#ppt_x"/>
                                          </p:val>
                                        </p:tav>
                                      </p:tavLst>
                                    </p:anim>
                                    <p:anim calcmode="lin" valueType="num">
                                      <p:cBhvr additive="base">
                                        <p:cTn id="9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additive="base">
                                        <p:cTn id="103" dur="500" fill="hold"/>
                                        <p:tgtEl>
                                          <p:spTgt spid="75"/>
                                        </p:tgtEl>
                                        <p:attrNameLst>
                                          <p:attrName>ppt_x</p:attrName>
                                        </p:attrNameLst>
                                      </p:cBhvr>
                                      <p:tavLst>
                                        <p:tav tm="0">
                                          <p:val>
                                            <p:strVal val="#ppt_x"/>
                                          </p:val>
                                        </p:tav>
                                        <p:tav tm="100000">
                                          <p:val>
                                            <p:strVal val="#ppt_x"/>
                                          </p:val>
                                        </p:tav>
                                      </p:tavLst>
                                    </p:anim>
                                    <p:anim calcmode="lin" valueType="num">
                                      <p:cBhvr additive="base">
                                        <p:cTn id="10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additive="base">
                                        <p:cTn id="109" dur="500" fill="hold"/>
                                        <p:tgtEl>
                                          <p:spTgt spid="3"/>
                                        </p:tgtEl>
                                        <p:attrNameLst>
                                          <p:attrName>ppt_x</p:attrName>
                                        </p:attrNameLst>
                                      </p:cBhvr>
                                      <p:tavLst>
                                        <p:tav tm="0">
                                          <p:val>
                                            <p:strVal val="#ppt_x"/>
                                          </p:val>
                                        </p:tav>
                                        <p:tav tm="100000">
                                          <p:val>
                                            <p:strVal val="#ppt_x"/>
                                          </p:val>
                                        </p:tav>
                                      </p:tavLst>
                                    </p:anim>
                                    <p:anim calcmode="lin" valueType="num">
                                      <p:cBhvr additive="base">
                                        <p:cTn id="11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P spid="77" grpId="0"/>
      <p:bldP spid="78" grpId="0"/>
      <p:bldP spid="84" grpId="0"/>
      <p:bldP spid="96" grpId="0"/>
      <p:bldP spid="97" grpId="0"/>
      <p:bldP spid="98" grpId="0"/>
      <p:bldP spid="99" grpId="0"/>
      <p:bldP spid="3" grpId="0"/>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KB Article" ma:contentTypeID="0x0101001D27F52787CB344A8D5732B56A2413B1008D2DF067C586DC4A80A5FBB22502AE48" ma:contentTypeVersion="5" ma:contentTypeDescription="Knowledgebase Article for NIST Asist Operations." ma:contentTypeScope="" ma:versionID="273858765c57f9f21ac48d2234ce64cd">
  <xsd:schema xmlns:xsd="http://www.w3.org/2001/XMLSchema" xmlns:xs="http://www.w3.org/2001/XMLSchema" xmlns:p="http://schemas.microsoft.com/office/2006/metadata/properties" xmlns:ns2="cddfbb08-8c45-434e-8ae5-bee491fdbdc6" targetNamespace="http://schemas.microsoft.com/office/2006/metadata/properties" ma:root="true" ma:fieldsID="0482321b974e7bb5975663c4c0cd23b4" ns2:_="">
    <xsd:import namespace="cddfbb08-8c45-434e-8ae5-bee491fdbdc6"/>
    <xsd:element name="properties">
      <xsd:complexType>
        <xsd:sequence>
          <xsd:element name="documentManagement">
            <xsd:complexType>
              <xsd:all>
                <xsd:element ref="ns2:Tenant" minOccurs="0"/>
                <xsd:element ref="ns2:Article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bb08-8c45-434e-8ae5-bee491fdbdc6" elementFormDefault="qualified">
    <xsd:import namespace="http://schemas.microsoft.com/office/2006/documentManagement/types"/>
    <xsd:import namespace="http://schemas.microsoft.com/office/infopath/2007/PartnerControls"/>
    <xsd:element name="Tenant" ma:index="8" nillable="true" ma:displayName="Tenant" ma:default="NA" ma:description="Please provide the tenant this KBA applies to if applicable." ma:internalName="Tenant">
      <xsd:simpleType>
        <xsd:restriction base="dms:Text">
          <xsd:maxLength value="255"/>
        </xsd:restriction>
      </xsd:simpleType>
    </xsd:element>
    <xsd:element name="Article_x0020_Type" ma:index="9" nillable="true" ma:displayName="Article Type" ma:default="NIST SOP" ma:description="What type of Knowledgebase Article is this?" ma:format="Dropdown" ma:internalName="Article_x0020_Type">
      <xsd:simpleType>
        <xsd:restriction base="dms:Choice">
          <xsd:enumeration value="NIST SOP"/>
          <xsd:enumeration value="How To"/>
          <xsd:enumeration value="FAQ"/>
          <xsd:enumeration value="Form"/>
          <xsd:enumeration value="Workflow"/>
          <xsd:enumeration value="Cust SOP"/>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0bc77436-f026-4174-97dc-5fd7a18b0982" ContentTypeId="0x0101001D27F52787CB344A8D5732B56A2413B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A1BA82-42CB-45EF-895B-1E946F28083E}"/>
</file>

<file path=customXml/itemProps2.xml><?xml version="1.0" encoding="utf-8"?>
<ds:datastoreItem xmlns:ds="http://schemas.openxmlformats.org/officeDocument/2006/customXml" ds:itemID="{2F25BCA7-A6A9-4C7F-9F23-9C1E3145BD94}"/>
</file>

<file path=customXml/itemProps3.xml><?xml version="1.0" encoding="utf-8"?>
<ds:datastoreItem xmlns:ds="http://schemas.openxmlformats.org/officeDocument/2006/customXml" ds:itemID="{ED934697-0E17-4B4B-A3F5-60E3E775625A}"/>
</file>

<file path=docProps/app.xml><?xml version="1.0" encoding="utf-8"?>
<Properties xmlns="http://schemas.openxmlformats.org/officeDocument/2006/extended-properties" xmlns:vt="http://schemas.openxmlformats.org/officeDocument/2006/docPropsVTypes">
  <TotalTime>13</TotalTime>
  <Words>241</Words>
  <Application>Microsoft Office PowerPoint</Application>
  <PresentationFormat>Widescreen</PresentationFormat>
  <Paragraphs>38</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Aharoni</vt:lpstr>
      <vt:lpstr>Arial</vt:lpstr>
      <vt:lpstr>Calibri</vt:lpstr>
      <vt:lpstr>Calibri Light</vt:lpstr>
      <vt:lpstr>Gill Sans</vt:lpstr>
      <vt:lpstr>Lato Regular</vt:lpstr>
      <vt:lpstr>Roboto</vt:lpstr>
      <vt:lpstr>Office Theme</vt:lpstr>
      <vt:lpstr>PowerPoint Presentation</vt:lpstr>
      <vt:lpstr>PowerPoint Presentation</vt:lpstr>
      <vt:lpstr>How We Can Help Get  You to Level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Griggs</dc:creator>
  <cp:lastModifiedBy>Scott M Parramore</cp:lastModifiedBy>
  <cp:revision>2</cp:revision>
  <dcterms:created xsi:type="dcterms:W3CDTF">2022-11-15T23:06:41Z</dcterms:created>
  <dcterms:modified xsi:type="dcterms:W3CDTF">2022-11-17T20:18:22Z</dcterms:modified>
</cp:coreProperties>
</file>