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3"/>
  </p:notesMasterIdLst>
  <p:sldIdLst>
    <p:sldId id="256" r:id="rId2"/>
    <p:sldId id="257" r:id="rId3"/>
    <p:sldId id="258" r:id="rId4"/>
    <p:sldId id="273" r:id="rId5"/>
    <p:sldId id="270" r:id="rId6"/>
    <p:sldId id="261" r:id="rId7"/>
    <p:sldId id="263" r:id="rId8"/>
    <p:sldId id="259" r:id="rId9"/>
    <p:sldId id="267" r:id="rId10"/>
    <p:sldId id="260" r:id="rId11"/>
    <p:sldId id="271" r:id="rId12"/>
    <p:sldId id="279" r:id="rId13"/>
    <p:sldId id="269" r:id="rId14"/>
    <p:sldId id="272" r:id="rId15"/>
    <p:sldId id="280" r:id="rId16"/>
    <p:sldId id="276" r:id="rId17"/>
    <p:sldId id="275" r:id="rId18"/>
    <p:sldId id="282" r:id="rId19"/>
    <p:sldId id="281" r:id="rId20"/>
    <p:sldId id="278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C0D1"/>
    <a:srgbClr val="B9BBD3"/>
    <a:srgbClr val="C2C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95360" autoAdjust="0"/>
  </p:normalViewPr>
  <p:slideViewPr>
    <p:cSldViewPr>
      <p:cViewPr>
        <p:scale>
          <a:sx n="100" d="100"/>
          <a:sy n="100" d="100"/>
        </p:scale>
        <p:origin x="-378" y="-180"/>
      </p:cViewPr>
      <p:guideLst>
        <p:guide orient="horz" pos="432"/>
        <p:guide orient="horz" pos="1152"/>
        <p:guide orient="horz" pos="1488"/>
        <p:guide orient="horz" pos="3312"/>
        <p:guide orient="horz" pos="3504"/>
        <p:guide orient="horz" pos="2064"/>
        <p:guide orient="horz" pos="1728"/>
        <p:guide pos="384"/>
        <p:guide pos="5376"/>
        <p:guide pos="2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1BF3B-5D72-46C7-B43B-04CF0C9E3442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BDCC7-C682-431C-B0BB-B0442D66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4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BDCC7-C682-431C-B0BB-B0442D6610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4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B936181-4160-482A-8210-A53F489D1FB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2C8C80B-1697-4FDB-8740-D191365A35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6181-4160-482A-8210-A53F489D1FB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C80B-1697-4FDB-8740-D191365A35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6181-4160-482A-8210-A53F489D1FB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C80B-1697-4FDB-8740-D191365A35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6181-4160-482A-8210-A53F489D1FB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C80B-1697-4FDB-8740-D191365A35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6181-4160-482A-8210-A53F489D1FB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C80B-1697-4FDB-8740-D191365A35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6181-4160-482A-8210-A53F489D1FB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C80B-1697-4FDB-8740-D191365A35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B936181-4160-482A-8210-A53F489D1FB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2C8C80B-1697-4FDB-8740-D191365A354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B936181-4160-482A-8210-A53F489D1FB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2C8C80B-1697-4FDB-8740-D191365A35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6181-4160-482A-8210-A53F489D1FB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C80B-1697-4FDB-8740-D191365A35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6181-4160-482A-8210-A53F489D1FB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C80B-1697-4FDB-8740-D191365A35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6181-4160-482A-8210-A53F489D1FB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C80B-1697-4FDB-8740-D191365A35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B936181-4160-482A-8210-A53F489D1FB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2C8C80B-1697-4FDB-8740-D191365A35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Mayday! Mayday!: </a:t>
            </a:r>
            <a:r>
              <a:rPr lang="en-US" sz="3600" dirty="0"/>
              <a:t>Investigating the Performance of Radio Cables in High Temperature Environments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Shelley Jin </a:t>
            </a:r>
            <a:endParaRPr lang="en-US" sz="1050" dirty="0" smtClean="0"/>
          </a:p>
          <a:p>
            <a:endParaRPr lang="en-US" sz="1050" dirty="0"/>
          </a:p>
          <a:p>
            <a:r>
              <a:rPr lang="en-US" dirty="0" smtClean="0"/>
              <a:t>Advisor: Michelle </a:t>
            </a:r>
            <a:r>
              <a:rPr lang="en-US" dirty="0" smtClean="0"/>
              <a:t>Donnelly</a:t>
            </a:r>
            <a:r>
              <a:rPr lang="en-US" sz="1050" dirty="0" smtClean="0"/>
              <a:t> </a:t>
            </a:r>
          </a:p>
          <a:p>
            <a:endParaRPr lang="en-US" sz="1100" dirty="0" smtClean="0"/>
          </a:p>
          <a:p>
            <a:r>
              <a:rPr lang="en-US" sz="1700" dirty="0" smtClean="0"/>
              <a:t>Engineering Laboratory, Fire Research Division, Fire Fighting Technology Group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0316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066800"/>
          </a:xfrm>
        </p:spPr>
        <p:txBody>
          <a:bodyPr/>
          <a:lstStyle/>
          <a:p>
            <a:r>
              <a:rPr lang="en-US" dirty="0" smtClean="0"/>
              <a:t>Previous Tech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8229600" cy="43251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1028700"/>
            <a:ext cx="2971800" cy="4457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362200"/>
            <a:ext cx="4165600" cy="3124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6748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066800"/>
          </a:xfrm>
        </p:spPr>
        <p:txBody>
          <a:bodyPr/>
          <a:lstStyle/>
          <a:p>
            <a:r>
              <a:rPr lang="en-US" dirty="0" smtClean="0"/>
              <a:t>Cables Tested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8229600" cy="4325112"/>
          </a:xfrm>
        </p:spPr>
        <p:txBody>
          <a:bodyPr/>
          <a:lstStyle/>
          <a:p>
            <a:r>
              <a:rPr lang="en-US" dirty="0" smtClean="0"/>
              <a:t>Tested three cable types: B, D, X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 &amp; X: same year &amp; manufacturer </a:t>
            </a:r>
          </a:p>
          <a:p>
            <a:pPr lvl="2"/>
            <a:r>
              <a:rPr lang="en-US" dirty="0" smtClean="0"/>
              <a:t>D: standard temperatures </a:t>
            </a:r>
          </a:p>
          <a:p>
            <a:pPr lvl="2"/>
            <a:r>
              <a:rPr lang="en-US" dirty="0" smtClean="0"/>
              <a:t>X: extreme temperatures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B: different manufacturer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Expected Performance: X&gt;D&gt;B</a:t>
            </a:r>
          </a:p>
        </p:txBody>
      </p:sp>
    </p:spTree>
    <p:extLst>
      <p:ext uri="{BB962C8B-B14F-4D97-AF65-F5344CB8AC3E}">
        <p14:creationId xmlns:p14="http://schemas.microsoft.com/office/powerpoint/2010/main" val="32136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685800"/>
            <a:ext cx="3879850" cy="5819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2819400" cy="3505200"/>
          </a:xfrm>
        </p:spPr>
        <p:txBody>
          <a:bodyPr anchor="t"/>
          <a:lstStyle/>
          <a:p>
            <a:r>
              <a:rPr lang="en-US" dirty="0" smtClean="0"/>
              <a:t>Cable Testing Setup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04874" y="914399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C000"/>
                </a:solidFill>
              </a:rPr>
              <a:t>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46182" y="1828800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accent3">
                      <a:lumMod val="75000"/>
                    </a:schemeClr>
                  </a:solidFill>
                </a:ln>
                <a:solidFill>
                  <a:srgbClr val="FFC000"/>
                </a:solidFill>
              </a:rPr>
              <a:t>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3886199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accent3">
                      <a:lumMod val="75000"/>
                    </a:schemeClr>
                  </a:solidFill>
                </a:ln>
                <a:solidFill>
                  <a:srgbClr val="FFC000"/>
                </a:solidFill>
              </a:rPr>
              <a:t>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2883981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2 TC at each 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One touching, one in air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555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0668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693530"/>
              </p:ext>
            </p:extLst>
          </p:nvPr>
        </p:nvGraphicFramePr>
        <p:xfrm>
          <a:off x="586563" y="1828800"/>
          <a:ext cx="822960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2743200"/>
                <a:gridCol w="27432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II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 III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457200">
                <a:tc rowSpan="3"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dirty="0" smtClean="0"/>
                        <a:t>B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Passed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Failed 88 sec in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Passed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Failed 128 sec in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Failed 175 sec in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57200">
                <a:tc rowSpan="2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D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Failed</a:t>
                      </a:r>
                      <a:r>
                        <a:rPr lang="en-US" baseline="0" dirty="0" smtClean="0"/>
                        <a:t> 168 sec in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Passed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Failed 165-180 sec in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 rowSpan="2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Passed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Passed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Passed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90600" y="5528100"/>
            <a:ext cx="3267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Note: performed a baseline Class I Test for B1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6839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90600" y="1905000"/>
            <a:ext cx="1219200" cy="381000"/>
          </a:xfrm>
        </p:spPr>
        <p:txBody>
          <a:bodyPr/>
          <a:lstStyle/>
          <a:p>
            <a:r>
              <a:rPr lang="en-US" dirty="0" smtClean="0"/>
              <a:t>Cable B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53" b="31133"/>
          <a:stretch/>
        </p:blipFill>
        <p:spPr>
          <a:xfrm rot="16200000">
            <a:off x="-393897" y="3328485"/>
            <a:ext cx="4035687" cy="21031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Content Placeholder 2"/>
          <p:cNvPicPr>
            <a:picLocks noGrp="1"/>
          </p:cNvPicPr>
          <p:nvPr>
            <p:ph sz="quarter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30" b="22093"/>
          <a:stretch/>
        </p:blipFill>
        <p:spPr>
          <a:xfrm rot="16200000">
            <a:off x="2545080" y="3322320"/>
            <a:ext cx="4023360" cy="21031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Content Placeholder 3"/>
          <p:cNvPicPr>
            <a:picLocks noGrp="1"/>
          </p:cNvPicPr>
          <p:nvPr>
            <p:ph sz="quarter" idx="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7" b="9420"/>
          <a:stretch/>
        </p:blipFill>
        <p:spPr>
          <a:xfrm rot="16200000">
            <a:off x="5471160" y="3322320"/>
            <a:ext cx="4023360" cy="21031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 Placeholder 5"/>
          <p:cNvSpPr>
            <a:spLocks noGrp="1"/>
          </p:cNvSpPr>
          <p:nvPr>
            <p:ph type="body" idx="1"/>
          </p:nvPr>
        </p:nvSpPr>
        <p:spPr>
          <a:xfrm>
            <a:off x="3886200" y="1905000"/>
            <a:ext cx="1219200" cy="381000"/>
          </a:xfrm>
        </p:spPr>
        <p:txBody>
          <a:bodyPr/>
          <a:lstStyle/>
          <a:p>
            <a:r>
              <a:rPr lang="en-US" dirty="0" smtClean="0"/>
              <a:t>Cable D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idx="1"/>
          </p:nvPr>
        </p:nvSpPr>
        <p:spPr>
          <a:xfrm>
            <a:off x="6781800" y="1905000"/>
            <a:ext cx="1219200" cy="381000"/>
          </a:xfrm>
        </p:spPr>
        <p:txBody>
          <a:bodyPr/>
          <a:lstStyle/>
          <a:p>
            <a:r>
              <a:rPr lang="en-US" dirty="0" smtClean="0"/>
              <a:t>Cable X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09600" y="685800"/>
            <a:ext cx="8382000" cy="1069848"/>
          </a:xfrm>
        </p:spPr>
        <p:txBody>
          <a:bodyPr/>
          <a:lstStyle/>
          <a:p>
            <a:r>
              <a:rPr lang="en-US" dirty="0" smtClean="0"/>
              <a:t>Cable Comparisons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55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97195" y="685800"/>
            <a:ext cx="8382000" cy="1069848"/>
          </a:xfrm>
        </p:spPr>
        <p:txBody>
          <a:bodyPr/>
          <a:lstStyle/>
          <a:p>
            <a:r>
              <a:rPr lang="en-US" dirty="0" smtClean="0"/>
              <a:t>Close Up of Damage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3200400" cy="457200"/>
          </a:xfrm>
        </p:spPr>
        <p:txBody>
          <a:bodyPr/>
          <a:lstStyle/>
          <a:p>
            <a:pPr algn="ctr"/>
            <a:r>
              <a:rPr lang="en-US" dirty="0" smtClean="0"/>
              <a:t>Cable B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>
          <a:xfrm>
            <a:off x="5105400" y="1828800"/>
            <a:ext cx="3200400" cy="457200"/>
          </a:xfrm>
        </p:spPr>
        <p:txBody>
          <a:bodyPr/>
          <a:lstStyle/>
          <a:p>
            <a:pPr algn="ctr"/>
            <a:r>
              <a:rPr lang="en-US" dirty="0" smtClean="0"/>
              <a:t>Cable D</a:t>
            </a:r>
            <a:endParaRPr lang="en-US" dirty="0"/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sz="quarter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4" r="26813"/>
          <a:stretch/>
        </p:blipFill>
        <p:spPr>
          <a:xfrm>
            <a:off x="457200" y="2362200"/>
            <a:ext cx="1491686" cy="4038600"/>
          </a:xfrm>
        </p:spPr>
      </p:pic>
      <p:pic>
        <p:nvPicPr>
          <p:cNvPr id="21" name="Content Placeholder 20"/>
          <p:cNvPicPr>
            <a:picLocks noGrp="1" noChangeAspect="1"/>
          </p:cNvPicPr>
          <p:nvPr>
            <p:ph sz="quarter" idx="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6"/>
          <a:stretch/>
        </p:blipFill>
        <p:spPr>
          <a:xfrm>
            <a:off x="2438400" y="2362200"/>
            <a:ext cx="1676400" cy="4038600"/>
          </a:xfr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7" b="30099"/>
          <a:stretch/>
        </p:blipFill>
        <p:spPr>
          <a:xfrm rot="16200000">
            <a:off x="3690435" y="3624765"/>
            <a:ext cx="4038603" cy="151347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8" r="22137"/>
          <a:stretch/>
        </p:blipFill>
        <p:spPr>
          <a:xfrm>
            <a:off x="6858000" y="2364412"/>
            <a:ext cx="1676400" cy="403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8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066800"/>
          </a:xfrm>
        </p:spPr>
        <p:txBody>
          <a:bodyPr/>
          <a:lstStyle/>
          <a:p>
            <a:r>
              <a:rPr lang="en-US" dirty="0" smtClean="0"/>
              <a:t>Testing Chamber—Heat Flux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6389132" cy="4259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33600" y="40386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Relative Standard Deviation for tests ~3%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5502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066800"/>
          </a:xfrm>
        </p:spPr>
        <p:txBody>
          <a:bodyPr/>
          <a:lstStyle/>
          <a:p>
            <a:r>
              <a:rPr lang="en-US" dirty="0" smtClean="0"/>
              <a:t>Cable Temperatures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6391656" cy="4254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30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382000" cy="1069848"/>
          </a:xfrm>
        </p:spPr>
        <p:txBody>
          <a:bodyPr/>
          <a:lstStyle/>
          <a:p>
            <a:r>
              <a:rPr lang="en-US" dirty="0" smtClean="0"/>
              <a:t>Regular Radio Behavior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90600" y="1905000"/>
            <a:ext cx="2743200" cy="457200"/>
          </a:xfrm>
        </p:spPr>
        <p:txBody>
          <a:bodyPr/>
          <a:lstStyle/>
          <a:p>
            <a:pPr algn="ctr"/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>
          <a:xfrm>
            <a:off x="5410200" y="1905000"/>
            <a:ext cx="2743200" cy="457200"/>
          </a:xfrm>
        </p:spPr>
        <p:txBody>
          <a:bodyPr/>
          <a:lstStyle/>
          <a:p>
            <a:pPr algn="ctr"/>
            <a:r>
              <a:rPr lang="en-US" dirty="0" smtClean="0"/>
              <a:t>Off</a:t>
            </a:r>
            <a:endParaRPr lang="en-US" dirty="0"/>
          </a:p>
        </p:txBody>
      </p:sp>
      <p:pic>
        <p:nvPicPr>
          <p:cNvPr id="2051" name="Picture 3"/>
          <p:cNvPicPr>
            <a:picLocks noGrp="1" noChangeArrowheads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7" t="2511" r="1492" b="18194"/>
          <a:stretch/>
        </p:blipFill>
        <p:spPr bwMode="auto">
          <a:xfrm>
            <a:off x="304800" y="2667000"/>
            <a:ext cx="4346156" cy="31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 preferRelativeResize="0">
            <a:picLocks noGrp="1" noChangeArrowheads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2" t="1454" r="1570" b="15683"/>
          <a:stretch/>
        </p:blipFill>
        <p:spPr bwMode="auto">
          <a:xfrm>
            <a:off x="4724400" y="2590800"/>
            <a:ext cx="43434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621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798" y="685800"/>
            <a:ext cx="8382000" cy="1069848"/>
          </a:xfrm>
        </p:spPr>
        <p:txBody>
          <a:bodyPr/>
          <a:lstStyle/>
          <a:p>
            <a:r>
              <a:rPr lang="en-US" dirty="0" smtClean="0"/>
              <a:t>Abnormal Radio Signal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900186"/>
            <a:ext cx="2743200" cy="457200"/>
          </a:xfrm>
        </p:spPr>
        <p:txBody>
          <a:bodyPr/>
          <a:lstStyle/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3"/>
          </p:nvPr>
        </p:nvSpPr>
        <p:spPr>
          <a:xfrm>
            <a:off x="5410200" y="1905000"/>
            <a:ext cx="2743200" cy="457200"/>
          </a:xfrm>
        </p:spPr>
        <p:txBody>
          <a:bodyPr/>
          <a:lstStyle/>
          <a:p>
            <a:pPr algn="ctr"/>
            <a:r>
              <a:rPr lang="en-US" dirty="0" smtClean="0"/>
              <a:t>Cable B2</a:t>
            </a:r>
            <a:endParaRPr lang="en-US" dirty="0"/>
          </a:p>
        </p:txBody>
      </p:sp>
      <p:pic>
        <p:nvPicPr>
          <p:cNvPr id="1041" name="Picture 17"/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1" t="1973" b="22805"/>
          <a:stretch/>
        </p:blipFill>
        <p:spPr bwMode="auto">
          <a:xfrm>
            <a:off x="4567529" y="2657474"/>
            <a:ext cx="4527303" cy="2999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Grp="1" noChangeAspect="1" noChangeArrowheads="1"/>
          </p:cNvPicPr>
          <p:nvPr>
            <p:ph sz="quarter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6" b="21736"/>
          <a:stretch/>
        </p:blipFill>
        <p:spPr bwMode="auto">
          <a:xfrm>
            <a:off x="0" y="2590800"/>
            <a:ext cx="4598887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221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0668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1"/>
            <a:ext cx="7924800" cy="44196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Technology constantly advancing</a:t>
            </a:r>
          </a:p>
          <a:p>
            <a:r>
              <a:rPr lang="en-US" sz="2600" dirty="0" smtClean="0"/>
              <a:t>Greater use of electronic devices</a:t>
            </a:r>
          </a:p>
          <a:p>
            <a:pPr lvl="1"/>
            <a:r>
              <a:rPr lang="en-US" sz="2600" smtClean="0">
                <a:solidFill>
                  <a:schemeClr val="accent6">
                    <a:lumMod val="75000"/>
                  </a:schemeClr>
                </a:solidFill>
              </a:rPr>
              <a:t>PASS</a:t>
            </a:r>
            <a:endParaRPr lang="en-US" sz="26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SCBA</a:t>
            </a:r>
          </a:p>
          <a:p>
            <a:pPr lvl="1"/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Thermal Imaging</a:t>
            </a:r>
          </a:p>
          <a:p>
            <a:pPr lvl="1"/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Radios</a:t>
            </a:r>
            <a:endParaRPr lang="en-US" sz="2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26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066800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90550" y="1828800"/>
            <a:ext cx="8229600" cy="4325112"/>
          </a:xfrm>
        </p:spPr>
        <p:txBody>
          <a:bodyPr/>
          <a:lstStyle/>
          <a:p>
            <a:r>
              <a:rPr lang="en-US" dirty="0" smtClean="0"/>
              <a:t>Mixed performance with current equipment</a:t>
            </a:r>
          </a:p>
          <a:p>
            <a:r>
              <a:rPr lang="en-US" dirty="0" smtClean="0"/>
              <a:t>Meeting extreme temperature performance feasible</a:t>
            </a:r>
          </a:p>
          <a:p>
            <a:r>
              <a:rPr lang="en-US" dirty="0" smtClean="0"/>
              <a:t>Recommend NFPA1802 Committee to include Thermal Class III testing</a:t>
            </a:r>
          </a:p>
          <a:p>
            <a:r>
              <a:rPr lang="en-US" dirty="0" smtClean="0"/>
              <a:t>Flow loop produces repeatable test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6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066800"/>
          </a:xfrm>
        </p:spPr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8229600" cy="4325112"/>
          </a:xfrm>
        </p:spPr>
        <p:txBody>
          <a:bodyPr/>
          <a:lstStyle/>
          <a:p>
            <a:r>
              <a:rPr lang="en-US" dirty="0" smtClean="0"/>
              <a:t>Test different soak conditions</a:t>
            </a:r>
          </a:p>
          <a:p>
            <a:r>
              <a:rPr lang="en-US" dirty="0" smtClean="0"/>
              <a:t>Examine speaker microphone</a:t>
            </a:r>
          </a:p>
          <a:p>
            <a:r>
              <a:rPr lang="en-US"/>
              <a:t>Introduce moisture—observe humidity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3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78581"/>
            <a:ext cx="8229600" cy="1066800"/>
          </a:xfrm>
        </p:spPr>
        <p:txBody>
          <a:bodyPr/>
          <a:lstStyle/>
          <a:p>
            <a:r>
              <a:rPr lang="en-US" dirty="0" smtClean="0"/>
              <a:t>Existing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8229600" cy="432511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Current official standards on radio performance:</a:t>
            </a:r>
          </a:p>
          <a:p>
            <a:pPr marL="109728" indent="0">
              <a:spcBef>
                <a:spcPts val="0"/>
              </a:spcBef>
              <a:buNone/>
            </a:pPr>
            <a:endParaRPr lang="en-US" sz="1000" dirty="0" smtClean="0"/>
          </a:p>
          <a:p>
            <a:pPr lvl="1">
              <a:spcBef>
                <a:spcPts val="0"/>
              </a:spcBef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NFPA1221 8.3.5.4: “Mobile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radios and associated equipment shall be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manufactured for the environment in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which they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are to be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used”</a:t>
            </a:r>
          </a:p>
          <a:p>
            <a:pPr marL="411480" lvl="1" indent="0">
              <a:spcBef>
                <a:spcPts val="0"/>
              </a:spcBef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NFPA1221 8.3.6.2: “Portable radios shall be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manufactured for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environment in which they are to be used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and shall be of a size and construction to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allow their operation with one hand</a:t>
            </a:r>
          </a:p>
        </p:txBody>
      </p:sp>
    </p:spTree>
    <p:extLst>
      <p:ext uri="{BB962C8B-B14F-4D97-AF65-F5344CB8AC3E}">
        <p14:creationId xmlns:p14="http://schemas.microsoft.com/office/powerpoint/2010/main" val="306266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62200"/>
            <a:ext cx="7924800" cy="2362200"/>
          </a:xfrm>
        </p:spPr>
        <p:txBody>
          <a:bodyPr/>
          <a:lstStyle/>
          <a:p>
            <a:pPr marL="109728" indent="0" algn="ctr">
              <a:buNone/>
            </a:pPr>
            <a:r>
              <a:rPr lang="en-US" sz="7200" dirty="0"/>
              <a:t>What is “environment”?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92" y="677779"/>
            <a:ext cx="8229600" cy="1066800"/>
          </a:xfrm>
        </p:spPr>
        <p:txBody>
          <a:bodyPr/>
          <a:lstStyle/>
          <a:p>
            <a:r>
              <a:rPr lang="en-US" dirty="0" smtClean="0"/>
              <a:t>Current Situation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8229600" cy="4325112"/>
          </a:xfrm>
        </p:spPr>
        <p:txBody>
          <a:bodyPr/>
          <a:lstStyle/>
          <a:p>
            <a:r>
              <a:rPr lang="en-US" dirty="0" smtClean="0"/>
              <a:t>NFPA1802 radio code in development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Research directly contributing</a:t>
            </a:r>
          </a:p>
          <a:p>
            <a:r>
              <a:rPr lang="en-US" dirty="0" smtClean="0"/>
              <a:t>Test current equipment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Examine performance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Recommend requirements/testing methods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066800"/>
          </a:xfrm>
        </p:spPr>
        <p:txBody>
          <a:bodyPr/>
          <a:lstStyle/>
          <a:p>
            <a:r>
              <a:rPr lang="en-US" dirty="0" smtClean="0"/>
              <a:t>Project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733800" cy="4525963"/>
          </a:xfrm>
        </p:spPr>
        <p:txBody>
          <a:bodyPr/>
          <a:lstStyle/>
          <a:p>
            <a:r>
              <a:rPr lang="en-US" sz="2600" dirty="0" smtClean="0"/>
              <a:t>Looking specifically at radio cables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Protected radios resilient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Cable = weakest link?</a:t>
            </a:r>
          </a:p>
          <a:p>
            <a:pPr lvl="1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09" b="22909"/>
          <a:stretch/>
        </p:blipFill>
        <p:spPr>
          <a:xfrm>
            <a:off x="1207294" y="3505200"/>
            <a:ext cx="6875860" cy="2667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4617813" y="4200525"/>
            <a:ext cx="76200" cy="304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 rot="600000" flipH="1">
            <a:off x="4025206" y="5225763"/>
            <a:ext cx="90048" cy="259889"/>
          </a:xfrm>
          <a:prstGeom prst="roundRect">
            <a:avLst/>
          </a:prstGeom>
          <a:solidFill>
            <a:srgbClr val="BBC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600000" flipH="1">
            <a:off x="4149817" y="5219276"/>
            <a:ext cx="106231" cy="155368"/>
          </a:xfrm>
          <a:prstGeom prst="roundRect">
            <a:avLst/>
          </a:prstGeom>
          <a:solidFill>
            <a:srgbClr val="BBC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780000">
            <a:off x="3235163" y="5206515"/>
            <a:ext cx="76167" cy="3773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91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066800"/>
          </a:xfrm>
        </p:spPr>
        <p:txBody>
          <a:bodyPr/>
          <a:lstStyle/>
          <a:p>
            <a:r>
              <a:rPr lang="en-US" dirty="0" smtClean="0"/>
              <a:t>Thermal classes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247647"/>
              </p:ext>
            </p:extLst>
          </p:nvPr>
        </p:nvGraphicFramePr>
        <p:xfrm>
          <a:off x="457200" y="2249488"/>
          <a:ext cx="8305800" cy="2985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6450"/>
                <a:gridCol w="2076450"/>
                <a:gridCol w="2076450"/>
                <a:gridCol w="2076450"/>
              </a:tblGrid>
              <a:tr h="5864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Thermal</a:t>
                      </a:r>
                      <a:r>
                        <a:rPr lang="en-US" baseline="0" dirty="0" smtClean="0"/>
                        <a:t> Class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 Time (min)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Temp 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30000" dirty="0" err="1" smtClean="0"/>
                        <a:t>o</a:t>
                      </a:r>
                      <a:r>
                        <a:rPr lang="en-US" baseline="0" dirty="0" err="1" smtClean="0"/>
                        <a:t>C</a:t>
                      </a:r>
                      <a:r>
                        <a:rPr lang="en-US" baseline="0" dirty="0" smtClean="0"/>
                        <a:t>/</a:t>
                      </a:r>
                      <a:r>
                        <a:rPr lang="en-US" baseline="30000" dirty="0" err="1" smtClean="0"/>
                        <a:t>o</a:t>
                      </a:r>
                      <a:r>
                        <a:rPr lang="en-US" baseline="0" dirty="0" err="1" smtClean="0"/>
                        <a:t>F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</a:t>
                      </a:r>
                      <a:r>
                        <a:rPr lang="en-US" baseline="0" dirty="0" smtClean="0"/>
                        <a:t> Flux</a:t>
                      </a:r>
                    </a:p>
                    <a:p>
                      <a:pPr algn="ctr"/>
                      <a:r>
                        <a:rPr lang="en-US" baseline="0" dirty="0" smtClean="0"/>
                        <a:t>(kW/m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5864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100/212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864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II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160/320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864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III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260/500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864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&lt;1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&gt;260/500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&gt;10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88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173" y="688206"/>
            <a:ext cx="8229600" cy="1066800"/>
          </a:xfrm>
        </p:spPr>
        <p:txBody>
          <a:bodyPr/>
          <a:lstStyle/>
          <a:p>
            <a:r>
              <a:rPr lang="en-US" dirty="0" smtClean="0"/>
              <a:t>Flow Loop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76399"/>
            <a:ext cx="6566920" cy="4896087"/>
          </a:xfrm>
        </p:spPr>
      </p:pic>
      <p:sp>
        <p:nvSpPr>
          <p:cNvPr id="5" name="TextBox 4"/>
          <p:cNvSpPr txBox="1"/>
          <p:nvPr/>
        </p:nvSpPr>
        <p:spPr>
          <a:xfrm>
            <a:off x="4267200" y="2767266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Testing Chamber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15392" y="34290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Heater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58292" y="4471719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Blower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3705999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Loading Platform</a:t>
            </a:r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09800" y="3962400"/>
            <a:ext cx="1219200" cy="76200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Bent Arrow 23"/>
          <p:cNvSpPr/>
          <p:nvPr/>
        </p:nvSpPr>
        <p:spPr>
          <a:xfrm flipH="1">
            <a:off x="6213508" y="1995085"/>
            <a:ext cx="914400" cy="83820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6200000" flipH="1">
            <a:off x="2054593" y="2414186"/>
            <a:ext cx="914400" cy="83820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5400000" flipH="1">
            <a:off x="6464566" y="4191119"/>
            <a:ext cx="914400" cy="83820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0800000" flipH="1">
            <a:off x="2209800" y="4419600"/>
            <a:ext cx="914400" cy="83820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43800" y="2967321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8’2” or ~2.5m 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5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066800"/>
          </a:xfrm>
        </p:spPr>
        <p:txBody>
          <a:bodyPr/>
          <a:lstStyle/>
          <a:p>
            <a:r>
              <a:rPr lang="en-US" dirty="0" smtClean="0"/>
              <a:t>Chamber Instrumentation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52600"/>
            <a:ext cx="6019800" cy="4514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5" name="Straight Arrow Connector 4"/>
          <p:cNvCxnSpPr/>
          <p:nvPr/>
        </p:nvCxnSpPr>
        <p:spPr>
          <a:xfrm flipV="1">
            <a:off x="937260" y="2438400"/>
            <a:ext cx="2034540" cy="304694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5261" y="2327595"/>
            <a:ext cx="1196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Heat Flux Gauge</a:t>
            </a:r>
            <a:endParaRPr lang="en-US" sz="16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447800" y="3733800"/>
            <a:ext cx="3124200" cy="444786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261" y="3874166"/>
            <a:ext cx="152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Bi-directional Velocity Probe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0" y="3243255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Thermocouple Tree</a:t>
            </a:r>
            <a:endParaRPr lang="en-US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334000" y="2964759"/>
            <a:ext cx="2514600" cy="570884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419600" y="4430084"/>
            <a:ext cx="3429000" cy="570884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55478" y="4741065"/>
            <a:ext cx="1388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Radio Signal </a:t>
            </a:r>
          </a:p>
          <a:p>
            <a:r>
              <a:rPr lang="en-US" sz="1600" dirty="0" smtClean="0"/>
              <a:t>Transmitter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1574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37082</TotalTime>
  <Words>404</Words>
  <Application>Microsoft Office PowerPoint</Application>
  <PresentationFormat>On-screen Show (4:3)</PresentationFormat>
  <Paragraphs>137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Urban</vt:lpstr>
      <vt:lpstr>Mayday! Mayday!: Investigating the Performance of Radio Cables in High Temperature Environments</vt:lpstr>
      <vt:lpstr>Introduction</vt:lpstr>
      <vt:lpstr>Existing Standards</vt:lpstr>
      <vt:lpstr>PowerPoint Presentation</vt:lpstr>
      <vt:lpstr>Current Situation</vt:lpstr>
      <vt:lpstr>Project Scope</vt:lpstr>
      <vt:lpstr>Thermal classes</vt:lpstr>
      <vt:lpstr>Flow Loop</vt:lpstr>
      <vt:lpstr>Chamber Instrumentation </vt:lpstr>
      <vt:lpstr>Previous Tech Tests</vt:lpstr>
      <vt:lpstr>Cables Tested</vt:lpstr>
      <vt:lpstr>Cable Testing Setup</vt:lpstr>
      <vt:lpstr>Results</vt:lpstr>
      <vt:lpstr>Cable Comparisons</vt:lpstr>
      <vt:lpstr>Close Up of Damage</vt:lpstr>
      <vt:lpstr>Testing Chamber—Heat Flux</vt:lpstr>
      <vt:lpstr>Cable Temperatures</vt:lpstr>
      <vt:lpstr>Regular Radio Behavior</vt:lpstr>
      <vt:lpstr>Abnormal Radio Signal</vt:lpstr>
      <vt:lpstr>Conclusions</vt:lpstr>
      <vt:lpstr>Future Plans</vt:lpstr>
    </vt:vector>
  </TitlesOfParts>
  <Company>NIST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Firefighter Protection Equipment</dc:title>
  <dc:creator>Jin, Shelley</dc:creator>
  <cp:lastModifiedBy>224conf</cp:lastModifiedBy>
  <cp:revision>174</cp:revision>
  <dcterms:created xsi:type="dcterms:W3CDTF">2014-05-29T20:35:52Z</dcterms:created>
  <dcterms:modified xsi:type="dcterms:W3CDTF">2014-07-31T17:45:02Z</dcterms:modified>
</cp:coreProperties>
</file>