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5" r:id="rId2"/>
    <p:sldId id="276" r:id="rId3"/>
    <p:sldId id="257" r:id="rId4"/>
    <p:sldId id="284" r:id="rId5"/>
    <p:sldId id="277" r:id="rId6"/>
    <p:sldId id="278" r:id="rId7"/>
    <p:sldId id="266" r:id="rId8"/>
    <p:sldId id="285" r:id="rId9"/>
    <p:sldId id="286" r:id="rId10"/>
    <p:sldId id="279" r:id="rId11"/>
    <p:sldId id="280" r:id="rId12"/>
    <p:sldId id="260" r:id="rId13"/>
    <p:sldId id="287" r:id="rId14"/>
    <p:sldId id="288" r:id="rId15"/>
    <p:sldId id="289" r:id="rId16"/>
    <p:sldId id="281" r:id="rId17"/>
    <p:sldId id="282" r:id="rId18"/>
    <p:sldId id="283" r:id="rId19"/>
    <p:sldId id="262" r:id="rId20"/>
    <p:sldId id="290" r:id="rId21"/>
    <p:sldId id="291" r:id="rId22"/>
    <p:sldId id="263" r:id="rId23"/>
    <p:sldId id="292" r:id="rId24"/>
    <p:sldId id="264" r:id="rId25"/>
    <p:sldId id="265" r:id="rId26"/>
    <p:sldId id="271" r:id="rId27"/>
    <p:sldId id="267" r:id="rId28"/>
    <p:sldId id="270" r:id="rId29"/>
    <p:sldId id="268" r:id="rId30"/>
    <p:sldId id="269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28BE-DD57-4746-8E3D-356EFDF0695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2AD1C-4E98-42C6-834B-E523F272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ventilation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2AD1C-4E98-42C6-834B-E523F272AD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3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47F1-456A-4480-A44F-EEDE1994492D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2AEA5-7D41-4EA3-8A6E-19D7386B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13720" r="28391" b="2457"/>
          <a:stretch/>
        </p:blipFill>
        <p:spPr>
          <a:xfrm>
            <a:off x="2133600" y="1447800"/>
            <a:ext cx="4923517" cy="520065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Venting the Living Room Window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119878" y="4834297"/>
            <a:ext cx="290321" cy="423503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48643" y="4605512"/>
            <a:ext cx="1780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Bidirectional Flow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(Both Inlet and Outlet)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 flipH="1">
            <a:off x="5517472" y="4834297"/>
            <a:ext cx="7620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5517472" y="5081819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1" y="4720529"/>
            <a:ext cx="2691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120°F → 120°F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70°F → 70°F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20% O</a:t>
            </a:r>
            <a:r>
              <a:rPr lang="en-US" baseline="-25000" dirty="0"/>
              <a:t>2</a:t>
            </a:r>
            <a:r>
              <a:rPr lang="en-US" dirty="0"/>
              <a:t> → 20% O</a:t>
            </a:r>
            <a:r>
              <a:rPr lang="en-US" baseline="-25000" dirty="0"/>
              <a:t>2</a:t>
            </a:r>
          </a:p>
          <a:p>
            <a:r>
              <a:rPr lang="en-US" dirty="0"/>
              <a:t>     </a:t>
            </a:r>
            <a:r>
              <a:rPr lang="en-US" dirty="0" smtClean="0"/>
              <a:t>1% </a:t>
            </a: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1% </a:t>
            </a:r>
            <a:r>
              <a:rPr lang="en-US" dirty="0"/>
              <a:t>CO</a:t>
            </a:r>
            <a:r>
              <a:rPr lang="en-US" baseline="-25000" dirty="0"/>
              <a:t>2</a:t>
            </a:r>
          </a:p>
          <a:p>
            <a:r>
              <a:rPr lang="en-US" dirty="0"/>
              <a:t>     0% CO → 0% </a:t>
            </a:r>
            <a:r>
              <a:rPr lang="en-US" dirty="0" smtClean="0"/>
              <a:t>CO</a:t>
            </a:r>
          </a:p>
          <a:p>
            <a:r>
              <a:rPr lang="en-US" dirty="0" smtClean="0"/>
              <a:t>     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2087" y="4384773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093988" y="1988227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300°F → 300°F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95643" y="1652471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Bedroom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1231" y="3078956"/>
            <a:ext cx="238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300°F → 300°F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  <a:p>
            <a:r>
              <a:rPr lang="en-US" dirty="0" smtClean="0"/>
              <a:t>7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5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52886" y="2743200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Middle Bedroom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604431" y="2339402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400°F → 450°F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06086" y="2003646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Kitchen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759976" y="3823427"/>
            <a:ext cx="23840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600°F → 700°F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200°F → 200°F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61631" y="3487671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96" y="3928351"/>
            <a:ext cx="374605" cy="6410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0" y="782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214 Folsom St. Experiment 1</a:t>
            </a:r>
          </a:p>
        </p:txBody>
      </p:sp>
    </p:spTree>
    <p:extLst>
      <p:ext uri="{BB962C8B-B14F-4D97-AF65-F5344CB8AC3E}">
        <p14:creationId xmlns:p14="http://schemas.microsoft.com/office/powerpoint/2010/main" val="281686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t="6423" r="25625" b="8404"/>
          <a:stretch/>
        </p:blipFill>
        <p:spPr>
          <a:xfrm>
            <a:off x="1501848" y="1657531"/>
            <a:ext cx="6140303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2043773"/>
            <a:ext cx="290321" cy="47082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0732" y="5731220"/>
            <a:ext cx="2860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350°F → 250°F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</a:t>
            </a:r>
            <a:r>
              <a:rPr lang="en-US" dirty="0" smtClean="0"/>
              <a:t>5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→ 5 kW/m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632387" y="5395464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02030" y="4347697"/>
            <a:ext cx="294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90°F → 90°F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50°F → 50°F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03686" y="4011941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Bedroom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632545" y="2215000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1000°F → 700°F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200°F → 100°F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4200" y="1879244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Burn Room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632545" y="5721699"/>
            <a:ext cx="23840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600°F → 350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 °F → 100°F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4200" y="5385943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12" y="1929758"/>
            <a:ext cx="525685" cy="899642"/>
          </a:xfrm>
          <a:prstGeom prst="rect">
            <a:avLst/>
          </a:prstGeom>
        </p:spPr>
      </p:pic>
      <p:sp>
        <p:nvSpPr>
          <p:cNvPr id="27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Venting the Burn Room Window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82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218 Folsom St. Experiment 1</a:t>
            </a:r>
          </a:p>
        </p:txBody>
      </p:sp>
    </p:spTree>
    <p:extLst>
      <p:ext uri="{BB962C8B-B14F-4D97-AF65-F5344CB8AC3E}">
        <p14:creationId xmlns:p14="http://schemas.microsoft.com/office/powerpoint/2010/main" val="399917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t="6423" r="25625" b="8404"/>
          <a:stretch/>
        </p:blipFill>
        <p:spPr>
          <a:xfrm>
            <a:off x="1501848" y="1657531"/>
            <a:ext cx="6140303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2043773"/>
            <a:ext cx="290321" cy="47082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61356" y="2279186"/>
            <a:ext cx="355804" cy="34810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53000" y="1710599"/>
            <a:ext cx="342900" cy="339001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7353" y="1603537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0732" y="5731220"/>
            <a:ext cx="2860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250°F → 150°F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</a:t>
            </a:r>
            <a:r>
              <a:rPr lang="en-US" dirty="0" smtClean="0"/>
              <a:t>5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→ 1 kW/m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632387" y="5395464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02030" y="4347697"/>
            <a:ext cx="294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90°F → 100°F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50°F → 70°F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03686" y="4011941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Bedroom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632545" y="2215000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700°F → 100°F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50°F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4200" y="1879244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Burn Room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632545" y="5721699"/>
            <a:ext cx="23840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350°F → 150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 °F → 100°F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4200" y="5385943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12" y="1929758"/>
            <a:ext cx="525685" cy="899642"/>
          </a:xfrm>
          <a:prstGeom prst="rect">
            <a:avLst/>
          </a:prstGeom>
        </p:spPr>
      </p:pic>
      <p:sp>
        <p:nvSpPr>
          <p:cNvPr id="27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Exterior Attack through Burn Room Window with no other Ventilation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218 Folsom St. Experiment 1</a:t>
            </a:r>
          </a:p>
          <a:p>
            <a:pPr algn="ctr"/>
            <a:r>
              <a:rPr lang="en-US" dirty="0" smtClean="0"/>
              <a:t> ~ 2 minutes of water  </a:t>
            </a:r>
          </a:p>
        </p:txBody>
      </p:sp>
    </p:spTree>
    <p:extLst>
      <p:ext uri="{BB962C8B-B14F-4D97-AF65-F5344CB8AC3E}">
        <p14:creationId xmlns:p14="http://schemas.microsoft.com/office/powerpoint/2010/main" val="294144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3" t="7972" r="22823" b="5510"/>
          <a:stretch/>
        </p:blipFill>
        <p:spPr>
          <a:xfrm>
            <a:off x="1464436" y="1827017"/>
            <a:ext cx="6215127" cy="457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59976" y="2114394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300 °F → 600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 °F → 200 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8616" y="1805566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241698" y="1618895"/>
            <a:ext cx="273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500 °F → 1200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 °F → 500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3353" y="1283139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Bedroom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44" y="3014251"/>
            <a:ext cx="525685" cy="8996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733800" y="4996158"/>
            <a:ext cx="375864" cy="50908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Venting the</a:t>
            </a:r>
          </a:p>
          <a:p>
            <a:r>
              <a:rPr lang="en-US" sz="3200" dirty="0" smtClean="0"/>
              <a:t>Front (Target) Bedroom Window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218 Folsom St. Experiment 2</a:t>
            </a:r>
          </a:p>
          <a:p>
            <a:pPr algn="ctr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222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3" t="7972" r="22823" b="5510"/>
          <a:stretch/>
        </p:blipFill>
        <p:spPr>
          <a:xfrm>
            <a:off x="1464436" y="1827017"/>
            <a:ext cx="6215127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8270" y="4009566"/>
            <a:ext cx="375864" cy="50908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9976" y="2114394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600°F → 700°F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200°F → 200°F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8616" y="1805566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241698" y="1618895"/>
            <a:ext cx="265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1200 °F → 1600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</a:t>
            </a:r>
            <a:r>
              <a:rPr lang="en-US" dirty="0"/>
              <a:t>5</a:t>
            </a:r>
            <a:r>
              <a:rPr lang="en-US" dirty="0" smtClean="0"/>
              <a:t>00 °F → 1100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3353" y="1283139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Bedroom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44" y="3014251"/>
            <a:ext cx="525685" cy="8996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733800" y="4996158"/>
            <a:ext cx="375864" cy="50908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Venting the </a:t>
            </a:r>
          </a:p>
          <a:p>
            <a:r>
              <a:rPr lang="en-US" sz="3200" dirty="0" smtClean="0"/>
              <a:t>Rear (Burn) Bedroom Window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782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218 Folsom St. Experiment 2</a:t>
            </a:r>
          </a:p>
        </p:txBody>
      </p:sp>
    </p:spTree>
    <p:extLst>
      <p:ext uri="{BB962C8B-B14F-4D97-AF65-F5344CB8AC3E}">
        <p14:creationId xmlns:p14="http://schemas.microsoft.com/office/powerpoint/2010/main" val="291011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3" t="7972" r="22823" b="5510"/>
          <a:stretch/>
        </p:blipFill>
        <p:spPr>
          <a:xfrm>
            <a:off x="1464436" y="1827017"/>
            <a:ext cx="6215127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8270" y="4009566"/>
            <a:ext cx="375864" cy="50908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44134" y="3890119"/>
            <a:ext cx="332223" cy="18964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8955" y="4143497"/>
            <a:ext cx="823592" cy="460051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033" y="4254727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9976" y="2114394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700°F → 800°F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200°F → 300°F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8616" y="1805566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241698" y="1618895"/>
            <a:ext cx="2602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1600 °F → 1300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1100 °F → 1100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3353" y="1283139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Bedroom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44" y="3014251"/>
            <a:ext cx="525685" cy="8996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733800" y="4996158"/>
            <a:ext cx="375864" cy="50908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Exterior Attack through </a:t>
            </a:r>
          </a:p>
          <a:p>
            <a:r>
              <a:rPr lang="en-US" sz="3200" dirty="0" smtClean="0"/>
              <a:t>Rear (Burn) Bedroom Window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218 Folsom St. Experiment 2</a:t>
            </a:r>
          </a:p>
          <a:p>
            <a:pPr algn="ctr"/>
            <a:r>
              <a:rPr lang="en-US" dirty="0" smtClean="0"/>
              <a:t> ~ 10 sec of water  </a:t>
            </a:r>
          </a:p>
        </p:txBody>
      </p:sp>
    </p:spTree>
    <p:extLst>
      <p:ext uri="{BB962C8B-B14F-4D97-AF65-F5344CB8AC3E}">
        <p14:creationId xmlns:p14="http://schemas.microsoft.com/office/powerpoint/2010/main" val="291011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3" t="7972" r="22823" b="5510"/>
          <a:stretch/>
        </p:blipFill>
        <p:spPr>
          <a:xfrm>
            <a:off x="1464436" y="1827017"/>
            <a:ext cx="6215127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8270" y="4009566"/>
            <a:ext cx="375864" cy="50908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44134" y="3890119"/>
            <a:ext cx="332223" cy="18964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8955" y="4143497"/>
            <a:ext cx="823592" cy="460051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033" y="4254727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9976" y="2114394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800°F → 200°F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300°F → 100°F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8616" y="1805566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44" y="3014251"/>
            <a:ext cx="525685" cy="8996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733800" y="4996158"/>
            <a:ext cx="375864" cy="50908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Exterior Attack through </a:t>
            </a:r>
          </a:p>
          <a:p>
            <a:r>
              <a:rPr lang="en-US" sz="3200" dirty="0" smtClean="0"/>
              <a:t>Rear (Burn) Bedroom Window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218 Folsom St. Experiment 2</a:t>
            </a:r>
          </a:p>
          <a:p>
            <a:pPr algn="ctr"/>
            <a:r>
              <a:rPr lang="en-US" dirty="0" smtClean="0"/>
              <a:t> Additional  ~ 1 min. 30 sec of water  </a:t>
            </a:r>
          </a:p>
        </p:txBody>
      </p:sp>
    </p:spTree>
    <p:extLst>
      <p:ext uri="{BB962C8B-B14F-4D97-AF65-F5344CB8AC3E}">
        <p14:creationId xmlns:p14="http://schemas.microsoft.com/office/powerpoint/2010/main" val="2910114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4" t="7155" r="29698" b="11223"/>
          <a:stretch/>
        </p:blipFill>
        <p:spPr>
          <a:xfrm>
            <a:off x="1524000" y="1524000"/>
            <a:ext cx="5301036" cy="457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41106" y="4823941"/>
            <a:ext cx="3079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55°F → 60°F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50°F → 50°F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442762" y="4488185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-73056" y="3263622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100°F → 500°F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50°F → 100°F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599" y="2927866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Living 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705600" y="2339401"/>
            <a:ext cx="261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100°F → 500°F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50°F → 100°F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20% 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12% 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r>
              <a:rPr lang="en-US" dirty="0"/>
              <a:t>     0% CO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8% </a:t>
            </a:r>
            <a:r>
              <a:rPr lang="en-US" dirty="0"/>
              <a:t>CO</a:t>
            </a:r>
            <a:r>
              <a:rPr lang="en-US" baseline="-25000" dirty="0"/>
              <a:t>2</a:t>
            </a:r>
          </a:p>
          <a:p>
            <a:r>
              <a:rPr lang="en-US" dirty="0"/>
              <a:t>     0% CO → </a:t>
            </a:r>
            <a:r>
              <a:rPr lang="en-US" dirty="0" smtClean="0"/>
              <a:t>1% </a:t>
            </a:r>
            <a:r>
              <a:rPr lang="en-US" dirty="0"/>
              <a:t>CO</a:t>
            </a:r>
          </a:p>
          <a:p>
            <a:r>
              <a:rPr lang="en-US" dirty="0"/>
              <a:t>     0 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4 kW/m</a:t>
            </a:r>
            <a:r>
              <a:rPr lang="en-US" baseline="30000" dirty="0" smtClean="0"/>
              <a:t>2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906086" y="2003646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Kitchen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76922" y="1828803"/>
            <a:ext cx="26647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200 °F → 1100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 °F → 300°F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8578" y="1493047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Rear Bedroom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9" y="2103179"/>
            <a:ext cx="525685" cy="8996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667000" y="4113017"/>
            <a:ext cx="402841" cy="535536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Opening the Front Door 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782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219 Folsom St. Experiment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53873" y="5364956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3 </a:t>
            </a:r>
            <a:r>
              <a:rPr lang="en-US" dirty="0" err="1" smtClean="0"/>
              <a:t>ft</a:t>
            </a:r>
            <a:r>
              <a:rPr lang="en-US" dirty="0" smtClean="0"/>
              <a:t>: 100°F → 550°F</a:t>
            </a:r>
          </a:p>
          <a:p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12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47782" y="5029200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Turnout Gear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192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4" t="7155" r="29698" b="11223"/>
          <a:stretch/>
        </p:blipFill>
        <p:spPr>
          <a:xfrm>
            <a:off x="1524000" y="1524000"/>
            <a:ext cx="5301036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36060" y="2475134"/>
            <a:ext cx="290321" cy="45273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38940" y="4325387"/>
            <a:ext cx="282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60°F → 65°F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50°F → 50°F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540595" y="3989631"/>
            <a:ext cx="211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-64179" y="3291563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500°F → 600°F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7476" y="2955807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Living 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540595" y="1893332"/>
            <a:ext cx="2623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500°F → 600°F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</a:t>
            </a:r>
            <a:r>
              <a:rPr lang="en-US" dirty="0" smtClean="0"/>
              <a:t>12% 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4% 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r>
              <a:rPr lang="en-US" dirty="0"/>
              <a:t>     </a:t>
            </a:r>
            <a:r>
              <a:rPr lang="en-US" dirty="0" smtClean="0"/>
              <a:t>8% </a:t>
            </a: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→ 8% CO</a:t>
            </a:r>
            <a:r>
              <a:rPr lang="en-US" baseline="-25000" dirty="0"/>
              <a:t>2</a:t>
            </a:r>
          </a:p>
          <a:p>
            <a:r>
              <a:rPr lang="en-US" dirty="0"/>
              <a:t>     </a:t>
            </a:r>
            <a:r>
              <a:rPr lang="en-US" dirty="0" smtClean="0"/>
              <a:t>1% </a:t>
            </a:r>
            <a:r>
              <a:rPr lang="en-US" dirty="0"/>
              <a:t>CO → </a:t>
            </a:r>
            <a:r>
              <a:rPr lang="en-US" dirty="0" smtClean="0"/>
              <a:t>3% </a:t>
            </a:r>
            <a:r>
              <a:rPr lang="en-US" dirty="0"/>
              <a:t>CO</a:t>
            </a:r>
          </a:p>
          <a:p>
            <a:r>
              <a:rPr lang="en-US" dirty="0"/>
              <a:t>     </a:t>
            </a:r>
            <a:r>
              <a:rPr lang="en-US" dirty="0" smtClean="0"/>
              <a:t>4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5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842251" y="1557576"/>
            <a:ext cx="19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Kitchen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" y="2003646"/>
            <a:ext cx="26647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1100 °F → 1600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300 °F → 1600°F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7456" y="1667890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Rear Bedroom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9" y="2103179"/>
            <a:ext cx="525685" cy="8996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667000" y="4113017"/>
            <a:ext cx="402841" cy="535536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Venting the Bedroom Window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782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219 Folsom St. Experiment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53873" y="5364956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3 </a:t>
            </a:r>
            <a:r>
              <a:rPr lang="en-US" dirty="0" err="1" smtClean="0"/>
              <a:t>ft</a:t>
            </a:r>
            <a:r>
              <a:rPr lang="en-US" dirty="0" smtClean="0"/>
              <a:t>: 550°F → 800°F</a:t>
            </a:r>
          </a:p>
          <a:p>
            <a:r>
              <a:rPr lang="en-US" dirty="0" smtClean="0"/>
              <a:t>12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30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47782" y="5029200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Turnout Gear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8439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4" t="7155" r="29698" b="11223"/>
          <a:stretch/>
        </p:blipFill>
        <p:spPr>
          <a:xfrm>
            <a:off x="1524000" y="1524000"/>
            <a:ext cx="5301036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36060" y="2475134"/>
            <a:ext cx="290321" cy="45273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17590" y="2850001"/>
            <a:ext cx="0" cy="552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1161" y="3322075"/>
            <a:ext cx="13995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Interior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3870" y="4249658"/>
            <a:ext cx="3151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65 °F → 63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 °F → 50 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675525" y="3913902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1988227"/>
            <a:ext cx="256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1600 °F → 100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1600 °F → 100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95643" y="1652471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Bedroom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520196" y="1906669"/>
            <a:ext cx="2700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600 °F → 200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 °F → 75 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</a:t>
            </a:r>
            <a:r>
              <a:rPr lang="en-US" dirty="0" smtClean="0"/>
              <a:t>4% 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17% 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r>
              <a:rPr lang="en-US" dirty="0"/>
              <a:t>     </a:t>
            </a:r>
            <a:r>
              <a:rPr lang="en-US" dirty="0" smtClean="0"/>
              <a:t>8% </a:t>
            </a: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3% </a:t>
            </a:r>
            <a:r>
              <a:rPr lang="en-US" dirty="0"/>
              <a:t>CO</a:t>
            </a:r>
            <a:r>
              <a:rPr lang="en-US" baseline="-25000" dirty="0"/>
              <a:t>2</a:t>
            </a:r>
          </a:p>
          <a:p>
            <a:r>
              <a:rPr lang="en-US" dirty="0"/>
              <a:t>     </a:t>
            </a:r>
            <a:r>
              <a:rPr lang="en-US" dirty="0" smtClean="0"/>
              <a:t>3% </a:t>
            </a:r>
            <a:r>
              <a:rPr lang="en-US" dirty="0"/>
              <a:t>CO → 1% CO</a:t>
            </a:r>
          </a:p>
          <a:p>
            <a:r>
              <a:rPr lang="en-US" dirty="0"/>
              <a:t>     </a:t>
            </a:r>
            <a:r>
              <a:rPr lang="en-US" dirty="0" smtClean="0"/>
              <a:t>5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821850" y="1570913"/>
            <a:ext cx="20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Kitchen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-60571" y="3670153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600 °F → 150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 °F → 50 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1084" y="3334397"/>
            <a:ext cx="160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9" y="2103179"/>
            <a:ext cx="525685" cy="8996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667000" y="4113017"/>
            <a:ext cx="402841" cy="535536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Interior Water Application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219 Folsom St. Experiment 1</a:t>
            </a:r>
          </a:p>
          <a:p>
            <a:pPr algn="ctr"/>
            <a:r>
              <a:rPr lang="en-US" dirty="0" smtClean="0"/>
              <a:t>~ 65 seconds of water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53873" y="5364956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3 </a:t>
            </a:r>
            <a:r>
              <a:rPr lang="en-US" dirty="0" err="1" smtClean="0"/>
              <a:t>ft</a:t>
            </a:r>
            <a:r>
              <a:rPr lang="en-US" dirty="0" smtClean="0"/>
              <a:t>: 800°F → 150°F</a:t>
            </a:r>
          </a:p>
          <a:p>
            <a:r>
              <a:rPr lang="en-US" dirty="0" smtClean="0"/>
              <a:t>30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47782" y="5029200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Turnout Gear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5692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2" t="4888" r="26421" b="5997"/>
          <a:stretch/>
        </p:blipFill>
        <p:spPr>
          <a:xfrm rot="21386325">
            <a:off x="1433422" y="1463720"/>
            <a:ext cx="5655149" cy="4572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Venting the Kitchen Window 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3294" y="4764611"/>
            <a:ext cx="267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1100 °F → 1300°F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200°F → 400°F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4950" y="4428855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Burn 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545685" y="1471426"/>
            <a:ext cx="290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600 °F → 1100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 °F → 200 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05600" y="1135670"/>
            <a:ext cx="215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Open Bedroom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04874" y="2286000"/>
            <a:ext cx="23840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 °F → 90°F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 °F → 50°F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874" y="1950244"/>
            <a:ext cx="20287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Closed Bedroom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60" y="3059971"/>
            <a:ext cx="525685" cy="8996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19616058">
            <a:off x="5885583" y="3605245"/>
            <a:ext cx="616636" cy="342371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50148" y="4798187"/>
            <a:ext cx="290321" cy="42990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0" y="782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219 Folsom St. Experiment 2</a:t>
            </a:r>
          </a:p>
        </p:txBody>
      </p:sp>
    </p:spTree>
    <p:extLst>
      <p:ext uri="{BB962C8B-B14F-4D97-AF65-F5344CB8AC3E}">
        <p14:creationId xmlns:p14="http://schemas.microsoft.com/office/powerpoint/2010/main" val="106222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13720" r="28391" b="2457"/>
          <a:stretch/>
        </p:blipFill>
        <p:spPr>
          <a:xfrm>
            <a:off x="2133600" y="1447800"/>
            <a:ext cx="4923517" cy="520065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Exterior Attack through Living Room Window with no other Ventilation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119878" y="4834297"/>
            <a:ext cx="290321" cy="423503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48200" y="4645785"/>
            <a:ext cx="355804" cy="26471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1600" y="5081819"/>
            <a:ext cx="990600" cy="709381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66760" y="5644756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8643" y="4605512"/>
            <a:ext cx="1780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Bidirectional Flow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(Both Inlet and Outlet)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 flipH="1">
            <a:off x="5517472" y="4834297"/>
            <a:ext cx="7620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5517472" y="5081819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1" y="4720529"/>
            <a:ext cx="2691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120°F → 120°F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70°F → 70°F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20% O</a:t>
            </a:r>
            <a:r>
              <a:rPr lang="en-US" baseline="-25000" dirty="0"/>
              <a:t>2</a:t>
            </a:r>
            <a:r>
              <a:rPr lang="en-US" dirty="0"/>
              <a:t> → 20% O</a:t>
            </a:r>
            <a:r>
              <a:rPr lang="en-US" baseline="-25000" dirty="0"/>
              <a:t>2</a:t>
            </a:r>
          </a:p>
          <a:p>
            <a:r>
              <a:rPr lang="en-US" dirty="0"/>
              <a:t>     </a:t>
            </a:r>
            <a:r>
              <a:rPr lang="en-US" dirty="0" smtClean="0"/>
              <a:t>1% </a:t>
            </a: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1% </a:t>
            </a:r>
            <a:r>
              <a:rPr lang="en-US" dirty="0"/>
              <a:t>CO</a:t>
            </a:r>
            <a:r>
              <a:rPr lang="en-US" baseline="-25000" dirty="0"/>
              <a:t>2</a:t>
            </a:r>
          </a:p>
          <a:p>
            <a:r>
              <a:rPr lang="en-US" dirty="0"/>
              <a:t>     0% CO → 0% </a:t>
            </a:r>
            <a:r>
              <a:rPr lang="en-US" dirty="0" smtClean="0"/>
              <a:t>CO</a:t>
            </a:r>
          </a:p>
          <a:p>
            <a:r>
              <a:rPr lang="en-US" dirty="0" smtClean="0"/>
              <a:t>     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0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2087" y="4384773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093988" y="1988227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300°F → 250°F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95643" y="1652471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Bedroom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1231" y="3078956"/>
            <a:ext cx="238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300°F → 250°F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  <a:p>
            <a:r>
              <a:rPr lang="en-US" dirty="0" smtClean="0"/>
              <a:t>5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4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52886" y="2743200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Middle Bedroom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604431" y="2339402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450°F → 300°F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06086" y="2003646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Kitchen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759976" y="3823427"/>
            <a:ext cx="23840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700°F → 100°F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200°F → 70°F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61631" y="3487671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96" y="3928351"/>
            <a:ext cx="374605" cy="6410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214 Folsom St. Experiment 1</a:t>
            </a:r>
          </a:p>
          <a:p>
            <a:pPr algn="ctr"/>
            <a:r>
              <a:rPr lang="en-US" dirty="0" smtClean="0"/>
              <a:t> ~ 30 seconds of water  </a:t>
            </a:r>
          </a:p>
        </p:txBody>
      </p:sp>
    </p:spTree>
    <p:extLst>
      <p:ext uri="{BB962C8B-B14F-4D97-AF65-F5344CB8AC3E}">
        <p14:creationId xmlns:p14="http://schemas.microsoft.com/office/powerpoint/2010/main" val="377945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2" t="4888" r="26421" b="5997"/>
          <a:stretch/>
        </p:blipFill>
        <p:spPr>
          <a:xfrm rot="21386325">
            <a:off x="1433422" y="1463720"/>
            <a:ext cx="5655149" cy="4572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Venting the Front Window 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3294" y="4764611"/>
            <a:ext cx="267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1300 °F → 1800°F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400°F → 1800°F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4950" y="4428855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Burn 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629400" y="1513971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1100 °F → 1100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 °F → 300 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49270" y="1178215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Open Bedroom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" y="2183246"/>
            <a:ext cx="23840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90 °F → 100°F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 °F → 50°F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1847490"/>
            <a:ext cx="2057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Closed Bedroom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60" y="3059971"/>
            <a:ext cx="525685" cy="8996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19616058">
            <a:off x="5885583" y="3605245"/>
            <a:ext cx="616636" cy="342371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50148" y="4798187"/>
            <a:ext cx="290321" cy="42990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0" y="782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219 Folsom St. Experiment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4852184"/>
            <a:ext cx="290321" cy="42990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2" t="4888" r="26421" b="5997"/>
          <a:stretch/>
        </p:blipFill>
        <p:spPr>
          <a:xfrm rot="21386325">
            <a:off x="1433422" y="1463720"/>
            <a:ext cx="5655149" cy="4572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Exterior attack though the </a:t>
            </a:r>
          </a:p>
          <a:p>
            <a:r>
              <a:rPr lang="en-US" sz="3200" dirty="0" smtClean="0"/>
              <a:t>Front Bedroom Window 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640" y="5462887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3295" y="4764611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1800°F → 100°F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1800°F → 100°F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4950" y="4428855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Burn 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570140" y="1579651"/>
            <a:ext cx="265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1100 °F → 900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300 °F → 200 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1796" y="1243895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Open Bedroom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" y="2139073"/>
            <a:ext cx="2514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100°F → ~100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 °F → 50 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1803317"/>
            <a:ext cx="2133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Closed Bedroom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60" y="3059971"/>
            <a:ext cx="525685" cy="8996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19616058">
            <a:off x="5885583" y="3605245"/>
            <a:ext cx="616636" cy="342371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50148" y="4798187"/>
            <a:ext cx="290321" cy="42990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219 Folsom St. Experiment 2</a:t>
            </a:r>
          </a:p>
          <a:p>
            <a:pPr algn="ctr"/>
            <a:r>
              <a:rPr lang="en-US" dirty="0" smtClean="0"/>
              <a:t>~ 60 seconds of water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4852184"/>
            <a:ext cx="290321" cy="42990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458502" y="4428855"/>
            <a:ext cx="576759" cy="36021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95308" y="4897105"/>
            <a:ext cx="824492" cy="460051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7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7" r="18359" b="2003"/>
          <a:stretch/>
        </p:blipFill>
        <p:spPr>
          <a:xfrm>
            <a:off x="1496811" y="2111088"/>
            <a:ext cx="5647713" cy="4523949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Legacy Sofa vs. Modern Sofa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2077512"/>
            <a:ext cx="238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~ 4 min.</a:t>
            </a:r>
          </a:p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50 °F → 900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 °F → 1400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6455" y="1741756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Living Room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480145" y="2077512"/>
            <a:ext cx="238402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After ~ 6 min.</a:t>
            </a:r>
          </a:p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50 °F → 150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 °F → 50 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81800" y="1741756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Rear Bedroom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54" y="2832485"/>
            <a:ext cx="525685" cy="89964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0" y="782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225 Folsom St. Experiment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68" y="2914930"/>
            <a:ext cx="525685" cy="8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2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5680" r="32559" b="16052"/>
          <a:stretch/>
        </p:blipFill>
        <p:spPr>
          <a:xfrm>
            <a:off x="1443265" y="1598417"/>
            <a:ext cx="5613852" cy="50292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Impact of Exterior </a:t>
            </a:r>
            <a:r>
              <a:rPr lang="en-US" sz="3200" dirty="0" smtClean="0"/>
              <a:t>attack though </a:t>
            </a:r>
            <a:r>
              <a:rPr lang="en-US" sz="3200" dirty="0"/>
              <a:t>the </a:t>
            </a:r>
            <a:r>
              <a:rPr lang="en-US" sz="3200" dirty="0" smtClean="0"/>
              <a:t>Front Door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893439" y="5123971"/>
            <a:ext cx="356752" cy="31253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49412" y="4264107"/>
            <a:ext cx="287275" cy="334998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05000" y="4746063"/>
            <a:ext cx="1222258" cy="1273737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286" y="5967921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04431" y="4672214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100 °F → 80°F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70 °F → 75°F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086" y="4336458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6759976" y="1868269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800 °F → 200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 °F → 50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61631" y="1532513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Bedroom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2751029"/>
            <a:ext cx="26136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1700 °F → 300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1700 °F → 200 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262" y="2415273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79" y="2379579"/>
            <a:ext cx="525685" cy="8996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14" y="2895715"/>
            <a:ext cx="525685" cy="89964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119271" y="3569018"/>
            <a:ext cx="356752" cy="31253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56879" y="4264107"/>
            <a:ext cx="356752" cy="514034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03806" y="3468270"/>
            <a:ext cx="356752" cy="514034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536687" y="2514600"/>
            <a:ext cx="356752" cy="39195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60558" y="4587272"/>
            <a:ext cx="356752" cy="64694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22720" y="2322402"/>
            <a:ext cx="356752" cy="58415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10915" y="2160842"/>
            <a:ext cx="356752" cy="221269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225 Folsom St. Experiment</a:t>
            </a:r>
          </a:p>
          <a:p>
            <a:pPr algn="ctr"/>
            <a:r>
              <a:rPr lang="en-US" dirty="0" smtClean="0"/>
              <a:t>~ 60 seconds of water</a:t>
            </a:r>
          </a:p>
        </p:txBody>
      </p:sp>
    </p:spTree>
    <p:extLst>
      <p:ext uri="{BB962C8B-B14F-4D97-AF65-F5344CB8AC3E}">
        <p14:creationId xmlns:p14="http://schemas.microsoft.com/office/powerpoint/2010/main" val="298149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5" t="6176" r="29000"/>
          <a:stretch/>
        </p:blipFill>
        <p:spPr>
          <a:xfrm>
            <a:off x="1879365" y="1827017"/>
            <a:ext cx="5272483" cy="4572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Sprinkler Activation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26496" y="2861818"/>
            <a:ext cx="0" cy="154393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5742" y="2277043"/>
            <a:ext cx="122464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Sprinkler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88720" y="5114150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225 °F → 80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70 °F → 70 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90375" y="4744818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Front Bedroom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37" y="3599122"/>
            <a:ext cx="408188" cy="69856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78223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226 Folsom St. Experiment 1</a:t>
            </a:r>
          </a:p>
          <a:p>
            <a:pPr algn="ctr"/>
            <a:r>
              <a:rPr lang="en-US" dirty="0" smtClean="0"/>
              <a:t>Sprinkler activated at 1 min. 15 sec.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fter 25 sec. of water flow</a:t>
            </a:r>
          </a:p>
        </p:txBody>
      </p:sp>
    </p:spTree>
    <p:extLst>
      <p:ext uri="{BB962C8B-B14F-4D97-AF65-F5344CB8AC3E}">
        <p14:creationId xmlns:p14="http://schemas.microsoft.com/office/powerpoint/2010/main" val="1062220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226 Folsom St. Experiment 2</a:t>
            </a:r>
          </a:p>
          <a:p>
            <a:pPr algn="ctr"/>
            <a:r>
              <a:rPr lang="en-US" dirty="0" smtClean="0"/>
              <a:t> </a:t>
            </a: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Venting Middle Bedroom Window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8" t="2177" r="26906" b="1125"/>
          <a:stretch/>
        </p:blipFill>
        <p:spPr>
          <a:xfrm>
            <a:off x="2133600" y="1978107"/>
            <a:ext cx="4617706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38800" y="3649037"/>
            <a:ext cx="290321" cy="187411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30800" y="2129197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67°F → 67°F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62°F → 62°F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30800" y="1793441"/>
            <a:ext cx="246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Closed 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62758" y="3180278"/>
            <a:ext cx="2528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450°F → 1000°F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70°F → 150°F</a:t>
            </a:r>
          </a:p>
          <a:p>
            <a:r>
              <a:rPr lang="en-US" dirty="0" smtClean="0"/>
              <a:t>At 3 </a:t>
            </a:r>
            <a:r>
              <a:rPr lang="en-US" dirty="0" err="1" smtClean="0"/>
              <a:t>ft</a:t>
            </a:r>
            <a:r>
              <a:rPr lang="en-US" dirty="0" smtClean="0"/>
              <a:t>: 3% O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→ 14% O</a:t>
            </a:r>
            <a:r>
              <a:rPr lang="en-US" baseline="-25000" dirty="0" smtClean="0"/>
              <a:t>2</a:t>
            </a:r>
          </a:p>
          <a:p>
            <a:r>
              <a:rPr lang="en-US" dirty="0"/>
              <a:t> </a:t>
            </a:r>
            <a:r>
              <a:rPr lang="en-US" dirty="0" smtClean="0"/>
              <a:t>    9% CO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6% CO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r>
              <a:rPr lang="en-US" dirty="0" smtClean="0"/>
              <a:t>      3</a:t>
            </a:r>
            <a:r>
              <a:rPr lang="en-US" dirty="0"/>
              <a:t>% </a:t>
            </a:r>
            <a:r>
              <a:rPr lang="en-US" dirty="0" smtClean="0"/>
              <a:t>CO </a:t>
            </a:r>
            <a:r>
              <a:rPr lang="en-US" dirty="0"/>
              <a:t>→ </a:t>
            </a:r>
            <a:r>
              <a:rPr lang="en-US" dirty="0" smtClean="0"/>
              <a:t>1% CO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2757" y="2844522"/>
            <a:ext cx="24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Open Middle Bedroom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" y="5737260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1500°F → 1600°F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1600°F → 1700°F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380" y="5367928"/>
            <a:ext cx="23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Open Rear Bedroom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074379" y="4542013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500°F → 300°F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6034" y="4206257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Turnout Gear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734576" y="3321231"/>
            <a:ext cx="23840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700°F → 100°F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°F → 70°F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6231" y="2985475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12" y="4028118"/>
            <a:ext cx="408188" cy="69856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170358" y="3200400"/>
            <a:ext cx="290321" cy="542343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10000" y="2878098"/>
            <a:ext cx="290321" cy="46886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91387" y="3928350"/>
            <a:ext cx="290321" cy="33810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60090" y="5670318"/>
            <a:ext cx="261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90°F → 70°F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70°F → 70°F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60092" y="5334562"/>
            <a:ext cx="23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Closed Rear Bedroom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6222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226 Folsom St. Experiment 2</a:t>
            </a:r>
          </a:p>
          <a:p>
            <a:pPr algn="ctr"/>
            <a:r>
              <a:rPr lang="en-US" dirty="0" smtClean="0"/>
              <a:t> ~ 60 seconds of water  </a:t>
            </a: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Exterior Water through </a:t>
            </a:r>
          </a:p>
          <a:p>
            <a:r>
              <a:rPr lang="en-US" sz="3200" dirty="0" smtClean="0"/>
              <a:t>Ignition Room Window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8" t="2177" r="26906" b="1125"/>
          <a:stretch/>
        </p:blipFill>
        <p:spPr>
          <a:xfrm>
            <a:off x="2133600" y="1978107"/>
            <a:ext cx="4617706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38800" y="3649037"/>
            <a:ext cx="290321" cy="187411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30800" y="2971800"/>
            <a:ext cx="1060587" cy="956550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360" y="2758794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12" y="4028118"/>
            <a:ext cx="408188" cy="69856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170358" y="3200400"/>
            <a:ext cx="290321" cy="542343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10000" y="2878098"/>
            <a:ext cx="290321" cy="46886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6752" y="4543324"/>
            <a:ext cx="290321" cy="366711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91387" y="3928350"/>
            <a:ext cx="290321" cy="33810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64331" y="4001435"/>
            <a:ext cx="336069" cy="31627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0800" y="2129197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67°F → 63°F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62°F → 55°F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30799" y="1793441"/>
            <a:ext cx="236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Closed Front Bedroom</a:t>
            </a:r>
            <a:endParaRPr lang="en-US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51231" y="3994542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1000°F → 250°F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150°F → 70°F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777" y="3658786"/>
            <a:ext cx="235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Open Middle Bedroom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76776" y="5903776"/>
            <a:ext cx="261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1600°F → 1200°F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1700°F → 1200°F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778" y="5568020"/>
            <a:ext cx="23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Open Rear Bedroom</a:t>
            </a:r>
            <a:endParaRPr lang="en-US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6177677" y="4228509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500°F → 300°F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79332" y="3892753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Turnout Gear</a:t>
            </a:r>
            <a:endParaRPr lang="en-US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6656701" y="2909884"/>
            <a:ext cx="23840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700°F → 100°F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°F → 70°F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58356" y="2574128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37406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0" t="3694" r="29294" b="3430"/>
          <a:stretch/>
        </p:blipFill>
        <p:spPr>
          <a:xfrm>
            <a:off x="1779930" y="2057400"/>
            <a:ext cx="5279561" cy="480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92495" y="5016097"/>
            <a:ext cx="320648" cy="36896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92701" y="4338287"/>
            <a:ext cx="420442" cy="383398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97760" y="4851076"/>
            <a:ext cx="1322040" cy="1244924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83893" y="5906365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CAF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460" y="5121084"/>
            <a:ext cx="23840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1400°F → 750°F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1400°F → 750°F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9115" y="4785328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68" y="3989007"/>
            <a:ext cx="408188" cy="69856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691817" y="4589692"/>
            <a:ext cx="290321" cy="59329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1784" y="3217637"/>
            <a:ext cx="290321" cy="50765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91468" y="2372978"/>
            <a:ext cx="290321" cy="36896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57761" y="2450074"/>
            <a:ext cx="290321" cy="36896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22532" y="2172711"/>
            <a:ext cx="238402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Exterior:</a:t>
            </a:r>
          </a:p>
          <a:p>
            <a:r>
              <a:rPr lang="en-US" dirty="0" smtClean="0"/>
              <a:t>At 3 </a:t>
            </a:r>
            <a:r>
              <a:rPr lang="en-US" dirty="0" err="1" smtClean="0"/>
              <a:t>ft</a:t>
            </a:r>
            <a:r>
              <a:rPr lang="en-US" dirty="0" smtClean="0"/>
              <a:t>: 1300°F → 400°F</a:t>
            </a:r>
          </a:p>
          <a:p>
            <a:r>
              <a:rPr lang="en-US" dirty="0" smtClean="0"/>
              <a:t>5 kW/m</a:t>
            </a:r>
            <a:r>
              <a:rPr lang="en-US" baseline="30000" dirty="0" smtClean="0"/>
              <a:t>2</a:t>
            </a:r>
            <a:r>
              <a:rPr lang="en-US" dirty="0"/>
              <a:t> → </a:t>
            </a:r>
            <a:r>
              <a:rPr lang="en-US" dirty="0" smtClean="0"/>
              <a:t>17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Interior:</a:t>
            </a:r>
          </a:p>
          <a:p>
            <a:r>
              <a:rPr lang="en-US" dirty="0"/>
              <a:t>At 3 </a:t>
            </a:r>
            <a:r>
              <a:rPr lang="en-US" dirty="0" err="1"/>
              <a:t>ft</a:t>
            </a:r>
            <a:r>
              <a:rPr lang="en-US" dirty="0"/>
              <a:t>: 1300°F → </a:t>
            </a:r>
            <a:r>
              <a:rPr lang="en-US" dirty="0" smtClean="0"/>
              <a:t>400°F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24187" y="1836955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Turnout Gear</a:t>
            </a:r>
            <a:endParaRPr lang="en-US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226 Folsom St. Experiment 3</a:t>
            </a:r>
          </a:p>
          <a:p>
            <a:pPr algn="ctr"/>
            <a:r>
              <a:rPr lang="en-US" dirty="0" smtClean="0"/>
              <a:t> ~ 20 seconds of water  </a:t>
            </a: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CAF through Front Door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9088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0" t="3694" r="29294" b="3430"/>
          <a:stretch/>
        </p:blipFill>
        <p:spPr>
          <a:xfrm>
            <a:off x="1779930" y="2057400"/>
            <a:ext cx="5279561" cy="480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92495" y="5016097"/>
            <a:ext cx="320648" cy="36896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92701" y="4338287"/>
            <a:ext cx="420442" cy="383398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97760" y="4851076"/>
            <a:ext cx="1322040" cy="1244924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83893" y="5906365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CAF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0" y="5473538"/>
            <a:ext cx="23840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750°F → 500°F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750°F → 400°F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7455" y="5137782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68" y="3989007"/>
            <a:ext cx="408188" cy="69856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691817" y="4589692"/>
            <a:ext cx="290321" cy="59329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1784" y="3217637"/>
            <a:ext cx="290321" cy="50765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91468" y="2372978"/>
            <a:ext cx="290321" cy="36896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57761" y="2450074"/>
            <a:ext cx="290321" cy="36896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46654" y="2190173"/>
            <a:ext cx="238402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Exterior:</a:t>
            </a:r>
          </a:p>
          <a:p>
            <a:r>
              <a:rPr lang="en-US" dirty="0" smtClean="0"/>
              <a:t>At 3 </a:t>
            </a:r>
            <a:r>
              <a:rPr lang="en-US" dirty="0" err="1" smtClean="0"/>
              <a:t>ft</a:t>
            </a:r>
            <a:r>
              <a:rPr lang="en-US" dirty="0" smtClean="0"/>
              <a:t>: 400°F → 700°F</a:t>
            </a:r>
          </a:p>
          <a:p>
            <a:r>
              <a:rPr lang="en-US" dirty="0" smtClean="0"/>
              <a:t>17 kW/m</a:t>
            </a:r>
            <a:r>
              <a:rPr lang="en-US" baseline="30000" dirty="0" smtClean="0"/>
              <a:t>2</a:t>
            </a:r>
            <a:r>
              <a:rPr lang="en-US" dirty="0"/>
              <a:t> → 0 </a:t>
            </a:r>
            <a:r>
              <a:rPr lang="en-US" dirty="0" smtClean="0"/>
              <a:t>kW/m</a:t>
            </a:r>
            <a:r>
              <a:rPr lang="en-US" baseline="30000" dirty="0" smtClean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48309" y="1854417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Turnout Gear</a:t>
            </a:r>
            <a:endParaRPr lang="en-US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226 Folsom St. Experiment 3</a:t>
            </a:r>
          </a:p>
          <a:p>
            <a:pPr algn="ctr"/>
            <a:r>
              <a:rPr lang="en-US" dirty="0" smtClean="0"/>
              <a:t> ~ 40 seconds of water  </a:t>
            </a: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CAF through Front Door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05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227 Folsom St. Experiment</a:t>
            </a:r>
          </a:p>
          <a:p>
            <a:pPr algn="ctr"/>
            <a:r>
              <a:rPr lang="en-US" dirty="0" smtClean="0"/>
              <a:t> ~ 60 seconds of water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7" t="2138" r="29275" b="1742"/>
          <a:stretch/>
        </p:blipFill>
        <p:spPr>
          <a:xfrm>
            <a:off x="475103" y="1962833"/>
            <a:ext cx="4089869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4311" y="1233466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2" t="5360" r="32500" b="1673"/>
          <a:stretch/>
        </p:blipFill>
        <p:spPr>
          <a:xfrm>
            <a:off x="4564972" y="2286000"/>
            <a:ext cx="3817849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7000" y="3636872"/>
            <a:ext cx="304800" cy="279407"/>
          </a:xfrm>
          <a:prstGeom prst="rect">
            <a:avLst/>
          </a:prstGeom>
          <a:solidFill>
            <a:schemeClr val="accent2">
              <a:alpha val="3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1400" y="2609798"/>
            <a:ext cx="290321" cy="272354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73896" y="2613964"/>
            <a:ext cx="298072" cy="5353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904452" y="1619153"/>
            <a:ext cx="578403" cy="786693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4047" y="5458003"/>
            <a:ext cx="178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Outlet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9358251">
            <a:off x="7101855" y="2111374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02189" y="5802944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1800°F → 400°F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1800°F → 400°F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03844" y="5467188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Basement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089872" y="1949708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350°F → 200°F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250°F → 150°F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1527" y="1613952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CD Bedroom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477925" y="1525853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400°F → 200°F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200°F → 150°F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9580" y="1190097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BC Bedroom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-87965" y="2374853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400°F → 200°F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250°F → 150°F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3690" y="2039097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Kitchen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2785683" y="5181004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400°F → 200°F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150°F → 100°F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7338" y="4845248"/>
            <a:ext cx="160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84" y="2994548"/>
            <a:ext cx="344692" cy="58989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947474" y="3228593"/>
            <a:ext cx="290321" cy="272354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04431" y="2362120"/>
            <a:ext cx="290321" cy="570841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9180824">
            <a:off x="7693166" y="2405050"/>
            <a:ext cx="417456" cy="12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9820079">
            <a:off x="8312226" y="3086632"/>
            <a:ext cx="486773" cy="14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06481" y="4758655"/>
            <a:ext cx="304800" cy="550695"/>
          </a:xfrm>
          <a:prstGeom prst="rect">
            <a:avLst/>
          </a:prstGeom>
          <a:solidFill>
            <a:schemeClr val="accent2">
              <a:alpha val="3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9222611" flipH="1">
            <a:off x="684429" y="5491188"/>
            <a:ext cx="7620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237795" y="2122721"/>
            <a:ext cx="178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Inlets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53961" y="3453689"/>
            <a:ext cx="304800" cy="279407"/>
          </a:xfrm>
          <a:prstGeom prst="rect">
            <a:avLst/>
          </a:prstGeom>
          <a:solidFill>
            <a:schemeClr val="accent2">
              <a:alpha val="3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Exterior Attack through Basement Door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2861949" y="6073168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3 </a:t>
            </a:r>
            <a:r>
              <a:rPr lang="en-US" dirty="0" err="1" smtClean="0"/>
              <a:t>ft</a:t>
            </a:r>
            <a:r>
              <a:rPr lang="en-US" dirty="0" smtClean="0"/>
              <a:t>: 300°F → 200°F</a:t>
            </a:r>
          </a:p>
          <a:p>
            <a:r>
              <a:rPr lang="en-US" dirty="0" smtClean="0"/>
              <a:t>3 kW/m</a:t>
            </a:r>
            <a:r>
              <a:rPr lang="en-US" baseline="30000" dirty="0" smtClean="0"/>
              <a:t>2</a:t>
            </a:r>
            <a:r>
              <a:rPr lang="en-US" dirty="0" smtClean="0"/>
              <a:t> → 2 kW/m</a:t>
            </a:r>
            <a:r>
              <a:rPr lang="en-US" baseline="30000" dirty="0" smtClean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63604" y="5827335"/>
            <a:ext cx="160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Turnout Gear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7908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5354" r="24144" b="9314"/>
          <a:stretch/>
        </p:blipFill>
        <p:spPr>
          <a:xfrm rot="21406017">
            <a:off x="2045510" y="1387588"/>
            <a:ext cx="4979435" cy="50292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Venting the </a:t>
            </a:r>
          </a:p>
          <a:p>
            <a:r>
              <a:rPr lang="en-US" sz="3200" dirty="0" smtClean="0"/>
              <a:t>Middle (Target) Bedroom Window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046866" y="4731436"/>
            <a:ext cx="290321" cy="42526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69793" y="2267011"/>
            <a:ext cx="299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1700 °F → 1600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1700 °F → 1600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5462" y="1931255"/>
            <a:ext cx="246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(Burn) Bedroom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-22576" y="2602767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400 °F → 500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150 °F → 150 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67" y="2267011"/>
            <a:ext cx="269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Middle (Target) Bedroom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569793" y="4013453"/>
            <a:ext cx="280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800 °F → 1000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 °F → 200 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57117" y="3677697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Kitchen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98" y="1834072"/>
            <a:ext cx="374605" cy="64108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212993" y="3594090"/>
            <a:ext cx="290321" cy="42526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45839" y="5010261"/>
            <a:ext cx="290321" cy="42526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40795" y="4629712"/>
            <a:ext cx="290321" cy="62870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1317" y="3911358"/>
            <a:ext cx="290321" cy="42526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72505" y="3102118"/>
            <a:ext cx="290321" cy="42526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50474" y="2644625"/>
            <a:ext cx="290321" cy="283241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23310" y="2191919"/>
            <a:ext cx="290321" cy="452706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782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214 Folsom St. Experiment 2</a:t>
            </a:r>
          </a:p>
        </p:txBody>
      </p:sp>
    </p:spTree>
    <p:extLst>
      <p:ext uri="{BB962C8B-B14F-4D97-AF65-F5344CB8AC3E}">
        <p14:creationId xmlns:p14="http://schemas.microsoft.com/office/powerpoint/2010/main" val="1062220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8" t="17739" r="21519" b="11603"/>
          <a:stretch/>
        </p:blipFill>
        <p:spPr>
          <a:xfrm>
            <a:off x="1579318" y="1580650"/>
            <a:ext cx="6545347" cy="41148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Exterior Attack through </a:t>
            </a:r>
          </a:p>
          <a:p>
            <a:r>
              <a:rPr lang="en-US" sz="3200" dirty="0" smtClean="0"/>
              <a:t>The Side D Window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693700" y="3596772"/>
            <a:ext cx="290321" cy="54012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60429" y="5848269"/>
            <a:ext cx="288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1000 °F → 1000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900 °F → 900 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62085" y="5512513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Fire 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4375775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900 °F → 800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500 °F → 600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055" y="4040019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Room 2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344412" y="5629454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700 °F → 650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 °F → 300 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6067" y="5293698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Room 1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787621" y="5173196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600°F → 900°F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89276" y="4837440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Room 4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737671" y="2126096"/>
            <a:ext cx="262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1700 °F → 700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1700 °F → 700 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9326" y="1790340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Room 3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50" y="3419964"/>
            <a:ext cx="381284" cy="65251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178062" y="4804340"/>
            <a:ext cx="290321" cy="178651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230 Folsom St. Experiment</a:t>
            </a:r>
          </a:p>
          <a:p>
            <a:pPr algn="ctr"/>
            <a:r>
              <a:rPr lang="en-US" dirty="0" smtClean="0"/>
              <a:t> ~ 15 seconds of water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62120" y="2095491"/>
            <a:ext cx="290321" cy="17091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07525" y="2209800"/>
            <a:ext cx="476231" cy="2088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989635" y="1689349"/>
            <a:ext cx="867486" cy="335756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874077" y="1717074"/>
            <a:ext cx="863594" cy="191676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583756" y="1871536"/>
            <a:ext cx="290321" cy="17091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107525" y="1950938"/>
            <a:ext cx="720046" cy="1393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05602" y="1291837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88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8" t="17739" r="21519" b="11603"/>
          <a:stretch/>
        </p:blipFill>
        <p:spPr>
          <a:xfrm>
            <a:off x="1579318" y="1580650"/>
            <a:ext cx="6545347" cy="41148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693700" y="3596772"/>
            <a:ext cx="290321" cy="54012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50" y="3419964"/>
            <a:ext cx="381284" cy="65251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178062" y="4804340"/>
            <a:ext cx="290321" cy="178651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62120" y="2095491"/>
            <a:ext cx="290321" cy="17091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107525" y="2209800"/>
            <a:ext cx="476231" cy="2088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89635" y="1689349"/>
            <a:ext cx="867486" cy="335756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74077" y="1717074"/>
            <a:ext cx="863594" cy="191676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583756" y="1871536"/>
            <a:ext cx="290321" cy="170912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107525" y="1950938"/>
            <a:ext cx="720046" cy="1393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05602" y="1291837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Exterior Attack through </a:t>
            </a:r>
          </a:p>
          <a:p>
            <a:r>
              <a:rPr lang="en-US" sz="3200" dirty="0" smtClean="0"/>
              <a:t>The Side D Window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460429" y="5848269"/>
            <a:ext cx="288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1000 °F → 1100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900 °F → 700 °F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62085" y="5512513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Fire 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4375775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800 °F → 800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600 °F → 400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055" y="4040019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Room 2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344412" y="5629454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650 °F → 600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300 °F → 100 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6067" y="5293698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Room 1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787621" y="5173196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900°F → 600°F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100°F → 100°F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89276" y="4837440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Room 4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885343" y="2326615"/>
            <a:ext cx="262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700 °F → 100°F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700 °F → 100°F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6998" y="1990859"/>
            <a:ext cx="160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Room 3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230 Folsom St. Experiment</a:t>
            </a:r>
          </a:p>
          <a:p>
            <a:pPr algn="ctr"/>
            <a:r>
              <a:rPr lang="en-US" dirty="0" smtClean="0"/>
              <a:t>Additional ~ 25 seconds of water  </a:t>
            </a:r>
          </a:p>
        </p:txBody>
      </p:sp>
    </p:spTree>
    <p:extLst>
      <p:ext uri="{BB962C8B-B14F-4D97-AF65-F5344CB8AC3E}">
        <p14:creationId xmlns:p14="http://schemas.microsoft.com/office/powerpoint/2010/main" val="368401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5354" r="24144" b="9314"/>
          <a:stretch/>
        </p:blipFill>
        <p:spPr>
          <a:xfrm rot="21406017">
            <a:off x="2045510" y="1387588"/>
            <a:ext cx="4979435" cy="50292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Exterior Attack through </a:t>
            </a:r>
          </a:p>
          <a:p>
            <a:r>
              <a:rPr lang="en-US" sz="3200" dirty="0" smtClean="0"/>
              <a:t>Rear Bedroom Window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035577" y="4731436"/>
            <a:ext cx="290321" cy="42526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0474" y="1747262"/>
            <a:ext cx="622838" cy="407354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2598" y="1385710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5462" y="2267011"/>
            <a:ext cx="280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1600 °F → 400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1600 °F → 400°F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5462" y="1931255"/>
            <a:ext cx="246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(Burn) Bedroom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-22576" y="2602767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500 °F → 150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150 °F → 100 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67" y="2267011"/>
            <a:ext cx="269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Middle (Target) Bedroom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755462" y="4013453"/>
            <a:ext cx="261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1000 °F → 150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 °F → 50 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57117" y="3677697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Kitchen</a:t>
            </a:r>
            <a:endParaRPr lang="en-US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98" y="1834072"/>
            <a:ext cx="374605" cy="64108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203299" y="3588193"/>
            <a:ext cx="290321" cy="42526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23385" y="4996686"/>
            <a:ext cx="290321" cy="42526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40795" y="4629712"/>
            <a:ext cx="290321" cy="62870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19009" y="3892528"/>
            <a:ext cx="290321" cy="42526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37794" y="3036468"/>
            <a:ext cx="290321" cy="425260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50474" y="2644625"/>
            <a:ext cx="290321" cy="283241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23310" y="2191919"/>
            <a:ext cx="290321" cy="452706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2372978"/>
            <a:ext cx="482396" cy="3231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214 Folsom St. Experiment 2</a:t>
            </a:r>
          </a:p>
          <a:p>
            <a:pPr algn="ctr"/>
            <a:r>
              <a:rPr lang="en-US" dirty="0" smtClean="0"/>
              <a:t> ~ 1 min. 20 sec of water  </a:t>
            </a:r>
          </a:p>
        </p:txBody>
      </p:sp>
    </p:spTree>
    <p:extLst>
      <p:ext uri="{BB962C8B-B14F-4D97-AF65-F5344CB8AC3E}">
        <p14:creationId xmlns:p14="http://schemas.microsoft.com/office/powerpoint/2010/main" val="357517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0" t="12080" r="32975" b="3327"/>
          <a:stretch/>
        </p:blipFill>
        <p:spPr>
          <a:xfrm>
            <a:off x="1173471" y="1653626"/>
            <a:ext cx="5586505" cy="52120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2030" y="4733561"/>
            <a:ext cx="290321" cy="68595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09606" y="3364044"/>
            <a:ext cx="2819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80 °F → 90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 °F → 50 °F</a:t>
            </a: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3 </a:t>
            </a:r>
            <a:r>
              <a:rPr lang="en-US" dirty="0" err="1"/>
              <a:t>ft</a:t>
            </a:r>
            <a:r>
              <a:rPr lang="en-US" dirty="0"/>
              <a:t>: </a:t>
            </a:r>
            <a:r>
              <a:rPr lang="en-US" dirty="0" smtClean="0"/>
              <a:t>20% 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20% 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r>
              <a:rPr lang="en-US" dirty="0"/>
              <a:t>     </a:t>
            </a:r>
            <a:r>
              <a:rPr lang="en-US" dirty="0" smtClean="0"/>
              <a:t>0% </a:t>
            </a: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0% </a:t>
            </a:r>
            <a:r>
              <a:rPr lang="en-US" dirty="0"/>
              <a:t>CO</a:t>
            </a:r>
            <a:r>
              <a:rPr lang="en-US" baseline="-25000" dirty="0"/>
              <a:t>2</a:t>
            </a:r>
          </a:p>
          <a:p>
            <a:r>
              <a:rPr lang="en-US" dirty="0"/>
              <a:t>     </a:t>
            </a:r>
            <a:r>
              <a:rPr lang="en-US" dirty="0" smtClean="0"/>
              <a:t>0% </a:t>
            </a:r>
            <a:r>
              <a:rPr lang="en-US" dirty="0"/>
              <a:t>CO → </a:t>
            </a:r>
            <a:r>
              <a:rPr lang="en-US" dirty="0" smtClean="0"/>
              <a:t>0% CO</a:t>
            </a:r>
          </a:p>
          <a:p>
            <a:r>
              <a:rPr lang="en-US" dirty="0"/>
              <a:t> </a:t>
            </a:r>
            <a:r>
              <a:rPr lang="en-US" dirty="0" smtClean="0"/>
              <a:t>    3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r>
              <a:rPr lang="en-US" dirty="0" smtClean="0"/>
              <a:t>3 kW/m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/>
              <a:t> Door Knob </a:t>
            </a:r>
            <a:r>
              <a:rPr lang="en-US" dirty="0" smtClean="0"/>
              <a:t>Inside Room:</a:t>
            </a:r>
            <a:endParaRPr lang="en-US" dirty="0"/>
          </a:p>
          <a:p>
            <a:r>
              <a:rPr lang="en-US" dirty="0" smtClean="0"/>
              <a:t>100 </a:t>
            </a:r>
            <a:r>
              <a:rPr lang="en-US" dirty="0"/>
              <a:t>°F → </a:t>
            </a:r>
            <a:r>
              <a:rPr lang="en-US" dirty="0" smtClean="0"/>
              <a:t>200 </a:t>
            </a:r>
            <a:r>
              <a:rPr lang="en-US" dirty="0"/>
              <a:t>°F</a:t>
            </a:r>
          </a:p>
          <a:p>
            <a:r>
              <a:rPr lang="en-US" dirty="0"/>
              <a:t>Door Knob Exposed to Fire:</a:t>
            </a:r>
          </a:p>
          <a:p>
            <a:r>
              <a:rPr lang="en-US" dirty="0" smtClean="0"/>
              <a:t>700 </a:t>
            </a:r>
            <a:r>
              <a:rPr lang="en-US" dirty="0"/>
              <a:t>°F → </a:t>
            </a:r>
            <a:r>
              <a:rPr lang="en-US" dirty="0" smtClean="0"/>
              <a:t>1200 </a:t>
            </a:r>
            <a:r>
              <a:rPr lang="en-US" dirty="0"/>
              <a:t>°F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105149" y="3028288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15861" y="1984786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 °F → 75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 °F → 50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7516" y="1649030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Bedroom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7028949" y="1468960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Middle Bedroom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-15240" y="5018102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500 °F → 700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 °F → 300 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6415" y="4682346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Kitchen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307873" y="6208902"/>
            <a:ext cx="25904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1100 °F → 1400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400 °F → 300 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15933" y="5873146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sp>
        <p:nvSpPr>
          <p:cNvPr id="27" name="Rectangle 26"/>
          <p:cNvSpPr/>
          <p:nvPr/>
        </p:nvSpPr>
        <p:spPr>
          <a:xfrm>
            <a:off x="4485028" y="5419517"/>
            <a:ext cx="290321" cy="39767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69920" y="5250082"/>
            <a:ext cx="290321" cy="445419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18" y="4336162"/>
            <a:ext cx="374605" cy="641088"/>
          </a:xfrm>
          <a:prstGeom prst="rect">
            <a:avLst/>
          </a:prstGeom>
        </p:spPr>
      </p:pic>
      <p:sp>
        <p:nvSpPr>
          <p:cNvPr id="32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Opening the Front Door 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2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215 Folsom St. Experiment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6718" y="1804716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600 °F → 700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200 °F → 300 °F</a:t>
            </a:r>
          </a:p>
          <a:p>
            <a:r>
              <a:rPr lang="en-US" dirty="0" smtClean="0"/>
              <a:t>At 3 </a:t>
            </a:r>
            <a:r>
              <a:rPr lang="en-US" dirty="0" err="1" smtClean="0"/>
              <a:t>ft</a:t>
            </a:r>
            <a:r>
              <a:rPr lang="en-US" dirty="0" smtClean="0"/>
              <a:t>: 4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4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41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6" t="13043" r="33418" b="2989"/>
          <a:stretch/>
        </p:blipFill>
        <p:spPr>
          <a:xfrm>
            <a:off x="1173192" y="1681334"/>
            <a:ext cx="5555642" cy="52120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2030" y="4733561"/>
            <a:ext cx="290321" cy="68595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37274" y="4718868"/>
            <a:ext cx="355804" cy="26471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77286" y="5086304"/>
            <a:ext cx="792333" cy="552488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0208" y="5721493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09" y="1834482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75 °F → 75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 °F → 50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0964" y="1498726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Bedroom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6553200" y="1786267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700 °F → 200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300 °F → 100 °F</a:t>
            </a:r>
          </a:p>
          <a:p>
            <a:r>
              <a:rPr lang="en-US" dirty="0" smtClean="0"/>
              <a:t>At 3 </a:t>
            </a:r>
            <a:r>
              <a:rPr lang="en-US" dirty="0" err="1" smtClean="0"/>
              <a:t>ft</a:t>
            </a:r>
            <a:r>
              <a:rPr lang="en-US" dirty="0" smtClean="0"/>
              <a:t>: 4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→ </a:t>
            </a:r>
            <a:endParaRPr lang="en-US" dirty="0" smtClean="0"/>
          </a:p>
          <a:p>
            <a:r>
              <a:rPr lang="en-US" dirty="0" smtClean="0"/>
              <a:t>             1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041553" y="1450511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Middle Bedroom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-118443" y="5020985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700 °F → 200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300 °F → 100 °F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3212" y="4685229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Kitchen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073569" y="5972072"/>
            <a:ext cx="25904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1400 °F → 200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300 °F → 70 °F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81629" y="5636316"/>
            <a:ext cx="1603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Living Room</a:t>
            </a:r>
            <a:endParaRPr lang="en-US" u="sng" dirty="0"/>
          </a:p>
        </p:txBody>
      </p:sp>
      <p:sp>
        <p:nvSpPr>
          <p:cNvPr id="27" name="Rectangle 26"/>
          <p:cNvSpPr/>
          <p:nvPr/>
        </p:nvSpPr>
        <p:spPr>
          <a:xfrm>
            <a:off x="4485028" y="5419517"/>
            <a:ext cx="290321" cy="39767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69920" y="5250082"/>
            <a:ext cx="290321" cy="445419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18" y="4336162"/>
            <a:ext cx="374605" cy="641088"/>
          </a:xfrm>
          <a:prstGeom prst="rect">
            <a:avLst/>
          </a:prstGeom>
        </p:spPr>
      </p:pic>
      <p:sp>
        <p:nvSpPr>
          <p:cNvPr id="32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Exterior Water through the Front Door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215 Folsom St. Experiment 1</a:t>
            </a:r>
          </a:p>
          <a:p>
            <a:pPr algn="ctr"/>
            <a:r>
              <a:rPr lang="en-US" dirty="0" smtClean="0"/>
              <a:t>~ 75 seconds of water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24978" y="3451324"/>
            <a:ext cx="2819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90 °F → 80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50 °F → 50 °F</a:t>
            </a: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3 </a:t>
            </a:r>
            <a:r>
              <a:rPr lang="en-US" dirty="0" err="1"/>
              <a:t>ft</a:t>
            </a:r>
            <a:r>
              <a:rPr lang="en-US" dirty="0"/>
              <a:t>: </a:t>
            </a:r>
            <a:r>
              <a:rPr lang="en-US" dirty="0" smtClean="0"/>
              <a:t>20% 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20% 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r>
              <a:rPr lang="en-US" dirty="0"/>
              <a:t>     </a:t>
            </a:r>
            <a:r>
              <a:rPr lang="en-US" dirty="0" smtClean="0"/>
              <a:t>0% </a:t>
            </a: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0% </a:t>
            </a:r>
            <a:r>
              <a:rPr lang="en-US" dirty="0"/>
              <a:t>CO</a:t>
            </a:r>
            <a:r>
              <a:rPr lang="en-US" baseline="-25000" dirty="0"/>
              <a:t>2</a:t>
            </a:r>
          </a:p>
          <a:p>
            <a:r>
              <a:rPr lang="en-US" dirty="0"/>
              <a:t>     </a:t>
            </a:r>
            <a:r>
              <a:rPr lang="en-US" dirty="0" smtClean="0"/>
              <a:t>0% </a:t>
            </a:r>
            <a:r>
              <a:rPr lang="en-US" dirty="0"/>
              <a:t>CO → </a:t>
            </a:r>
            <a:r>
              <a:rPr lang="en-US" dirty="0" smtClean="0"/>
              <a:t>0% CO</a:t>
            </a:r>
          </a:p>
          <a:p>
            <a:r>
              <a:rPr lang="en-US" dirty="0" smtClean="0"/>
              <a:t>     3 kW/m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→ 1 </a:t>
            </a:r>
            <a:r>
              <a:rPr lang="en-US" dirty="0"/>
              <a:t>kW/m</a:t>
            </a:r>
            <a:r>
              <a:rPr lang="en-US" baseline="30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Door Knob Inside Room:</a:t>
            </a:r>
          </a:p>
          <a:p>
            <a:r>
              <a:rPr lang="en-US" dirty="0" smtClean="0"/>
              <a:t>200 </a:t>
            </a:r>
            <a:r>
              <a:rPr lang="en-US" dirty="0"/>
              <a:t>°F → 100 °F</a:t>
            </a:r>
          </a:p>
          <a:p>
            <a:r>
              <a:rPr lang="en-US" dirty="0" smtClean="0"/>
              <a:t>Door Knob Exposed to Fire:</a:t>
            </a:r>
          </a:p>
          <a:p>
            <a:r>
              <a:rPr lang="en-US" dirty="0" smtClean="0"/>
              <a:t>1200 </a:t>
            </a:r>
            <a:r>
              <a:rPr lang="en-US" dirty="0"/>
              <a:t>°F → </a:t>
            </a:r>
            <a:r>
              <a:rPr lang="en-US" dirty="0" smtClean="0"/>
              <a:t>300 </a:t>
            </a:r>
            <a:r>
              <a:rPr lang="en-US" dirty="0"/>
              <a:t>°F</a:t>
            </a:r>
          </a:p>
          <a:p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7142722" y="3026151"/>
            <a:ext cx="1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Front Bedroom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6150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0" t="8403" r="31327" b="5840"/>
          <a:stretch/>
        </p:blipFill>
        <p:spPr>
          <a:xfrm>
            <a:off x="1255447" y="1698144"/>
            <a:ext cx="5535009" cy="50798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2030" y="4733561"/>
            <a:ext cx="290321" cy="68595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206215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1100 °F → 1500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600 °F → 1500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1726396"/>
            <a:ext cx="238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(Burn)  Bedroom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6067886" y="2062151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600 °F → 600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300 °F → 300 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8366" y="1726395"/>
            <a:ext cx="258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Middle (Target) Bedroom</a:t>
            </a:r>
            <a:endParaRPr lang="en-US" u="sng" dirty="0"/>
          </a:p>
        </p:txBody>
      </p:sp>
      <p:sp>
        <p:nvSpPr>
          <p:cNvPr id="27" name="Rectangle 26"/>
          <p:cNvSpPr/>
          <p:nvPr/>
        </p:nvSpPr>
        <p:spPr>
          <a:xfrm>
            <a:off x="4603795" y="5287182"/>
            <a:ext cx="290321" cy="39767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69920" y="5096239"/>
            <a:ext cx="290321" cy="445419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8" y="2410771"/>
            <a:ext cx="374605" cy="64108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067886" y="3810249"/>
            <a:ext cx="290321" cy="42781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277643" y="2631903"/>
            <a:ext cx="290321" cy="39767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0" y="2385318"/>
            <a:ext cx="290321" cy="39767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Venting the</a:t>
            </a:r>
          </a:p>
          <a:p>
            <a:r>
              <a:rPr lang="en-US" sz="3200" dirty="0" smtClean="0"/>
              <a:t>Rear (Burn) Bedroom Window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782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215 Folsom St. Experiment 2</a:t>
            </a:r>
          </a:p>
        </p:txBody>
      </p:sp>
    </p:spTree>
    <p:extLst>
      <p:ext uri="{BB962C8B-B14F-4D97-AF65-F5344CB8AC3E}">
        <p14:creationId xmlns:p14="http://schemas.microsoft.com/office/powerpoint/2010/main" val="188982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0" t="8403" r="31327" b="5840"/>
          <a:stretch/>
        </p:blipFill>
        <p:spPr>
          <a:xfrm>
            <a:off x="1255447" y="1698144"/>
            <a:ext cx="5535009" cy="50798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2030" y="4733561"/>
            <a:ext cx="290321" cy="68595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206215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1500 °F → 2300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1500 °F → 100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1726396"/>
            <a:ext cx="238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(Burn)  Bedroom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6067967" y="2426204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600 °F → 700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300 °F → 300 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8447" y="2090448"/>
            <a:ext cx="258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Middle (Target) Bedroom</a:t>
            </a:r>
            <a:endParaRPr lang="en-US" u="sng" dirty="0"/>
          </a:p>
        </p:txBody>
      </p:sp>
      <p:sp>
        <p:nvSpPr>
          <p:cNvPr id="27" name="Rectangle 26"/>
          <p:cNvSpPr/>
          <p:nvPr/>
        </p:nvSpPr>
        <p:spPr>
          <a:xfrm>
            <a:off x="4603795" y="5287182"/>
            <a:ext cx="290321" cy="39767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69920" y="5096239"/>
            <a:ext cx="290321" cy="445419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8" y="2410771"/>
            <a:ext cx="374605" cy="64108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067886" y="3810249"/>
            <a:ext cx="290321" cy="42781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277643" y="2631903"/>
            <a:ext cx="290321" cy="39767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0" y="2385318"/>
            <a:ext cx="290321" cy="39767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Fog Nozzle Suppression through</a:t>
            </a:r>
          </a:p>
          <a:p>
            <a:r>
              <a:rPr lang="en-US" sz="3200" dirty="0" smtClean="0"/>
              <a:t>Rear (Burn) Bedroom Window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215 Folsom St. Experiment 2</a:t>
            </a:r>
          </a:p>
          <a:p>
            <a:pPr algn="ctr"/>
            <a:r>
              <a:rPr lang="en-US" dirty="0"/>
              <a:t>~ </a:t>
            </a:r>
            <a:r>
              <a:rPr lang="en-US" dirty="0" smtClean="0"/>
              <a:t>10 seconds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61956" y="1866260"/>
            <a:ext cx="542854" cy="458935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7764" y="1274706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67200" y="2426204"/>
            <a:ext cx="481756" cy="4693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0" t="8403" r="31327" b="5840"/>
          <a:stretch/>
        </p:blipFill>
        <p:spPr>
          <a:xfrm>
            <a:off x="1255447" y="1698144"/>
            <a:ext cx="5535009" cy="50798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2030" y="4733561"/>
            <a:ext cx="290321" cy="685957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206215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2300 °F → 600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100 °F → 100 °F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1726396"/>
            <a:ext cx="238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Rear (Burn)  Bedroom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6067886" y="2062151"/>
            <a:ext cx="23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7 </a:t>
            </a:r>
            <a:r>
              <a:rPr lang="en-US" dirty="0" err="1" smtClean="0"/>
              <a:t>ft</a:t>
            </a:r>
            <a:r>
              <a:rPr lang="en-US" dirty="0" smtClean="0"/>
              <a:t>: 700 °F → 200 °F</a:t>
            </a:r>
          </a:p>
          <a:p>
            <a:r>
              <a:rPr lang="en-US" dirty="0" smtClean="0"/>
              <a:t>At 1 </a:t>
            </a:r>
            <a:r>
              <a:rPr lang="en-US" dirty="0" err="1" smtClean="0"/>
              <a:t>ft</a:t>
            </a:r>
            <a:r>
              <a:rPr lang="en-US" dirty="0" smtClean="0"/>
              <a:t>: 300 °F → 100 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8366" y="1726395"/>
            <a:ext cx="258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Middle (Target) Bedroom</a:t>
            </a:r>
            <a:endParaRPr lang="en-US" u="sng" dirty="0"/>
          </a:p>
        </p:txBody>
      </p:sp>
      <p:sp>
        <p:nvSpPr>
          <p:cNvPr id="27" name="Rectangle 26"/>
          <p:cNvSpPr/>
          <p:nvPr/>
        </p:nvSpPr>
        <p:spPr>
          <a:xfrm>
            <a:off x="4603795" y="5287182"/>
            <a:ext cx="290321" cy="39767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69920" y="5096239"/>
            <a:ext cx="290321" cy="445419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8" y="2410771"/>
            <a:ext cx="374605" cy="64108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067886" y="3810249"/>
            <a:ext cx="290321" cy="427818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277643" y="2631903"/>
            <a:ext cx="290321" cy="39767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0" y="2385318"/>
            <a:ext cx="290321" cy="397675"/>
          </a:xfrm>
          <a:prstGeom prst="rect">
            <a:avLst/>
          </a:prstGeom>
          <a:solidFill>
            <a:srgbClr val="92D050">
              <a:alpha val="35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782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215 Folsom St. Experiment 2</a:t>
            </a:r>
          </a:p>
          <a:p>
            <a:pPr algn="ctr"/>
            <a:r>
              <a:rPr lang="en-US" dirty="0" smtClean="0"/>
              <a:t>Additional ~ 50 seconds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61956" y="1866260"/>
            <a:ext cx="542854" cy="458935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7764" y="1274706"/>
            <a:ext cx="178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Exterior Water 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67200" y="2426204"/>
            <a:ext cx="481756" cy="4693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Impact of Fog Nozzle Suppression through</a:t>
            </a:r>
          </a:p>
          <a:p>
            <a:r>
              <a:rPr lang="en-US" sz="3200" dirty="0" smtClean="0"/>
              <a:t>Rear (Burn) Bedroom Window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999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15286</TotalTime>
  <Words>3201</Words>
  <Application>Microsoft Office PowerPoint</Application>
  <PresentationFormat>On-screen Show (4:3)</PresentationFormat>
  <Paragraphs>512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Opert</dc:creator>
  <cp:lastModifiedBy>Madrzykowski, Daniel Mr.</cp:lastModifiedBy>
  <cp:revision>82</cp:revision>
  <dcterms:created xsi:type="dcterms:W3CDTF">2013-03-21T13:50:43Z</dcterms:created>
  <dcterms:modified xsi:type="dcterms:W3CDTF">2013-04-21T16:50:11Z</dcterms:modified>
</cp:coreProperties>
</file>