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8"/>
  </p:notesMasterIdLst>
  <p:sldIdLst>
    <p:sldId id="372" r:id="rId5"/>
    <p:sldId id="371" r:id="rId6"/>
    <p:sldId id="373" r:id="rId7"/>
    <p:sldId id="323" r:id="rId8"/>
    <p:sldId id="329" r:id="rId9"/>
    <p:sldId id="366" r:id="rId10"/>
    <p:sldId id="376" r:id="rId11"/>
    <p:sldId id="370" r:id="rId12"/>
    <p:sldId id="377" r:id="rId13"/>
    <p:sldId id="368" r:id="rId14"/>
    <p:sldId id="369" r:id="rId15"/>
    <p:sldId id="322" r:id="rId16"/>
    <p:sldId id="330" r:id="rId17"/>
    <p:sldId id="332" r:id="rId18"/>
    <p:sldId id="374" r:id="rId19"/>
    <p:sldId id="356" r:id="rId20"/>
    <p:sldId id="378" r:id="rId21"/>
    <p:sldId id="379" r:id="rId22"/>
    <p:sldId id="357" r:id="rId23"/>
    <p:sldId id="381" r:id="rId24"/>
    <p:sldId id="358" r:id="rId25"/>
    <p:sldId id="359" r:id="rId26"/>
    <p:sldId id="364" r:id="rId27"/>
  </p:sldIdLst>
  <p:sldSz cx="9144000" cy="5143500" type="screen16x9"/>
  <p:notesSz cx="7315200" cy="9601200"/>
  <p:defaultText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7">
          <p15:clr>
            <a:srgbClr val="A4A3A4"/>
          </p15:clr>
        </p15:guide>
        <p15:guide id="2" pos="2861">
          <p15:clr>
            <a:srgbClr val="A4A3A4"/>
          </p15:clr>
        </p15:guide>
        <p15:guide id="3"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66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7" autoAdjust="0"/>
    <p:restoredTop sz="70090" autoAdjust="0"/>
  </p:normalViewPr>
  <p:slideViewPr>
    <p:cSldViewPr snapToGrid="0" showGuides="1">
      <p:cViewPr varScale="1">
        <p:scale>
          <a:sx n="94" d="100"/>
          <a:sy n="94" d="100"/>
        </p:scale>
        <p:origin x="1182" y="84"/>
      </p:cViewPr>
      <p:guideLst>
        <p:guide orient="horz" pos="387"/>
        <p:guide pos="2861"/>
        <p:guide pos="288"/>
      </p:guideLst>
    </p:cSldViewPr>
  </p:slideViewPr>
  <p:outlineViewPr>
    <p:cViewPr>
      <p:scale>
        <a:sx n="33" d="100"/>
        <a:sy n="33" d="100"/>
      </p:scale>
      <p:origin x="0" y="-18972"/>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4EAA763-DFDB-A243-96D7-A1FF8549B507}" type="datetimeFigureOut">
              <a:rPr lang="en-US" smtClean="0"/>
              <a:t>12/22/2016</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9B424A6-7593-2C46-9CCA-8596FB18DBBE}" type="slidenum">
              <a:rPr lang="en-US" smtClean="0"/>
              <a:t>‹#›</a:t>
            </a:fld>
            <a:endParaRPr lang="en-US"/>
          </a:p>
        </p:txBody>
      </p:sp>
    </p:spTree>
    <p:extLst>
      <p:ext uri="{BB962C8B-B14F-4D97-AF65-F5344CB8AC3E}">
        <p14:creationId xmlns:p14="http://schemas.microsoft.com/office/powerpoint/2010/main" val="3264919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LabVIEW Continuous Integration Project consists of two parts.</a:t>
            </a:r>
          </a:p>
          <a:p>
            <a:endParaRPr lang="en-US" baseline="0" dirty="0" smtClean="0"/>
          </a:p>
          <a:p>
            <a:r>
              <a:rPr lang="en-US" baseline="0" dirty="0" smtClean="0"/>
              <a:t>The LabVIEW CI Service resides on your Jenkins server.  Jenkins invokes the CI Service to perform operations in LabVIEW, such as executable builds or unit testing.</a:t>
            </a:r>
          </a:p>
          <a:p>
            <a:endParaRPr lang="en-US" baseline="0" dirty="0" smtClean="0"/>
          </a:p>
          <a:p>
            <a:r>
              <a:rPr lang="en-US" baseline="0" dirty="0" smtClean="0"/>
              <a:t>The LabVIEW CI Project Builder resides on your developers’ machines.  It enables developers to easily configure a CI Project without having to interact directly with Jenkins.</a:t>
            </a:r>
          </a:p>
          <a:p>
            <a:endParaRPr lang="en-US" baseline="0" dirty="0" smtClean="0"/>
          </a:p>
          <a:p>
            <a:r>
              <a:rPr lang="en-US" baseline="0" dirty="0" smtClean="0"/>
              <a:t>The shipping version of the CI Project supports two job types:  LabVIEW Build and Run VI.  Additional job types are available from National Instruments Systems Engineering, and you have the option to make your own.</a:t>
            </a:r>
          </a:p>
          <a:p>
            <a:endParaRPr lang="en-US" baseline="0" dirty="0" smtClean="0"/>
          </a:p>
          <a:p>
            <a:r>
              <a:rPr lang="en-US" baseline="0" dirty="0" smtClean="0"/>
              <a:t>To add a new job type, you must create an extension.  To do so, you must create a new web method for the CI Service, and a new configuration plug-in for the CI Project Builder.</a:t>
            </a:r>
          </a:p>
        </p:txBody>
      </p:sp>
      <p:sp>
        <p:nvSpPr>
          <p:cNvPr id="4" name="Slide Number Placeholder 3"/>
          <p:cNvSpPr>
            <a:spLocks noGrp="1"/>
          </p:cNvSpPr>
          <p:nvPr>
            <p:ph type="sldNum" sz="quarter" idx="10"/>
          </p:nvPr>
        </p:nvSpPr>
        <p:spPr/>
        <p:txBody>
          <a:bodyPr/>
          <a:lstStyle/>
          <a:p>
            <a:fld id="{29B424A6-7593-2C46-9CCA-8596FB18DBBE}" type="slidenum">
              <a:rPr lang="en-US" smtClean="0"/>
              <a:t>2</a:t>
            </a:fld>
            <a:endParaRPr lang="en-US"/>
          </a:p>
        </p:txBody>
      </p:sp>
    </p:spTree>
    <p:extLst>
      <p:ext uri="{BB962C8B-B14F-4D97-AF65-F5344CB8AC3E}">
        <p14:creationId xmlns:p14="http://schemas.microsoft.com/office/powerpoint/2010/main" val="639980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 need to build a web method to invoke your new job.</a:t>
            </a:r>
          </a:p>
        </p:txBody>
      </p:sp>
      <p:sp>
        <p:nvSpPr>
          <p:cNvPr id="4" name="Slide Number Placeholder 3"/>
          <p:cNvSpPr>
            <a:spLocks noGrp="1"/>
          </p:cNvSpPr>
          <p:nvPr>
            <p:ph type="sldNum" sz="quarter" idx="10"/>
          </p:nvPr>
        </p:nvSpPr>
        <p:spPr/>
        <p:txBody>
          <a:bodyPr/>
          <a:lstStyle/>
          <a:p>
            <a:fld id="{29B424A6-7593-2C46-9CCA-8596FB18DBBE}" type="slidenum">
              <a:rPr lang="en-US" smtClean="0"/>
              <a:pPr/>
              <a:t>12</a:t>
            </a:fld>
            <a:endParaRPr lang="en-US"/>
          </a:p>
        </p:txBody>
      </p:sp>
    </p:spTree>
    <p:extLst>
      <p:ext uri="{BB962C8B-B14F-4D97-AF65-F5344CB8AC3E}">
        <p14:creationId xmlns:p14="http://schemas.microsoft.com/office/powerpoint/2010/main" val="326095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a new web method,</a:t>
            </a:r>
            <a:r>
              <a:rPr lang="en-US" baseline="0" dirty="0" smtClean="0"/>
              <a:t> open the LabVIEW CI Service project, and navigate to My Computer\LabVIEW CI Service\</a:t>
            </a:r>
            <a:r>
              <a:rPr lang="en-US" baseline="0" dirty="0" err="1" smtClean="0"/>
              <a:t>LabVIEWCIService</a:t>
            </a:r>
            <a:r>
              <a:rPr lang="en-US" baseline="0" dirty="0" smtClean="0"/>
              <a:t>\Web Resource.  Right click, and select New Web Resource.  Complete the new VI as shown.</a:t>
            </a:r>
          </a:p>
          <a:p>
            <a:endParaRPr lang="en-US" baseline="0" dirty="0" smtClean="0"/>
          </a:p>
          <a:p>
            <a:r>
              <a:rPr lang="en-US" baseline="0" dirty="0" smtClean="0"/>
              <a:t>Alternately, you can create the VI by hand.  You can find the LabVIEW Web Request object at &lt;applications&gt;\National Instruments\LabVIEW 2014\vi.lib\</a:t>
            </a:r>
            <a:r>
              <a:rPr lang="en-US" baseline="0" dirty="0" err="1" smtClean="0"/>
              <a:t>wsapi</a:t>
            </a:r>
            <a:endParaRPr lang="en-US" dirty="0" smtClean="0"/>
          </a:p>
          <a:p>
            <a:endParaRPr lang="en-US" dirty="0" smtClean="0"/>
          </a:p>
          <a:p>
            <a:r>
              <a:rPr lang="en-US" dirty="0" smtClean="0"/>
              <a:t>Send Launch Job and Wait for Reply can be found on the CI Service</a:t>
            </a:r>
            <a:r>
              <a:rPr lang="en-US" baseline="0" dirty="0" smtClean="0"/>
              <a:t> palette.</a:t>
            </a:r>
          </a:p>
          <a:p>
            <a:endParaRPr lang="en-US" baseline="0" dirty="0" smtClean="0"/>
          </a:p>
          <a:p>
            <a:r>
              <a:rPr lang="en-US" baseline="0" dirty="0" smtClean="0"/>
              <a:t>Save the VI in &lt;applications&gt;\LabVIEW Continuous Integration\Server Source\LabVIEW CI Service\Extensions\&lt;my job&gt;.</a:t>
            </a:r>
          </a:p>
          <a:p>
            <a:endParaRPr lang="en-US" baseline="0" dirty="0" smtClean="0"/>
          </a:p>
          <a:p>
            <a:r>
              <a:rPr lang="en-US" b="1" baseline="0" dirty="0" smtClean="0"/>
              <a:t>Important Note</a:t>
            </a:r>
            <a:r>
              <a:rPr lang="en-US" b="0" baseline="0" dirty="0" smtClean="0"/>
              <a:t>:  The automated build tool for the CI Server automatically adds web methods to the web service.  For this reason, we recommend you remove any web methods from the web service prior to rebuilding the service.</a:t>
            </a:r>
            <a:endParaRPr lang="en-US" b="1" dirty="0" smtClean="0"/>
          </a:p>
        </p:txBody>
      </p:sp>
      <p:sp>
        <p:nvSpPr>
          <p:cNvPr id="4" name="Slide Number Placeholder 3"/>
          <p:cNvSpPr>
            <a:spLocks noGrp="1"/>
          </p:cNvSpPr>
          <p:nvPr>
            <p:ph type="sldNum" sz="quarter" idx="10"/>
          </p:nvPr>
        </p:nvSpPr>
        <p:spPr/>
        <p:txBody>
          <a:bodyPr/>
          <a:lstStyle/>
          <a:p>
            <a:fld id="{29B424A6-7593-2C46-9CCA-8596FB18DBBE}" type="slidenum">
              <a:rPr lang="en-US" smtClean="0"/>
              <a:t>13</a:t>
            </a:fld>
            <a:endParaRPr lang="en-US"/>
          </a:p>
        </p:txBody>
      </p:sp>
    </p:spTree>
    <p:extLst>
      <p:ext uri="{BB962C8B-B14F-4D97-AF65-F5344CB8AC3E}">
        <p14:creationId xmlns:p14="http://schemas.microsoft.com/office/powerpoint/2010/main" val="2755057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step to adding</a:t>
            </a:r>
            <a:r>
              <a:rPr lang="en-US" baseline="0" dirty="0" smtClean="0"/>
              <a:t> a new job to the CI Service is to rebuild the service.  Run Build Server.vi again.</a:t>
            </a:r>
          </a:p>
          <a:p>
            <a:endParaRPr lang="en-US" baseline="0" dirty="0" smtClean="0"/>
          </a:p>
          <a:p>
            <a:r>
              <a:rPr lang="en-US" baseline="0" dirty="0" smtClean="0"/>
              <a:t>Build Server.vi will automatically add your new extension to the CI Service, build the service, and install it.</a:t>
            </a:r>
          </a:p>
          <a:p>
            <a:endParaRPr lang="en-US" baseline="0" dirty="0" smtClean="0"/>
          </a:p>
          <a:p>
            <a:r>
              <a:rPr lang="en-US" b="1" baseline="0" dirty="0" smtClean="0"/>
              <a:t>Important Note:</a:t>
            </a:r>
            <a:r>
              <a:rPr lang="en-US" b="0" baseline="0" dirty="0" smtClean="0"/>
              <a:t>  uninstall the current version of the CI Service before rebuilding it.  Use Control Panel » Programs and Features to uninstall LabVIEW Continuous Integration.  Do </a:t>
            </a:r>
            <a:r>
              <a:rPr lang="en-US" b="1" baseline="0" dirty="0" smtClean="0"/>
              <a:t>not</a:t>
            </a:r>
            <a:r>
              <a:rPr lang="en-US" b="0" baseline="0" dirty="0" smtClean="0"/>
              <a:t> uninstall Jenkins or the CI Service VI package.</a:t>
            </a:r>
            <a:endParaRPr lang="en-US" b="1" dirty="0"/>
          </a:p>
        </p:txBody>
      </p:sp>
      <p:sp>
        <p:nvSpPr>
          <p:cNvPr id="4" name="Slide Number Placeholder 3"/>
          <p:cNvSpPr>
            <a:spLocks noGrp="1"/>
          </p:cNvSpPr>
          <p:nvPr>
            <p:ph type="sldNum" sz="quarter" idx="10"/>
          </p:nvPr>
        </p:nvSpPr>
        <p:spPr/>
        <p:txBody>
          <a:bodyPr/>
          <a:lstStyle/>
          <a:p>
            <a:fld id="{29B424A6-7593-2C46-9CCA-8596FB18DBBE}" type="slidenum">
              <a:rPr lang="en-US" smtClean="0"/>
              <a:pPr/>
              <a:t>14</a:t>
            </a:fld>
            <a:endParaRPr lang="en-US"/>
          </a:p>
        </p:txBody>
      </p:sp>
    </p:spTree>
    <p:extLst>
      <p:ext uri="{BB962C8B-B14F-4D97-AF65-F5344CB8AC3E}">
        <p14:creationId xmlns:p14="http://schemas.microsoft.com/office/powerpoint/2010/main" val="3663566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the CI Server</a:t>
            </a:r>
            <a:r>
              <a:rPr lang="en-US" baseline="0" dirty="0" smtClean="0"/>
              <a:t>, we built the CI Project Builder to be user-extensible.</a:t>
            </a:r>
          </a:p>
          <a:p>
            <a:endParaRPr lang="en-US" baseline="0" dirty="0" smtClean="0"/>
          </a:p>
          <a:p>
            <a:r>
              <a:rPr lang="en-US" baseline="0" dirty="0" smtClean="0"/>
              <a:t>You add a new job type by creating a child of Build Job, and adding that child to the &lt;LabVIEW&gt;\project\_CI Builder\Extensions folder.  The CI Project Builder will automatically detect the new job and make it available to add to your CI project.</a:t>
            </a:r>
          </a:p>
          <a:p>
            <a:endParaRPr lang="en-US" baseline="0" dirty="0" smtClean="0"/>
          </a:p>
          <a:p>
            <a:r>
              <a:rPr lang="en-US" baseline="0" dirty="0" smtClean="0"/>
              <a:t>We strongly recommend you give these classes names that relate to, but are different from, their CI Server counterparts.  For Example, the CI Project Builder extension for the LabVIEW Build job is called LabVIEW Build Node.vi.  (Yes, the UML diagram on this slide is slightly out of date.)</a:t>
            </a:r>
          </a:p>
          <a:p>
            <a:endParaRPr lang="en-US" baseline="0" dirty="0" smtClean="0"/>
          </a:p>
          <a:p>
            <a:r>
              <a:rPr lang="en-US" baseline="0" dirty="0" smtClean="0"/>
              <a:t>You need to write five </a:t>
            </a:r>
            <a:r>
              <a:rPr lang="en-US" baseline="0" dirty="0" err="1" smtClean="0"/>
              <a:t>VIs.</a:t>
            </a:r>
            <a:r>
              <a:rPr lang="en-US" baseline="0" dirty="0" smtClean="0"/>
              <a:t>  Four of them are overrides of Build Job methods.</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pPr/>
              <a:t>16</a:t>
            </a:fld>
            <a:endParaRPr lang="en-US"/>
          </a:p>
        </p:txBody>
      </p:sp>
    </p:spTree>
    <p:extLst>
      <p:ext uri="{BB962C8B-B14F-4D97-AF65-F5344CB8AC3E}">
        <p14:creationId xmlns:p14="http://schemas.microsoft.com/office/powerpoint/2010/main" val="3852351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attributes of your new build job will be all of the user-configurable attributes of the new job.  Typically, this is a subset of the attributes of the job class you created for your CI Server.</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17</a:t>
            </a:fld>
            <a:endParaRPr lang="en-US"/>
          </a:p>
        </p:txBody>
      </p:sp>
    </p:spTree>
    <p:extLst>
      <p:ext uri="{BB962C8B-B14F-4D97-AF65-F5344CB8AC3E}">
        <p14:creationId xmlns:p14="http://schemas.microsoft.com/office/powerpoint/2010/main" val="2296067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will</a:t>
            </a:r>
            <a:r>
              <a:rPr lang="en-US" baseline="0" dirty="0" smtClean="0"/>
              <a:t> need to place a copy of the custom control for this job in the &lt;applications&gt;\LabVIEW 20xx\project\_CI Builder\Shared\Controls folder.</a:t>
            </a:r>
          </a:p>
          <a:p>
            <a:endParaRPr lang="en-US" baseline="0" dirty="0" smtClean="0"/>
          </a:p>
          <a:p>
            <a:r>
              <a:rPr lang="en-US" baseline="0" dirty="0" smtClean="0"/>
              <a:t>This is the same custom control you created for the CI Server extension.</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18</a:t>
            </a:fld>
            <a:endParaRPr lang="en-US"/>
          </a:p>
        </p:txBody>
      </p:sp>
    </p:spTree>
    <p:extLst>
      <p:ext uri="{BB962C8B-B14F-4D97-AF65-F5344CB8AC3E}">
        <p14:creationId xmlns:p14="http://schemas.microsoft.com/office/powerpoint/2010/main" val="1942532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need to override Class to Variant.vi,</a:t>
            </a:r>
            <a:r>
              <a:rPr lang="en-US" baseline="0" dirty="0" smtClean="0"/>
              <a:t> </a:t>
            </a:r>
            <a:r>
              <a:rPr lang="en-US" dirty="0" smtClean="0"/>
              <a:t>the VI that serializes</a:t>
            </a:r>
            <a:r>
              <a:rPr lang="en-US" baseline="0" dirty="0" smtClean="0"/>
              <a:t> the job data.  This VI is used when writing job data to a file or to Jenkins.</a:t>
            </a:r>
          </a:p>
          <a:p>
            <a:endParaRPr lang="en-US" baseline="0" dirty="0" smtClean="0"/>
          </a:p>
          <a:p>
            <a:r>
              <a:rPr lang="en-US" baseline="0" dirty="0" smtClean="0"/>
              <a:t>This VI makes use of a property bag, which is just a variant database.  Data to be serialized is added as attributes to a data variant; the serialization VIs convert this data variant to text of the correct format.</a:t>
            </a:r>
          </a:p>
          <a:p>
            <a:endParaRPr lang="en-US" baseline="0" dirty="0" smtClean="0"/>
          </a:p>
          <a:p>
            <a:r>
              <a:rPr lang="en-US" baseline="0" dirty="0" smtClean="0"/>
              <a:t>This is the block diagram for LabVIEW </a:t>
            </a:r>
            <a:r>
              <a:rPr lang="en-US" baseline="0" dirty="0" err="1" smtClean="0"/>
              <a:t>Build.lvclass:Class</a:t>
            </a:r>
            <a:r>
              <a:rPr lang="en-US" baseline="0" dirty="0" smtClean="0"/>
              <a:t> to Variant.vi  It illustrates some important details about the serialization process.</a:t>
            </a:r>
          </a:p>
          <a:p>
            <a:endParaRPr lang="en-US" baseline="0" dirty="0" smtClean="0"/>
          </a:p>
          <a:p>
            <a:pPr marL="228600" indent="-228600">
              <a:buAutoNum type="arabicPeriod"/>
            </a:pPr>
            <a:r>
              <a:rPr lang="en-US" baseline="0" dirty="0" smtClean="0"/>
              <a:t>You </a:t>
            </a:r>
            <a:r>
              <a:rPr lang="en-US" b="1" baseline="0" dirty="0" smtClean="0"/>
              <a:t>must</a:t>
            </a:r>
            <a:r>
              <a:rPr lang="en-US" b="0" baseline="0" dirty="0" smtClean="0"/>
              <a:t> call the parent node of this VI, and you should call it </a:t>
            </a:r>
            <a:r>
              <a:rPr lang="en-US" b="1" baseline="0" dirty="0" smtClean="0"/>
              <a:t>before</a:t>
            </a:r>
            <a:r>
              <a:rPr lang="en-US" b="0" baseline="0" dirty="0" smtClean="0"/>
              <a:t> you add any other attributes to the variant.  The parent node adds its attributes to the variant; other class methods access these attributes to do their work, and you can as well.</a:t>
            </a:r>
          </a:p>
          <a:p>
            <a:pPr marL="228600" indent="-228600">
              <a:buAutoNum type="arabicPeriod"/>
            </a:pPr>
            <a:endParaRPr lang="en-US" b="0" baseline="0" dirty="0" smtClean="0"/>
          </a:p>
          <a:p>
            <a:pPr marL="228600" indent="-228600">
              <a:buAutoNum type="arabicPeriod"/>
            </a:pPr>
            <a:r>
              <a:rPr lang="en-US" b="0" baseline="0" dirty="0" smtClean="0"/>
              <a:t>Calculate Job Name and Path.vi returns the full job name and recommended workspace path for your job.  The job name is displayed in Jenkins as the title of the job.  The VI takes a Job Target string as input.  The extensions produced by NI SE use a derivative of some unique configuration detail of the job.  The LabVIEW Build uses the name of the build specification, the VI Analyzer job uses the name of the Vi Analyzer configuration file, and so on.  We recommend you do the same.  (If your job does not generates any artifacts, you can use the simpler Add JobName.vi, which only generates the Jenkins job name.)</a:t>
            </a:r>
          </a:p>
          <a:p>
            <a:pPr marL="228600" indent="-228600">
              <a:buAutoNum type="arabicPeriod"/>
            </a:pPr>
            <a:endParaRPr lang="en-US" b="0" baseline="0" dirty="0" smtClean="0"/>
          </a:p>
          <a:p>
            <a:pPr marL="228600" indent="-228600">
              <a:buAutoNum type="arabicPeriod"/>
            </a:pPr>
            <a:r>
              <a:rPr lang="en-US" b="0" baseline="0" dirty="0" smtClean="0"/>
              <a:t>You only need to add two attributes to the variant database.  The first is </a:t>
            </a:r>
            <a:r>
              <a:rPr lang="en-US" b="0" baseline="0" dirty="0" err="1" smtClean="0"/>
              <a:t>MethodName</a:t>
            </a:r>
            <a:r>
              <a:rPr lang="en-US" b="0" baseline="0" dirty="0" smtClean="0"/>
              <a:t>, which is just the name of the web method you created for this job.  The second is the JSON string that will be passed to the method.</a:t>
            </a:r>
          </a:p>
          <a:p>
            <a:pPr marL="228600" indent="-228600">
              <a:buAutoNum type="arabicPeriod"/>
            </a:pPr>
            <a:endParaRPr lang="en-US" b="0" baseline="0" dirty="0" smtClean="0"/>
          </a:p>
          <a:p>
            <a:pPr marL="228600" indent="-228600">
              <a:buAutoNum type="arabicPeriod"/>
            </a:pPr>
            <a:r>
              <a:rPr lang="en-US" b="0" baseline="0" dirty="0" smtClean="0"/>
              <a:t>The JSON string is flattened from an instance of the custom control you created for the CI Server extension.  Populate this control with attributes from your build job class and the output of Calculate Job Name and Path.vi.  Note also that </a:t>
            </a:r>
            <a:r>
              <a:rPr lang="en-US" b="0" baseline="0" dirty="0" err="1" smtClean="0"/>
              <a:t>Executor_Number</a:t>
            </a:r>
            <a:r>
              <a:rPr lang="en-US" b="0" baseline="0" dirty="0" smtClean="0"/>
              <a:t> must always be set to “${EXECUTOR_NUMBER}.</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pPr/>
              <a:t>19</a:t>
            </a:fld>
            <a:endParaRPr lang="en-US"/>
          </a:p>
        </p:txBody>
      </p:sp>
    </p:spTree>
    <p:extLst>
      <p:ext uri="{BB962C8B-B14F-4D97-AF65-F5344CB8AC3E}">
        <p14:creationId xmlns:p14="http://schemas.microsoft.com/office/powerpoint/2010/main" val="2357730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You</a:t>
            </a:r>
            <a:r>
              <a:rPr lang="en-US" baseline="0" dirty="0" smtClean="0"/>
              <a:t> also need to provide an override of Variant to Class.vi, the VI that </a:t>
            </a:r>
            <a:r>
              <a:rPr lang="en-US" baseline="0" dirty="0" err="1" smtClean="0"/>
              <a:t>deserializes</a:t>
            </a:r>
            <a:r>
              <a:rPr lang="en-US" baseline="0" dirty="0" smtClean="0"/>
              <a:t> job data.  This VI is used when loading job data from file.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As with Class to Variant.vi, you </a:t>
            </a:r>
            <a:r>
              <a:rPr lang="en-US" b="1" baseline="0" dirty="0" smtClean="0"/>
              <a:t>must</a:t>
            </a:r>
            <a:r>
              <a:rPr lang="en-US" b="0" baseline="0" dirty="0" smtClean="0"/>
              <a:t> call the parent node, and we strongly recommend you call it before any other operation on the data variant.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0" baseline="0" dirty="0" smtClean="0"/>
              <a:t>JSON is the only attribute you need to retrieve.  Use your extensions’ custom control to unflatten the data, and then write it to your class’ attributes.  Since </a:t>
            </a:r>
            <a:r>
              <a:rPr lang="en-US" b="0" baseline="0" dirty="0" err="1" smtClean="0"/>
              <a:t>Executor_Number</a:t>
            </a:r>
            <a:r>
              <a:rPr lang="en-US" b="0" baseline="0" dirty="0" smtClean="0"/>
              <a:t> and </a:t>
            </a:r>
            <a:r>
              <a:rPr lang="en-US" b="0" baseline="0" dirty="0" err="1" smtClean="0"/>
              <a:t>Workspace_Path</a:t>
            </a:r>
            <a:r>
              <a:rPr lang="en-US" b="0" baseline="0" dirty="0" smtClean="0"/>
              <a:t> are calculated or fixed, you don’t need to save them to class data.</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20</a:t>
            </a:fld>
            <a:endParaRPr lang="en-US"/>
          </a:p>
        </p:txBody>
      </p:sp>
    </p:spTree>
    <p:extLst>
      <p:ext uri="{BB962C8B-B14F-4D97-AF65-F5344CB8AC3E}">
        <p14:creationId xmlns:p14="http://schemas.microsoft.com/office/powerpoint/2010/main" val="2850609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need to provide overrides</a:t>
            </a:r>
            <a:r>
              <a:rPr lang="en-US" baseline="0" dirty="0" smtClean="0"/>
              <a:t> for two VIs used by the CEF, GetText.vi and UIRef.vi.  GetText.vi provides display text and an optional display glyph.  UIRef.vi launches the user interface for the job.</a:t>
            </a:r>
          </a:p>
          <a:p>
            <a:endParaRPr lang="en-US" baseline="0" dirty="0" smtClean="0"/>
          </a:p>
          <a:p>
            <a:r>
              <a:rPr lang="en-US" baseline="0" dirty="0" smtClean="0"/>
              <a:t>Several glyphs are provided for you in the ..\_CI Builder\glyphs folder.  If you opt to provide your own, be sure to add it to the glyphs folder.</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pPr/>
              <a:t>21</a:t>
            </a:fld>
            <a:endParaRPr lang="en-US"/>
          </a:p>
        </p:txBody>
      </p:sp>
    </p:spTree>
    <p:extLst>
      <p:ext uri="{BB962C8B-B14F-4D97-AF65-F5344CB8AC3E}">
        <p14:creationId xmlns:p14="http://schemas.microsoft.com/office/powerpoint/2010/main" val="2337755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UIRef.vi returns</a:t>
            </a:r>
            <a:r>
              <a:rPr lang="en-US" baseline="0" dirty="0" smtClean="0"/>
              <a:t> a static reference to a UI VI.  This is the VI that appears in the right pane of the CI Project Builder.</a:t>
            </a:r>
            <a:endParaRPr lang="en-US" dirty="0" smtClean="0"/>
          </a:p>
          <a:p>
            <a:endParaRPr lang="en-US" dirty="0" smtClean="0"/>
          </a:p>
          <a:p>
            <a:r>
              <a:rPr lang="en-US" dirty="0" smtClean="0"/>
              <a:t>The job UI is the final</a:t>
            </a:r>
            <a:r>
              <a:rPr lang="en-US" baseline="0" dirty="0" smtClean="0"/>
              <a:t> VI you must provide.   It’s a little fiddly, but we provide a template to get you started.</a:t>
            </a:r>
          </a:p>
          <a:p>
            <a:endParaRPr lang="en-US" baseline="0" dirty="0" smtClean="0"/>
          </a:p>
          <a:p>
            <a:r>
              <a:rPr lang="en-US" baseline="0" dirty="0" smtClean="0"/>
              <a:t>Make this VI part of your new job </a:t>
            </a:r>
            <a:r>
              <a:rPr lang="en-US" baseline="0" smtClean="0"/>
              <a:t>node class.</a:t>
            </a:r>
            <a:endParaRPr lang="en-US" baseline="0" dirty="0" smtClean="0"/>
          </a:p>
          <a:p>
            <a:endParaRPr lang="en-US" baseline="0" dirty="0" smtClean="0"/>
          </a:p>
          <a:p>
            <a:r>
              <a:rPr lang="en-US" baseline="0" dirty="0" smtClean="0"/>
              <a:t>If you are writing a new job to correspond to a new CI Server method, that’s it.  You can write jobs that manipulate Jenkins in some other way, like the CI Project and Initialize jobs; they are a bit more complicated, but follow the same pattern.</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pPr/>
              <a:t>22</a:t>
            </a:fld>
            <a:endParaRPr lang="en-US"/>
          </a:p>
        </p:txBody>
      </p:sp>
    </p:spTree>
    <p:extLst>
      <p:ext uri="{BB962C8B-B14F-4D97-AF65-F5344CB8AC3E}">
        <p14:creationId xmlns:p14="http://schemas.microsoft.com/office/powerpoint/2010/main" val="3007042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class diagram displays the structure of the LabVIEW CI Service.  JSON data from Jenkins is converted into Job class, which is passed down to a Jobber actor.  The Jobber executes the Job.</a:t>
            </a:r>
          </a:p>
          <a:p>
            <a:endParaRPr lang="en-US" baseline="0" dirty="0" smtClean="0"/>
          </a:p>
          <a:p>
            <a:r>
              <a:rPr lang="en-US" baseline="0" dirty="0" smtClean="0"/>
              <a:t>To add a new job type to the CI Service, you create a new Job class, and a new method for the web service to invoke that job.  The following slides outline the procedure.</a:t>
            </a:r>
          </a:p>
          <a:p>
            <a:endParaRPr lang="en-US" baseline="0" dirty="0" smtClean="0"/>
          </a:p>
          <a:p>
            <a:r>
              <a:rPr lang="en-US" baseline="0" dirty="0" smtClean="0"/>
              <a:t>Note that while the service is built with Actor Framework, no knowledge of AF is required to extend the Service.</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pPr/>
              <a:t>4</a:t>
            </a:fld>
            <a:endParaRPr lang="en-US"/>
          </a:p>
        </p:txBody>
      </p:sp>
    </p:spTree>
    <p:extLst>
      <p:ext uri="{BB962C8B-B14F-4D97-AF65-F5344CB8AC3E}">
        <p14:creationId xmlns:p14="http://schemas.microsoft.com/office/powerpoint/2010/main" val="3939619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find the template in the</a:t>
            </a:r>
            <a:r>
              <a:rPr lang="en-US" baseline="0" dirty="0" smtClean="0"/>
              <a:t> CI Project Builder’s</a:t>
            </a:r>
            <a:r>
              <a:rPr lang="en-US" dirty="0" smtClean="0"/>
              <a:t> “Templates” folder.  It’s called Job </a:t>
            </a:r>
            <a:r>
              <a:rPr lang="en-US" dirty="0" err="1" smtClean="0"/>
              <a:t>UI.vit</a:t>
            </a:r>
            <a:r>
              <a:rPr lang="en-US" dirty="0" smtClean="0"/>
              <a:t>.</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pPr/>
              <a:t>23</a:t>
            </a:fld>
            <a:endParaRPr lang="en-US"/>
          </a:p>
        </p:txBody>
      </p:sp>
    </p:spTree>
    <p:extLst>
      <p:ext uri="{BB962C8B-B14F-4D97-AF65-F5344CB8AC3E}">
        <p14:creationId xmlns:p14="http://schemas.microsoft.com/office/powerpoint/2010/main" val="1329451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of t</a:t>
            </a:r>
            <a:r>
              <a:rPr lang="en-US" dirty="0" smtClean="0"/>
              <a:t>he code for your</a:t>
            </a:r>
            <a:r>
              <a:rPr lang="en-US" baseline="0" dirty="0" smtClean="0"/>
              <a:t> new job type will reside in &lt;applications&gt;\LabVIEW Continuous Integration\Server Source\LabVIEW CI Service\Extensions.</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5</a:t>
            </a:fld>
            <a:endParaRPr lang="en-US"/>
          </a:p>
        </p:txBody>
      </p:sp>
    </p:spTree>
    <p:extLst>
      <p:ext uri="{BB962C8B-B14F-4D97-AF65-F5344CB8AC3E}">
        <p14:creationId xmlns:p14="http://schemas.microsoft.com/office/powerpoint/2010/main" val="370492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a folder for your new job type.  That folder will contain two items:  a folder for the class that implements the job, and a web service VI that invokes the job.</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6</a:t>
            </a:fld>
            <a:endParaRPr lang="en-US"/>
          </a:p>
        </p:txBody>
      </p:sp>
    </p:spTree>
    <p:extLst>
      <p:ext uri="{BB962C8B-B14F-4D97-AF65-F5344CB8AC3E}">
        <p14:creationId xmlns:p14="http://schemas.microsoft.com/office/powerpoint/2010/main" val="174035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a new class, and change it to inherit from Job.</a:t>
            </a:r>
          </a:p>
          <a:p>
            <a:endParaRPr lang="en-US" baseline="0" dirty="0" smtClean="0"/>
          </a:p>
          <a:p>
            <a:r>
              <a:rPr lang="en-US" baseline="0" dirty="0" smtClean="0"/>
              <a:t>At a minimum, you will create two methods for this new class.  You will create a Configure method that converts a JSON string into an instance of the job, and a Do This method that does the actual work.  Do This is an override of </a:t>
            </a:r>
            <a:r>
              <a:rPr lang="en-US" baseline="0" dirty="0" err="1" smtClean="0"/>
              <a:t>Job:Do</a:t>
            </a:r>
            <a:r>
              <a:rPr lang="en-US" baseline="0" dirty="0" smtClean="0"/>
              <a:t> This.</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7</a:t>
            </a:fld>
            <a:endParaRPr lang="en-US"/>
          </a:p>
        </p:txBody>
      </p:sp>
    </p:spTree>
    <p:extLst>
      <p:ext uri="{BB962C8B-B14F-4D97-AF65-F5344CB8AC3E}">
        <p14:creationId xmlns:p14="http://schemas.microsoft.com/office/powerpoint/2010/main" val="725893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any attributes you need to your new job’s private data.</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8</a:t>
            </a:fld>
            <a:endParaRPr lang="en-US"/>
          </a:p>
        </p:txBody>
      </p:sp>
    </p:spTree>
    <p:extLst>
      <p:ext uri="{BB962C8B-B14F-4D97-AF65-F5344CB8AC3E}">
        <p14:creationId xmlns:p14="http://schemas.microsoft.com/office/powerpoint/2010/main" val="259193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custom control for your new job.</a:t>
            </a:r>
          </a:p>
          <a:p>
            <a:endParaRPr lang="en-US" dirty="0" smtClean="0"/>
          </a:p>
          <a:p>
            <a:r>
              <a:rPr lang="en-US" dirty="0" smtClean="0"/>
              <a:t>This</a:t>
            </a:r>
            <a:r>
              <a:rPr lang="en-US" baseline="0" dirty="0" smtClean="0"/>
              <a:t> control is a strict </a:t>
            </a:r>
            <a:r>
              <a:rPr lang="en-US" baseline="0" dirty="0" err="1" smtClean="0"/>
              <a:t>typedef</a:t>
            </a:r>
            <a:r>
              <a:rPr lang="en-US" baseline="0" dirty="0" smtClean="0"/>
              <a:t>.  The control is a cluster.  Any attributes of your job that are configured by the user prior to running the job should be included in the cluster.  Note that you </a:t>
            </a:r>
            <a:r>
              <a:rPr lang="en-US" b="1" baseline="0" dirty="0" smtClean="0"/>
              <a:t>must</a:t>
            </a:r>
            <a:r>
              <a:rPr lang="en-US" b="0" baseline="0" dirty="0" smtClean="0"/>
              <a:t> include the </a:t>
            </a:r>
            <a:r>
              <a:rPr lang="en-US" b="0" baseline="0" dirty="0" err="1" smtClean="0"/>
              <a:t>Executor_Number</a:t>
            </a:r>
            <a:r>
              <a:rPr lang="en-US" b="0" baseline="0" dirty="0" smtClean="0"/>
              <a:t> and </a:t>
            </a:r>
            <a:r>
              <a:rPr lang="en-US" b="0" baseline="0" dirty="0" err="1" smtClean="0"/>
              <a:t>Workspace_Path</a:t>
            </a:r>
            <a:r>
              <a:rPr lang="en-US" b="0" baseline="0" dirty="0" smtClean="0"/>
              <a:t> strings, as these are required by the framework.</a:t>
            </a:r>
          </a:p>
          <a:p>
            <a:endParaRPr lang="en-US" b="0" baseline="0" dirty="0" smtClean="0"/>
          </a:p>
          <a:p>
            <a:r>
              <a:rPr lang="en-US" b="0" baseline="0" dirty="0" smtClean="0"/>
              <a:t>Add the control to the &lt;applications&gt;\LabVIEW Continuous Integration\Server Source\Shared\Controls folder.  The contents of this folder are shared by the CI Service and the CI Project Builder.</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9</a:t>
            </a:fld>
            <a:endParaRPr lang="en-US"/>
          </a:p>
        </p:txBody>
      </p:sp>
    </p:spTree>
    <p:extLst>
      <p:ext uri="{BB962C8B-B14F-4D97-AF65-F5344CB8AC3E}">
        <p14:creationId xmlns:p14="http://schemas.microsoft.com/office/powerpoint/2010/main" val="540842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an override of Do</a:t>
            </a:r>
            <a:r>
              <a:rPr lang="en-US" baseline="0" dirty="0" smtClean="0"/>
              <a:t> This.vi.  Populate the new method with whatever work needs to be done.</a:t>
            </a:r>
          </a:p>
          <a:p>
            <a:endParaRPr lang="en-US" baseline="0" dirty="0" smtClean="0"/>
          </a:p>
          <a:p>
            <a:r>
              <a:rPr lang="en-US" baseline="0" dirty="0" smtClean="0"/>
              <a:t>This is the block diagram for LabVIEW </a:t>
            </a:r>
            <a:r>
              <a:rPr lang="en-US" baseline="0" dirty="0" err="1" smtClean="0"/>
              <a:t>Build.lvclass:Do</a:t>
            </a:r>
            <a:r>
              <a:rPr lang="en-US" baseline="0" dirty="0" smtClean="0"/>
              <a:t> This.vi.  In addition to invoking Build.vi, this method invokes a number of CI Service framework </a:t>
            </a:r>
            <a:r>
              <a:rPr lang="en-US" baseline="0" dirty="0" err="1" smtClean="0"/>
              <a:t>VIs.</a:t>
            </a:r>
            <a:endParaRPr lang="en-US" baseline="0" dirty="0" smtClean="0"/>
          </a:p>
          <a:p>
            <a:endParaRPr lang="en-US" baseline="0" dirty="0" smtClean="0"/>
          </a:p>
          <a:p>
            <a:r>
              <a:rPr lang="en-US" baseline="0" dirty="0" smtClean="0"/>
              <a:t>The Workspace is the folder where Jenkins expects to find the artifacts created by your Job.  Use Read Workspace Path.vi to obtain this folder.  Note that it is stored as a string, not a path.</a:t>
            </a:r>
          </a:p>
          <a:p>
            <a:endParaRPr lang="en-US" baseline="0" dirty="0" smtClean="0"/>
          </a:p>
          <a:p>
            <a:r>
              <a:rPr lang="en-US" baseline="0" dirty="0" smtClean="0"/>
              <a:t>Move Job Files to Workspace.vi moves the artifacts created by your job to the workspace.  If you want to archive your artifacts, you need to do this.</a:t>
            </a:r>
          </a:p>
          <a:p>
            <a:endParaRPr lang="en-US" baseline="0" dirty="0" smtClean="0"/>
          </a:p>
          <a:p>
            <a:r>
              <a:rPr lang="en-US" baseline="0" dirty="0" smtClean="0"/>
              <a:t>Use Write Status.vi to return the job’s result to Jenkins.  The options are Service Error, Abort, Fail, or Pass.  Jenkins needs this value to show the job’s status, so this step isn’t optional.</a:t>
            </a:r>
          </a:p>
          <a:p>
            <a:endParaRPr lang="en-US" baseline="0" dirty="0" smtClean="0"/>
          </a:p>
          <a:p>
            <a:r>
              <a:rPr lang="en-US" baseline="0" dirty="0" smtClean="0"/>
              <a:t>Use Write Text.vi to return additional information about the results of the job.  Optional, but highly desirable.</a:t>
            </a:r>
          </a:p>
          <a:p>
            <a:endParaRPr lang="en-US" baseline="0" dirty="0" smtClean="0"/>
          </a:p>
          <a:p>
            <a:r>
              <a:rPr lang="en-US" baseline="0" dirty="0" smtClean="0"/>
              <a:t>The Jobber displays a progress bar and text status updates for the jobs it runs.  If you wish, you can update these indicators by accessing methods of the Status Events object.  Update String Data.vi will append a block of text to Jobber’s status window, and Update Numeric Data will set the value of the progress bar.  Note that the progress bar shows percent complete, and thus has a range of 0 to 100.</a:t>
            </a:r>
          </a:p>
          <a:p>
            <a:endParaRPr lang="en-US" baseline="0" dirty="0" smtClean="0"/>
          </a:p>
          <a:p>
            <a:r>
              <a:rPr lang="en-US" baseline="0" dirty="0" smtClean="0"/>
              <a:t>All of these VIs can be found on the CI Service palette, shown later in this document.</a:t>
            </a:r>
          </a:p>
        </p:txBody>
      </p:sp>
      <p:sp>
        <p:nvSpPr>
          <p:cNvPr id="4" name="Slide Number Placeholder 3"/>
          <p:cNvSpPr>
            <a:spLocks noGrp="1"/>
          </p:cNvSpPr>
          <p:nvPr>
            <p:ph type="sldNum" sz="quarter" idx="10"/>
          </p:nvPr>
        </p:nvSpPr>
        <p:spPr/>
        <p:txBody>
          <a:bodyPr/>
          <a:lstStyle/>
          <a:p>
            <a:fld id="{29B424A6-7593-2C46-9CCA-8596FB18DBBE}" type="slidenum">
              <a:rPr lang="en-US" smtClean="0"/>
              <a:t>10</a:t>
            </a:fld>
            <a:endParaRPr lang="en-US"/>
          </a:p>
        </p:txBody>
      </p:sp>
    </p:spTree>
    <p:extLst>
      <p:ext uri="{BB962C8B-B14F-4D97-AF65-F5344CB8AC3E}">
        <p14:creationId xmlns:p14="http://schemas.microsoft.com/office/powerpoint/2010/main" val="1487224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will need to create a configuration VI for your job.</a:t>
            </a:r>
            <a:r>
              <a:rPr lang="en-US" baseline="0" dirty="0" smtClean="0"/>
              <a:t>  The configuration VIs are </a:t>
            </a:r>
            <a:r>
              <a:rPr lang="en-US" b="1" baseline="0" dirty="0" smtClean="0"/>
              <a:t>static </a:t>
            </a:r>
            <a:r>
              <a:rPr lang="en-US" b="0" baseline="0" dirty="0" smtClean="0"/>
              <a:t>dispatch VIs, so you</a:t>
            </a:r>
            <a:r>
              <a:rPr lang="en-US" baseline="0" dirty="0" smtClean="0"/>
              <a:t> do </a:t>
            </a:r>
            <a:r>
              <a:rPr lang="en-US" b="1" baseline="0" dirty="0" smtClean="0"/>
              <a:t>not</a:t>
            </a:r>
            <a:r>
              <a:rPr lang="en-US" b="0" baseline="0" dirty="0" smtClean="0"/>
              <a:t> override a method of </a:t>
            </a:r>
            <a:r>
              <a:rPr lang="en-US" b="0" baseline="0" dirty="0" err="1" smtClean="0"/>
              <a:t>Job.lvclass</a:t>
            </a:r>
            <a:r>
              <a:rPr lang="en-US" b="0" baseline="0" dirty="0" smtClean="0"/>
              <a:t> to create one.</a:t>
            </a:r>
          </a:p>
          <a:p>
            <a:endParaRPr lang="en-US" b="0" baseline="0" dirty="0" smtClean="0"/>
          </a:p>
          <a:p>
            <a:r>
              <a:rPr lang="en-US" b="0" baseline="0" dirty="0" smtClean="0"/>
              <a:t>Add a static dispatch method to your job class, and name it Configure &lt;my class name&gt;.vi.</a:t>
            </a:r>
          </a:p>
          <a:p>
            <a:endParaRPr lang="en-US" b="0" baseline="0" dirty="0" smtClean="0"/>
          </a:p>
          <a:p>
            <a:r>
              <a:rPr lang="en-US" b="0" baseline="0" dirty="0" smtClean="0"/>
              <a:t>As shown here, your configure VI takes a JSON string as input, unflattens that string to the strict </a:t>
            </a:r>
            <a:r>
              <a:rPr lang="en-US" b="0" baseline="0" dirty="0" err="1" smtClean="0"/>
              <a:t>typedef</a:t>
            </a:r>
            <a:r>
              <a:rPr lang="en-US" b="0" baseline="0" dirty="0" smtClean="0"/>
              <a:t> you defined earlier, and writes that data to attributes of your job.  The VI returns a configured instance of the job.</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11</a:t>
            </a:fld>
            <a:endParaRPr lang="en-US"/>
          </a:p>
        </p:txBody>
      </p:sp>
    </p:spTree>
    <p:extLst>
      <p:ext uri="{BB962C8B-B14F-4D97-AF65-F5344CB8AC3E}">
        <p14:creationId xmlns:p14="http://schemas.microsoft.com/office/powerpoint/2010/main" val="4067555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4" name="Picture 3" descr="PPT-corporate-background-16x9_w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TextBox 2"/>
          <p:cNvSpPr txBox="1"/>
          <p:nvPr userDrawn="1"/>
        </p:nvSpPr>
        <p:spPr>
          <a:xfrm>
            <a:off x="350489" y="4748213"/>
            <a:ext cx="646484" cy="276999"/>
          </a:xfrm>
          <a:prstGeom prst="rect">
            <a:avLst/>
          </a:prstGeom>
          <a:noFill/>
        </p:spPr>
        <p:txBody>
          <a:bodyPr wrap="none" rtlCol="0">
            <a:spAutoFit/>
          </a:bodyPr>
          <a:lstStyle/>
          <a:p>
            <a:r>
              <a:rPr lang="en-US" sz="1200" b="0" i="0" dirty="0">
                <a:solidFill>
                  <a:prstClr val="black"/>
                </a:solidFill>
                <a:latin typeface="Univers LT Std 45 Light"/>
                <a:cs typeface="Univers LT Std 45 Light"/>
              </a:rPr>
              <a:t>ni.com</a:t>
            </a:r>
          </a:p>
        </p:txBody>
      </p:sp>
    </p:spTree>
    <p:extLst>
      <p:ext uri="{BB962C8B-B14F-4D97-AF65-F5344CB8AC3E}">
        <p14:creationId xmlns:p14="http://schemas.microsoft.com/office/powerpoint/2010/main" val="96356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73936" y="2104486"/>
            <a:ext cx="8170003" cy="723069"/>
          </a:xfrm>
        </p:spPr>
        <p:txBody>
          <a:bodyPr/>
          <a:lstStyle>
            <a:lvl1pPr algn="ctr">
              <a:defRPr>
                <a:solidFill>
                  <a:schemeClr val="bg1"/>
                </a:solidFill>
              </a:defRPr>
            </a:lvl1pPr>
          </a:lstStyle>
          <a:p>
            <a:r>
              <a:rPr lang="en-US"/>
              <a:t>Click to edit Master title style</a:t>
            </a:r>
            <a:endParaRPr lang="en-US" dirty="0"/>
          </a:p>
        </p:txBody>
      </p:sp>
      <p:pic>
        <p:nvPicPr>
          <p:cNvPr id="3" name="Picture 2" descr="21258 NIWeek Presenter PPT_blank.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6530" cy="5158945"/>
          </a:xfrm>
          <a:prstGeom prst="rect">
            <a:avLst/>
          </a:prstGeom>
        </p:spPr>
      </p:pic>
    </p:spTree>
    <p:extLst>
      <p:ext uri="{BB962C8B-B14F-4D97-AF65-F5344CB8AC3E}">
        <p14:creationId xmlns:p14="http://schemas.microsoft.com/office/powerpoint/2010/main" val="2854326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6530" cy="5158944"/>
          </a:xfrm>
          <a:prstGeom prst="rect">
            <a:avLst/>
          </a:prstGeom>
        </p:spPr>
      </p:pic>
    </p:spTree>
    <p:extLst>
      <p:ext uri="{BB962C8B-B14F-4D97-AF65-F5344CB8AC3E}">
        <p14:creationId xmlns:p14="http://schemas.microsoft.com/office/powerpoint/2010/main" val="76261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Developing Your Presentation Tips </a:t>
            </a:r>
          </a:p>
        </p:txBody>
      </p:sp>
      <p:sp>
        <p:nvSpPr>
          <p:cNvPr id="16" name="Rectangle 15"/>
          <p:cNvSpPr/>
          <p:nvPr userDrawn="1"/>
        </p:nvSpPr>
        <p:spPr>
          <a:xfrm>
            <a:off x="488046" y="957191"/>
            <a:ext cx="8170003" cy="3139321"/>
          </a:xfrm>
          <a:prstGeom prst="rect">
            <a:avLst/>
          </a:prstGeom>
        </p:spPr>
        <p:txBody>
          <a:bodyPr wrap="square">
            <a:spAutoFit/>
          </a:bodyPr>
          <a:lstStyle/>
          <a:p>
            <a:pPr marL="342900" lvl="0" indent="-342900">
              <a:buAutoNum type="arabicPeriod"/>
            </a:pPr>
            <a:r>
              <a:rPr lang="en-US" sz="1800" dirty="0"/>
              <a:t>Help your audience know you</a:t>
            </a:r>
          </a:p>
          <a:p>
            <a:pPr marL="342900" lvl="0" indent="-342900">
              <a:buAutoNum type="arabicPeriod"/>
            </a:pPr>
            <a:r>
              <a:rPr lang="en-US" sz="1800" dirty="0"/>
              <a:t>Know your audience</a:t>
            </a:r>
          </a:p>
          <a:p>
            <a:pPr marL="342900" lvl="0" indent="-342900">
              <a:buAutoNum type="arabicPeriod"/>
            </a:pPr>
            <a:r>
              <a:rPr lang="en-US" sz="1800" dirty="0"/>
              <a:t>Know the story</a:t>
            </a:r>
          </a:p>
          <a:p>
            <a:pPr marL="342900" lvl="0" indent="-342900">
              <a:buAutoNum type="arabicPeriod"/>
            </a:pPr>
            <a:r>
              <a:rPr lang="en-US" sz="1800" dirty="0"/>
              <a:t>Know your story</a:t>
            </a:r>
          </a:p>
          <a:p>
            <a:pPr marL="342900" lvl="0" indent="-342900">
              <a:buAutoNum type="arabicPeriod"/>
            </a:pPr>
            <a:r>
              <a:rPr lang="en-US" sz="1800" dirty="0"/>
              <a:t>Know your #1 goal</a:t>
            </a:r>
          </a:p>
          <a:p>
            <a:pPr marL="342900" lvl="0" indent="-342900">
              <a:buAutoNum type="arabicPeriod"/>
            </a:pPr>
            <a:r>
              <a:rPr lang="en-US" sz="1800" dirty="0"/>
              <a:t>Know what you don’t know</a:t>
            </a:r>
          </a:p>
          <a:p>
            <a:pPr marL="342900" lvl="0" indent="-342900">
              <a:buAutoNum type="arabicPeriod"/>
            </a:pPr>
            <a:r>
              <a:rPr lang="en-US" sz="1800" dirty="0"/>
              <a:t>Know when to tell</a:t>
            </a:r>
          </a:p>
          <a:p>
            <a:pPr marL="342900" lvl="0" indent="-342900">
              <a:buAutoNum type="arabicPeriod"/>
            </a:pPr>
            <a:r>
              <a:rPr lang="en-US" sz="1800" dirty="0"/>
              <a:t>Know that simple is better</a:t>
            </a:r>
          </a:p>
          <a:p>
            <a:pPr marL="342900" lvl="0" indent="-342900">
              <a:buAutoNum type="arabicPeriod"/>
            </a:pPr>
            <a:r>
              <a:rPr lang="en-US" sz="1800" dirty="0"/>
              <a:t>Know </a:t>
            </a:r>
            <a:r>
              <a:rPr lang="en-US" sz="1800"/>
              <a:t>your timing</a:t>
            </a:r>
          </a:p>
          <a:p>
            <a:pPr marL="342900" lvl="0" indent="-342900">
              <a:buAutoNum type="arabicPeriod"/>
            </a:pPr>
            <a:r>
              <a:rPr lang="en-US" sz="1800"/>
              <a:t>Know </a:t>
            </a:r>
            <a:r>
              <a:rPr lang="en-US" sz="1800" dirty="0"/>
              <a:t>what you want the audience to do next</a:t>
            </a:r>
          </a:p>
          <a:p>
            <a:endParaRPr lang="en-US" dirty="0"/>
          </a:p>
        </p:txBody>
      </p:sp>
    </p:spTree>
    <p:extLst>
      <p:ext uri="{BB962C8B-B14F-4D97-AF65-F5344CB8AC3E}">
        <p14:creationId xmlns:p14="http://schemas.microsoft.com/office/powerpoint/2010/main" val="135915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3_External Title Slide">
    <p:spTree>
      <p:nvGrpSpPr>
        <p:cNvPr id="1" name=""/>
        <p:cNvGrpSpPr/>
        <p:nvPr/>
      </p:nvGrpSpPr>
      <p:grpSpPr>
        <a:xfrm>
          <a:off x="0" y="0"/>
          <a:ext cx="0" cy="0"/>
          <a:chOff x="0" y="0"/>
          <a:chExt cx="0" cy="0"/>
        </a:xfrm>
      </p:grpSpPr>
      <p:pic>
        <p:nvPicPr>
          <p:cNvPr id="6" name="Picture 5" descr="PPT corporate background 16x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457200" y="690915"/>
            <a:ext cx="8229599" cy="1873691"/>
          </a:xfrm>
        </p:spPr>
        <p:txBody>
          <a:bodyPr anchor="b">
            <a:noAutofit/>
          </a:bodyPr>
          <a:lstStyle>
            <a:lvl1pPr algn="ctr">
              <a:lnSpc>
                <a:spcPts val="4498"/>
              </a:lnSpc>
              <a:defRPr sz="3500" b="0" i="0" spc="-150">
                <a:solidFill>
                  <a:schemeClr val="tx2"/>
                </a:solidFill>
                <a:latin typeface="+mn-lt"/>
                <a:cs typeface="Univers LT Std 45 Light"/>
              </a:defRPr>
            </a:lvl1pPr>
          </a:lstStyle>
          <a:p>
            <a:r>
              <a:rPr lang="en-US" dirty="0"/>
              <a:t>Click to edit title</a:t>
            </a:r>
          </a:p>
        </p:txBody>
      </p:sp>
      <p:sp>
        <p:nvSpPr>
          <p:cNvPr id="3" name="Subtitle 2"/>
          <p:cNvSpPr>
            <a:spLocks noGrp="1"/>
          </p:cNvSpPr>
          <p:nvPr>
            <p:ph type="subTitle" idx="1" hasCustomPrompt="1"/>
          </p:nvPr>
        </p:nvSpPr>
        <p:spPr>
          <a:xfrm>
            <a:off x="457200" y="2573587"/>
            <a:ext cx="8229600" cy="578456"/>
          </a:xfrm>
        </p:spPr>
        <p:txBody>
          <a:bodyPr>
            <a:noAutofit/>
          </a:bodyPr>
          <a:lstStyle>
            <a:lvl1pPr marL="0" indent="0" algn="ctr">
              <a:buNone/>
              <a:defRPr sz="2000">
                <a:solidFill>
                  <a:schemeClr val="bg2">
                    <a:lumMod val="50000"/>
                  </a:schemeClr>
                </a:solidFill>
                <a:latin typeface="+mn-lt"/>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a:t>Click to edit subtitle</a:t>
            </a:r>
          </a:p>
        </p:txBody>
      </p:sp>
      <p:sp>
        <p:nvSpPr>
          <p:cNvPr id="5" name="TextBox 4"/>
          <p:cNvSpPr txBox="1"/>
          <p:nvPr userDrawn="1"/>
        </p:nvSpPr>
        <p:spPr>
          <a:xfrm>
            <a:off x="350489" y="4748213"/>
            <a:ext cx="646484" cy="276999"/>
          </a:xfrm>
          <a:prstGeom prst="rect">
            <a:avLst/>
          </a:prstGeom>
          <a:noFill/>
        </p:spPr>
        <p:txBody>
          <a:bodyPr wrap="none" rtlCol="0">
            <a:spAutoFit/>
          </a:bodyPr>
          <a:lstStyle/>
          <a:p>
            <a:r>
              <a:rPr lang="en-US" sz="1200" b="0" i="0" dirty="0">
                <a:solidFill>
                  <a:prstClr val="black"/>
                </a:solidFill>
                <a:latin typeface="Univers LT Std 45 Light"/>
                <a:cs typeface="Univers LT Std 45 Light"/>
              </a:rPr>
              <a:t>ni.com</a:t>
            </a:r>
          </a:p>
        </p:txBody>
      </p:sp>
    </p:spTree>
    <p:extLst>
      <p:ext uri="{BB962C8B-B14F-4D97-AF65-F5344CB8AC3E}">
        <p14:creationId xmlns:p14="http://schemas.microsoft.com/office/powerpoint/2010/main" val="2361467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Content Placeholder 2"/>
          <p:cNvSpPr>
            <a:spLocks noGrp="1"/>
          </p:cNvSpPr>
          <p:nvPr>
            <p:ph idx="1" hasCustomPrompt="1"/>
          </p:nvPr>
        </p:nvSpPr>
        <p:spPr>
          <a:xfrm>
            <a:off x="478333" y="841038"/>
            <a:ext cx="8165605" cy="3711756"/>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400" b="0" i="0">
                <a:latin typeface="+mn-lt"/>
                <a:cs typeface="Univers LT Std 45 Light"/>
              </a:defRPr>
            </a:lvl4pPr>
            <a:lvl5pPr>
              <a:defRPr sz="1400">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033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07122"/>
            <a:ext cx="8223978" cy="723069"/>
          </a:xfrm>
        </p:spPr>
        <p:txBody>
          <a:bodyPr/>
          <a:lstStyle/>
          <a:p>
            <a:r>
              <a:rPr lang="en-US" dirty="0"/>
              <a:t>Master title style</a:t>
            </a:r>
          </a:p>
        </p:txBody>
      </p:sp>
      <p:sp>
        <p:nvSpPr>
          <p:cNvPr id="3" name="Content Placeholder 2"/>
          <p:cNvSpPr>
            <a:spLocks noGrp="1"/>
          </p:cNvSpPr>
          <p:nvPr>
            <p:ph sz="half" idx="1" hasCustomPrompt="1"/>
          </p:nvPr>
        </p:nvSpPr>
        <p:spPr>
          <a:xfrm>
            <a:off x="478333" y="843534"/>
            <a:ext cx="4028178" cy="3711756"/>
          </a:xfrm>
        </p:spPr>
        <p:txBody>
          <a:bodyPr/>
          <a:lstStyle>
            <a:lvl1pPr>
              <a:defRPr sz="2000" b="0" i="0">
                <a:latin typeface="+mn-lt"/>
                <a:cs typeface="Univers LT Std 45 Light"/>
              </a:defRPr>
            </a:lvl1pPr>
            <a:lvl2pPr>
              <a:defRPr sz="1800" b="0" i="0">
                <a:latin typeface="+mn-lt"/>
                <a:cs typeface="Univers LT Std 45 Light"/>
              </a:defRPr>
            </a:lvl2pPr>
            <a:lvl3pPr>
              <a:defRPr sz="1600" b="0" i="0">
                <a:latin typeface="+mn-lt"/>
                <a:cs typeface="Univers LT Std 45 Light"/>
              </a:defRPr>
            </a:lvl3pPr>
            <a:lvl4pPr>
              <a:defRPr sz="1400" b="0" i="0">
                <a:latin typeface="+mn-lt"/>
                <a:cs typeface="Univers LT Std 45 Light"/>
              </a:defRPr>
            </a:lvl4pPr>
            <a:lvl5pPr>
              <a:defRPr sz="1400" b="0" i="0">
                <a:latin typeface="+mn-lt"/>
                <a:cs typeface="Univers LT Std 45 Light"/>
              </a:defRPr>
            </a:lvl5pPr>
            <a:lvl6pPr>
              <a:defRPr sz="1800"/>
            </a:lvl6pPr>
            <a:lvl7pPr>
              <a:defRPr sz="1800"/>
            </a:lvl7pPr>
            <a:lvl8pPr>
              <a:defRPr sz="1800"/>
            </a:lvl8pPr>
            <a:lvl9pPr>
              <a:defRPr sz="18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48200" y="843534"/>
            <a:ext cx="4038600" cy="3711756"/>
          </a:xfrm>
        </p:spPr>
        <p:txBody>
          <a:bodyPr/>
          <a:lstStyle>
            <a:lvl1pPr>
              <a:defRPr sz="2000" b="0" i="0">
                <a:latin typeface="+mn-lt"/>
                <a:cs typeface="Univers LT Std 45 Light"/>
              </a:defRPr>
            </a:lvl1pPr>
            <a:lvl2pPr>
              <a:defRPr sz="1800" b="0" i="0">
                <a:latin typeface="+mn-lt"/>
                <a:cs typeface="Univers LT Std 45 Light"/>
              </a:defRPr>
            </a:lvl2pPr>
            <a:lvl3pPr>
              <a:defRPr sz="1600" b="0" i="0">
                <a:latin typeface="+mn-lt"/>
                <a:cs typeface="Univers LT Std 45 Light"/>
              </a:defRPr>
            </a:lvl3pPr>
            <a:lvl4pPr>
              <a:defRPr sz="1400" b="0" i="0">
                <a:latin typeface="+mn-lt"/>
                <a:cs typeface="Univers LT Std 45 Light"/>
              </a:defRPr>
            </a:lvl4pPr>
            <a:lvl5pPr>
              <a:defRPr sz="1400" b="0" i="0">
                <a:latin typeface="+mn-lt"/>
                <a:cs typeface="Univers LT Std 45 Light"/>
              </a:defRPr>
            </a:lvl5pPr>
            <a:lvl6pPr>
              <a:defRPr sz="1800"/>
            </a:lvl6pPr>
            <a:lvl7pPr>
              <a:defRPr sz="1800"/>
            </a:lvl7pPr>
            <a:lvl8pPr>
              <a:defRPr sz="1800"/>
            </a:lvl8pPr>
            <a:lvl9pPr>
              <a:defRPr sz="18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8051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6" y="201705"/>
            <a:ext cx="8170003" cy="522941"/>
          </a:xfrm>
        </p:spPr>
        <p:txBody>
          <a:bodyPr/>
          <a:lstStyle/>
          <a:p>
            <a:r>
              <a:rPr lang="en-US" dirty="0"/>
              <a:t>Master title style</a:t>
            </a:r>
          </a:p>
        </p:txBody>
      </p:sp>
      <p:sp>
        <p:nvSpPr>
          <p:cNvPr id="3" name="Content Placeholder 2"/>
          <p:cNvSpPr>
            <a:spLocks noGrp="1"/>
          </p:cNvSpPr>
          <p:nvPr>
            <p:ph idx="1" hasCustomPrompt="1"/>
          </p:nvPr>
        </p:nvSpPr>
        <p:spPr>
          <a:xfrm>
            <a:off x="478333" y="1312333"/>
            <a:ext cx="8165605" cy="3240461"/>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400" b="0" i="0">
                <a:latin typeface="+mn-lt"/>
                <a:cs typeface="Univers LT Std 45 Light"/>
              </a:defRPr>
            </a:lvl4pPr>
            <a:lvl5pPr>
              <a:defRPr sz="1400">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0" hasCustomPrompt="1"/>
          </p:nvPr>
        </p:nvSpPr>
        <p:spPr>
          <a:xfrm>
            <a:off x="471954" y="734483"/>
            <a:ext cx="8170863" cy="493713"/>
          </a:xfrm>
        </p:spPr>
        <p:txBody>
          <a:bodyPr anchor="t"/>
          <a:lstStyle>
            <a:lvl1pPr marL="0" indent="0">
              <a:buNone/>
              <a:defRPr>
                <a:solidFill>
                  <a:srgbClr val="7B7B7B"/>
                </a:solidFill>
              </a:defRPr>
            </a:lvl1pPr>
          </a:lstStyle>
          <a:p>
            <a:pPr lvl="0"/>
            <a:r>
              <a:rPr lang="en-US" dirty="0"/>
              <a:t>Subhead</a:t>
            </a:r>
          </a:p>
        </p:txBody>
      </p:sp>
    </p:spTree>
    <p:extLst>
      <p:ext uri="{BB962C8B-B14F-4D97-AF65-F5344CB8AC3E}">
        <p14:creationId xmlns:p14="http://schemas.microsoft.com/office/powerpoint/2010/main" val="167285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External Title and Content">
    <p:spTree>
      <p:nvGrpSpPr>
        <p:cNvPr id="1" name=""/>
        <p:cNvGrpSpPr/>
        <p:nvPr/>
      </p:nvGrpSpPr>
      <p:grpSpPr>
        <a:xfrm>
          <a:off x="0" y="0"/>
          <a:ext cx="0" cy="0"/>
          <a:chOff x="0" y="0"/>
          <a:chExt cx="0" cy="0"/>
        </a:xfrm>
      </p:grpSpPr>
      <p:sp>
        <p:nvSpPr>
          <p:cNvPr id="8" name="Content Placeholder 2"/>
          <p:cNvSpPr>
            <a:spLocks noGrp="1"/>
          </p:cNvSpPr>
          <p:nvPr>
            <p:ph sz="half" idx="11" hasCustomPrompt="1"/>
          </p:nvPr>
        </p:nvSpPr>
        <p:spPr>
          <a:xfrm>
            <a:off x="478333" y="1307353"/>
            <a:ext cx="4028178" cy="3247936"/>
          </a:xfrm>
        </p:spPr>
        <p:txBody>
          <a:bodyPr/>
          <a:lstStyle>
            <a:lvl1pPr>
              <a:defRPr sz="2000" b="0" i="0">
                <a:latin typeface="+mn-lt"/>
                <a:cs typeface="Univers LT Std 45 Light"/>
              </a:defRPr>
            </a:lvl1pPr>
            <a:lvl2pPr>
              <a:defRPr sz="1800" b="0" i="0">
                <a:latin typeface="+mn-lt"/>
                <a:cs typeface="Univers LT Std 45 Light"/>
              </a:defRPr>
            </a:lvl2pPr>
            <a:lvl3pPr>
              <a:defRPr sz="1600" b="0" i="0">
                <a:latin typeface="+mn-lt"/>
                <a:cs typeface="Univers LT Std 45 Light"/>
              </a:defRPr>
            </a:lvl3pPr>
            <a:lvl4pPr>
              <a:defRPr sz="1400" b="0" i="0">
                <a:latin typeface="+mn-lt"/>
                <a:cs typeface="Univers LT Std 45 Light"/>
              </a:defRPr>
            </a:lvl4pPr>
            <a:lvl5pPr>
              <a:defRPr sz="1400" b="0" i="0">
                <a:latin typeface="+mn-lt"/>
                <a:cs typeface="Univers LT Std 45 Light"/>
              </a:defRPr>
            </a:lvl5pPr>
            <a:lvl6pPr>
              <a:defRPr sz="1800"/>
            </a:lvl6pPr>
            <a:lvl7pPr>
              <a:defRPr sz="1800"/>
            </a:lvl7pPr>
            <a:lvl8pPr>
              <a:defRPr sz="1800"/>
            </a:lvl8pPr>
            <a:lvl9pPr>
              <a:defRPr sz="18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2" hasCustomPrompt="1"/>
          </p:nvPr>
        </p:nvSpPr>
        <p:spPr>
          <a:xfrm>
            <a:off x="4648200" y="1307353"/>
            <a:ext cx="4038600" cy="3247936"/>
          </a:xfrm>
        </p:spPr>
        <p:txBody>
          <a:bodyPr/>
          <a:lstStyle>
            <a:lvl1pPr>
              <a:defRPr sz="2000" b="0" i="0">
                <a:latin typeface="+mn-lt"/>
                <a:cs typeface="Univers LT Std 45 Light"/>
              </a:defRPr>
            </a:lvl1pPr>
            <a:lvl2pPr>
              <a:defRPr sz="1800" b="0" i="0">
                <a:latin typeface="+mn-lt"/>
                <a:cs typeface="Univers LT Std 45 Light"/>
              </a:defRPr>
            </a:lvl2pPr>
            <a:lvl3pPr>
              <a:defRPr sz="1600" b="0" i="0">
                <a:latin typeface="+mn-lt"/>
                <a:cs typeface="Univers LT Std 45 Light"/>
              </a:defRPr>
            </a:lvl3pPr>
            <a:lvl4pPr>
              <a:defRPr sz="1400" b="0" i="0">
                <a:latin typeface="+mn-lt"/>
                <a:cs typeface="Univers LT Std 45 Light"/>
              </a:defRPr>
            </a:lvl4pPr>
            <a:lvl5pPr>
              <a:defRPr sz="1400" b="0" i="0">
                <a:latin typeface="+mn-lt"/>
                <a:cs typeface="Univers LT Std 45 Light"/>
              </a:defRPr>
            </a:lvl5pPr>
            <a:lvl6pPr>
              <a:defRPr sz="1800"/>
            </a:lvl6pPr>
            <a:lvl7pPr>
              <a:defRPr sz="1800"/>
            </a:lvl7pPr>
            <a:lvl8pPr>
              <a:defRPr sz="1800"/>
            </a:lvl8pPr>
            <a:lvl9pPr>
              <a:defRPr sz="1800"/>
            </a:lvl9p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473936" y="201705"/>
            <a:ext cx="8170003" cy="522941"/>
          </a:xfrm>
        </p:spPr>
        <p:txBody>
          <a:bodyPr/>
          <a:lstStyle/>
          <a:p>
            <a:r>
              <a:rPr lang="en-US" dirty="0"/>
              <a:t>Master title style</a:t>
            </a:r>
          </a:p>
        </p:txBody>
      </p:sp>
      <p:sp>
        <p:nvSpPr>
          <p:cNvPr id="13" name="Text Placeholder 6"/>
          <p:cNvSpPr>
            <a:spLocks noGrp="1"/>
          </p:cNvSpPr>
          <p:nvPr>
            <p:ph type="body" sz="quarter" idx="10" hasCustomPrompt="1"/>
          </p:nvPr>
        </p:nvSpPr>
        <p:spPr>
          <a:xfrm>
            <a:off x="471954" y="734483"/>
            <a:ext cx="8170863" cy="493713"/>
          </a:xfrm>
        </p:spPr>
        <p:txBody>
          <a:bodyPr anchor="t"/>
          <a:lstStyle>
            <a:lvl1pPr marL="0" indent="0">
              <a:buNone/>
              <a:defRPr>
                <a:solidFill>
                  <a:srgbClr val="7B7B7B"/>
                </a:solidFill>
              </a:defRPr>
            </a:lvl1pPr>
          </a:lstStyle>
          <a:p>
            <a:pPr lvl="0"/>
            <a:r>
              <a:rPr lang="en-US" dirty="0"/>
              <a:t>Subhead</a:t>
            </a:r>
          </a:p>
        </p:txBody>
      </p:sp>
    </p:spTree>
    <p:extLst>
      <p:ext uri="{BB962C8B-B14F-4D97-AF65-F5344CB8AC3E}">
        <p14:creationId xmlns:p14="http://schemas.microsoft.com/office/powerpoint/2010/main" val="55456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ternal Title Only">
    <p:spTree>
      <p:nvGrpSpPr>
        <p:cNvPr id="1" name=""/>
        <p:cNvGrpSpPr/>
        <p:nvPr/>
      </p:nvGrpSpPr>
      <p:grpSpPr>
        <a:xfrm>
          <a:off x="0" y="0"/>
          <a:ext cx="0" cy="0"/>
          <a:chOff x="0" y="0"/>
          <a:chExt cx="0" cy="0"/>
        </a:xfrm>
      </p:grpSpPr>
      <p:sp>
        <p:nvSpPr>
          <p:cNvPr id="3" name="Title 1"/>
          <p:cNvSpPr txBox="1">
            <a:spLocks/>
          </p:cNvSpPr>
          <p:nvPr userDrawn="1"/>
        </p:nvSpPr>
        <p:spPr>
          <a:xfrm>
            <a:off x="4957763" y="2057012"/>
            <a:ext cx="2700338" cy="611033"/>
          </a:xfrm>
          <a:prstGeom prst="rect">
            <a:avLst/>
          </a:prstGeom>
        </p:spPr>
        <p:txBody>
          <a:bodyPr vert="horz" lIns="0" tIns="45717" rIns="0" bIns="45717" rtlCol="0" anchor="ctr">
            <a:noAutofit/>
          </a:bodyPr>
          <a:lstStyle>
            <a:lvl1pPr algn="l" defTabSz="457174" rtl="0" eaLnBrk="1" latinLnBrk="0" hangingPunct="1">
              <a:spcBef>
                <a:spcPct val="0"/>
              </a:spcBef>
              <a:buNone/>
              <a:defRPr sz="2800" b="0" i="0" kern="1200" spc="-50">
                <a:solidFill>
                  <a:schemeClr val="accent1"/>
                </a:solidFill>
                <a:latin typeface="+mn-lt"/>
                <a:ea typeface="+mj-ea"/>
                <a:cs typeface="Univers LT Std 45 Light"/>
              </a:defRPr>
            </a:lvl1pPr>
          </a:lstStyle>
          <a:p>
            <a:r>
              <a:rPr lang="en-US" dirty="0"/>
              <a:t>Before </a:t>
            </a:r>
            <a:r>
              <a:rPr lang="en-US"/>
              <a:t>you go,</a:t>
            </a:r>
          </a:p>
          <a:p>
            <a:r>
              <a:rPr lang="en-US" dirty="0"/>
              <a:t>take the survey.</a:t>
            </a:r>
          </a:p>
        </p:txBody>
      </p:sp>
      <p:pic>
        <p:nvPicPr>
          <p:cNvPr id="4" name="Content Placeholder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0251" y="271463"/>
            <a:ext cx="2424968" cy="4311054"/>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9919" cy="5158944"/>
          </a:xfrm>
          <a:prstGeom prst="rect">
            <a:avLst/>
          </a:prstGeom>
        </p:spPr>
      </p:pic>
    </p:spTree>
    <p:extLst>
      <p:ext uri="{BB962C8B-B14F-4D97-AF65-F5344CB8AC3E}">
        <p14:creationId xmlns:p14="http://schemas.microsoft.com/office/powerpoint/2010/main" val="121234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 corporate background 16x9_b.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473936" y="107122"/>
            <a:ext cx="8170003" cy="723069"/>
          </a:xfrm>
          <a:prstGeom prst="rect">
            <a:avLst/>
          </a:prstGeom>
        </p:spPr>
        <p:txBody>
          <a:bodyPr vert="horz" lIns="0" tIns="45717" rIns="0" bIns="45717" rtlCol="0" anchor="ctr">
            <a:noAutofit/>
          </a:bodyPr>
          <a:lstStyle/>
          <a:p>
            <a:r>
              <a:rPr lang="en-US" dirty="0"/>
              <a:t>Master title style</a:t>
            </a:r>
          </a:p>
        </p:txBody>
      </p:sp>
      <p:sp>
        <p:nvSpPr>
          <p:cNvPr id="3" name="Text Placeholder 2"/>
          <p:cNvSpPr>
            <a:spLocks noGrp="1"/>
          </p:cNvSpPr>
          <p:nvPr>
            <p:ph type="body" idx="1"/>
          </p:nvPr>
        </p:nvSpPr>
        <p:spPr>
          <a:xfrm>
            <a:off x="478334" y="841038"/>
            <a:ext cx="8165605" cy="3711756"/>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4" name="TextBox 3"/>
          <p:cNvSpPr txBox="1"/>
          <p:nvPr/>
        </p:nvSpPr>
        <p:spPr>
          <a:xfrm>
            <a:off x="4393908" y="4758164"/>
            <a:ext cx="356187" cy="20774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fld id="{C53BE2A3-E884-4DA2-864E-54215D46267C}" type="slidenum">
              <a:rPr lang="en-US" sz="1100" smtClean="0">
                <a:solidFill>
                  <a:schemeClr val="bg1"/>
                </a:solidFill>
              </a:rPr>
              <a:pPr/>
              <a:t>‹#›</a:t>
            </a:fld>
            <a:endParaRPr lang="en-US" sz="1100" dirty="0">
              <a:solidFill>
                <a:schemeClr val="bg1"/>
              </a:solidFill>
            </a:endParaRPr>
          </a:p>
        </p:txBody>
      </p:sp>
      <p:sp>
        <p:nvSpPr>
          <p:cNvPr id="10" name="TextBox 9"/>
          <p:cNvSpPr txBox="1"/>
          <p:nvPr/>
        </p:nvSpPr>
        <p:spPr>
          <a:xfrm>
            <a:off x="350489" y="4748213"/>
            <a:ext cx="646484" cy="276999"/>
          </a:xfrm>
          <a:prstGeom prst="rect">
            <a:avLst/>
          </a:prstGeom>
          <a:noFill/>
        </p:spPr>
        <p:txBody>
          <a:bodyPr wrap="none" rtlCol="0">
            <a:noAutofit/>
          </a:bodyPr>
          <a:lstStyle/>
          <a:p>
            <a:r>
              <a:rPr lang="en-US" sz="1200" b="0" i="0" dirty="0">
                <a:solidFill>
                  <a:prstClr val="black"/>
                </a:solidFill>
                <a:latin typeface="Univers LT Std 45 Light"/>
                <a:cs typeface="Univers LT Std 45 Light"/>
              </a:rPr>
              <a:t>ni.com</a:t>
            </a:r>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685" r:id="rId1"/>
    <p:sldLayoutId id="2147483687" r:id="rId2"/>
    <p:sldLayoutId id="2147483693" r:id="rId3"/>
    <p:sldLayoutId id="2147483725" r:id="rId4"/>
    <p:sldLayoutId id="2147483688" r:id="rId5"/>
    <p:sldLayoutId id="2147483700" r:id="rId6"/>
    <p:sldLayoutId id="2147483701" r:id="rId7"/>
    <p:sldLayoutId id="2147483689" r:id="rId8"/>
    <p:sldLayoutId id="2147483722" r:id="rId9"/>
    <p:sldLayoutId id="2147483724" r:id="rId10"/>
    <p:sldLayoutId id="2147483723" r:id="rId11"/>
  </p:sldLayoutIdLst>
  <p:txStyles>
    <p:titleStyle>
      <a:lvl1pPr algn="l" defTabSz="457174" rtl="0" eaLnBrk="1" latinLnBrk="0" hangingPunct="1">
        <a:spcBef>
          <a:spcPct val="0"/>
        </a:spcBef>
        <a:buNone/>
        <a:defRPr sz="2800" b="0" i="0" kern="1200" spc="-50">
          <a:solidFill>
            <a:schemeClr val="accent1"/>
          </a:solidFill>
          <a:latin typeface="+mn-lt"/>
          <a:ea typeface="+mj-ea"/>
          <a:cs typeface="Univers LT Std 45 Light"/>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000" b="0" i="0" kern="1200">
          <a:solidFill>
            <a:schemeClr val="bg2">
              <a:lumMod val="25000"/>
            </a:schemeClr>
          </a:solidFill>
          <a:latin typeface="+mn-lt"/>
          <a:ea typeface="+mn-ea"/>
          <a:cs typeface="Univers LT Std 45 Light"/>
        </a:defRPr>
      </a:lvl1pPr>
      <a:lvl2pPr marL="642640" indent="-186321" algn="l" defTabSz="457174" rtl="0" eaLnBrk="1" latinLnBrk="0" hangingPunct="1">
        <a:spcBef>
          <a:spcPct val="20000"/>
        </a:spcBef>
        <a:buClr>
          <a:schemeClr val="bg1">
            <a:lumMod val="50000"/>
          </a:schemeClr>
        </a:buClr>
        <a:buSzPct val="70000"/>
        <a:buFont typeface="Arial"/>
        <a:buChar char="•"/>
        <a:defRPr sz="1800" b="0" i="0" kern="1200">
          <a:solidFill>
            <a:schemeClr val="bg2">
              <a:lumMod val="25000"/>
            </a:schemeClr>
          </a:solidFill>
          <a:latin typeface="+mn-lt"/>
          <a:ea typeface="+mn-ea"/>
          <a:cs typeface="Univers LT Std 45 Light"/>
        </a:defRPr>
      </a:lvl2pPr>
      <a:lvl3pPr marL="1082224" indent="-167354" algn="l" defTabSz="457174" rtl="0" eaLnBrk="1" latinLnBrk="0" hangingPunct="1">
        <a:spcBef>
          <a:spcPct val="20000"/>
        </a:spcBef>
        <a:buClr>
          <a:schemeClr val="bg1">
            <a:lumMod val="50000"/>
          </a:schemeClr>
        </a:buClr>
        <a:buSzPct val="70000"/>
        <a:buFont typeface="Courier New"/>
        <a:buChar char="o"/>
        <a:defRPr sz="1600" b="0" i="0" kern="1200">
          <a:solidFill>
            <a:schemeClr val="bg2">
              <a:lumMod val="25000"/>
            </a:schemeClr>
          </a:solidFill>
          <a:latin typeface="+mn-lt"/>
          <a:ea typeface="+mn-ea"/>
          <a:cs typeface="Univers LT Std 45 Light"/>
        </a:defRPr>
      </a:lvl3pPr>
      <a:lvl4pPr marL="1600110" indent="-228587" algn="l" defTabSz="457174" rtl="0" eaLnBrk="1" latinLnBrk="0" hangingPunct="1">
        <a:spcBef>
          <a:spcPct val="20000"/>
        </a:spcBef>
        <a:buClr>
          <a:schemeClr val="bg1">
            <a:lumMod val="50000"/>
          </a:schemeClr>
        </a:buClr>
        <a:buSzPct val="70000"/>
        <a:buFont typeface="Arial"/>
        <a:buChar char="–"/>
        <a:defRPr sz="1300" b="0" i="0" kern="1200">
          <a:solidFill>
            <a:schemeClr val="bg2">
              <a:lumMod val="25000"/>
            </a:schemeClr>
          </a:solidFill>
          <a:latin typeface="+mn-lt"/>
          <a:ea typeface="+mn-ea"/>
          <a:cs typeface="Univers LT Std 45 Light"/>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059" y="1756112"/>
            <a:ext cx="5786378" cy="723069"/>
          </a:xfrm>
        </p:spPr>
        <p:txBody>
          <a:bodyPr>
            <a:noAutofit/>
          </a:bodyPr>
          <a:lstStyle/>
          <a:p>
            <a:r>
              <a:rPr lang="en-US" b="1" dirty="0" smtClean="0"/>
              <a:t>Extending the LabVIEW CI Service and LabVIEW CI Project Builder</a:t>
            </a:r>
            <a:endParaRPr lang="en-US" dirty="0"/>
          </a:p>
        </p:txBody>
      </p:sp>
    </p:spTree>
    <p:extLst>
      <p:ext uri="{BB962C8B-B14F-4D97-AF65-F5344CB8AC3E}">
        <p14:creationId xmlns:p14="http://schemas.microsoft.com/office/powerpoint/2010/main" val="123739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Do This.vi</a:t>
            </a:r>
            <a:endParaRPr lang="en-US" dirty="0"/>
          </a:p>
        </p:txBody>
      </p:sp>
      <p:pic>
        <p:nvPicPr>
          <p:cNvPr id="6" name="Picture 5"/>
          <p:cNvPicPr>
            <a:picLocks noChangeAspect="1"/>
          </p:cNvPicPr>
          <p:nvPr/>
        </p:nvPicPr>
        <p:blipFill>
          <a:blip r:embed="rId3"/>
          <a:stretch>
            <a:fillRect/>
          </a:stretch>
        </p:blipFill>
        <p:spPr>
          <a:xfrm>
            <a:off x="255442" y="1091046"/>
            <a:ext cx="8633114" cy="2961409"/>
          </a:xfrm>
          <a:prstGeom prst="rect">
            <a:avLst/>
          </a:prstGeom>
        </p:spPr>
      </p:pic>
    </p:spTree>
    <p:extLst>
      <p:ext uri="{BB962C8B-B14F-4D97-AF65-F5344CB8AC3E}">
        <p14:creationId xmlns:p14="http://schemas.microsoft.com/office/powerpoint/2010/main" val="425228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Configure VI</a:t>
            </a:r>
            <a:endParaRPr lang="en-US" dirty="0"/>
          </a:p>
        </p:txBody>
      </p:sp>
      <p:pic>
        <p:nvPicPr>
          <p:cNvPr id="4" name="Picture 3"/>
          <p:cNvPicPr>
            <a:picLocks noChangeAspect="1"/>
          </p:cNvPicPr>
          <p:nvPr/>
        </p:nvPicPr>
        <p:blipFill>
          <a:blip r:embed="rId3"/>
          <a:stretch>
            <a:fillRect/>
          </a:stretch>
        </p:blipFill>
        <p:spPr>
          <a:xfrm>
            <a:off x="515112" y="1031399"/>
            <a:ext cx="8113776" cy="3080700"/>
          </a:xfrm>
          <a:prstGeom prst="rect">
            <a:avLst/>
          </a:prstGeom>
        </p:spPr>
      </p:pic>
    </p:spTree>
    <p:extLst>
      <p:ext uri="{BB962C8B-B14F-4D97-AF65-F5344CB8AC3E}">
        <p14:creationId xmlns:p14="http://schemas.microsoft.com/office/powerpoint/2010/main" val="3368766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 </a:t>
            </a:r>
            <a:r>
              <a:rPr lang="en-US" dirty="0" err="1" smtClean="0"/>
              <a:t>LabVIEW</a:t>
            </a:r>
            <a:r>
              <a:rPr lang="en-US" dirty="0" smtClean="0"/>
              <a:t> Interaction</a:t>
            </a:r>
            <a:endParaRPr lang="en-US" dirty="0"/>
          </a:p>
        </p:txBody>
      </p:sp>
      <p:pic>
        <p:nvPicPr>
          <p:cNvPr id="4" name="Picture 2" descr="Jenkins logo with title.svg"/>
          <p:cNvPicPr>
            <a:picLocks noChangeAspect="1" noChangeArrowheads="1"/>
          </p:cNvPicPr>
          <p:nvPr/>
        </p:nvPicPr>
        <p:blipFill>
          <a:blip r:embed="rId3"/>
          <a:srcRect/>
          <a:stretch>
            <a:fillRect/>
          </a:stretch>
        </p:blipFill>
        <p:spPr bwMode="auto">
          <a:xfrm>
            <a:off x="1397439" y="977476"/>
            <a:ext cx="1796653" cy="577994"/>
          </a:xfrm>
          <a:prstGeom prst="rect">
            <a:avLst/>
          </a:prstGeom>
          <a:noFill/>
        </p:spPr>
      </p:pic>
      <p:cxnSp>
        <p:nvCxnSpPr>
          <p:cNvPr id="5" name="Straight Arrow Connector 4"/>
          <p:cNvCxnSpPr/>
          <p:nvPr/>
        </p:nvCxnSpPr>
        <p:spPr>
          <a:xfrm>
            <a:off x="3264254" y="1399985"/>
            <a:ext cx="880248" cy="4762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119951" y="1645344"/>
            <a:ext cx="600036" cy="300082"/>
          </a:xfrm>
          <a:prstGeom prst="rect">
            <a:avLst/>
          </a:prstGeom>
          <a:noFill/>
        </p:spPr>
        <p:txBody>
          <a:bodyPr wrap="none" rtlCol="0">
            <a:spAutoFit/>
          </a:bodyPr>
          <a:lstStyle/>
          <a:p>
            <a:r>
              <a:rPr lang="en-US" sz="1350" dirty="0"/>
              <a:t>HTTP</a:t>
            </a:r>
          </a:p>
        </p:txBody>
      </p:sp>
      <p:pic>
        <p:nvPicPr>
          <p:cNvPr id="7" name="Picture 6"/>
          <p:cNvPicPr>
            <a:picLocks noChangeAspect="1"/>
          </p:cNvPicPr>
          <p:nvPr/>
        </p:nvPicPr>
        <p:blipFill>
          <a:blip r:embed="rId4"/>
          <a:stretch>
            <a:fillRect/>
          </a:stretch>
        </p:blipFill>
        <p:spPr>
          <a:xfrm>
            <a:off x="3972968" y="2026824"/>
            <a:ext cx="3333750" cy="1628775"/>
          </a:xfrm>
          <a:prstGeom prst="rect">
            <a:avLst/>
          </a:prstGeom>
        </p:spPr>
      </p:pic>
      <p:pic>
        <p:nvPicPr>
          <p:cNvPr id="11" name="Picture 10"/>
          <p:cNvPicPr>
            <a:picLocks noChangeAspect="1"/>
          </p:cNvPicPr>
          <p:nvPr/>
        </p:nvPicPr>
        <p:blipFill>
          <a:blip r:embed="rId5"/>
          <a:stretch>
            <a:fillRect/>
          </a:stretch>
        </p:blipFill>
        <p:spPr>
          <a:xfrm>
            <a:off x="4636711" y="3954596"/>
            <a:ext cx="2211987" cy="550539"/>
          </a:xfrm>
          <a:prstGeom prst="rect">
            <a:avLst/>
          </a:prstGeom>
        </p:spPr>
      </p:pic>
      <p:cxnSp>
        <p:nvCxnSpPr>
          <p:cNvPr id="13" name="Straight Arrow Connector 12"/>
          <p:cNvCxnSpPr/>
          <p:nvPr/>
        </p:nvCxnSpPr>
        <p:spPr>
          <a:xfrm>
            <a:off x="5616393" y="3723671"/>
            <a:ext cx="0" cy="2020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3996456" y="2309560"/>
            <a:ext cx="2160504" cy="210120"/>
          </a:xfrm>
          <a:prstGeom prst="rect">
            <a:avLst/>
          </a:prstGeom>
          <a:noFill/>
          <a:ln w="254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973047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Web Method</a:t>
            </a:r>
            <a:endParaRPr lang="en-US" dirty="0"/>
          </a:p>
        </p:txBody>
      </p:sp>
      <p:pic>
        <p:nvPicPr>
          <p:cNvPr id="3" name="Picture 2"/>
          <p:cNvPicPr>
            <a:picLocks noChangeAspect="1"/>
          </p:cNvPicPr>
          <p:nvPr/>
        </p:nvPicPr>
        <p:blipFill>
          <a:blip r:embed="rId3"/>
          <a:stretch>
            <a:fillRect/>
          </a:stretch>
        </p:blipFill>
        <p:spPr>
          <a:xfrm>
            <a:off x="319722" y="1964282"/>
            <a:ext cx="8504557" cy="1214937"/>
          </a:xfrm>
          <a:prstGeom prst="rect">
            <a:avLst/>
          </a:prstGeom>
        </p:spPr>
      </p:pic>
    </p:spTree>
    <p:extLst>
      <p:ext uri="{BB962C8B-B14F-4D97-AF65-F5344CB8AC3E}">
        <p14:creationId xmlns:p14="http://schemas.microsoft.com/office/powerpoint/2010/main" val="1190735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73936" y="1218552"/>
            <a:ext cx="4572887" cy="2767356"/>
          </a:xfrm>
          <a:prstGeom prst="rect">
            <a:avLst/>
          </a:prstGeom>
        </p:spPr>
      </p:pic>
      <p:sp>
        <p:nvSpPr>
          <p:cNvPr id="2" name="Title 1"/>
          <p:cNvSpPr>
            <a:spLocks noGrp="1"/>
          </p:cNvSpPr>
          <p:nvPr>
            <p:ph type="title"/>
          </p:nvPr>
        </p:nvSpPr>
        <p:spPr/>
        <p:txBody>
          <a:bodyPr/>
          <a:lstStyle/>
          <a:p>
            <a:r>
              <a:rPr lang="en-US" dirty="0" smtClean="0"/>
              <a:t>Rebuild the CI Server</a:t>
            </a:r>
            <a:endParaRPr lang="en-US" dirty="0"/>
          </a:p>
        </p:txBody>
      </p:sp>
      <p:cxnSp>
        <p:nvCxnSpPr>
          <p:cNvPr id="6" name="Straight Arrow Connector 5"/>
          <p:cNvCxnSpPr/>
          <p:nvPr/>
        </p:nvCxnSpPr>
        <p:spPr>
          <a:xfrm flipH="1">
            <a:off x="3124851" y="2798251"/>
            <a:ext cx="514349" cy="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963561" y="2659751"/>
            <a:ext cx="2650213" cy="300082"/>
          </a:xfrm>
          <a:prstGeom prst="rect">
            <a:avLst/>
          </a:prstGeom>
          <a:noFill/>
        </p:spPr>
        <p:txBody>
          <a:bodyPr wrap="none" rtlCol="0">
            <a:spAutoFit/>
          </a:bodyPr>
          <a:lstStyle/>
          <a:p>
            <a:r>
              <a:rPr lang="en-US" sz="1350" dirty="0"/>
              <a:t>Call this VI to build the CI Server</a:t>
            </a:r>
          </a:p>
        </p:txBody>
      </p:sp>
    </p:spTree>
    <p:extLst>
      <p:ext uri="{BB962C8B-B14F-4D97-AF65-F5344CB8AC3E}">
        <p14:creationId xmlns:p14="http://schemas.microsoft.com/office/powerpoint/2010/main" val="2186271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7298" y="1756112"/>
            <a:ext cx="6397182" cy="723069"/>
          </a:xfrm>
        </p:spPr>
        <p:txBody>
          <a:bodyPr>
            <a:noAutofit/>
          </a:bodyPr>
          <a:lstStyle/>
          <a:p>
            <a:r>
              <a:rPr lang="en-US" b="1" dirty="0" smtClean="0"/>
              <a:t>Extending the LabVIEW CI Project Builder</a:t>
            </a:r>
            <a:endParaRPr lang="en-US" dirty="0"/>
          </a:p>
        </p:txBody>
      </p:sp>
    </p:spTree>
    <p:extLst>
      <p:ext uri="{BB962C8B-B14F-4D97-AF65-F5344CB8AC3E}">
        <p14:creationId xmlns:p14="http://schemas.microsoft.com/office/powerpoint/2010/main" val="3772976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40740" y="865221"/>
            <a:ext cx="3025837" cy="3129383"/>
          </a:xfrm>
          <a:prstGeom prst="rect">
            <a:avLst/>
          </a:prstGeom>
        </p:spPr>
      </p:pic>
      <p:sp>
        <p:nvSpPr>
          <p:cNvPr id="2" name="Title 1"/>
          <p:cNvSpPr>
            <a:spLocks noGrp="1"/>
          </p:cNvSpPr>
          <p:nvPr>
            <p:ph type="title"/>
          </p:nvPr>
        </p:nvSpPr>
        <p:spPr/>
        <p:txBody>
          <a:bodyPr/>
          <a:lstStyle/>
          <a:p>
            <a:r>
              <a:rPr lang="en-US" dirty="0" smtClean="0"/>
              <a:t>Creating a New Job Type Configuration Node</a:t>
            </a:r>
            <a:endParaRPr lang="en-US" dirty="0"/>
          </a:p>
        </p:txBody>
      </p:sp>
      <p:cxnSp>
        <p:nvCxnSpPr>
          <p:cNvPr id="6" name="Straight Arrow Connector 5"/>
          <p:cNvCxnSpPr/>
          <p:nvPr/>
        </p:nvCxnSpPr>
        <p:spPr>
          <a:xfrm flipH="1">
            <a:off x="3030397" y="2193085"/>
            <a:ext cx="514349" cy="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a:blip r:embed="rId4"/>
          <a:stretch>
            <a:fillRect/>
          </a:stretch>
        </p:blipFill>
        <p:spPr>
          <a:xfrm>
            <a:off x="4747638" y="865221"/>
            <a:ext cx="2964871" cy="3120462"/>
          </a:xfrm>
          <a:prstGeom prst="rect">
            <a:avLst/>
          </a:prstGeom>
        </p:spPr>
      </p:pic>
      <p:sp>
        <p:nvSpPr>
          <p:cNvPr id="11" name="Rectangle 10"/>
          <p:cNvSpPr/>
          <p:nvPr/>
        </p:nvSpPr>
        <p:spPr>
          <a:xfrm>
            <a:off x="4765000" y="3220655"/>
            <a:ext cx="1048385" cy="738984"/>
          </a:xfrm>
          <a:prstGeom prst="rect">
            <a:avLst/>
          </a:prstGeom>
          <a:noFill/>
          <a:ln w="254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60764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Build Job Class</a:t>
            </a:r>
            <a:endParaRPr lang="en-US" dirty="0"/>
          </a:p>
        </p:txBody>
      </p:sp>
      <p:pic>
        <p:nvPicPr>
          <p:cNvPr id="4" name="Picture 3"/>
          <p:cNvPicPr>
            <a:picLocks noChangeAspect="1"/>
          </p:cNvPicPr>
          <p:nvPr/>
        </p:nvPicPr>
        <p:blipFill>
          <a:blip r:embed="rId3"/>
          <a:stretch>
            <a:fillRect/>
          </a:stretch>
        </p:blipFill>
        <p:spPr>
          <a:xfrm>
            <a:off x="3547001" y="1128384"/>
            <a:ext cx="2049996" cy="2886730"/>
          </a:xfrm>
          <a:prstGeom prst="rect">
            <a:avLst/>
          </a:prstGeom>
        </p:spPr>
      </p:pic>
    </p:spTree>
    <p:extLst>
      <p:ext uri="{BB962C8B-B14F-4D97-AF65-F5344CB8AC3E}">
        <p14:creationId xmlns:p14="http://schemas.microsoft.com/office/powerpoint/2010/main" val="1681136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018213" y="916526"/>
            <a:ext cx="2789111" cy="3169444"/>
          </a:xfrm>
          <a:prstGeom prst="rect">
            <a:avLst/>
          </a:prstGeom>
          <a:ln>
            <a:solidFill>
              <a:schemeClr val="accent1"/>
            </a:solidFill>
          </a:ln>
        </p:spPr>
      </p:pic>
      <p:sp>
        <p:nvSpPr>
          <p:cNvPr id="2" name="Title 1"/>
          <p:cNvSpPr>
            <a:spLocks noGrp="1"/>
          </p:cNvSpPr>
          <p:nvPr>
            <p:ph type="title"/>
          </p:nvPr>
        </p:nvSpPr>
        <p:spPr/>
        <p:txBody>
          <a:bodyPr/>
          <a:lstStyle/>
          <a:p>
            <a:r>
              <a:rPr lang="en-US" dirty="0" smtClean="0"/>
              <a:t>Create a Custom Control for Your Job</a:t>
            </a:r>
            <a:endParaRPr lang="en-US" dirty="0"/>
          </a:p>
        </p:txBody>
      </p:sp>
      <p:pic>
        <p:nvPicPr>
          <p:cNvPr id="4" name="Picture 3"/>
          <p:cNvPicPr>
            <a:picLocks noChangeAspect="1"/>
          </p:cNvPicPr>
          <p:nvPr/>
        </p:nvPicPr>
        <p:blipFill>
          <a:blip r:embed="rId4"/>
          <a:stretch>
            <a:fillRect/>
          </a:stretch>
        </p:blipFill>
        <p:spPr>
          <a:xfrm>
            <a:off x="5631915" y="945194"/>
            <a:ext cx="1700331" cy="3314070"/>
          </a:xfrm>
          <a:prstGeom prst="rect">
            <a:avLst/>
          </a:prstGeom>
        </p:spPr>
      </p:pic>
      <p:cxnSp>
        <p:nvCxnSpPr>
          <p:cNvPr id="6" name="Straight Arrow Connector 5"/>
          <p:cNvCxnSpPr/>
          <p:nvPr/>
        </p:nvCxnSpPr>
        <p:spPr>
          <a:xfrm flipH="1">
            <a:off x="4014845" y="2501248"/>
            <a:ext cx="1617071" cy="882032"/>
          </a:xfrm>
          <a:prstGeom prst="straightConnector1">
            <a:avLst/>
          </a:prstGeom>
          <a:ln w="38100">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4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Serialization</a:t>
            </a:r>
            <a:endParaRPr lang="en-US" dirty="0"/>
          </a:p>
        </p:txBody>
      </p:sp>
      <p:pic>
        <p:nvPicPr>
          <p:cNvPr id="8" name="Picture 7"/>
          <p:cNvPicPr>
            <a:picLocks noChangeAspect="1"/>
          </p:cNvPicPr>
          <p:nvPr/>
        </p:nvPicPr>
        <p:blipFill>
          <a:blip r:embed="rId3"/>
          <a:stretch>
            <a:fillRect/>
          </a:stretch>
        </p:blipFill>
        <p:spPr>
          <a:xfrm>
            <a:off x="428148" y="732948"/>
            <a:ext cx="8287703" cy="3677603"/>
          </a:xfrm>
          <a:prstGeom prst="rect">
            <a:avLst/>
          </a:prstGeom>
        </p:spPr>
      </p:pic>
    </p:spTree>
    <p:extLst>
      <p:ext uri="{BB962C8B-B14F-4D97-AF65-F5344CB8AC3E}">
        <p14:creationId xmlns:p14="http://schemas.microsoft.com/office/powerpoint/2010/main" val="1449838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Experience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101" y="830191"/>
            <a:ext cx="1522509" cy="152250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2360" y="3017692"/>
            <a:ext cx="1202765" cy="104239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1962" y="3238369"/>
            <a:ext cx="613431" cy="52541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1151" y="3017692"/>
            <a:ext cx="1202765" cy="1042397"/>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0754" y="3238369"/>
            <a:ext cx="613431" cy="525417"/>
          </a:xfrm>
          <a:prstGeom prst="rect">
            <a:avLst/>
          </a:prstGeom>
        </p:spPr>
      </p:pic>
      <p:cxnSp>
        <p:nvCxnSpPr>
          <p:cNvPr id="16" name="Straight Arrow Connector 15"/>
          <p:cNvCxnSpPr>
            <a:stCxn id="8" idx="0"/>
          </p:cNvCxnSpPr>
          <p:nvPr/>
        </p:nvCxnSpPr>
        <p:spPr>
          <a:xfrm flipV="1">
            <a:off x="2633742" y="2168356"/>
            <a:ext cx="1243777" cy="8493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H="1" flipV="1">
            <a:off x="5162309" y="2168356"/>
            <a:ext cx="1110225" cy="8493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222920" y="712564"/>
            <a:ext cx="1965666" cy="923330"/>
          </a:xfrm>
          <a:prstGeom prst="rect">
            <a:avLst/>
          </a:prstGeom>
          <a:noFill/>
        </p:spPr>
        <p:txBody>
          <a:bodyPr wrap="none" rtlCol="0">
            <a:spAutoFit/>
          </a:bodyPr>
          <a:lstStyle/>
          <a:p>
            <a:r>
              <a:rPr lang="en-US" sz="1350" dirty="0"/>
              <a:t>Build Server with:</a:t>
            </a:r>
          </a:p>
          <a:p>
            <a:pPr marL="214313" indent="-214313">
              <a:buFont typeface="Arial" panose="020B0604020202020204" pitchFamily="34" charset="0"/>
              <a:buChar char="•"/>
            </a:pPr>
            <a:r>
              <a:rPr lang="en-US" sz="1350" dirty="0"/>
              <a:t>Jenkins</a:t>
            </a:r>
          </a:p>
          <a:p>
            <a:pPr marL="214313" indent="-214313">
              <a:buFont typeface="Arial" panose="020B0604020202020204" pitchFamily="34" charset="0"/>
              <a:buChar char="•"/>
            </a:pPr>
            <a:r>
              <a:rPr lang="en-US" sz="1350" dirty="0"/>
              <a:t>CI </a:t>
            </a:r>
            <a:r>
              <a:rPr lang="en-US" sz="1350" dirty="0" smtClean="0"/>
              <a:t>Service</a:t>
            </a:r>
            <a:endParaRPr lang="en-US" sz="1350" dirty="0"/>
          </a:p>
          <a:p>
            <a:pPr marL="214313" indent="-214313">
              <a:buFont typeface="Arial" panose="020B0604020202020204" pitchFamily="34" charset="0"/>
              <a:buChar char="•"/>
            </a:pPr>
            <a:r>
              <a:rPr lang="en-US" sz="1350" dirty="0"/>
              <a:t>LabVIEW (for builds)</a:t>
            </a:r>
          </a:p>
        </p:txBody>
      </p:sp>
      <p:sp>
        <p:nvSpPr>
          <p:cNvPr id="25" name="TextBox 24"/>
          <p:cNvSpPr txBox="1"/>
          <p:nvPr/>
        </p:nvSpPr>
        <p:spPr>
          <a:xfrm>
            <a:off x="3534727" y="3123114"/>
            <a:ext cx="2028827" cy="923330"/>
          </a:xfrm>
          <a:prstGeom prst="rect">
            <a:avLst/>
          </a:prstGeom>
          <a:noFill/>
        </p:spPr>
        <p:txBody>
          <a:bodyPr wrap="square" rtlCol="0">
            <a:spAutoFit/>
          </a:bodyPr>
          <a:lstStyle/>
          <a:p>
            <a:r>
              <a:rPr lang="en-US" sz="1350" dirty="0"/>
              <a:t>Development Systems:</a:t>
            </a:r>
          </a:p>
          <a:p>
            <a:pPr marL="214313" indent="-214313">
              <a:buFont typeface="Arial" panose="020B0604020202020204" pitchFamily="34" charset="0"/>
              <a:buChar char="•"/>
            </a:pPr>
            <a:r>
              <a:rPr lang="en-US" sz="1350" dirty="0"/>
              <a:t>CI Project Builder</a:t>
            </a:r>
          </a:p>
          <a:p>
            <a:pPr marL="214313" indent="-214313">
              <a:buFont typeface="Arial" panose="020B0604020202020204" pitchFamily="34" charset="0"/>
              <a:buChar char="•"/>
            </a:pPr>
            <a:r>
              <a:rPr lang="en-US" sz="1350" dirty="0"/>
              <a:t>LabVIEW (for development)</a:t>
            </a:r>
          </a:p>
        </p:txBody>
      </p:sp>
    </p:spTree>
    <p:extLst>
      <p:ext uri="{BB962C8B-B14F-4D97-AF65-F5344CB8AC3E}">
        <p14:creationId xmlns:p14="http://schemas.microsoft.com/office/powerpoint/2010/main" val="1112959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Deserialization</a:t>
            </a:r>
            <a:endParaRPr lang="en-US" dirty="0"/>
          </a:p>
        </p:txBody>
      </p:sp>
      <p:pic>
        <p:nvPicPr>
          <p:cNvPr id="6" name="Picture 5"/>
          <p:cNvPicPr>
            <a:picLocks noChangeAspect="1"/>
          </p:cNvPicPr>
          <p:nvPr/>
        </p:nvPicPr>
        <p:blipFill>
          <a:blip r:embed="rId3"/>
          <a:stretch>
            <a:fillRect/>
          </a:stretch>
        </p:blipFill>
        <p:spPr>
          <a:xfrm>
            <a:off x="480536" y="1448037"/>
            <a:ext cx="8182928" cy="2247424"/>
          </a:xfrm>
          <a:prstGeom prst="rect">
            <a:avLst/>
          </a:prstGeom>
        </p:spPr>
      </p:pic>
    </p:spTree>
    <p:extLst>
      <p:ext uri="{BB962C8B-B14F-4D97-AF65-F5344CB8AC3E}">
        <p14:creationId xmlns:p14="http://schemas.microsoft.com/office/powerpoint/2010/main" val="2200160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5339815" y="1368821"/>
            <a:ext cx="3000375" cy="1981200"/>
          </a:xfrm>
          <a:prstGeom prst="rect">
            <a:avLst/>
          </a:prstGeom>
          <a:ln>
            <a:solidFill>
              <a:schemeClr val="tx1"/>
            </a:solidFill>
          </a:ln>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Display Overrides</a:t>
            </a:r>
            <a:endParaRPr lang="en-US" dirty="0"/>
          </a:p>
        </p:txBody>
      </p:sp>
      <p:sp>
        <p:nvSpPr>
          <p:cNvPr id="5" name="TextBox 4"/>
          <p:cNvSpPr txBox="1"/>
          <p:nvPr/>
        </p:nvSpPr>
        <p:spPr>
          <a:xfrm>
            <a:off x="5339815" y="1048584"/>
            <a:ext cx="949940" cy="300082"/>
          </a:xfrm>
          <a:prstGeom prst="rect">
            <a:avLst/>
          </a:prstGeom>
          <a:noFill/>
        </p:spPr>
        <p:txBody>
          <a:bodyPr wrap="none" rtlCol="0">
            <a:spAutoFit/>
          </a:bodyPr>
          <a:lstStyle/>
          <a:p>
            <a:r>
              <a:rPr lang="en-US" sz="1350" dirty="0"/>
              <a:t>GetText.vi</a:t>
            </a:r>
          </a:p>
        </p:txBody>
      </p:sp>
      <p:sp>
        <p:nvSpPr>
          <p:cNvPr id="7" name="TextBox 6"/>
          <p:cNvSpPr txBox="1"/>
          <p:nvPr/>
        </p:nvSpPr>
        <p:spPr>
          <a:xfrm>
            <a:off x="1520210" y="1048584"/>
            <a:ext cx="787203" cy="300082"/>
          </a:xfrm>
          <a:prstGeom prst="rect">
            <a:avLst/>
          </a:prstGeom>
          <a:noFill/>
        </p:spPr>
        <p:txBody>
          <a:bodyPr wrap="none" rtlCol="0">
            <a:spAutoFit/>
          </a:bodyPr>
          <a:lstStyle/>
          <a:p>
            <a:r>
              <a:rPr lang="en-US" sz="1350" dirty="0"/>
              <a:t>UIRef.vi</a:t>
            </a:r>
          </a:p>
        </p:txBody>
      </p:sp>
      <p:pic>
        <p:nvPicPr>
          <p:cNvPr id="3" name="Picture 2"/>
          <p:cNvPicPr>
            <a:picLocks noChangeAspect="1"/>
          </p:cNvPicPr>
          <p:nvPr/>
        </p:nvPicPr>
        <p:blipFill>
          <a:blip r:embed="rId4"/>
          <a:stretch>
            <a:fillRect/>
          </a:stretch>
        </p:blipFill>
        <p:spPr>
          <a:xfrm>
            <a:off x="3075556" y="3159760"/>
            <a:ext cx="1362075" cy="1609725"/>
          </a:xfrm>
          <a:prstGeom prst="rect">
            <a:avLst/>
          </a:prstGeom>
          <a:ln>
            <a:solidFill>
              <a:schemeClr val="accent1"/>
            </a:solidFill>
          </a:ln>
        </p:spPr>
      </p:pic>
      <p:cxnSp>
        <p:nvCxnSpPr>
          <p:cNvPr id="8" name="Straight Arrow Connector 7"/>
          <p:cNvCxnSpPr/>
          <p:nvPr/>
        </p:nvCxnSpPr>
        <p:spPr>
          <a:xfrm flipH="1">
            <a:off x="4248350" y="3261360"/>
            <a:ext cx="2111810" cy="971946"/>
          </a:xfrm>
          <a:prstGeom prst="straightConnector1">
            <a:avLst/>
          </a:prstGeom>
          <a:ln w="38100">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p:nvPicPr>
        <p:blipFill>
          <a:blip r:embed="rId5"/>
          <a:stretch>
            <a:fillRect/>
          </a:stretch>
        </p:blipFill>
        <p:spPr>
          <a:xfrm>
            <a:off x="1520210" y="1368821"/>
            <a:ext cx="1676400" cy="1351598"/>
          </a:xfrm>
          <a:prstGeom prst="rect">
            <a:avLst/>
          </a:prstGeom>
          <a:ln>
            <a:solidFill>
              <a:schemeClr val="tx1"/>
            </a:solidFill>
          </a:ln>
          <a:effectLst>
            <a:outerShdw blurRad="50800" dist="38100" dir="2700000" algn="tl" rotWithShape="0">
              <a:prstClr val="black">
                <a:alpha val="40000"/>
              </a:prstClr>
            </a:outerShdw>
          </a:effectLst>
        </p:spPr>
      </p:pic>
      <p:cxnSp>
        <p:nvCxnSpPr>
          <p:cNvPr id="17" name="Straight Arrow Connector 16"/>
          <p:cNvCxnSpPr/>
          <p:nvPr/>
        </p:nvCxnSpPr>
        <p:spPr>
          <a:xfrm flipV="1">
            <a:off x="1219200" y="2316480"/>
            <a:ext cx="508000" cy="119888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692141" y="3539689"/>
            <a:ext cx="1198012" cy="923330"/>
          </a:xfrm>
          <a:prstGeom prst="rect">
            <a:avLst/>
          </a:prstGeom>
          <a:noFill/>
        </p:spPr>
        <p:txBody>
          <a:bodyPr wrap="square" rtlCol="0">
            <a:spAutoFit/>
          </a:bodyPr>
          <a:lstStyle/>
          <a:p>
            <a:r>
              <a:rPr lang="en-US" dirty="0" smtClean="0"/>
              <a:t>Static reference to UI</a:t>
            </a:r>
            <a:endParaRPr lang="en-US" dirty="0"/>
          </a:p>
        </p:txBody>
      </p:sp>
    </p:spTree>
    <p:extLst>
      <p:ext uri="{BB962C8B-B14F-4D97-AF65-F5344CB8AC3E}">
        <p14:creationId xmlns:p14="http://schemas.microsoft.com/office/powerpoint/2010/main" val="857254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pic>
        <p:nvPicPr>
          <p:cNvPr id="4" name="Picture 3"/>
          <p:cNvPicPr>
            <a:picLocks noChangeAspect="1"/>
          </p:cNvPicPr>
          <p:nvPr/>
        </p:nvPicPr>
        <p:blipFill>
          <a:blip r:embed="rId3"/>
          <a:stretch>
            <a:fillRect/>
          </a:stretch>
        </p:blipFill>
        <p:spPr>
          <a:xfrm>
            <a:off x="1498451" y="957370"/>
            <a:ext cx="4540119" cy="2036854"/>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stretch>
            <a:fillRect/>
          </a:stretch>
        </p:blipFill>
        <p:spPr>
          <a:xfrm>
            <a:off x="1974864" y="3221308"/>
            <a:ext cx="5651090" cy="1206512"/>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71109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pic>
        <p:nvPicPr>
          <p:cNvPr id="4" name="Picture 3"/>
          <p:cNvPicPr>
            <a:picLocks noChangeAspect="1"/>
          </p:cNvPicPr>
          <p:nvPr/>
        </p:nvPicPr>
        <p:blipFill>
          <a:blip r:embed="rId3"/>
          <a:stretch>
            <a:fillRect/>
          </a:stretch>
        </p:blipFill>
        <p:spPr>
          <a:xfrm>
            <a:off x="3972710" y="1249364"/>
            <a:ext cx="4540119" cy="2036854"/>
          </a:xfrm>
          <a:prstGeom prst="rect">
            <a:avLst/>
          </a:prstGeom>
          <a:effectLst>
            <a:outerShdw blurRad="50800" dist="38100" dir="2700000" algn="tl" rotWithShape="0">
              <a:prstClr val="black">
                <a:alpha val="40000"/>
              </a:prstClr>
            </a:outerShdw>
          </a:effectLst>
        </p:spPr>
      </p:pic>
      <p:pic>
        <p:nvPicPr>
          <p:cNvPr id="3" name="Picture 2"/>
          <p:cNvPicPr>
            <a:picLocks noChangeAspect="1"/>
          </p:cNvPicPr>
          <p:nvPr/>
        </p:nvPicPr>
        <p:blipFill>
          <a:blip r:embed="rId4"/>
          <a:stretch>
            <a:fillRect/>
          </a:stretch>
        </p:blipFill>
        <p:spPr>
          <a:xfrm>
            <a:off x="473936" y="1176700"/>
            <a:ext cx="2800636" cy="2696909"/>
          </a:xfrm>
          <a:prstGeom prst="rect">
            <a:avLst/>
          </a:prstGeom>
        </p:spPr>
      </p:pic>
      <p:cxnSp>
        <p:nvCxnSpPr>
          <p:cNvPr id="6" name="Straight Arrow Connector 5"/>
          <p:cNvCxnSpPr/>
          <p:nvPr/>
        </p:nvCxnSpPr>
        <p:spPr>
          <a:xfrm flipH="1">
            <a:off x="2062210" y="2197634"/>
            <a:ext cx="1787491" cy="1435093"/>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2180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6419" y="1756112"/>
            <a:ext cx="5360861" cy="723069"/>
          </a:xfrm>
        </p:spPr>
        <p:txBody>
          <a:bodyPr>
            <a:normAutofit/>
          </a:bodyPr>
          <a:lstStyle/>
          <a:p>
            <a:r>
              <a:rPr lang="en-US" b="1" dirty="0" smtClean="0"/>
              <a:t>Extending the LabVIEW CI Service</a:t>
            </a:r>
            <a:endParaRPr lang="en-US" dirty="0"/>
          </a:p>
        </p:txBody>
      </p:sp>
    </p:spTree>
    <p:extLst>
      <p:ext uri="{BB962C8B-B14F-4D97-AF65-F5344CB8AC3E}">
        <p14:creationId xmlns:p14="http://schemas.microsoft.com/office/powerpoint/2010/main" val="3319494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LabVIEW</a:t>
            </a:r>
            <a:r>
              <a:rPr lang="en-US" dirty="0" smtClean="0"/>
              <a:t> CI Web Service</a:t>
            </a:r>
            <a:endParaRPr lang="en-US" dirty="0"/>
          </a:p>
        </p:txBody>
      </p:sp>
      <p:pic>
        <p:nvPicPr>
          <p:cNvPr id="7" name="Content Placeholder 6" descr="CI Web Service Class Diagram.png"/>
          <p:cNvPicPr>
            <a:picLocks noGrp="1" noChangeAspect="1"/>
          </p:cNvPicPr>
          <p:nvPr>
            <p:ph idx="1"/>
          </p:nvPr>
        </p:nvPicPr>
        <p:blipFill>
          <a:blip r:embed="rId3"/>
          <a:stretch>
            <a:fillRect/>
          </a:stretch>
        </p:blipFill>
        <p:spPr>
          <a:xfrm>
            <a:off x="2963360" y="938822"/>
            <a:ext cx="4900613" cy="3400425"/>
          </a:xfrm>
        </p:spPr>
      </p:pic>
      <p:pic>
        <p:nvPicPr>
          <p:cNvPr id="2" name="Picture 1" descr="jenkins_80_1_0 - Cop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3404" y="1005917"/>
            <a:ext cx="762000" cy="762000"/>
          </a:xfrm>
          <a:prstGeom prst="rect">
            <a:avLst/>
          </a:prstGeom>
        </p:spPr>
      </p:pic>
      <p:sp>
        <p:nvSpPr>
          <p:cNvPr id="3" name="TextBox 2"/>
          <p:cNvSpPr txBox="1"/>
          <p:nvPr/>
        </p:nvSpPr>
        <p:spPr>
          <a:xfrm>
            <a:off x="1343539" y="1696049"/>
            <a:ext cx="767903" cy="300082"/>
          </a:xfrm>
          <a:prstGeom prst="rect">
            <a:avLst/>
          </a:prstGeom>
          <a:noFill/>
        </p:spPr>
        <p:txBody>
          <a:bodyPr wrap="none" rtlCol="0">
            <a:spAutoFit/>
          </a:bodyPr>
          <a:lstStyle/>
          <a:p>
            <a:r>
              <a:rPr lang="en-US" sz="1350" dirty="0"/>
              <a:t>Jenkins</a:t>
            </a:r>
          </a:p>
        </p:txBody>
      </p:sp>
      <p:cxnSp>
        <p:nvCxnSpPr>
          <p:cNvPr id="6" name="Straight Arrow Connector 5"/>
          <p:cNvCxnSpPr/>
          <p:nvPr/>
        </p:nvCxnSpPr>
        <p:spPr>
          <a:xfrm>
            <a:off x="1951097" y="1385552"/>
            <a:ext cx="1181294" cy="13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flipV="1">
            <a:off x="2831346" y="764941"/>
            <a:ext cx="28861" cy="388243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963360" y="2880642"/>
            <a:ext cx="1872800" cy="1567236"/>
          </a:xfrm>
          <a:prstGeom prst="rect">
            <a:avLst/>
          </a:prstGeom>
          <a:noFill/>
          <a:ln w="254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895029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Job Type</a:t>
            </a:r>
            <a:endParaRPr lang="en-US" dirty="0"/>
          </a:p>
        </p:txBody>
      </p:sp>
      <p:cxnSp>
        <p:nvCxnSpPr>
          <p:cNvPr id="9" name="Straight Arrow Connector 8"/>
          <p:cNvCxnSpPr/>
          <p:nvPr/>
        </p:nvCxnSpPr>
        <p:spPr>
          <a:xfrm flipH="1">
            <a:off x="3329086" y="3366951"/>
            <a:ext cx="514349" cy="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3"/>
          <a:stretch>
            <a:fillRect/>
          </a:stretch>
        </p:blipFill>
        <p:spPr>
          <a:xfrm>
            <a:off x="619252" y="837040"/>
            <a:ext cx="2581656" cy="3814858"/>
          </a:xfrm>
          <a:prstGeom prst="rect">
            <a:avLst/>
          </a:prstGeom>
          <a:ln>
            <a:solidFill>
              <a:schemeClr val="accent1"/>
            </a:solidFill>
          </a:ln>
        </p:spPr>
      </p:pic>
    </p:spTree>
    <p:extLst>
      <p:ext uri="{BB962C8B-B14F-4D97-AF65-F5344CB8AC3E}">
        <p14:creationId xmlns:p14="http://schemas.microsoft.com/office/powerpoint/2010/main" val="1501907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Job Folder to Extensions Folder</a:t>
            </a:r>
            <a:endParaRPr lang="en-US" dirty="0"/>
          </a:p>
        </p:txBody>
      </p:sp>
      <p:cxnSp>
        <p:nvCxnSpPr>
          <p:cNvPr id="5" name="Straight Arrow Connector 4"/>
          <p:cNvCxnSpPr>
            <a:stCxn id="8" idx="1"/>
          </p:cNvCxnSpPr>
          <p:nvPr/>
        </p:nvCxnSpPr>
        <p:spPr>
          <a:xfrm flipH="1">
            <a:off x="3116312" y="2562208"/>
            <a:ext cx="1033879" cy="475416"/>
          </a:xfrm>
          <a:prstGeom prst="straightConnector1">
            <a:avLst/>
          </a:prstGeom>
          <a:ln w="38100">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stretch>
            <a:fillRect/>
          </a:stretch>
        </p:blipFill>
        <p:spPr>
          <a:xfrm>
            <a:off x="1053292" y="1211729"/>
            <a:ext cx="2063020" cy="2155222"/>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4150191" y="2086791"/>
            <a:ext cx="1812922" cy="950833"/>
          </a:xfrm>
          <a:prstGeom prst="rect">
            <a:avLst/>
          </a:prstGeom>
          <a:ln>
            <a:solidFill>
              <a:schemeClr val="accent1"/>
            </a:solidFill>
          </a:ln>
        </p:spPr>
      </p:pic>
      <p:cxnSp>
        <p:nvCxnSpPr>
          <p:cNvPr id="11" name="Straight Arrow Connector 10"/>
          <p:cNvCxnSpPr/>
          <p:nvPr/>
        </p:nvCxnSpPr>
        <p:spPr>
          <a:xfrm flipH="1">
            <a:off x="5312874" y="1838960"/>
            <a:ext cx="905046" cy="628506"/>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5058471" y="2948908"/>
            <a:ext cx="904642" cy="572609"/>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6217920" y="1654294"/>
            <a:ext cx="1714315" cy="369332"/>
          </a:xfrm>
          <a:prstGeom prst="rect">
            <a:avLst/>
          </a:prstGeom>
          <a:noFill/>
        </p:spPr>
        <p:txBody>
          <a:bodyPr wrap="none" rtlCol="0">
            <a:spAutoFit/>
          </a:bodyPr>
          <a:lstStyle/>
          <a:p>
            <a:r>
              <a:rPr lang="en-US" dirty="0" smtClean="0"/>
              <a:t>New Job Class</a:t>
            </a:r>
            <a:endParaRPr lang="en-US" dirty="0"/>
          </a:p>
        </p:txBody>
      </p:sp>
      <p:sp>
        <p:nvSpPr>
          <p:cNvPr id="20" name="TextBox 19"/>
          <p:cNvSpPr txBox="1"/>
          <p:nvPr/>
        </p:nvSpPr>
        <p:spPr>
          <a:xfrm>
            <a:off x="6042807" y="3336851"/>
            <a:ext cx="2064540" cy="369332"/>
          </a:xfrm>
          <a:prstGeom prst="rect">
            <a:avLst/>
          </a:prstGeom>
          <a:noFill/>
        </p:spPr>
        <p:txBody>
          <a:bodyPr wrap="none" rtlCol="0">
            <a:spAutoFit/>
          </a:bodyPr>
          <a:lstStyle/>
          <a:p>
            <a:r>
              <a:rPr lang="en-US" dirty="0" smtClean="0"/>
              <a:t>New Web Method</a:t>
            </a:r>
            <a:endParaRPr lang="en-US" dirty="0"/>
          </a:p>
        </p:txBody>
      </p:sp>
    </p:spTree>
    <p:extLst>
      <p:ext uri="{BB962C8B-B14F-4D97-AF65-F5344CB8AC3E}">
        <p14:creationId xmlns:p14="http://schemas.microsoft.com/office/powerpoint/2010/main" val="612986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Job Type</a:t>
            </a:r>
            <a:endParaRPr lang="en-US" dirty="0"/>
          </a:p>
        </p:txBody>
      </p:sp>
      <p:pic>
        <p:nvPicPr>
          <p:cNvPr id="4" name="Content Placeholder 4" descr="The Job.png"/>
          <p:cNvPicPr>
            <a:picLocks noGrp="1" noChangeAspect="1"/>
          </p:cNvPicPr>
          <p:nvPr>
            <p:ph idx="1"/>
          </p:nvPr>
        </p:nvPicPr>
        <p:blipFill>
          <a:blip r:embed="rId3"/>
          <a:stretch>
            <a:fillRect/>
          </a:stretch>
        </p:blipFill>
        <p:spPr>
          <a:xfrm>
            <a:off x="2627759" y="830191"/>
            <a:ext cx="3110697" cy="3835990"/>
          </a:xfrm>
        </p:spPr>
      </p:pic>
      <p:sp>
        <p:nvSpPr>
          <p:cNvPr id="11" name="Rectangle 10"/>
          <p:cNvSpPr/>
          <p:nvPr/>
        </p:nvSpPr>
        <p:spPr>
          <a:xfrm>
            <a:off x="2627758" y="4229517"/>
            <a:ext cx="562481" cy="273006"/>
          </a:xfrm>
          <a:prstGeom prst="rect">
            <a:avLst/>
          </a:prstGeom>
          <a:noFill/>
          <a:ln w="254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799603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Attributes to the Extension Class</a:t>
            </a:r>
            <a:endParaRPr lang="en-US" dirty="0"/>
          </a:p>
        </p:txBody>
      </p:sp>
      <p:pic>
        <p:nvPicPr>
          <p:cNvPr id="4" name="Picture 3"/>
          <p:cNvPicPr>
            <a:picLocks noChangeAspect="1"/>
          </p:cNvPicPr>
          <p:nvPr/>
        </p:nvPicPr>
        <p:blipFill>
          <a:blip r:embed="rId3"/>
          <a:stretch>
            <a:fillRect/>
          </a:stretch>
        </p:blipFill>
        <p:spPr>
          <a:xfrm>
            <a:off x="3444501" y="984048"/>
            <a:ext cx="2254996" cy="3175403"/>
          </a:xfrm>
          <a:prstGeom prst="rect">
            <a:avLst/>
          </a:prstGeom>
        </p:spPr>
      </p:pic>
    </p:spTree>
    <p:extLst>
      <p:ext uri="{BB962C8B-B14F-4D97-AF65-F5344CB8AC3E}">
        <p14:creationId xmlns:p14="http://schemas.microsoft.com/office/powerpoint/2010/main" val="34688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Custom Control for Your Job</a:t>
            </a:r>
            <a:endParaRPr lang="en-US" dirty="0"/>
          </a:p>
        </p:txBody>
      </p:sp>
      <p:pic>
        <p:nvPicPr>
          <p:cNvPr id="4" name="Picture 3"/>
          <p:cNvPicPr>
            <a:picLocks noChangeAspect="1"/>
          </p:cNvPicPr>
          <p:nvPr/>
        </p:nvPicPr>
        <p:blipFill>
          <a:blip r:embed="rId3"/>
          <a:stretch>
            <a:fillRect/>
          </a:stretch>
        </p:blipFill>
        <p:spPr>
          <a:xfrm>
            <a:off x="5631915" y="945194"/>
            <a:ext cx="1700331" cy="3314070"/>
          </a:xfrm>
          <a:prstGeom prst="rect">
            <a:avLst/>
          </a:prstGeom>
        </p:spPr>
      </p:pic>
      <p:pic>
        <p:nvPicPr>
          <p:cNvPr id="5" name="Picture 4"/>
          <p:cNvPicPr>
            <a:picLocks noChangeAspect="1"/>
          </p:cNvPicPr>
          <p:nvPr/>
        </p:nvPicPr>
        <p:blipFill>
          <a:blip r:embed="rId4"/>
          <a:stretch>
            <a:fillRect/>
          </a:stretch>
        </p:blipFill>
        <p:spPr>
          <a:xfrm>
            <a:off x="821313" y="1213658"/>
            <a:ext cx="3193532" cy="2370744"/>
          </a:xfrm>
          <a:prstGeom prst="rect">
            <a:avLst/>
          </a:prstGeom>
          <a:ln>
            <a:solidFill>
              <a:schemeClr val="accent1"/>
            </a:solidFill>
          </a:ln>
        </p:spPr>
      </p:pic>
      <p:cxnSp>
        <p:nvCxnSpPr>
          <p:cNvPr id="6" name="Straight Arrow Connector 5"/>
          <p:cNvCxnSpPr/>
          <p:nvPr/>
        </p:nvCxnSpPr>
        <p:spPr>
          <a:xfrm flipH="1">
            <a:off x="4014845" y="2501248"/>
            <a:ext cx="1617071" cy="882032"/>
          </a:xfrm>
          <a:prstGeom prst="straightConnector1">
            <a:avLst/>
          </a:prstGeom>
          <a:ln w="38100">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2748700"/>
      </p:ext>
    </p:extLst>
  </p:cSld>
  <p:clrMapOvr>
    <a:masterClrMapping/>
  </p:clrMapOvr>
</p:sld>
</file>

<file path=ppt/theme/theme1.xml><?xml version="1.0" encoding="utf-8"?>
<a:theme xmlns:a="http://schemas.openxmlformats.org/drawingml/2006/main" name="21258_NIWeek_2015_PPT_Template">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1C0A1E1D465044BF1A24D8226AC7C5" ma:contentTypeVersion="2" ma:contentTypeDescription="Create a new document." ma:contentTypeScope="" ma:versionID="cf911020044169d7b67496e24e2cce2b">
  <xsd:schema xmlns:xsd="http://www.w3.org/2001/XMLSchema" xmlns:xs="http://www.w3.org/2001/XMLSchema" xmlns:p="http://schemas.microsoft.com/office/2006/metadata/properties" xmlns:ns2="70313fac-b47e-4938-982c-7a62114de386" targetNamespace="http://schemas.microsoft.com/office/2006/metadata/properties" ma:root="true" ma:fieldsID="b4d3e7ff2e0baf05064d2bd6754917d6" ns2:_="">
    <xsd:import namespace="70313fac-b47e-4938-982c-7a62114de386"/>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313fac-b47e-4938-982c-7a62114de38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A0E533-F663-47CE-85BD-5009F2D3BD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313fac-b47e-4938-982c-7a62114de3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C6CDAA-A876-49B6-8A4B-EB98A2D4DA04}">
  <ds:schemaRefs>
    <ds:schemaRef ds:uri="http://schemas.microsoft.com/sharepoint/v3/contenttype/forms"/>
  </ds:schemaRefs>
</ds:datastoreItem>
</file>

<file path=customXml/itemProps3.xml><?xml version="1.0" encoding="utf-8"?>
<ds:datastoreItem xmlns:ds="http://schemas.openxmlformats.org/officeDocument/2006/customXml" ds:itemID="{A17058D9-9BF7-4F9A-AB70-79B5E37AECDE}">
  <ds:schemaRefs>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http://purl.org/dc/terms/"/>
    <ds:schemaRef ds:uri="http://purl.org/dc/elements/1.1/"/>
    <ds:schemaRef ds:uri="70313fac-b47e-4938-982c-7a62114de386"/>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21258_NIWeek_2015_PPT_Template</Template>
  <TotalTime>2259</TotalTime>
  <Words>2146</Words>
  <Application>Microsoft Office PowerPoint</Application>
  <PresentationFormat>On-screen Show (16:9)</PresentationFormat>
  <Paragraphs>158</Paragraphs>
  <Slides>23</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Courier New</vt:lpstr>
      <vt:lpstr>Univers Com 45 Light</vt:lpstr>
      <vt:lpstr>Univers LT Std 45 Light</vt:lpstr>
      <vt:lpstr>21258_NIWeek_2015_PPT_Template</vt:lpstr>
      <vt:lpstr>Extending the LabVIEW CI Service and LabVIEW CI Project Builder</vt:lpstr>
      <vt:lpstr>The User Experience</vt:lpstr>
      <vt:lpstr>Extending the LabVIEW CI Service</vt:lpstr>
      <vt:lpstr>LabVIEW CI Web Service</vt:lpstr>
      <vt:lpstr>Creating a New Job Type</vt:lpstr>
      <vt:lpstr>Add Job Folder to Extensions Folder</vt:lpstr>
      <vt:lpstr>Creating a New Job Type</vt:lpstr>
      <vt:lpstr>Add Attributes to the Extension Class</vt:lpstr>
      <vt:lpstr>Create a Custom Control for Your Job</vt:lpstr>
      <vt:lpstr>Create a Do This.vi</vt:lpstr>
      <vt:lpstr>Create a Configure VI</vt:lpstr>
      <vt:lpstr>Jenkins – LabVIEW Interaction</vt:lpstr>
      <vt:lpstr>Create a New Web Method</vt:lpstr>
      <vt:lpstr>Rebuild the CI Server</vt:lpstr>
      <vt:lpstr>Extending the LabVIEW CI Project Builder</vt:lpstr>
      <vt:lpstr>Creating a New Job Type Configuration Node</vt:lpstr>
      <vt:lpstr>Create a New Build Job Class</vt:lpstr>
      <vt:lpstr>Create a Custom Control for Your Job</vt:lpstr>
      <vt:lpstr>Serialization</vt:lpstr>
      <vt:lpstr>Deserialization</vt:lpstr>
      <vt:lpstr>Display Overrides</vt:lpstr>
      <vt:lpstr>User Interface</vt:lpstr>
      <vt:lpstr>User Interface</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Komal Buyo</dc:creator>
  <cp:keywords/>
  <dc:description/>
  <cp:lastModifiedBy>Allen Smith</cp:lastModifiedBy>
  <cp:revision>70</cp:revision>
  <cp:lastPrinted>2012-03-20T15:45:37Z</cp:lastPrinted>
  <dcterms:created xsi:type="dcterms:W3CDTF">2016-03-24T15:15:03Z</dcterms:created>
  <dcterms:modified xsi:type="dcterms:W3CDTF">2016-12-22T23:21:43Z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0x010100711C0A1E1D465044BF1A24D8226AC7C5</vt:lpwstr>
  </property>
</Properties>
</file>