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5" r:id="rId3"/>
  </p:sldMasterIdLst>
  <p:notesMasterIdLst>
    <p:notesMasterId r:id="rId38"/>
  </p:notesMasterIdLst>
  <p:sldIdLst>
    <p:sldId id="298" r:id="rId4"/>
    <p:sldId id="299" r:id="rId5"/>
    <p:sldId id="300" r:id="rId6"/>
    <p:sldId id="301" r:id="rId7"/>
    <p:sldId id="302" r:id="rId8"/>
    <p:sldId id="303" r:id="rId9"/>
    <p:sldId id="271" r:id="rId10"/>
    <p:sldId id="272" r:id="rId11"/>
    <p:sldId id="322" r:id="rId12"/>
    <p:sldId id="323" r:id="rId13"/>
    <p:sldId id="324" r:id="rId14"/>
    <p:sldId id="325" r:id="rId15"/>
    <p:sldId id="326" r:id="rId16"/>
    <p:sldId id="281" r:id="rId17"/>
    <p:sldId id="319" r:id="rId18"/>
    <p:sldId id="321" r:id="rId19"/>
    <p:sldId id="297" r:id="rId20"/>
    <p:sldId id="282" r:id="rId21"/>
    <p:sldId id="269" r:id="rId22"/>
    <p:sldId id="327" r:id="rId23"/>
    <p:sldId id="328" r:id="rId24"/>
    <p:sldId id="329" r:id="rId25"/>
    <p:sldId id="295" r:id="rId26"/>
    <p:sldId id="296" r:id="rId27"/>
    <p:sldId id="310" r:id="rId28"/>
    <p:sldId id="304" r:id="rId29"/>
    <p:sldId id="305" r:id="rId30"/>
    <p:sldId id="320" r:id="rId31"/>
    <p:sldId id="306" r:id="rId32"/>
    <p:sldId id="307" r:id="rId33"/>
    <p:sldId id="308" r:id="rId34"/>
    <p:sldId id="309" r:id="rId35"/>
    <p:sldId id="311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6" autoAdjust="0"/>
    <p:restoredTop sz="86552" autoAdjust="0"/>
  </p:normalViewPr>
  <p:slideViewPr>
    <p:cSldViewPr>
      <p:cViewPr varScale="1">
        <p:scale>
          <a:sx n="105" d="100"/>
          <a:sy n="105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231F-91BE-4720-8D84-2C24981F1F05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2BE10-5449-45DF-B5B0-059D2DF3A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60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032F-F37B-40ED-BC3E-5BB13A51D2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D339E-1320-4363-A0B4-83BD64F4D73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25450" y="401638"/>
            <a:ext cx="7367588" cy="552608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5" y="6027295"/>
            <a:ext cx="6118777" cy="243121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D339E-1320-4363-A0B4-83BD64F4D73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25450" y="401638"/>
            <a:ext cx="7367588" cy="552608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5" y="6027295"/>
            <a:ext cx="6118777" cy="243121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CE787-FA28-4165-AE96-B4F3C65CFE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http://datasheets.maximintegrated.com/en/ds/MAX1300-MAX1301.pdf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2BE10-5449-45DF-B5B0-059D2DF3AF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allow</a:t>
            </a:r>
            <a:r>
              <a:rPr lang="en-US" baseline="0" dirty="0" smtClean="0"/>
              <a:t> logic and engine</a:t>
            </a:r>
            <a:r>
              <a:rPr lang="en-US" dirty="0" smtClean="0"/>
              <a:t> to execute at different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2BE10-5449-45DF-B5B0-059D2DF3AF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Human Element – “Debugging Time” Errors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2BE10-5449-45DF-B5B0-059D2DF3AF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to the timer?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2BE10-5449-45DF-B5B0-059D2DF3AF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2BE10-5449-45DF-B5B0-059D2DF3AF0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22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Guide will have</a:t>
            </a:r>
            <a:r>
              <a:rPr lang="en-US" baseline="0" dirty="0" smtClean="0"/>
              <a:t> Debugging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CE787-FA28-4165-AE96-B4F3C65CFE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https://github.com/kalyanramu/SPIFramework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2BE10-5449-45DF-B5B0-059D2DF3AF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70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0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1447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44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921220"/>
            <a:ext cx="819149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8" y="3634650"/>
            <a:ext cx="8191500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94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9187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896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74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0512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921220"/>
            <a:ext cx="8245475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7" y="3634650"/>
            <a:ext cx="8245475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489" y="6330950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5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95" y="1121384"/>
            <a:ext cx="8228217" cy="494900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5031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8"/>
            <a:ext cx="8198578" cy="974771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997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7205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E97756-8550-4C64-A66A-24FC7F2B8983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D5093C-4A0A-497A-97B4-AE3D692DB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921220"/>
            <a:ext cx="8245475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7" y="3634650"/>
            <a:ext cx="8245475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NI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489" y="6330950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52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223978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5" y="1121384"/>
            <a:ext cx="8228217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Simplifying SPI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Pool &amp; Ian Knox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Configuration</a:t>
            </a:r>
            <a:endParaRPr lang="en-US" dirty="0"/>
          </a:p>
        </p:txBody>
      </p:sp>
      <p:pic>
        <p:nvPicPr>
          <p:cNvPr id="2056" name="Picture 8" descr="E:\Documents\Projects\SPIAPI\Presentation\Transfer Function.JPG"/>
          <p:cNvPicPr>
            <a:picLocks noChangeAspect="1" noChangeArrowheads="1"/>
          </p:cNvPicPr>
          <p:nvPr/>
        </p:nvPicPr>
        <p:blipFill>
          <a:blip r:embed="rId3" cstate="print"/>
          <a:srcRect l="7450"/>
          <a:stretch>
            <a:fillRect/>
          </a:stretch>
        </p:blipFill>
        <p:spPr bwMode="auto">
          <a:xfrm>
            <a:off x="1831250" y="5099050"/>
            <a:ext cx="1505962" cy="539750"/>
          </a:xfrm>
          <a:prstGeom prst="rect">
            <a:avLst/>
          </a:prstGeom>
          <a:noFill/>
        </p:spPr>
      </p:pic>
      <p:pic>
        <p:nvPicPr>
          <p:cNvPr id="2058" name="Picture 10" descr="E:\Documents\Projects\SPIAPI\Presentation\Transfer Function Tex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94250"/>
            <a:ext cx="1815663" cy="265930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5143500"/>
            <a:ext cx="2409825" cy="3429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695575" y="2895600"/>
          <a:ext cx="37338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Channel #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7191" y="4343400"/>
            <a:ext cx="178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3619500" y="5068907"/>
            <a:ext cx="1905000" cy="2650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43300" y="54350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Substitute and Adjust for Full Scale Range</a:t>
            </a:r>
            <a:endParaRPr lang="en-US" sz="1400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011" y="1585555"/>
            <a:ext cx="579197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0" y="112835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6387" y="4739045"/>
            <a:ext cx="326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Effective Calculation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605445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9999"/>
                </a:solidFill>
              </a:rPr>
              <a:t>Channel Numbering</a:t>
            </a:r>
            <a:endParaRPr lang="en-US" sz="1200" b="1" dirty="0">
              <a:solidFill>
                <a:srgbClr val="0099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600" y="5486400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where V</a:t>
            </a:r>
            <a:r>
              <a:rPr lang="en-US" sz="1050" baseline="-25000" dirty="0" smtClean="0"/>
              <a:t>REF</a:t>
            </a:r>
            <a:r>
              <a:rPr lang="en-US" sz="1050" dirty="0" smtClean="0"/>
              <a:t> = 4.096 V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</a:t>
            </a:r>
            <a:endParaRPr lang="en-US" dirty="0"/>
          </a:p>
        </p:txBody>
      </p:sp>
      <p:pic>
        <p:nvPicPr>
          <p:cNvPr id="4" name="Picture 5" descr="E:\Documents\Projects\SPIAPI\Presentation\Images\MAXREFDES5 Dev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04800" y="2927665"/>
            <a:ext cx="1600200" cy="3168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2540" y="155002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45636" y="1371600"/>
            <a:ext cx="148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Daughter</a:t>
            </a:r>
          </a:p>
          <a:p>
            <a:pPr algn="ctr"/>
            <a:r>
              <a:rPr lang="en-US" sz="2400" dirty="0" smtClean="0"/>
              <a:t>Board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13195" y="1550029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63343" y="1550029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26857" y="1295400"/>
            <a:ext cx="181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LabVIEW</a:t>
            </a:r>
            <a:r>
              <a:rPr lang="en-US" sz="2400" dirty="0" smtClean="0"/>
              <a:t> FPGA</a:t>
            </a:r>
            <a:endParaRPr lang="en-US" sz="2400" dirty="0"/>
          </a:p>
        </p:txBody>
      </p:sp>
      <p:grpSp>
        <p:nvGrpSpPr>
          <p:cNvPr id="3" name="Group 14"/>
          <p:cNvGrpSpPr/>
          <p:nvPr/>
        </p:nvGrpSpPr>
        <p:grpSpPr>
          <a:xfrm>
            <a:off x="5611587" y="2200533"/>
            <a:ext cx="1170213" cy="1771135"/>
            <a:chOff x="5362575" y="1524000"/>
            <a:chExt cx="3171825" cy="4800600"/>
          </a:xfrm>
        </p:grpSpPr>
        <p:pic>
          <p:nvPicPr>
            <p:cNvPr id="16" name="Picture 1" descr="E:\Documents\Projects\SPIAPI\Presentation\Images\CLIP - PMOD Pin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57925" y="2428875"/>
              <a:ext cx="1666875" cy="3895725"/>
            </a:xfrm>
            <a:prstGeom prst="rect">
              <a:avLst/>
            </a:prstGeom>
            <a:noFill/>
          </p:spPr>
        </p:pic>
        <p:pic>
          <p:nvPicPr>
            <p:cNvPr id="17" name="Picture 2" descr="E:\Documents\Projects\SPIAPI\Presentation\Images\CLIP Socke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50" y="2200275"/>
              <a:ext cx="1895475" cy="180975"/>
            </a:xfrm>
            <a:prstGeom prst="rect">
              <a:avLst/>
            </a:prstGeom>
            <a:noFill/>
          </p:spPr>
        </p:pic>
        <p:pic>
          <p:nvPicPr>
            <p:cNvPr id="18" name="Picture 3" descr="E:\Documents\Projects\SPIAPI\Presentation\Images\LV Proj - Target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62575" y="1524000"/>
              <a:ext cx="3171825" cy="657225"/>
            </a:xfrm>
            <a:prstGeom prst="rect">
              <a:avLst/>
            </a:prstGeom>
            <a:noFill/>
          </p:spPr>
        </p:pic>
      </p:grp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1487" y="2209800"/>
            <a:ext cx="14153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1524000" y="17907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17907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81600" y="1790700"/>
            <a:ext cx="5817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12943" y="1790700"/>
            <a:ext cx="62605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2352334" y="2552700"/>
            <a:ext cx="127476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29"/>
          <p:cNvGrpSpPr/>
          <p:nvPr/>
        </p:nvGrpSpPr>
        <p:grpSpPr>
          <a:xfrm>
            <a:off x="381000" y="3876675"/>
            <a:ext cx="2362200" cy="2066925"/>
            <a:chOff x="381000" y="4181475"/>
            <a:chExt cx="2362200" cy="2066925"/>
          </a:xfrm>
        </p:grpSpPr>
        <p:pic>
          <p:nvPicPr>
            <p:cNvPr id="47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71600" y="4181475"/>
              <a:ext cx="1371600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381000" y="4191000"/>
              <a:ext cx="12763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ADC </a:t>
              </a:r>
              <a:r>
                <a:rPr lang="en-US" sz="1400" dirty="0" err="1" smtClean="0"/>
                <a:t>Pinout</a:t>
              </a:r>
              <a:r>
                <a:rPr lang="en-US" sz="1400" dirty="0" smtClean="0"/>
                <a:t> - PMOD Connector</a:t>
              </a:r>
              <a:endParaRPr lang="en-US" sz="1400" dirty="0"/>
            </a:p>
          </p:txBody>
        </p:sp>
      </p:grpSp>
      <p:cxnSp>
        <p:nvCxnSpPr>
          <p:cNvPr id="52" name="Shape 17"/>
          <p:cNvCxnSpPr>
            <a:stCxn id="4" idx="1"/>
          </p:cNvCxnSpPr>
          <p:nvPr/>
        </p:nvCxnSpPr>
        <p:spPr>
          <a:xfrm>
            <a:off x="1905000" y="3086101"/>
            <a:ext cx="533400" cy="1904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943225" y="2590800"/>
            <a:ext cx="609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8"/>
          <p:cNvGrpSpPr/>
          <p:nvPr/>
        </p:nvGrpSpPr>
        <p:grpSpPr>
          <a:xfrm>
            <a:off x="3216179" y="4114800"/>
            <a:ext cx="2117821" cy="1676400"/>
            <a:chOff x="3139979" y="4495800"/>
            <a:chExt cx="2117821" cy="1676400"/>
          </a:xfrm>
        </p:grpSpPr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30610" y="4876800"/>
              <a:ext cx="193655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3139979" y="4495800"/>
              <a:ext cx="211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SOM - J1 Connector</a:t>
              </a:r>
              <a:endParaRPr lang="en-US" sz="1400" dirty="0"/>
            </a:p>
          </p:txBody>
        </p:sp>
      </p:grpSp>
      <p:grpSp>
        <p:nvGrpSpPr>
          <p:cNvPr id="12" name="Group 61"/>
          <p:cNvGrpSpPr/>
          <p:nvPr/>
        </p:nvGrpSpPr>
        <p:grpSpPr>
          <a:xfrm>
            <a:off x="5715000" y="4191000"/>
            <a:ext cx="2781300" cy="1640935"/>
            <a:chOff x="5867400" y="4460336"/>
            <a:chExt cx="2781300" cy="1640935"/>
          </a:xfrm>
        </p:grpSpPr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276975" y="4780830"/>
              <a:ext cx="1962150" cy="1320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5867400" y="4460336"/>
              <a:ext cx="2781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sbRIO</a:t>
              </a:r>
              <a:r>
                <a:rPr lang="en-US" sz="1400" dirty="0" smtClean="0"/>
                <a:t> CLIP Generator</a:t>
              </a:r>
              <a:endParaRPr lang="en-US" sz="14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505200" y="2514600"/>
            <a:ext cx="1981200" cy="76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71800" y="3048000"/>
            <a:ext cx="1066800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3048000"/>
            <a:ext cx="1981200" cy="5870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71800" y="2514600"/>
            <a:ext cx="1066800" cy="76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10025" y="2514600"/>
            <a:ext cx="1524000" cy="11430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2743200"/>
            <a:ext cx="1295400" cy="70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Two parts</a:t>
            </a:r>
          </a:p>
          <a:p>
            <a:pPr lvl="1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Logic</a:t>
            </a:r>
          </a:p>
          <a:p>
            <a:r>
              <a:rPr lang="en-US" dirty="0" smtClean="0"/>
              <a:t>Parallel Execution</a:t>
            </a:r>
          </a:p>
        </p:txBody>
      </p:sp>
      <p:pic>
        <p:nvPicPr>
          <p:cNvPr id="1026" name="Picture 2" descr="E:\Documents\Projects\SPIAPI\Presentation\Images\Main SPI Palet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708791"/>
            <a:ext cx="3276600" cy="2234809"/>
          </a:xfrm>
          <a:prstGeom prst="rect">
            <a:avLst/>
          </a:prstGeom>
          <a:noFill/>
        </p:spPr>
      </p:pic>
      <p:grpSp>
        <p:nvGrpSpPr>
          <p:cNvPr id="4" name="Group 13"/>
          <p:cNvGrpSpPr/>
          <p:nvPr/>
        </p:nvGrpSpPr>
        <p:grpSpPr>
          <a:xfrm>
            <a:off x="4362450" y="1290719"/>
            <a:ext cx="3943350" cy="3339855"/>
            <a:chOff x="4362450" y="1290719"/>
            <a:chExt cx="3943350" cy="333985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2450" y="1290719"/>
              <a:ext cx="3886199" cy="16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2982918"/>
              <a:ext cx="3733800" cy="164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6591707" y="2345116"/>
              <a:ext cx="773094" cy="106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528703" y="2345116"/>
              <a:ext cx="744102" cy="106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427827" y="2345116"/>
              <a:ext cx="0" cy="106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 r="79565" b="12475"/>
          <a:stretch>
            <a:fillRect/>
          </a:stretch>
        </p:blipFill>
        <p:spPr bwMode="auto">
          <a:xfrm>
            <a:off x="190504" y="1517650"/>
            <a:ext cx="1790696" cy="374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 l="17826" t="60828"/>
          <a:stretch>
            <a:fillRect/>
          </a:stretch>
        </p:blipFill>
        <p:spPr bwMode="auto">
          <a:xfrm>
            <a:off x="1752600" y="4114800"/>
            <a:ext cx="7200904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 l="29130" t="34120" r="31739" b="39172"/>
          <a:stretch>
            <a:fillRect/>
          </a:stretch>
        </p:blipFill>
        <p:spPr bwMode="auto">
          <a:xfrm>
            <a:off x="2743200" y="2971800"/>
            <a:ext cx="3429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511595"/>
            <a:ext cx="8763000" cy="427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 r="79565" b="12475"/>
          <a:stretch>
            <a:fillRect/>
          </a:stretch>
        </p:blipFill>
        <p:spPr bwMode="auto">
          <a:xfrm>
            <a:off x="3352800" y="1143000"/>
            <a:ext cx="2438400" cy="5100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5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 l="17826" t="60828"/>
          <a:stretch>
            <a:fillRect/>
          </a:stretch>
        </p:blipFill>
        <p:spPr bwMode="auto">
          <a:xfrm>
            <a:off x="152400" y="2438400"/>
            <a:ext cx="8837473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2" cstate="print"/>
          <a:srcRect l="35599" t="34127" r="30861" b="39165"/>
          <a:stretch>
            <a:fillRect/>
          </a:stretch>
        </p:blipFill>
        <p:spPr bwMode="auto">
          <a:xfrm>
            <a:off x="1981200" y="2286000"/>
            <a:ext cx="5486400" cy="213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12517 0.2277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1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40833 2.59259E-6 " pathEditMode="relative" ptsTypes="AA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Communicate with one Device</a:t>
            </a:r>
          </a:p>
          <a:p>
            <a:r>
              <a:rPr lang="en-US" dirty="0" smtClean="0"/>
              <a:t>Integrate with existing architecture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Scale the program to multiple channels/devices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the SPI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Rob wants to incorporate Phil’s example into his architecture</a:t>
            </a:r>
          </a:p>
          <a:p>
            <a:r>
              <a:rPr lang="en-US" dirty="0" smtClean="0"/>
              <a:t>Rob has been using a </a:t>
            </a:r>
            <a:r>
              <a:rPr lang="en-US" dirty="0" err="1" smtClean="0"/>
              <a:t>CompactRIO</a:t>
            </a:r>
            <a:r>
              <a:rPr lang="en-US" dirty="0" smtClean="0"/>
              <a:t> with the </a:t>
            </a:r>
            <a:r>
              <a:rPr lang="en-US" dirty="0" err="1" smtClean="0"/>
              <a:t>cRIO</a:t>
            </a:r>
            <a:r>
              <a:rPr lang="en-US" dirty="0" smtClean="0"/>
              <a:t> Waveform Reference Library</a:t>
            </a:r>
            <a:endParaRPr 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267200"/>
            <a:ext cx="3705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724400"/>
            <a:ext cx="13049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3"/>
          <p:cNvGrpSpPr/>
          <p:nvPr/>
        </p:nvGrpSpPr>
        <p:grpSpPr>
          <a:xfrm>
            <a:off x="4876800" y="177480"/>
            <a:ext cx="3733800" cy="3162375"/>
            <a:chOff x="4362450" y="1290719"/>
            <a:chExt cx="3943350" cy="3339855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2450" y="1290719"/>
              <a:ext cx="3886199" cy="160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2982918"/>
              <a:ext cx="3733800" cy="164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6591707" y="2345116"/>
              <a:ext cx="773094" cy="106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528703" y="2345116"/>
              <a:ext cx="744102" cy="106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27827" y="2345116"/>
              <a:ext cx="0" cy="106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Down Arrow Callout 16"/>
          <p:cNvSpPr/>
          <p:nvPr/>
        </p:nvSpPr>
        <p:spPr>
          <a:xfrm>
            <a:off x="5029200" y="1676400"/>
            <a:ext cx="3657600" cy="2590800"/>
          </a:xfrm>
          <a:prstGeom prst="downArrowCallout">
            <a:avLst/>
          </a:prstGeom>
          <a:noFill/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1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8201"/>
            <a:ext cx="9144000" cy="3901597"/>
          </a:xfrm>
          <a:prstGeom prst="rect">
            <a:avLst/>
          </a:prstGeom>
        </p:spPr>
      </p:pic>
      <p:pic>
        <p:nvPicPr>
          <p:cNvPr id="3" name="Picture 2" descr="test1_op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76400"/>
            <a:ext cx="9144000" cy="33353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524000"/>
            <a:ext cx="2676135" cy="193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r="10911" b="-2773"/>
          <a:stretch>
            <a:fillRect/>
          </a:stretch>
        </p:blipFill>
        <p:spPr bwMode="auto">
          <a:xfrm>
            <a:off x="141283" y="2905456"/>
            <a:ext cx="8926517" cy="395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Callout 8"/>
          <p:cNvSpPr/>
          <p:nvPr/>
        </p:nvSpPr>
        <p:spPr>
          <a:xfrm>
            <a:off x="3200400" y="152400"/>
            <a:ext cx="3276600" cy="3276600"/>
          </a:xfrm>
          <a:prstGeom prst="downArrowCallout">
            <a:avLst/>
          </a:prstGeom>
          <a:noFill/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69 -0.18565 L 0.00729 0.00648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Channel Demonstration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48598" y="1120775"/>
            <a:ext cx="6270617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Communicate with one Device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Integrate with existing architecture</a:t>
            </a:r>
          </a:p>
          <a:p>
            <a:r>
              <a:rPr lang="en-US" dirty="0" smtClean="0"/>
              <a:t>Scale the program to multiple channels/devices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Multiple Channels/Devices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Arbitration Logic </a:t>
            </a:r>
            <a:r>
              <a:rPr lang="en-US" dirty="0"/>
              <a:t>(only 1 SPI Engine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Replicating channels increases development time</a:t>
            </a:r>
          </a:p>
          <a:p>
            <a:pPr lvl="1"/>
            <a:r>
              <a:rPr lang="en-US" dirty="0" smtClean="0"/>
              <a:t>Adding multiple devices requires reselecting all I/O channels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Configuration based scripting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810000"/>
            <a:ext cx="2257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Motivation for SPI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1" y="1143000"/>
          <a:ext cx="86106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33"/>
                <a:gridCol w="1116188"/>
                <a:gridCol w="1275644"/>
                <a:gridCol w="1036462"/>
                <a:gridCol w="1275644"/>
                <a:gridCol w="1514829"/>
              </a:tblGrid>
              <a:tr h="690283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r>
                        <a:rPr lang="en-US" baseline="0" dirty="0" smtClean="0"/>
                        <a:t> Qty/yr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Qty/yr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Qty/yr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2yr</a:t>
                      </a:r>
                      <a:r>
                        <a:rPr lang="en-US" baseline="0" dirty="0" smtClean="0"/>
                        <a:t> Qty</a:t>
                      </a:r>
                      <a:endParaRPr lang="en-US" dirty="0"/>
                    </a:p>
                  </a:txBody>
                  <a:tcPr/>
                </a:tc>
              </a:tr>
              <a:tr h="3040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 Systems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15250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33100</a:t>
                      </a:r>
                    </a:p>
                  </a:txBody>
                  <a:tcPr marL="7620" marR="7620" marT="7620" marB="0"/>
                </a:tc>
              </a:tr>
              <a:tr h="3040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Vision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2700</a:t>
                      </a:r>
                    </a:p>
                  </a:txBody>
                  <a:tcPr marL="7620" marR="7620" marT="7620" marB="0"/>
                </a:tc>
              </a:tr>
              <a:tr h="3040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2700</a:t>
                      </a:r>
                    </a:p>
                  </a:txBody>
                  <a:tcPr marL="7620" marR="7620" marT="7620" marB="0"/>
                </a:tc>
              </a:tr>
              <a:tr h="3040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Vision &amp; Motion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</a:t>
                      </a:r>
                    </a:p>
                  </a:txBody>
                  <a:tcPr marL="7620" marR="7620" marT="7620" marB="0"/>
                </a:tc>
              </a:tr>
              <a:tr h="3040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Asset Monitoring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7620" marR="7620" marT="7620" marB="0"/>
                </a:tc>
              </a:tr>
              <a:tr h="3040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Multi-Instr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0" y="3886200"/>
            <a:ext cx="9372600" cy="2779931"/>
            <a:chOff x="0" y="3886200"/>
            <a:chExt cx="9372600" cy="2779931"/>
          </a:xfrm>
        </p:grpSpPr>
        <p:sp>
          <p:nvSpPr>
            <p:cNvPr id="4" name="Rounded Rectangle 3"/>
            <p:cNvSpPr/>
            <p:nvPr/>
          </p:nvSpPr>
          <p:spPr>
            <a:xfrm>
              <a:off x="0" y="4191000"/>
              <a:ext cx="91440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200" y="4267200"/>
              <a:ext cx="1463040" cy="10972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Vision</a:t>
              </a:r>
            </a:p>
            <a:p>
              <a:pPr algn="ctr"/>
              <a:r>
                <a:rPr lang="en-US" dirty="0" smtClean="0"/>
                <a:t>&amp;</a:t>
              </a:r>
            </a:p>
            <a:p>
              <a:pPr algn="ctr"/>
              <a:r>
                <a:rPr lang="en-US" dirty="0" smtClean="0"/>
                <a:t>Motion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05350" y="4267200"/>
              <a:ext cx="1463040" cy="10972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Vibration, Thermal</a:t>
              </a:r>
            </a:p>
            <a:p>
              <a:pPr algn="ctr"/>
              <a:r>
                <a:rPr lang="en-US" dirty="0" smtClean="0"/>
                <a:t>Monitoring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19250" y="4267200"/>
              <a:ext cx="1463040" cy="10972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Embedded Camera,</a:t>
              </a:r>
            </a:p>
            <a:p>
              <a:pPr algn="ctr"/>
              <a:r>
                <a:rPr lang="en-US" dirty="0" smtClean="0"/>
                <a:t>Vision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62300" y="4267200"/>
              <a:ext cx="1463040" cy="10972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High-Channel</a:t>
              </a:r>
            </a:p>
            <a:p>
              <a:pPr algn="ctr"/>
              <a:r>
                <a:rPr lang="en-US" dirty="0" smtClean="0"/>
                <a:t>Count AI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48400" y="4267200"/>
              <a:ext cx="1463040" cy="10972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Dekstop</a:t>
              </a:r>
              <a:endParaRPr lang="en-US" dirty="0" smtClean="0"/>
            </a:p>
            <a:p>
              <a:pPr algn="ctr"/>
              <a:r>
                <a:rPr lang="en-US" dirty="0" smtClean="0"/>
                <a:t>HIL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696200" y="4114800"/>
              <a:ext cx="1676400" cy="20574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757160" y="4267200"/>
              <a:ext cx="1463040" cy="10972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</a:t>
              </a:r>
            </a:p>
            <a:p>
              <a:pPr algn="ctr"/>
              <a:r>
                <a:rPr lang="en-US" dirty="0" smtClean="0"/>
                <a:t>Systems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0" y="6019800"/>
              <a:ext cx="173643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EtherCAT</a:t>
              </a:r>
              <a:endParaRPr lang="en-US" dirty="0" smtClean="0"/>
            </a:p>
            <a:p>
              <a:r>
                <a:rPr lang="en-US" dirty="0" smtClean="0"/>
                <a:t>Camera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52600" y="6019800"/>
              <a:ext cx="173643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Camera,</a:t>
              </a:r>
              <a:endParaRPr lang="en-US" dirty="0" smtClean="0"/>
            </a:p>
            <a:p>
              <a:r>
                <a:rPr lang="en-US" dirty="0" smtClean="0"/>
                <a:t>Wireless, GUI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6019800"/>
              <a:ext cx="25146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AI, Ethernet, Wireless</a:t>
              </a:r>
              <a:endParaRPr lang="en-US" dirty="0" smtClean="0"/>
            </a:p>
            <a:p>
              <a:endParaRPr lang="en-US" dirty="0" smtClean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143000" y="5344657"/>
              <a:ext cx="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67000" y="5344657"/>
              <a:ext cx="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91000" y="5344657"/>
              <a:ext cx="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67400" y="5344657"/>
              <a:ext cx="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0" idx="2"/>
              <a:endCxn id="46" idx="0"/>
            </p:cNvCxnSpPr>
            <p:nvPr/>
          </p:nvCxnSpPr>
          <p:spPr>
            <a:xfrm flipH="1">
              <a:off x="8458200" y="5364480"/>
              <a:ext cx="30480" cy="2743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772400" y="5638800"/>
              <a:ext cx="1371600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SPI, I2C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0" y="3886200"/>
              <a:ext cx="91440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0" y="1752600"/>
            <a:ext cx="92964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1511595"/>
            <a:ext cx="8763000" cy="42796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46"/>
          <p:cNvGrpSpPr/>
          <p:nvPr/>
        </p:nvGrpSpPr>
        <p:grpSpPr>
          <a:xfrm>
            <a:off x="7304843" y="3276600"/>
            <a:ext cx="823914" cy="762000"/>
            <a:chOff x="2667000" y="5181600"/>
            <a:chExt cx="823914" cy="762000"/>
          </a:xfrm>
        </p:grpSpPr>
        <p:pic>
          <p:nvPicPr>
            <p:cNvPr id="48" name="Picture 2" descr="E:\Documents\Projects\SPIAPI\Presentation\Images\Node VI.JPG"/>
            <p:cNvPicPr>
              <a:picLocks noChangeAspect="1" noChangeArrowheads="1"/>
            </p:cNvPicPr>
            <p:nvPr/>
          </p:nvPicPr>
          <p:blipFill>
            <a:blip r:embed="rId4" cstate="print"/>
            <a:srcRect l="7909" r="13909"/>
            <a:stretch>
              <a:fillRect/>
            </a:stretch>
          </p:blipFill>
          <p:spPr bwMode="auto">
            <a:xfrm>
              <a:off x="2667000" y="5181600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/>
          </p:nvSpPr>
          <p:spPr>
            <a:xfrm>
              <a:off x="3338514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Reorganization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95601" y="4648200"/>
            <a:ext cx="9144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2"/>
          <p:cNvGrpSpPr/>
          <p:nvPr/>
        </p:nvGrpSpPr>
        <p:grpSpPr>
          <a:xfrm>
            <a:off x="3886200" y="2971800"/>
            <a:ext cx="3505200" cy="2362200"/>
            <a:chOff x="3886200" y="2971800"/>
            <a:chExt cx="3505200" cy="2362200"/>
          </a:xfrm>
        </p:grpSpPr>
        <p:sp>
          <p:nvSpPr>
            <p:cNvPr id="19" name="Rectangle 18"/>
            <p:cNvSpPr/>
            <p:nvPr/>
          </p:nvSpPr>
          <p:spPr>
            <a:xfrm>
              <a:off x="3886200" y="4267200"/>
              <a:ext cx="2362200" cy="10668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248400" y="2971800"/>
              <a:ext cx="1143000" cy="1295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5" name="Picture 1" descr="E:\Documents\Projects\SPIAPI\Presentation\Images\SPI Engine VI.JPG"/>
          <p:cNvPicPr>
            <a:picLocks noChangeAspect="1" noChangeArrowheads="1"/>
          </p:cNvPicPr>
          <p:nvPr/>
        </p:nvPicPr>
        <p:blipFill>
          <a:blip r:embed="rId5" cstate="print"/>
          <a:srcRect l="9091" t="9917" r="18182" b="10744"/>
          <a:stretch>
            <a:fillRect/>
          </a:stretch>
        </p:blipFill>
        <p:spPr bwMode="auto">
          <a:xfrm>
            <a:off x="7353300" y="1447800"/>
            <a:ext cx="609600" cy="609600"/>
          </a:xfrm>
          <a:prstGeom prst="rect">
            <a:avLst/>
          </a:prstGeom>
          <a:noFill/>
        </p:spPr>
      </p:pic>
      <p:grpSp>
        <p:nvGrpSpPr>
          <p:cNvPr id="5" name="Group 23"/>
          <p:cNvGrpSpPr/>
          <p:nvPr/>
        </p:nvGrpSpPr>
        <p:grpSpPr>
          <a:xfrm>
            <a:off x="6324600" y="3962400"/>
            <a:ext cx="1905000" cy="1371600"/>
            <a:chOff x="6324600" y="3962400"/>
            <a:chExt cx="1905000" cy="1371600"/>
          </a:xfrm>
        </p:grpSpPr>
        <p:sp>
          <p:nvSpPr>
            <p:cNvPr id="17" name="Rectangle 16"/>
            <p:cNvSpPr/>
            <p:nvPr/>
          </p:nvSpPr>
          <p:spPr>
            <a:xfrm>
              <a:off x="6324600" y="4267200"/>
              <a:ext cx="1905000" cy="1066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7" idx="0"/>
            </p:cNvCxnSpPr>
            <p:nvPr/>
          </p:nvCxnSpPr>
          <p:spPr>
            <a:xfrm flipV="1">
              <a:off x="7277100" y="3962400"/>
              <a:ext cx="1905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4" descr="E:\Documents\Projects\SPIAPI\Presentation\Images\DLU V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2362200"/>
            <a:ext cx="590550" cy="607919"/>
          </a:xfrm>
          <a:prstGeom prst="rect">
            <a:avLst/>
          </a:prstGeom>
          <a:noFill/>
        </p:spPr>
      </p:pic>
      <p:grpSp>
        <p:nvGrpSpPr>
          <p:cNvPr id="6" name="Group 24"/>
          <p:cNvGrpSpPr/>
          <p:nvPr/>
        </p:nvGrpSpPr>
        <p:grpSpPr>
          <a:xfrm>
            <a:off x="152400" y="1524000"/>
            <a:ext cx="7162800" cy="3733800"/>
            <a:chOff x="152400" y="1524000"/>
            <a:chExt cx="7162800" cy="3733800"/>
          </a:xfrm>
        </p:grpSpPr>
        <p:sp>
          <p:nvSpPr>
            <p:cNvPr id="9" name="Rectangle 8"/>
            <p:cNvSpPr/>
            <p:nvPr/>
          </p:nvSpPr>
          <p:spPr>
            <a:xfrm>
              <a:off x="152400" y="1524000"/>
              <a:ext cx="6096000" cy="25908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 flipV="1">
              <a:off x="6248400" y="2057400"/>
              <a:ext cx="1066800" cy="76200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52400" y="4114800"/>
              <a:ext cx="1676400" cy="1143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3" descr="E:\Documents\Projects\SPIAPI\Presentation\Images\Simple FPGA Code.JPG"/>
          <p:cNvPicPr>
            <a:picLocks noChangeAspect="1" noChangeArrowheads="1"/>
          </p:cNvPicPr>
          <p:nvPr/>
        </p:nvPicPr>
        <p:blipFill>
          <a:blip r:embed="rId3" cstate="print"/>
          <a:srcRect t="55197" r="81739" b="16315"/>
          <a:stretch>
            <a:fillRect/>
          </a:stretch>
        </p:blipFill>
        <p:spPr bwMode="auto">
          <a:xfrm>
            <a:off x="190496" y="3874295"/>
            <a:ext cx="1600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3759" y="3507441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Configured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3355041"/>
            <a:ext cx="1828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Logic Unit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676400"/>
            <a:ext cx="289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Engine Block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64577" y="53456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Access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0" idx="0"/>
          </p:cNvCxnSpPr>
          <p:nvPr/>
        </p:nvCxnSpPr>
        <p:spPr>
          <a:xfrm flipV="1">
            <a:off x="3048000" y="4038600"/>
            <a:ext cx="1219200" cy="11430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00" idx="0"/>
            <a:endCxn id="29" idx="2"/>
          </p:cNvCxnSpPr>
          <p:nvPr/>
        </p:nvCxnSpPr>
        <p:spPr>
          <a:xfrm flipV="1">
            <a:off x="4457700" y="2209800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" descr="E:\Documents\Projects\SPIAPI\Presentation\Images\SPI Engine VI.JPG"/>
          <p:cNvPicPr>
            <a:picLocks noChangeAspect="1" noChangeArrowheads="1"/>
          </p:cNvPicPr>
          <p:nvPr/>
        </p:nvPicPr>
        <p:blipFill>
          <a:blip r:embed="rId2" cstate="print"/>
          <a:srcRect l="9091" t="9917" r="18182" b="10744"/>
          <a:stretch>
            <a:fillRect/>
          </a:stretch>
        </p:blipFill>
        <p:spPr bwMode="auto">
          <a:xfrm>
            <a:off x="4152900" y="1600200"/>
            <a:ext cx="609600" cy="609600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>
            <a:stCxn id="4097" idx="0"/>
          </p:cNvCxnSpPr>
          <p:nvPr/>
        </p:nvCxnSpPr>
        <p:spPr>
          <a:xfrm flipV="1">
            <a:off x="3962400" y="4038600"/>
            <a:ext cx="457200" cy="12192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99" idx="0"/>
          </p:cNvCxnSpPr>
          <p:nvPr/>
        </p:nvCxnSpPr>
        <p:spPr>
          <a:xfrm flipH="1" flipV="1">
            <a:off x="4495800" y="4038600"/>
            <a:ext cx="381000" cy="12050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98" idx="0"/>
          </p:cNvCxnSpPr>
          <p:nvPr/>
        </p:nvCxnSpPr>
        <p:spPr>
          <a:xfrm flipH="1" flipV="1">
            <a:off x="4648200" y="4038600"/>
            <a:ext cx="1181100" cy="119616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57200" y="5219700"/>
            <a:ext cx="1828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57200" y="1600200"/>
            <a:ext cx="1828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Engine</a:t>
            </a:r>
            <a:endParaRPr lang="en-US" dirty="0"/>
          </a:p>
        </p:txBody>
      </p:sp>
      <p:grpSp>
        <p:nvGrpSpPr>
          <p:cNvPr id="2" name="Group 66"/>
          <p:cNvGrpSpPr/>
          <p:nvPr/>
        </p:nvGrpSpPr>
        <p:grpSpPr>
          <a:xfrm>
            <a:off x="2667000" y="5181600"/>
            <a:ext cx="823914" cy="762000"/>
            <a:chOff x="2667000" y="5181600"/>
            <a:chExt cx="823914" cy="762000"/>
          </a:xfrm>
        </p:grpSpPr>
        <p:pic>
          <p:nvPicPr>
            <p:cNvPr id="30" name="Picture 2" descr="E:\Documents\Projects\SPIAPI\Presentation\Images\Node VI.JPG"/>
            <p:cNvPicPr>
              <a:picLocks noChangeAspect="1" noChangeArrowheads="1"/>
            </p:cNvPicPr>
            <p:nvPr/>
          </p:nvPicPr>
          <p:blipFill>
            <a:blip r:embed="rId3" cstate="print"/>
            <a:srcRect l="7909" r="13909"/>
            <a:stretch>
              <a:fillRect/>
            </a:stretch>
          </p:blipFill>
          <p:spPr bwMode="auto">
            <a:xfrm>
              <a:off x="2667000" y="5181600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63" name="Rectangle 62"/>
            <p:cNvSpPr/>
            <p:nvPr/>
          </p:nvSpPr>
          <p:spPr>
            <a:xfrm>
              <a:off x="3338514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7"/>
          <p:cNvGrpSpPr/>
          <p:nvPr/>
        </p:nvGrpSpPr>
        <p:grpSpPr>
          <a:xfrm>
            <a:off x="3657600" y="5257800"/>
            <a:ext cx="731047" cy="609600"/>
            <a:chOff x="3657600" y="5257800"/>
            <a:chExt cx="731047" cy="609600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16279"/>
            <a:stretch>
              <a:fillRect/>
            </a:stretch>
          </p:blipFill>
          <p:spPr bwMode="auto">
            <a:xfrm>
              <a:off x="3657600" y="525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Rectangle 63"/>
            <p:cNvSpPr/>
            <p:nvPr/>
          </p:nvSpPr>
          <p:spPr>
            <a:xfrm>
              <a:off x="4236247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68"/>
          <p:cNvGrpSpPr/>
          <p:nvPr/>
        </p:nvGrpSpPr>
        <p:grpSpPr>
          <a:xfrm>
            <a:off x="4572000" y="5243624"/>
            <a:ext cx="745333" cy="637953"/>
            <a:chOff x="4572000" y="5243624"/>
            <a:chExt cx="745333" cy="637953"/>
          </a:xfrm>
        </p:grpSpPr>
        <p:pic>
          <p:nvPicPr>
            <p:cNvPr id="4099" name="Picture 3" descr="E:\Documents\Projects\SPIAPI\Presentation\Images\IO Node 2.JPG"/>
            <p:cNvPicPr>
              <a:picLocks noChangeAspect="1" noChangeArrowheads="1"/>
            </p:cNvPicPr>
            <p:nvPr/>
          </p:nvPicPr>
          <p:blipFill>
            <a:blip r:embed="rId5" cstate="print"/>
            <a:srcRect r="20000"/>
            <a:stretch>
              <a:fillRect/>
            </a:stretch>
          </p:blipFill>
          <p:spPr bwMode="auto">
            <a:xfrm>
              <a:off x="4572000" y="5243624"/>
              <a:ext cx="609600" cy="637953"/>
            </a:xfrm>
            <a:prstGeom prst="rect">
              <a:avLst/>
            </a:prstGeom>
            <a:noFill/>
          </p:spPr>
        </p:pic>
        <p:sp>
          <p:nvSpPr>
            <p:cNvPr id="65" name="Rectangle 64"/>
            <p:cNvSpPr/>
            <p:nvPr/>
          </p:nvSpPr>
          <p:spPr>
            <a:xfrm>
              <a:off x="5164933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9"/>
          <p:cNvGrpSpPr/>
          <p:nvPr/>
        </p:nvGrpSpPr>
        <p:grpSpPr>
          <a:xfrm>
            <a:off x="5486400" y="5234763"/>
            <a:ext cx="762008" cy="655674"/>
            <a:chOff x="5486400" y="5234763"/>
            <a:chExt cx="762008" cy="655674"/>
          </a:xfrm>
        </p:grpSpPr>
        <p:pic>
          <p:nvPicPr>
            <p:cNvPr id="4098" name="Picture 2" descr="E:\Documents\Projects\SPIAPI\Presentation\Images\IO Node 3.JPG"/>
            <p:cNvPicPr>
              <a:picLocks noChangeAspect="1" noChangeArrowheads="1"/>
            </p:cNvPicPr>
            <p:nvPr/>
          </p:nvPicPr>
          <p:blipFill>
            <a:blip r:embed="rId6" cstate="print"/>
            <a:srcRect r="10000"/>
            <a:stretch>
              <a:fillRect/>
            </a:stretch>
          </p:blipFill>
          <p:spPr bwMode="auto">
            <a:xfrm>
              <a:off x="5486400" y="5234763"/>
              <a:ext cx="685800" cy="655674"/>
            </a:xfrm>
            <a:prstGeom prst="rect">
              <a:avLst/>
            </a:prstGeom>
            <a:noFill/>
          </p:spPr>
        </p:pic>
        <p:sp>
          <p:nvSpPr>
            <p:cNvPr id="66" name="Rectangle 65"/>
            <p:cNvSpPr/>
            <p:nvPr/>
          </p:nvSpPr>
          <p:spPr>
            <a:xfrm>
              <a:off x="6096008" y="5493543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 descr="E:\Documents\Projects\SPIAPI\Presentation\Images\DLU V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52900" y="3352800"/>
            <a:ext cx="609600" cy="627529"/>
          </a:xfrm>
          <a:prstGeom prst="rect">
            <a:avLst/>
          </a:prstGeom>
          <a:noFill/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Scaled Engine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666750" y="533400"/>
            <a:ext cx="7810500" cy="5379070"/>
            <a:chOff x="666750" y="1066800"/>
            <a:chExt cx="7810500" cy="5379070"/>
          </a:xfrm>
        </p:grpSpPr>
        <p:pic>
          <p:nvPicPr>
            <p:cNvPr id="5" name="Picture 3" descr="E:\Documents\Projects\SPIAPI\Presentation\Images\Scripted Code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6750" y="1066800"/>
              <a:ext cx="7810500" cy="5379070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6" name="Picture 3" descr="E:\Documents\Projects\SPIAPI\Presentation\Images\Scripted Code.JPG"/>
            <p:cNvPicPr>
              <a:picLocks noChangeAspect="1" noChangeArrowheads="1"/>
            </p:cNvPicPr>
            <p:nvPr/>
          </p:nvPicPr>
          <p:blipFill>
            <a:blip r:embed="rId2" cstate="print"/>
            <a:srcRect l="36098" t="35415" r="44390" b="34836"/>
            <a:stretch>
              <a:fillRect/>
            </a:stretch>
          </p:blipFill>
          <p:spPr bwMode="auto">
            <a:xfrm>
              <a:off x="3505200" y="2971800"/>
              <a:ext cx="1524000" cy="1600200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7" name="Picture 3" descr="E:\Documents\Projects\SPIAPI\Presentation\Images\Scripted Code.JPG"/>
            <p:cNvPicPr>
              <a:picLocks noChangeAspect="1" noChangeArrowheads="1"/>
            </p:cNvPicPr>
            <p:nvPr/>
          </p:nvPicPr>
          <p:blipFill>
            <a:blip r:embed="rId2" cstate="print"/>
            <a:srcRect l="37317" t="1417" r="46098" b="77334"/>
            <a:stretch>
              <a:fillRect/>
            </a:stretch>
          </p:blipFill>
          <p:spPr bwMode="auto">
            <a:xfrm>
              <a:off x="3581400" y="1143000"/>
              <a:ext cx="1295400" cy="1143000"/>
            </a:xfrm>
            <a:prstGeom prst="rect">
              <a:avLst/>
            </a:prstGeom>
            <a:noFill/>
            <a:ln w="38100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Configuration Editor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911" y="1118153"/>
            <a:ext cx="3189689" cy="4949008"/>
          </a:xfrm>
        </p:spPr>
        <p:txBody>
          <a:bodyPr/>
          <a:lstStyle/>
          <a:p>
            <a:r>
              <a:rPr lang="en-US" dirty="0" smtClean="0"/>
              <a:t>Tree hierarchy </a:t>
            </a:r>
          </a:p>
          <a:p>
            <a:pPr lvl="1"/>
            <a:r>
              <a:rPr lang="en-US" dirty="0" smtClean="0"/>
              <a:t>RIO Target</a:t>
            </a:r>
          </a:p>
          <a:p>
            <a:pPr lvl="2"/>
            <a:r>
              <a:rPr lang="en-US" dirty="0" smtClean="0"/>
              <a:t>Bus</a:t>
            </a:r>
          </a:p>
          <a:p>
            <a:pPr lvl="3"/>
            <a:r>
              <a:rPr lang="en-US" dirty="0" smtClean="0"/>
              <a:t>Device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Code generation for multiple targets/devices</a:t>
            </a:r>
          </a:p>
          <a:p>
            <a:pPr lvl="1"/>
            <a:r>
              <a:rPr lang="en-US" dirty="0" smtClean="0"/>
              <a:t>Replacement of DLU</a:t>
            </a:r>
          </a:p>
          <a:p>
            <a:pPr lvl="1"/>
            <a:r>
              <a:rPr lang="en-US" dirty="0" smtClean="0"/>
              <a:t>Save functionality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0" y="1473200"/>
            <a:ext cx="5104373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5240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8194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DLU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1910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5400000">
            <a:off x="3505200" y="14478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1828800"/>
            <a:ext cx="31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or Advanced </a:t>
            </a:r>
            <a:r>
              <a:rPr lang="en-US" dirty="0" err="1" smtClean="0"/>
              <a:t>LabVIEW</a:t>
            </a:r>
            <a:r>
              <a:rPr lang="en-US" dirty="0" smtClean="0"/>
              <a:t> FPGA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5400000">
            <a:off x="3505200" y="25908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2971800"/>
            <a:ext cx="26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Customer/Alliance Partner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5400000">
            <a:off x="3581400" y="40386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4419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Development Time</a:t>
            </a:r>
            <a:endParaRPr lang="en-US" dirty="0"/>
          </a:p>
        </p:txBody>
      </p:sp>
      <p:pic>
        <p:nvPicPr>
          <p:cNvPr id="3078" name="Picture 6" descr="http://images.clipartpanda.com/thinking-clipart-4c9LRXnc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62100"/>
            <a:ext cx="1352550" cy="1313906"/>
          </a:xfrm>
          <a:prstGeom prst="rect">
            <a:avLst/>
          </a:prstGeom>
          <a:noFill/>
        </p:spPr>
      </p:pic>
      <p:pic>
        <p:nvPicPr>
          <p:cNvPr id="3082" name="Picture 10" descr="http://images.clipartpanda.com/clipart-software-60313-basic-cmy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7800"/>
            <a:ext cx="1371600" cy="13716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553200" y="1524000"/>
            <a:ext cx="199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Big System…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971800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Solution: SPI API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2996625"/>
            <a:ext cx="425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Solution: SPI Framework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2" name="Picture 4" descr="http://images.clipartpanda.com/computer-engineer-clipart-bRTdzpxi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867045"/>
            <a:ext cx="2209800" cy="1990955"/>
          </a:xfrm>
          <a:prstGeom prst="rect">
            <a:avLst/>
          </a:prstGeom>
          <a:noFill/>
        </p:spPr>
      </p:pic>
      <p:sp>
        <p:nvSpPr>
          <p:cNvPr id="23" name="Right Arrow 22"/>
          <p:cNvSpPr/>
          <p:nvPr/>
        </p:nvSpPr>
        <p:spPr>
          <a:xfrm rot="8394367">
            <a:off x="5771478" y="5069909"/>
            <a:ext cx="121196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50074">
            <a:off x="2082278" y="5032000"/>
            <a:ext cx="121196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495800" y="2971800"/>
            <a:ext cx="0" cy="2133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4800" y="3733800"/>
          <a:ext cx="3962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5146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Weeks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800600" y="3733800"/>
          <a:ext cx="3962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5146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3-4 Weeks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3-4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715000" y="5715000"/>
            <a:ext cx="2894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5x Reduction !!!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56" y="1447800"/>
            <a:ext cx="49295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SPI API &amp; SPI Framework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286000"/>
            <a:ext cx="3770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Code (API, Sample Project)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 Getting Started Guide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Video Tutorials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White Paper on the Web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486400"/>
            <a:ext cx="7654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Hands-On Session at Alliance Day / NI Week</a:t>
            </a:r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71600"/>
          <a:ext cx="74676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497393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50430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Code (API, Sample Project)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70%</a:t>
                      </a:r>
                      <a:r>
                        <a:rPr lang="en-US" b="1" baseline="0" dirty="0" smtClean="0"/>
                        <a:t> Complete</a:t>
                      </a:r>
                      <a:endParaRPr lang="en-US" b="1" dirty="0"/>
                    </a:p>
                  </a:txBody>
                  <a:tcPr/>
                </a:tc>
              </a:tr>
              <a:tr h="50430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Getting Started Guide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30% Complete</a:t>
                      </a:r>
                      <a:endParaRPr lang="en-US" b="1" dirty="0"/>
                    </a:p>
                  </a:txBody>
                  <a:tcPr/>
                </a:tc>
              </a:tr>
              <a:tr h="50430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Video Tutorials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504302">
                <a:tc>
                  <a:txBody>
                    <a:bodyPr/>
                    <a:lstStyle/>
                    <a:p>
                      <a:pPr marL="0" marR="0" indent="0" algn="l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White Paper on the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267200"/>
            <a:ext cx="7654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Hands-On Session at Alliance Day / NI Week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0"/>
          <p:cNvSpPr txBox="1">
            <a:spLocks noChangeArrowheads="1"/>
          </p:cNvSpPr>
          <p:nvPr/>
        </p:nvSpPr>
        <p:spPr bwMode="auto">
          <a:xfrm>
            <a:off x="68570" y="68140"/>
            <a:ext cx="67050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6699"/>
                </a:solidFill>
                <a:latin typeface="+mn-lt"/>
                <a:cs typeface="+mj-cs"/>
              </a:rPr>
              <a:t>SPI API Project</a:t>
            </a:r>
            <a:endParaRPr lang="en-US" sz="2800" dirty="0">
              <a:solidFill>
                <a:srgbClr val="006699"/>
              </a:solidFill>
              <a:latin typeface="+mn-lt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9516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Q3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3855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Q2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0838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Q4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2160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Q1 16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438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Q1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0800000" flipH="1" flipV="1">
            <a:off x="7320377" y="1256875"/>
            <a:ext cx="1" cy="10413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rot="10800000" flipV="1">
            <a:off x="2528889" y="1256875"/>
            <a:ext cx="1" cy="10413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9" name="Flowchart: Alternate Process 5"/>
          <p:cNvSpPr/>
          <p:nvPr/>
        </p:nvSpPr>
        <p:spPr>
          <a:xfrm>
            <a:off x="457200" y="1283554"/>
            <a:ext cx="8686800" cy="2758193"/>
          </a:xfrm>
          <a:prstGeom prst="flowChartAlternateProcess">
            <a:avLst/>
          </a:prstGeom>
          <a:solidFill>
            <a:srgbClr val="D7D9D9">
              <a:lumMod val="9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91432" y="1238455"/>
            <a:ext cx="0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32754" y="1238455"/>
            <a:ext cx="0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74076" y="1238455"/>
            <a:ext cx="0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947333" y="1238455"/>
            <a:ext cx="12683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1283141"/>
              </p:ext>
            </p:extLst>
          </p:nvPr>
        </p:nvGraphicFramePr>
        <p:xfrm>
          <a:off x="303920" y="4601331"/>
          <a:ext cx="8566549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72"/>
                <a:gridCol w="5371247"/>
                <a:gridCol w="13179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Projects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 smtClean="0"/>
                        <a:t>Phase/Milestone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 smtClean="0"/>
                        <a:t>Status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/>
                        <a:t>Reuse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Code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buFont typeface="Arial"/>
                        <a:buNone/>
                      </a:pPr>
                      <a:r>
                        <a:rPr lang="en-US" sz="1200" baseline="0" dirty="0" smtClean="0"/>
                        <a:t>Complete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Complete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Review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On Track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Missed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 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Missed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5945084"/>
              </p:ext>
            </p:extLst>
          </p:nvPr>
        </p:nvGraphicFramePr>
        <p:xfrm>
          <a:off x="6774970" y="125045"/>
          <a:ext cx="2095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Overall Status</a:t>
                      </a: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6988524" y="627548"/>
            <a:ext cx="1668392" cy="84652"/>
            <a:chOff x="6362089" y="3711553"/>
            <a:chExt cx="1871576" cy="9496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362089" y="3711553"/>
              <a:ext cx="593478" cy="9496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001138" y="3711553"/>
              <a:ext cx="593478" cy="9496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640187" y="3711553"/>
              <a:ext cx="593478" cy="94961"/>
            </a:xfrm>
            <a:prstGeom prst="rect">
              <a:avLst/>
            </a:prstGeom>
            <a:solidFill>
              <a:srgbClr val="00763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/>
                <a:cs typeface="Arial Narrow"/>
              </a:endParaRPr>
            </a:p>
          </p:txBody>
        </p:sp>
      </p:grpSp>
      <p:sp>
        <p:nvSpPr>
          <p:cNvPr id="65" name="Isosceles Triangle 64"/>
          <p:cNvSpPr/>
          <p:nvPr/>
        </p:nvSpPr>
        <p:spPr bwMode="auto">
          <a:xfrm flipV="1">
            <a:off x="8127868" y="521733"/>
            <a:ext cx="158715" cy="19046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/>
              <a:cs typeface="Arial Narrow"/>
            </a:endParaRPr>
          </a:p>
        </p:txBody>
      </p:sp>
      <p:grpSp>
        <p:nvGrpSpPr>
          <p:cNvPr id="3" name="Group 47"/>
          <p:cNvGrpSpPr/>
          <p:nvPr/>
        </p:nvGrpSpPr>
        <p:grpSpPr>
          <a:xfrm>
            <a:off x="6977054" y="3774281"/>
            <a:ext cx="1579758" cy="165798"/>
            <a:chOff x="7021010" y="2756180"/>
            <a:chExt cx="1579758" cy="165798"/>
          </a:xfrm>
        </p:grpSpPr>
        <p:grpSp>
          <p:nvGrpSpPr>
            <p:cNvPr id="4" name="Group 48"/>
            <p:cNvGrpSpPr/>
            <p:nvPr/>
          </p:nvGrpSpPr>
          <p:grpSpPr>
            <a:xfrm>
              <a:off x="7673190" y="2756180"/>
              <a:ext cx="376388" cy="165798"/>
              <a:chOff x="5880798" y="4798946"/>
              <a:chExt cx="376388" cy="165798"/>
            </a:xfrm>
          </p:grpSpPr>
          <p:sp>
            <p:nvSpPr>
              <p:cNvPr id="136" name="Diamond 135"/>
              <p:cNvSpPr/>
              <p:nvPr/>
            </p:nvSpPr>
            <p:spPr>
              <a:xfrm>
                <a:off x="5880798" y="4798946"/>
                <a:ext cx="125604" cy="165798"/>
              </a:xfrm>
              <a:prstGeom prst="diamond">
                <a:avLst/>
              </a:prstGeom>
              <a:solidFill>
                <a:srgbClr val="EDB906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023148" y="4827984"/>
                <a:ext cx="23403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Risk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9"/>
            <p:cNvGrpSpPr/>
            <p:nvPr/>
          </p:nvGrpSpPr>
          <p:grpSpPr>
            <a:xfrm>
              <a:off x="8224380" y="2756180"/>
              <a:ext cx="376388" cy="165798"/>
              <a:chOff x="5880798" y="4798946"/>
              <a:chExt cx="376388" cy="165798"/>
            </a:xfrm>
          </p:grpSpPr>
          <p:sp>
            <p:nvSpPr>
              <p:cNvPr id="134" name="Diamond 133"/>
              <p:cNvSpPr/>
              <p:nvPr/>
            </p:nvSpPr>
            <p:spPr>
              <a:xfrm>
                <a:off x="5880798" y="4798946"/>
                <a:ext cx="125604" cy="165798"/>
              </a:xfrm>
              <a:prstGeom prst="diamond">
                <a:avLst/>
              </a:prstGeom>
              <a:solidFill>
                <a:srgbClr val="FF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23148" y="4827984"/>
                <a:ext cx="23403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Missed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0"/>
            <p:cNvGrpSpPr/>
            <p:nvPr/>
          </p:nvGrpSpPr>
          <p:grpSpPr>
            <a:xfrm>
              <a:off x="7021010" y="2756180"/>
              <a:ext cx="477378" cy="165798"/>
              <a:chOff x="7021010" y="2756180"/>
              <a:chExt cx="477378" cy="165798"/>
            </a:xfrm>
          </p:grpSpPr>
          <p:sp>
            <p:nvSpPr>
              <p:cNvPr id="132" name="Diamond 131"/>
              <p:cNvSpPr/>
              <p:nvPr/>
            </p:nvSpPr>
            <p:spPr>
              <a:xfrm>
                <a:off x="7021010" y="2756180"/>
                <a:ext cx="125604" cy="165798"/>
              </a:xfrm>
              <a:prstGeom prst="diamond">
                <a:avLst/>
              </a:prstGeom>
              <a:solidFill>
                <a:srgbClr val="00B05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163360" y="2785218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On Target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56"/>
          <p:cNvGrpSpPr/>
          <p:nvPr/>
        </p:nvGrpSpPr>
        <p:grpSpPr>
          <a:xfrm>
            <a:off x="457200" y="1403423"/>
            <a:ext cx="1851434" cy="320797"/>
            <a:chOff x="3691432" y="1368310"/>
            <a:chExt cx="3482644" cy="320797"/>
          </a:xfrm>
        </p:grpSpPr>
        <p:sp>
          <p:nvSpPr>
            <p:cNvPr id="87" name="Rounded Rectangle 86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Code Development</a:t>
              </a:r>
              <a:endParaRPr lang="en-US" sz="1200" dirty="0"/>
            </a:p>
          </p:txBody>
        </p:sp>
        <p:sp>
          <p:nvSpPr>
            <p:cNvPr id="49" name="Diamond 48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00B05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8" name="Group 142"/>
          <p:cNvGrpSpPr/>
          <p:nvPr/>
        </p:nvGrpSpPr>
        <p:grpSpPr>
          <a:xfrm>
            <a:off x="1066800" y="990600"/>
            <a:ext cx="508473" cy="3202394"/>
            <a:chOff x="1124603" y="1242647"/>
            <a:chExt cx="508473" cy="2640068"/>
          </a:xfrm>
        </p:grpSpPr>
        <p:cxnSp>
          <p:nvCxnSpPr>
            <p:cNvPr id="141" name="Straight Connector 140"/>
            <p:cNvCxnSpPr>
              <a:stCxn id="43" idx="2"/>
            </p:cNvCxnSpPr>
            <p:nvPr/>
          </p:nvCxnSpPr>
          <p:spPr>
            <a:xfrm flipV="1">
              <a:off x="1378840" y="1242647"/>
              <a:ext cx="3406" cy="2640068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124603" y="3628799"/>
              <a:ext cx="5084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 Narrow"/>
                  <a:cs typeface="Arial Narrow"/>
                </a:rPr>
                <a:t>Today</a:t>
              </a:r>
              <a:endParaRPr lang="en-US" sz="1050" b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406033" y="1977454"/>
            <a:ext cx="1851434" cy="320797"/>
            <a:chOff x="3691432" y="1368310"/>
            <a:chExt cx="3482644" cy="320797"/>
          </a:xfrm>
        </p:grpSpPr>
        <p:sp>
          <p:nvSpPr>
            <p:cNvPr id="62" name="Rounded Rectangle 61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Code Review</a:t>
              </a:r>
              <a:endParaRPr lang="en-US" sz="1200" dirty="0"/>
            </a:p>
          </p:txBody>
        </p:sp>
        <p:sp>
          <p:nvSpPr>
            <p:cNvPr id="63" name="Diamond 62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FFC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0" name="Group 66"/>
          <p:cNvGrpSpPr/>
          <p:nvPr/>
        </p:nvGrpSpPr>
        <p:grpSpPr>
          <a:xfrm>
            <a:off x="426207" y="3067255"/>
            <a:ext cx="1851434" cy="320797"/>
            <a:chOff x="3691432" y="1368310"/>
            <a:chExt cx="3482644" cy="320797"/>
          </a:xfrm>
        </p:grpSpPr>
        <p:sp>
          <p:nvSpPr>
            <p:cNvPr id="68" name="Rounded Rectangle 67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Documentation</a:t>
              </a:r>
              <a:endParaRPr lang="en-US" sz="1200" dirty="0"/>
            </a:p>
          </p:txBody>
        </p:sp>
        <p:sp>
          <p:nvSpPr>
            <p:cNvPr id="69" name="Diamond 68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406033" y="2470427"/>
            <a:ext cx="1851434" cy="320797"/>
            <a:chOff x="3691432" y="1368310"/>
            <a:chExt cx="3482644" cy="320797"/>
          </a:xfrm>
        </p:grpSpPr>
        <p:sp>
          <p:nvSpPr>
            <p:cNvPr id="74" name="Rounded Rectangle 73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Code Packaging</a:t>
              </a:r>
              <a:endParaRPr lang="en-US" sz="1200" dirty="0"/>
            </a:p>
          </p:txBody>
        </p:sp>
        <p:sp>
          <p:nvSpPr>
            <p:cNvPr id="75" name="Diamond 74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FFC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2" name="Group 66"/>
          <p:cNvGrpSpPr/>
          <p:nvPr/>
        </p:nvGrpSpPr>
        <p:grpSpPr>
          <a:xfrm>
            <a:off x="2286000" y="1981200"/>
            <a:ext cx="1851434" cy="320797"/>
            <a:chOff x="3691432" y="1368310"/>
            <a:chExt cx="3482644" cy="320797"/>
          </a:xfrm>
        </p:grpSpPr>
        <p:sp>
          <p:nvSpPr>
            <p:cNvPr id="48" name="Rounded Rectangle 47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Video Tutorials</a:t>
              </a:r>
              <a:endParaRPr lang="en-US" sz="1200" dirty="0"/>
            </a:p>
          </p:txBody>
        </p:sp>
        <p:sp>
          <p:nvSpPr>
            <p:cNvPr id="50" name="Diamond 49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00B05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6176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Goals</a:t>
            </a:r>
          </a:p>
          <a:p>
            <a:r>
              <a:rPr lang="en-US" dirty="0" smtClean="0"/>
              <a:t>Proposed Development Process</a:t>
            </a:r>
          </a:p>
          <a:p>
            <a:r>
              <a:rPr lang="en-US" dirty="0" smtClean="0"/>
              <a:t>SPI API</a:t>
            </a:r>
          </a:p>
          <a:p>
            <a:r>
              <a:rPr lang="en-US" dirty="0" smtClean="0"/>
              <a:t>Integration into existing application</a:t>
            </a:r>
          </a:p>
          <a:p>
            <a:r>
              <a:rPr lang="en-US" dirty="0" smtClean="0"/>
              <a:t>SPI Configuration Editor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0"/>
          <p:cNvSpPr txBox="1">
            <a:spLocks noChangeArrowheads="1"/>
          </p:cNvSpPr>
          <p:nvPr/>
        </p:nvSpPr>
        <p:spPr bwMode="auto">
          <a:xfrm>
            <a:off x="68570" y="68140"/>
            <a:ext cx="67050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6699"/>
                </a:solidFill>
                <a:latin typeface="+mn-lt"/>
                <a:cs typeface="+mj-cs"/>
              </a:rPr>
              <a:t>SPI Framework</a:t>
            </a:r>
            <a:endParaRPr lang="en-US" sz="2800" dirty="0">
              <a:solidFill>
                <a:srgbClr val="006699"/>
              </a:solidFill>
              <a:latin typeface="+mn-lt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9516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Q3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3855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Q2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0838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Q4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2160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Q1 16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438" y="10841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Q1 15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0800000" flipH="1" flipV="1">
            <a:off x="7320377" y="1256875"/>
            <a:ext cx="1" cy="10413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rot="10800000" flipV="1">
            <a:off x="2528889" y="1256875"/>
            <a:ext cx="1" cy="10413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9" name="Flowchart: Alternate Process 5"/>
          <p:cNvSpPr/>
          <p:nvPr/>
        </p:nvSpPr>
        <p:spPr>
          <a:xfrm>
            <a:off x="457200" y="1283554"/>
            <a:ext cx="8686800" cy="2758193"/>
          </a:xfrm>
          <a:prstGeom prst="flowChartAlternateProcess">
            <a:avLst/>
          </a:prstGeom>
          <a:solidFill>
            <a:srgbClr val="D7D9D9">
              <a:lumMod val="9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91432" y="1238455"/>
            <a:ext cx="0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32754" y="1238455"/>
            <a:ext cx="0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74076" y="1238455"/>
            <a:ext cx="0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947333" y="1238455"/>
            <a:ext cx="12683" cy="182880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1283141"/>
              </p:ext>
            </p:extLst>
          </p:nvPr>
        </p:nvGraphicFramePr>
        <p:xfrm>
          <a:off x="303920" y="4601331"/>
          <a:ext cx="8566549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72"/>
                <a:gridCol w="5371247"/>
                <a:gridCol w="13179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Projects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 smtClean="0"/>
                        <a:t>Phase/Milestone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 smtClean="0"/>
                        <a:t>Status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/>
                        <a:t>Reuse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Code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buFont typeface="Arial"/>
                        <a:buNone/>
                      </a:pPr>
                      <a:r>
                        <a:rPr lang="en-US" sz="1200" baseline="0" dirty="0" smtClean="0"/>
                        <a:t>On Track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On Track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Review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On Track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Missed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 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Missed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5945084"/>
              </p:ext>
            </p:extLst>
          </p:nvPr>
        </p:nvGraphicFramePr>
        <p:xfrm>
          <a:off x="6774970" y="125045"/>
          <a:ext cx="2095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Overall Status</a:t>
                      </a: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6988524" y="627548"/>
            <a:ext cx="1668392" cy="84652"/>
            <a:chOff x="6362089" y="3711553"/>
            <a:chExt cx="1871576" cy="9496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362089" y="3711553"/>
              <a:ext cx="593478" cy="9496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001138" y="3711553"/>
              <a:ext cx="593478" cy="9496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640187" y="3711553"/>
              <a:ext cx="593478" cy="94961"/>
            </a:xfrm>
            <a:prstGeom prst="rect">
              <a:avLst/>
            </a:prstGeom>
            <a:solidFill>
              <a:srgbClr val="00763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/>
                <a:cs typeface="Arial Narrow"/>
              </a:endParaRPr>
            </a:p>
          </p:txBody>
        </p:sp>
      </p:grpSp>
      <p:sp>
        <p:nvSpPr>
          <p:cNvPr id="65" name="Isosceles Triangle 64"/>
          <p:cNvSpPr/>
          <p:nvPr/>
        </p:nvSpPr>
        <p:spPr bwMode="auto">
          <a:xfrm flipV="1">
            <a:off x="7924800" y="457200"/>
            <a:ext cx="158715" cy="19046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/>
              <a:cs typeface="Arial Narrow"/>
            </a:endParaRPr>
          </a:p>
        </p:txBody>
      </p:sp>
      <p:grpSp>
        <p:nvGrpSpPr>
          <p:cNvPr id="3" name="Group 47"/>
          <p:cNvGrpSpPr/>
          <p:nvPr/>
        </p:nvGrpSpPr>
        <p:grpSpPr>
          <a:xfrm>
            <a:off x="6977054" y="3774281"/>
            <a:ext cx="1579758" cy="165798"/>
            <a:chOff x="7021010" y="2756180"/>
            <a:chExt cx="1579758" cy="165798"/>
          </a:xfrm>
        </p:grpSpPr>
        <p:grpSp>
          <p:nvGrpSpPr>
            <p:cNvPr id="4" name="Group 48"/>
            <p:cNvGrpSpPr/>
            <p:nvPr/>
          </p:nvGrpSpPr>
          <p:grpSpPr>
            <a:xfrm>
              <a:off x="7673190" y="2756180"/>
              <a:ext cx="376388" cy="165798"/>
              <a:chOff x="5880798" y="4798946"/>
              <a:chExt cx="376388" cy="165798"/>
            </a:xfrm>
          </p:grpSpPr>
          <p:sp>
            <p:nvSpPr>
              <p:cNvPr id="136" name="Diamond 135"/>
              <p:cNvSpPr/>
              <p:nvPr/>
            </p:nvSpPr>
            <p:spPr>
              <a:xfrm>
                <a:off x="5880798" y="4798946"/>
                <a:ext cx="125604" cy="165798"/>
              </a:xfrm>
              <a:prstGeom prst="diamond">
                <a:avLst/>
              </a:prstGeom>
              <a:solidFill>
                <a:srgbClr val="EDB906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023148" y="4827984"/>
                <a:ext cx="23403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Risk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9"/>
            <p:cNvGrpSpPr/>
            <p:nvPr/>
          </p:nvGrpSpPr>
          <p:grpSpPr>
            <a:xfrm>
              <a:off x="8224380" y="2756180"/>
              <a:ext cx="376388" cy="165798"/>
              <a:chOff x="5880798" y="4798946"/>
              <a:chExt cx="376388" cy="165798"/>
            </a:xfrm>
          </p:grpSpPr>
          <p:sp>
            <p:nvSpPr>
              <p:cNvPr id="134" name="Diamond 133"/>
              <p:cNvSpPr/>
              <p:nvPr/>
            </p:nvSpPr>
            <p:spPr>
              <a:xfrm>
                <a:off x="5880798" y="4798946"/>
                <a:ext cx="125604" cy="165798"/>
              </a:xfrm>
              <a:prstGeom prst="diamond">
                <a:avLst/>
              </a:prstGeom>
              <a:solidFill>
                <a:srgbClr val="FF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23148" y="4827984"/>
                <a:ext cx="23403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Missed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0"/>
            <p:cNvGrpSpPr/>
            <p:nvPr/>
          </p:nvGrpSpPr>
          <p:grpSpPr>
            <a:xfrm>
              <a:off x="7021010" y="2756180"/>
              <a:ext cx="477378" cy="165798"/>
              <a:chOff x="7021010" y="2756180"/>
              <a:chExt cx="477378" cy="165798"/>
            </a:xfrm>
          </p:grpSpPr>
          <p:sp>
            <p:nvSpPr>
              <p:cNvPr id="132" name="Diamond 131"/>
              <p:cNvSpPr/>
              <p:nvPr/>
            </p:nvSpPr>
            <p:spPr>
              <a:xfrm>
                <a:off x="7021010" y="2756180"/>
                <a:ext cx="125604" cy="165798"/>
              </a:xfrm>
              <a:prstGeom prst="diamond">
                <a:avLst/>
              </a:prstGeom>
              <a:solidFill>
                <a:srgbClr val="00B05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163360" y="2785218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On Target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56"/>
          <p:cNvGrpSpPr/>
          <p:nvPr/>
        </p:nvGrpSpPr>
        <p:grpSpPr>
          <a:xfrm>
            <a:off x="457200" y="1403423"/>
            <a:ext cx="1851434" cy="320797"/>
            <a:chOff x="3691432" y="1368310"/>
            <a:chExt cx="3482644" cy="320797"/>
          </a:xfrm>
        </p:grpSpPr>
        <p:sp>
          <p:nvSpPr>
            <p:cNvPr id="87" name="Rounded Rectangle 86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Code Development</a:t>
              </a:r>
              <a:endParaRPr lang="en-US" sz="1200" dirty="0"/>
            </a:p>
          </p:txBody>
        </p:sp>
        <p:sp>
          <p:nvSpPr>
            <p:cNvPr id="49" name="Diamond 48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00B05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8" name="Group 142"/>
          <p:cNvGrpSpPr/>
          <p:nvPr/>
        </p:nvGrpSpPr>
        <p:grpSpPr>
          <a:xfrm>
            <a:off x="990600" y="1143000"/>
            <a:ext cx="508473" cy="3202394"/>
            <a:chOff x="1124603" y="1242647"/>
            <a:chExt cx="508473" cy="2640068"/>
          </a:xfrm>
        </p:grpSpPr>
        <p:cxnSp>
          <p:nvCxnSpPr>
            <p:cNvPr id="141" name="Straight Connector 140"/>
            <p:cNvCxnSpPr>
              <a:stCxn id="43" idx="2"/>
            </p:cNvCxnSpPr>
            <p:nvPr/>
          </p:nvCxnSpPr>
          <p:spPr>
            <a:xfrm flipV="1">
              <a:off x="1378840" y="1242647"/>
              <a:ext cx="3406" cy="2640068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124603" y="3628799"/>
              <a:ext cx="5084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 Narrow"/>
                  <a:cs typeface="Arial Narrow"/>
                </a:rPr>
                <a:t>Today</a:t>
              </a:r>
              <a:endParaRPr lang="en-US" sz="1050" b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406033" y="1977454"/>
            <a:ext cx="1851434" cy="320797"/>
            <a:chOff x="3691432" y="1368310"/>
            <a:chExt cx="3482644" cy="320797"/>
          </a:xfrm>
        </p:grpSpPr>
        <p:sp>
          <p:nvSpPr>
            <p:cNvPr id="62" name="Rounded Rectangle 61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Code Review</a:t>
              </a:r>
              <a:endParaRPr lang="en-US" sz="1200" dirty="0"/>
            </a:p>
          </p:txBody>
        </p:sp>
        <p:sp>
          <p:nvSpPr>
            <p:cNvPr id="63" name="Diamond 62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FFC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0" name="Group 66"/>
          <p:cNvGrpSpPr/>
          <p:nvPr/>
        </p:nvGrpSpPr>
        <p:grpSpPr>
          <a:xfrm>
            <a:off x="426206" y="3067255"/>
            <a:ext cx="5006547" cy="320797"/>
            <a:chOff x="3691432" y="1368310"/>
            <a:chExt cx="3482644" cy="320797"/>
          </a:xfrm>
        </p:grpSpPr>
        <p:sp>
          <p:nvSpPr>
            <p:cNvPr id="68" name="Rounded Rectangle 67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Documentation</a:t>
              </a:r>
              <a:endParaRPr lang="en-US" sz="1200" dirty="0"/>
            </a:p>
          </p:txBody>
        </p:sp>
        <p:sp>
          <p:nvSpPr>
            <p:cNvPr id="69" name="Diamond 68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406032" y="2470427"/>
            <a:ext cx="2472969" cy="320797"/>
            <a:chOff x="3691432" y="1368310"/>
            <a:chExt cx="3482644" cy="320797"/>
          </a:xfrm>
        </p:grpSpPr>
        <p:sp>
          <p:nvSpPr>
            <p:cNvPr id="74" name="Rounded Rectangle 73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Code Packaging</a:t>
              </a:r>
              <a:endParaRPr lang="en-US" sz="1200" dirty="0"/>
            </a:p>
          </p:txBody>
        </p:sp>
        <p:sp>
          <p:nvSpPr>
            <p:cNvPr id="75" name="Diamond 74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2" name="Group 66"/>
          <p:cNvGrpSpPr/>
          <p:nvPr/>
        </p:nvGrpSpPr>
        <p:grpSpPr>
          <a:xfrm>
            <a:off x="2286000" y="3581400"/>
            <a:ext cx="3177747" cy="320797"/>
            <a:chOff x="3691432" y="1368310"/>
            <a:chExt cx="3482644" cy="320797"/>
          </a:xfrm>
        </p:grpSpPr>
        <p:sp>
          <p:nvSpPr>
            <p:cNvPr id="50" name="Rounded Rectangle 49"/>
            <p:cNvSpPr/>
            <p:nvPr/>
          </p:nvSpPr>
          <p:spPr>
            <a:xfrm>
              <a:off x="3691432" y="1368310"/>
              <a:ext cx="3482644" cy="320797"/>
            </a:xfrm>
            <a:prstGeom prst="roundRect">
              <a:avLst>
                <a:gd name="adj" fmla="val 37218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Video Tutorials</a:t>
              </a:r>
              <a:endParaRPr lang="en-US" sz="1200" dirty="0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990173" y="1448125"/>
              <a:ext cx="125604" cy="165798"/>
            </a:xfrm>
            <a:prstGeom prst="diamond">
              <a:avLst/>
            </a:prstGeom>
            <a:solidFill>
              <a:srgbClr val="00B05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6176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SPI Settings</a:t>
            </a:r>
          </a:p>
          <a:p>
            <a:r>
              <a:rPr lang="en-US" dirty="0" smtClean="0"/>
              <a:t>Simulate the system to get waveform</a:t>
            </a:r>
          </a:p>
          <a:p>
            <a:r>
              <a:rPr lang="en-US" dirty="0" smtClean="0"/>
              <a:t>Download to FPGA and test communication</a:t>
            </a:r>
          </a:p>
          <a:p>
            <a:r>
              <a:rPr lang="en-US" dirty="0" smtClean="0"/>
              <a:t>Create Driver Logic Unit</a:t>
            </a:r>
          </a:p>
          <a:p>
            <a:r>
              <a:rPr lang="en-US" dirty="0" smtClean="0"/>
              <a:t>Create Wrappers for the Node Interface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WorkFlow</a:t>
            </a:r>
            <a:endParaRPr lang="en-US" dirty="0" smtClean="0"/>
          </a:p>
          <a:p>
            <a:r>
              <a:rPr lang="en-US" dirty="0" smtClean="0"/>
              <a:t>Prototyping using SPI API</a:t>
            </a:r>
          </a:p>
          <a:p>
            <a:r>
              <a:rPr lang="en-US" dirty="0" smtClean="0"/>
              <a:t>Create I/O Node Style Interface</a:t>
            </a:r>
          </a:p>
          <a:p>
            <a:r>
              <a:rPr lang="en-US" dirty="0" smtClean="0"/>
              <a:t>Integrate into </a:t>
            </a:r>
            <a:r>
              <a:rPr lang="en-US" dirty="0" err="1" smtClean="0"/>
              <a:t>cRIO</a:t>
            </a:r>
            <a:r>
              <a:rPr lang="en-US" dirty="0" smtClean="0"/>
              <a:t> Waveform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Code Development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Poulos</a:t>
            </a:r>
            <a:r>
              <a:rPr lang="en-US" dirty="0" smtClean="0"/>
              <a:t> and Shane Coles (SPI API)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Consulting</a:t>
            </a:r>
            <a:endParaRPr lang="en-US" b="1" dirty="0" smtClean="0"/>
          </a:p>
          <a:p>
            <a:r>
              <a:rPr lang="en-US" dirty="0" smtClean="0"/>
              <a:t>Andrew </a:t>
            </a:r>
            <a:r>
              <a:rPr lang="en-US" dirty="0" smtClean="0"/>
              <a:t>Heim – Architecture Discussions</a:t>
            </a:r>
          </a:p>
          <a:p>
            <a:r>
              <a:rPr lang="en-US" dirty="0" smtClean="0"/>
              <a:t>Benjamin </a:t>
            </a:r>
            <a:r>
              <a:rPr lang="en-US" dirty="0" err="1" smtClean="0"/>
              <a:t>Celis</a:t>
            </a:r>
            <a:r>
              <a:rPr lang="en-US" dirty="0" smtClean="0"/>
              <a:t> </a:t>
            </a:r>
            <a:r>
              <a:rPr lang="en-US" dirty="0" smtClean="0"/>
              <a:t>and Daniel Smith – </a:t>
            </a:r>
            <a:r>
              <a:rPr lang="en-US" dirty="0" smtClean="0"/>
              <a:t>Configuration Editor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Malato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Packaging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Mistakes/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wasn’t complete</a:t>
            </a:r>
          </a:p>
          <a:p>
            <a:pPr marL="514350" indent="-514350"/>
            <a:r>
              <a:rPr lang="en-US" dirty="0" smtClean="0"/>
              <a:t>Code Reviews</a:t>
            </a:r>
          </a:p>
          <a:p>
            <a:pPr marL="514350" indent="-514350"/>
            <a:r>
              <a:rPr lang="en-US" dirty="0" smtClean="0"/>
              <a:t>Defining Stake Holders and holding </a:t>
            </a:r>
            <a:r>
              <a:rPr lang="en-US" smtClean="0"/>
              <a:t>them responsible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SPI API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easier for anyone to communicate with SPI Devices</a:t>
            </a:r>
          </a:p>
          <a:p>
            <a:r>
              <a:rPr lang="en-US" dirty="0" smtClean="0"/>
              <a:t>Anyone who hasn’t communicated should get up and running soon (at least for simpler chips!)</a:t>
            </a:r>
          </a:p>
          <a:p>
            <a:r>
              <a:rPr lang="en-US" dirty="0" smtClean="0"/>
              <a:t>Build Large Scale Systems using SPI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Customers</a:t>
            </a:r>
            <a:endParaRPr lang="en-US" dirty="0"/>
          </a:p>
        </p:txBody>
      </p:sp>
      <p:pic>
        <p:nvPicPr>
          <p:cNvPr id="3078" name="Picture 6" descr="http://images.clipartpanda.com/thinking-clipart-4c9LRXnc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62099"/>
            <a:ext cx="3333750" cy="32385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00250" y="196792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SPI</a:t>
            </a:r>
          </a:p>
        </p:txBody>
      </p:sp>
      <p:pic>
        <p:nvPicPr>
          <p:cNvPr id="3082" name="Picture 10" descr="http://images.clipartpanda.com/clipart-software-60313-basic-cmy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057400"/>
            <a:ext cx="3124199" cy="3124200"/>
          </a:xfrm>
          <a:prstGeom prst="rect">
            <a:avLst/>
          </a:prstGeom>
          <a:noFill/>
        </p:spPr>
      </p:pic>
      <p:sp>
        <p:nvSpPr>
          <p:cNvPr id="11" name="Cloud Callout 10"/>
          <p:cNvSpPr/>
          <p:nvPr/>
        </p:nvSpPr>
        <p:spPr>
          <a:xfrm>
            <a:off x="6324600" y="1219200"/>
            <a:ext cx="2667000" cy="13716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3200" y="1524000"/>
            <a:ext cx="199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Big System…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1219200"/>
            <a:ext cx="0" cy="56388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5486400"/>
            <a:ext cx="452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Where do I Start?</a:t>
            </a:r>
          </a:p>
          <a:p>
            <a:pPr>
              <a:buFontTx/>
              <a:buChar char="-"/>
            </a:pPr>
            <a:r>
              <a:rPr lang="en-US" dirty="0" smtClean="0"/>
              <a:t> How can I get this chip up &amp; running quickly?</a:t>
            </a:r>
          </a:p>
          <a:p>
            <a:pPr>
              <a:buFontTx/>
              <a:buChar char="-"/>
            </a:pPr>
            <a:r>
              <a:rPr lang="en-US" dirty="0" smtClean="0"/>
              <a:t> How long does this take?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5562600"/>
            <a:ext cx="3955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How do I abstract channels</a:t>
            </a:r>
          </a:p>
          <a:p>
            <a:pPr>
              <a:buFontTx/>
              <a:buChar char="-"/>
            </a:pPr>
            <a:r>
              <a:rPr lang="en-US" dirty="0" smtClean="0"/>
              <a:t> How do I manage large channel count?</a:t>
            </a:r>
          </a:p>
          <a:p>
            <a:pPr>
              <a:buFontTx/>
              <a:buChar char="-"/>
            </a:pPr>
            <a:r>
              <a:rPr lang="en-US" dirty="0" smtClean="0"/>
              <a:t> Can I finish this in time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cRIO</a:t>
            </a:r>
            <a:r>
              <a:rPr lang="en-US" dirty="0" smtClean="0"/>
              <a:t> Prototype to SOM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502920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PHIL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510540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ROB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Customers</a:t>
            </a:r>
            <a:endParaRPr lang="en-US" dirty="0"/>
          </a:p>
        </p:txBody>
      </p:sp>
      <p:pic>
        <p:nvPicPr>
          <p:cNvPr id="3078" name="Picture 6" descr="http://images.clipartpanda.com/thinking-clipart-4c9LRXnc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90600"/>
            <a:ext cx="3333750" cy="32385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38400" y="1371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SPI</a:t>
            </a:r>
          </a:p>
        </p:txBody>
      </p:sp>
      <p:pic>
        <p:nvPicPr>
          <p:cNvPr id="3082" name="Picture 10" descr="http://images.clipartpanda.com/clipart-software-60313-basic-cmy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371600"/>
            <a:ext cx="3124199" cy="3124200"/>
          </a:xfrm>
          <a:prstGeom prst="rect">
            <a:avLst/>
          </a:prstGeom>
          <a:noFill/>
        </p:spPr>
      </p:pic>
      <p:sp>
        <p:nvSpPr>
          <p:cNvPr id="11" name="Cloud Callout 10"/>
          <p:cNvSpPr/>
          <p:nvPr/>
        </p:nvSpPr>
        <p:spPr>
          <a:xfrm>
            <a:off x="6858000" y="685800"/>
            <a:ext cx="2667000" cy="13716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45889" y="914400"/>
            <a:ext cx="199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Big System…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1219200"/>
            <a:ext cx="0" cy="56388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4114800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Solution: SPI API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0656" y="4114800"/>
            <a:ext cx="425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Solution: SPI Framework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248400" y="4724400"/>
            <a:ext cx="199891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E:\Documents\Projects\SPIAPI\Presentation\Images\Main SPI Palett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724400"/>
            <a:ext cx="1981200" cy="1351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with one Device</a:t>
            </a:r>
          </a:p>
          <a:p>
            <a:r>
              <a:rPr lang="en-US" dirty="0" smtClean="0"/>
              <a:t>Integrate with existing architecture</a:t>
            </a:r>
          </a:p>
          <a:p>
            <a:r>
              <a:rPr lang="en-US" dirty="0" smtClean="0"/>
              <a:t>Scale the program to multiple channels/devices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with one Device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Integrate with existing architecture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Scale the program to multiple channels/devices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Device: 16bit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Make: Maximum Integrated</a:t>
            </a:r>
          </a:p>
          <a:p>
            <a:r>
              <a:rPr lang="en-US" dirty="0" smtClean="0"/>
              <a:t>Reference Board Model: MAXREFDES5</a:t>
            </a:r>
          </a:p>
          <a:p>
            <a:r>
              <a:rPr lang="en-US" dirty="0" smtClean="0"/>
              <a:t>ADC IC Model: MAX1301</a:t>
            </a:r>
          </a:p>
          <a:p>
            <a:r>
              <a:rPr lang="en-US" dirty="0" smtClean="0"/>
              <a:t>Specs</a:t>
            </a:r>
          </a:p>
          <a:p>
            <a:pPr lvl="1"/>
            <a:r>
              <a:rPr lang="en-US" dirty="0" smtClean="0"/>
              <a:t>16-bit</a:t>
            </a:r>
          </a:p>
          <a:p>
            <a:pPr lvl="1"/>
            <a:r>
              <a:rPr lang="en-US" dirty="0" smtClean="0"/>
              <a:t>4 channel</a:t>
            </a:r>
          </a:p>
          <a:p>
            <a:pPr lvl="1"/>
            <a:r>
              <a:rPr lang="en-US" dirty="0" smtClean="0"/>
              <a:t>5 V Supply</a:t>
            </a:r>
          </a:p>
          <a:p>
            <a:pPr lvl="1"/>
            <a:r>
              <a:rPr lang="en-US" dirty="0" smtClean="0"/>
              <a:t>Communication using SPI</a:t>
            </a:r>
          </a:p>
          <a:p>
            <a:endParaRPr lang="en-US" dirty="0"/>
          </a:p>
        </p:txBody>
      </p:sp>
      <p:pic>
        <p:nvPicPr>
          <p:cNvPr id="14341" name="Picture 5" descr="E:\Documents\Projects\SPIAPI\Presentation\Images\MAXREFDES5 Dev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572000"/>
            <a:ext cx="5002530" cy="9906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476875" y="4629150"/>
            <a:ext cx="63038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2438400"/>
            <a:ext cx="1828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NI_Template</Template>
  <TotalTime>5013</TotalTime>
  <Words>846</Words>
  <Application>Microsoft Office PowerPoint</Application>
  <PresentationFormat>On-screen Show (4:3)</PresentationFormat>
  <Paragraphs>335</Paragraphs>
  <Slides>34</Slides>
  <Notes>11</Notes>
  <HiddenSlides>7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NI Confidential</vt:lpstr>
      <vt:lpstr>NI company PowerPoint template</vt:lpstr>
      <vt:lpstr>Customer Confidential</vt:lpstr>
      <vt:lpstr>Simplifying SPI Communication</vt:lpstr>
      <vt:lpstr>Motivation for SPI</vt:lpstr>
      <vt:lpstr>Outline</vt:lpstr>
      <vt:lpstr>Goal of SPI API Effort</vt:lpstr>
      <vt:lpstr>Targeted Customers</vt:lpstr>
      <vt:lpstr>Targeted Customers</vt:lpstr>
      <vt:lpstr>Development Process</vt:lpstr>
      <vt:lpstr>Development Process</vt:lpstr>
      <vt:lpstr>Example Device: 16bit ADC</vt:lpstr>
      <vt:lpstr>Device Configuration</vt:lpstr>
      <vt:lpstr>Data Path</vt:lpstr>
      <vt:lpstr>SPI API</vt:lpstr>
      <vt:lpstr>Prototype Code</vt:lpstr>
      <vt:lpstr>Development Process</vt:lpstr>
      <vt:lpstr>Incorporating the SPI API</vt:lpstr>
      <vt:lpstr>Slide 16</vt:lpstr>
      <vt:lpstr>Single Channel Demonstration</vt:lpstr>
      <vt:lpstr>Development Process</vt:lpstr>
      <vt:lpstr>Adding Multiple Channels/Devices</vt:lpstr>
      <vt:lpstr>Code Reorganization</vt:lpstr>
      <vt:lpstr>Scaled Engine Communication</vt:lpstr>
      <vt:lpstr>Slide 22</vt:lpstr>
      <vt:lpstr>SPI Configuration Editor</vt:lpstr>
      <vt:lpstr>Software Demo</vt:lpstr>
      <vt:lpstr>Customization</vt:lpstr>
      <vt:lpstr>Saving Development Time</vt:lpstr>
      <vt:lpstr>Deliverables</vt:lpstr>
      <vt:lpstr>Deliverables</vt:lpstr>
      <vt:lpstr>Slide 29</vt:lpstr>
      <vt:lpstr>Slide 30</vt:lpstr>
      <vt:lpstr>Workflow</vt:lpstr>
      <vt:lpstr>Demo Points</vt:lpstr>
      <vt:lpstr>Special Thanks!</vt:lpstr>
      <vt:lpstr>Mistakes/ Lessons Learnt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mpool</dc:creator>
  <cp:lastModifiedBy>Ian Knox</cp:lastModifiedBy>
  <cp:revision>258</cp:revision>
  <dcterms:created xsi:type="dcterms:W3CDTF">2015-02-12T15:53:01Z</dcterms:created>
  <dcterms:modified xsi:type="dcterms:W3CDTF">2015-02-19T16:55:28Z</dcterms:modified>
</cp:coreProperties>
</file>