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48" r:id="rId2"/>
    <p:sldMasterId id="2147483671" r:id="rId3"/>
  </p:sldMasterIdLst>
  <p:notesMasterIdLst>
    <p:notesMasterId r:id="rId10"/>
  </p:notesMasterIdLst>
  <p:sldIdLst>
    <p:sldId id="256" r:id="rId4"/>
    <p:sldId id="257" r:id="rId5"/>
    <p:sldId id="380" r:id="rId6"/>
    <p:sldId id="379" r:id="rId7"/>
    <p:sldId id="382" r:id="rId8"/>
    <p:sldId id="383" r:id="rId9"/>
  </p:sldIdLst>
  <p:sldSz cx="12192000" cy="6858000"/>
  <p:notesSz cx="7315200" cy="9601200"/>
  <p:defaultTextStyle>
    <a:defPPr>
      <a:defRPr lang="en-US"/>
    </a:defPPr>
    <a:lvl1pPr marL="0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8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23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98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72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46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20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94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123" userDrawn="1">
          <p15:clr>
            <a:srgbClr val="A4A3A4"/>
          </p15:clr>
        </p15:guide>
        <p15:guide id="2" orient="horz" pos="496" userDrawn="1">
          <p15:clr>
            <a:srgbClr val="A4A3A4"/>
          </p15:clr>
        </p15:guide>
        <p15:guide id="3" orient="horz" pos="927" userDrawn="1">
          <p15:clr>
            <a:srgbClr val="A4A3A4"/>
          </p15:clr>
        </p15:guide>
        <p15:guide id="4" orient="horz" pos="2154" userDrawn="1">
          <p15:clr>
            <a:srgbClr val="A4A3A4"/>
          </p15:clr>
        </p15:guide>
        <p15:guide id="5" pos="7305" userDrawn="1">
          <p15:clr>
            <a:srgbClr val="A4A3A4"/>
          </p15:clr>
        </p15:guide>
        <p15:guide id="6" pos="391" userDrawn="1">
          <p15:clr>
            <a:srgbClr val="A4A3A4"/>
          </p15:clr>
        </p15:guide>
        <p15:guide id="7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5125"/>
    <a:srgbClr val="0EA231"/>
    <a:srgbClr val="FFDB00"/>
    <a:srgbClr val="FFEE8B"/>
    <a:srgbClr val="F8AE9A"/>
    <a:srgbClr val="93CEFB"/>
    <a:srgbClr val="34A4F8"/>
    <a:srgbClr val="065FA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952" autoAdjust="0"/>
  </p:normalViewPr>
  <p:slideViewPr>
    <p:cSldViewPr snapToGrid="0">
      <p:cViewPr varScale="1">
        <p:scale>
          <a:sx n="105" d="100"/>
          <a:sy n="105" d="100"/>
        </p:scale>
        <p:origin x="-738" y="-96"/>
      </p:cViewPr>
      <p:guideLst>
        <p:guide orient="horz" pos="4123"/>
        <p:guide orient="horz" pos="496"/>
        <p:guide orient="horz" pos="927"/>
        <p:guide orient="horz" pos="2154"/>
        <p:guide pos="7305"/>
        <p:guide pos="39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24588-3476-407B-A65D-88C41C391761}" type="datetimeFigureOut">
              <a:rPr lang="en-US" smtClean="0"/>
              <a:pPr/>
              <a:t>2/7/2019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D7A83-E7A5-4935-BF0A-227B9F48C6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54043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D7A83-E7A5-4935-BF0A-227B9F48C6D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3756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x4 </a:t>
            </a:r>
            <a:r>
              <a:rPr lang="hu-HU" dirty="0" err="1"/>
              <a:t>PCIe</a:t>
            </a:r>
            <a:r>
              <a:rPr lang="hu-HU" dirty="0"/>
              <a:t> (Gen1) = 1GBPS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x8 </a:t>
            </a:r>
            <a:r>
              <a:rPr lang="hu-HU" dirty="0" err="1"/>
              <a:t>PCIe</a:t>
            </a:r>
            <a:r>
              <a:rPr lang="hu-HU" dirty="0"/>
              <a:t> (Gen2) = 4GBPS</a:t>
            </a:r>
          </a:p>
          <a:p>
            <a:endParaRPr lang="hu-HU" dirty="0"/>
          </a:p>
          <a:p>
            <a:r>
              <a:rPr lang="hu-HU" dirty="0"/>
              <a:t>PXIe-1085 (</a:t>
            </a:r>
            <a:r>
              <a:rPr lang="hu-HU" dirty="0" err="1"/>
              <a:t>Gen</a:t>
            </a:r>
            <a:r>
              <a:rPr lang="hu-HU" dirty="0"/>
              <a:t> 3) OR PXIe-1095 </a:t>
            </a:r>
            <a:r>
              <a:rPr lang="hu-HU" dirty="0">
                <a:sym typeface="Wingdings" panose="05000000000000000000" pitchFamily="2" charset="2"/>
              </a:rPr>
              <a:t></a:t>
            </a:r>
            <a:r>
              <a:rPr lang="hu-HU" dirty="0"/>
              <a:t> 8GBps / </a:t>
            </a:r>
            <a:r>
              <a:rPr lang="hu-HU" dirty="0" err="1"/>
              <a:t>slot</a:t>
            </a:r>
            <a:endParaRPr lang="hu-HU" dirty="0"/>
          </a:p>
          <a:p>
            <a:r>
              <a:rPr lang="en-US" dirty="0"/>
              <a:t>PXIe-8238</a:t>
            </a:r>
            <a:r>
              <a:rPr lang="hu-HU" dirty="0"/>
              <a:t> 10GbE </a:t>
            </a:r>
            <a:r>
              <a:rPr lang="hu-HU" dirty="0">
                <a:sym typeface="Wingdings" panose="05000000000000000000" pitchFamily="2" charset="2"/>
              </a:rPr>
              <a:t> 1.25GB/s</a:t>
            </a:r>
          </a:p>
          <a:p>
            <a:r>
              <a:rPr lang="hu-HU" dirty="0">
                <a:sym typeface="Wingdings" panose="05000000000000000000" pitchFamily="2" charset="2"/>
              </a:rPr>
              <a:t>PXIe-8384 MXI </a:t>
            </a:r>
            <a:r>
              <a:rPr lang="hu-HU" dirty="0" err="1">
                <a:sym typeface="Wingdings" panose="05000000000000000000" pitchFamily="2" charset="2"/>
              </a:rPr>
              <a:t>extension</a:t>
            </a:r>
            <a:endParaRPr lang="hu-HU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D7A83-E7A5-4935-BF0A-227B9F48C6D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5527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x4 </a:t>
            </a:r>
            <a:r>
              <a:rPr lang="hu-HU" dirty="0" err="1"/>
              <a:t>PCIe</a:t>
            </a:r>
            <a:r>
              <a:rPr lang="hu-HU" dirty="0"/>
              <a:t> (Gen1) = 1GBPS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x8 </a:t>
            </a:r>
            <a:r>
              <a:rPr lang="hu-HU" dirty="0" err="1"/>
              <a:t>PCIe</a:t>
            </a:r>
            <a:r>
              <a:rPr lang="hu-HU" dirty="0"/>
              <a:t> (Gen2) = 4GBPS</a:t>
            </a:r>
          </a:p>
          <a:p>
            <a:endParaRPr lang="hu-HU" dirty="0"/>
          </a:p>
          <a:p>
            <a:r>
              <a:rPr lang="hu-HU" dirty="0"/>
              <a:t>PXIe-1085 (</a:t>
            </a:r>
            <a:r>
              <a:rPr lang="hu-HU" dirty="0" err="1"/>
              <a:t>Gen</a:t>
            </a:r>
            <a:r>
              <a:rPr lang="hu-HU" dirty="0"/>
              <a:t> 3) OR PXIe-1095 </a:t>
            </a:r>
            <a:r>
              <a:rPr lang="hu-HU" dirty="0">
                <a:sym typeface="Wingdings" panose="05000000000000000000" pitchFamily="2" charset="2"/>
              </a:rPr>
              <a:t></a:t>
            </a:r>
            <a:r>
              <a:rPr lang="hu-HU" dirty="0"/>
              <a:t> 8GBps / </a:t>
            </a:r>
            <a:r>
              <a:rPr lang="hu-HU" dirty="0" err="1"/>
              <a:t>slot</a:t>
            </a:r>
            <a:endParaRPr lang="hu-HU" dirty="0"/>
          </a:p>
          <a:p>
            <a:r>
              <a:rPr lang="en-US" dirty="0"/>
              <a:t>PXIe-8238</a:t>
            </a:r>
            <a:r>
              <a:rPr lang="hu-HU" dirty="0"/>
              <a:t> 10GbE </a:t>
            </a:r>
            <a:r>
              <a:rPr lang="hu-HU" dirty="0">
                <a:sym typeface="Wingdings" panose="05000000000000000000" pitchFamily="2" charset="2"/>
              </a:rPr>
              <a:t> 1.25GBps</a:t>
            </a:r>
          </a:p>
          <a:p>
            <a:r>
              <a:rPr lang="hu-HU" dirty="0">
                <a:sym typeface="Wingdings" panose="05000000000000000000" pitchFamily="2" charset="2"/>
              </a:rPr>
              <a:t>PXIe-8384 MXI </a:t>
            </a:r>
            <a:r>
              <a:rPr lang="hu-HU" dirty="0" err="1">
                <a:sym typeface="Wingdings" panose="05000000000000000000" pitchFamily="2" charset="2"/>
              </a:rPr>
              <a:t>extension</a:t>
            </a:r>
            <a:endParaRPr lang="hu-HU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424A6-7593-2C46-9CCA-8596FB18DBB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3946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D7A83-E7A5-4935-BF0A-227B9F48C6D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6506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7319" y="6330951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xmlns="" val="963566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NI Conf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1913" y="142829"/>
            <a:ext cx="10965304" cy="964092"/>
          </a:xfrm>
        </p:spPr>
        <p:txBody>
          <a:bodyPr/>
          <a:lstStyle/>
          <a:p>
            <a:r>
              <a:rPr lang="en-US" dirty="0"/>
              <a:t>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3881" y="1118153"/>
            <a:ext cx="5384800" cy="494900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118153"/>
            <a:ext cx="5384800" cy="494900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94559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 Conf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2249973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 Conf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626261" y="448734"/>
            <a:ext cx="10970956" cy="5621659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72057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7319" y="6330951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ni.com</a:t>
            </a:r>
            <a:endParaRPr lang="en-US" sz="12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319" y="6330951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ni.com</a:t>
            </a:r>
            <a:endParaRPr lang="en-US" sz="12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9444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ust Conf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87401" y="921221"/>
            <a:ext cx="10737849" cy="2498255"/>
          </a:xfrm>
        </p:spPr>
        <p:txBody>
          <a:bodyPr anchor="b">
            <a:normAutofit/>
          </a:bodyPr>
          <a:lstStyle>
            <a:lvl1pPr algn="ctr">
              <a:lnSpc>
                <a:spcPts val="4498"/>
              </a:lnSpc>
              <a:defRPr sz="4500" spc="-15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7400" y="3634650"/>
            <a:ext cx="10737851" cy="771274"/>
          </a:xfrm>
        </p:spPr>
        <p:txBody>
          <a:bodyPr>
            <a:noAutofit/>
          </a:bodyPr>
          <a:lstStyle>
            <a:lvl1pPr marL="0" indent="0" algn="ctr">
              <a:buNone/>
              <a:defRPr sz="2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319" y="6330951"/>
            <a:ext cx="2889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ni.com  |  </a:t>
            </a:r>
            <a:r>
              <a:rPr lang="en-US" sz="1200" b="1" dirty="0">
                <a:solidFill>
                  <a:schemeClr val="accent2"/>
                </a:solidFill>
                <a:latin typeface="+mn-lt"/>
              </a:rPr>
              <a:t>CUSTOMER CONFIDENTIAL</a:t>
            </a:r>
            <a:endParaRPr lang="en-US" sz="12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059426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ust Conf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Customer confidential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591873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ust Conf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1913" y="142829"/>
            <a:ext cx="10965304" cy="964092"/>
          </a:xfrm>
        </p:spPr>
        <p:txBody>
          <a:bodyPr/>
          <a:lstStyle/>
          <a:p>
            <a:r>
              <a:rPr lang="en-US" dirty="0"/>
              <a:t>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3881" y="1118153"/>
            <a:ext cx="5384800" cy="494900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118153"/>
            <a:ext cx="5384800" cy="494900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768965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 Conf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Customer confidential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4187479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 Conf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626261" y="448734"/>
            <a:ext cx="10970956" cy="5621659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05127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xterna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87401" y="921221"/>
            <a:ext cx="10737849" cy="2498255"/>
          </a:xfrm>
        </p:spPr>
        <p:txBody>
          <a:bodyPr anchor="b">
            <a:normAutofit/>
          </a:bodyPr>
          <a:lstStyle>
            <a:lvl1pPr algn="ctr">
              <a:lnSpc>
                <a:spcPts val="4498"/>
              </a:lnSpc>
              <a:defRPr sz="4500" spc="-15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7400" y="3634650"/>
            <a:ext cx="10737851" cy="771274"/>
          </a:xfrm>
        </p:spPr>
        <p:txBody>
          <a:bodyPr>
            <a:noAutofit/>
          </a:bodyPr>
          <a:lstStyle>
            <a:lvl1pPr marL="0" indent="0" algn="ctr">
              <a:buNone/>
              <a:defRPr sz="2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319" y="6330951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xmlns="" val="754216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xterna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35915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xternal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1913" y="142829"/>
            <a:ext cx="10965304" cy="964092"/>
          </a:xfrm>
        </p:spPr>
        <p:txBody>
          <a:bodyPr/>
          <a:lstStyle/>
          <a:p>
            <a:r>
              <a:rPr lang="en-US" dirty="0"/>
              <a:t>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3881" y="1118153"/>
            <a:ext cx="5384800" cy="494900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118153"/>
            <a:ext cx="5384800" cy="494900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008051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ternal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231507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ternal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626261" y="448734"/>
            <a:ext cx="10970956" cy="5621659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81447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319" y="6330951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ni.com</a:t>
            </a:r>
            <a:endParaRPr lang="en-US" sz="12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8709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I Conf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87401" y="921221"/>
            <a:ext cx="10737849" cy="2498255"/>
          </a:xfrm>
        </p:spPr>
        <p:txBody>
          <a:bodyPr anchor="b">
            <a:normAutofit/>
          </a:bodyPr>
          <a:lstStyle>
            <a:lvl1pPr algn="ctr">
              <a:lnSpc>
                <a:spcPts val="4498"/>
              </a:lnSpc>
              <a:defRPr sz="4500" spc="-15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7400" y="3634650"/>
            <a:ext cx="10737851" cy="771274"/>
          </a:xfrm>
        </p:spPr>
        <p:txBody>
          <a:bodyPr>
            <a:noAutofit/>
          </a:bodyPr>
          <a:lstStyle>
            <a:lvl1pPr marL="0" indent="0" algn="ctr">
              <a:buNone/>
              <a:defRPr sz="2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319" y="6330951"/>
            <a:ext cx="21419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ni.com  |  </a:t>
            </a:r>
            <a:r>
              <a:rPr lang="en-US" sz="1200" b="0" dirty="0">
                <a:solidFill>
                  <a:schemeClr val="tx1"/>
                </a:solidFill>
                <a:latin typeface="+mn-lt"/>
              </a:rPr>
              <a:t>NI</a:t>
            </a:r>
            <a:r>
              <a:rPr lang="en-US" sz="1200" b="0" baseline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200" b="0" dirty="0">
                <a:solidFill>
                  <a:schemeClr val="tx1"/>
                </a:solidFill>
                <a:latin typeface="+mn-lt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xmlns="" val="655524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I Conf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45031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1914" y="142829"/>
            <a:ext cx="10893337" cy="964092"/>
          </a:xfrm>
          <a:prstGeom prst="rect">
            <a:avLst/>
          </a:prstGeom>
        </p:spPr>
        <p:txBody>
          <a:bodyPr vert="horz" lIns="91435" tIns="45717" rIns="91435" bIns="45717" rtlCol="0" anchor="ctr">
            <a:normAutofit/>
          </a:bodyPr>
          <a:lstStyle/>
          <a:p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262" y="1121384"/>
            <a:ext cx="10898989" cy="4949008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971841" y="5106120"/>
            <a:ext cx="129848" cy="341890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26365" y="7159279"/>
            <a:ext cx="129848" cy="341890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995280" y="2035307"/>
            <a:ext cx="129848" cy="341890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214208" y="4070613"/>
            <a:ext cx="129848" cy="341890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58543" y="6344219"/>
            <a:ext cx="474916" cy="27699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defPPr>
              <a:defRPr lang="en-US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Univers LT Std 45 Light"/>
                <a:cs typeface="Univers LT Std 45 Light"/>
              </a:defRPr>
            </a:lvl1pPr>
          </a:lstStyle>
          <a:p>
            <a:fld id="{C53BE2A3-E884-4DA2-864E-54215D46267C}" type="slidenum">
              <a:rPr lang="en-US" sz="1100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sz="11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319" y="6330951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xmlns="" val="794604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</p:sldLayoutIdLst>
  <p:txStyles>
    <p:titleStyle>
      <a:lvl1pPr algn="l" defTabSz="457174" rtl="0" eaLnBrk="1" latinLnBrk="0" hangingPunct="1">
        <a:spcBef>
          <a:spcPct val="0"/>
        </a:spcBef>
        <a:buNone/>
        <a:defRPr sz="3200" b="0" i="0" kern="1200" spc="-100">
          <a:solidFill>
            <a:schemeClr val="accent1"/>
          </a:solidFill>
          <a:latin typeface="+mn-lt"/>
          <a:ea typeface="+mj-ea"/>
          <a:cs typeface="Arial"/>
        </a:defRPr>
      </a:lvl1pPr>
    </p:titleStyle>
    <p:bodyStyle>
      <a:lvl1pPr marL="173038" indent="-173038" algn="l" defTabSz="457174" rtl="0" eaLnBrk="1" latinLnBrk="0" hangingPunct="1">
        <a:spcBef>
          <a:spcPts val="573"/>
        </a:spcBef>
        <a:buClr>
          <a:schemeClr val="bg1">
            <a:lumMod val="50000"/>
          </a:schemeClr>
        </a:buClr>
        <a:buSzPct val="7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/>
        </a:defRPr>
      </a:lvl1pPr>
      <a:lvl2pPr marL="642640" indent="-186321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Arial"/>
        </a:defRPr>
      </a:lvl2pPr>
      <a:lvl3pPr marL="1082224" indent="-167354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Courier New"/>
        <a:buChar char="o"/>
        <a:defRPr sz="1800" kern="1200">
          <a:solidFill>
            <a:schemeClr val="tx1"/>
          </a:solidFill>
          <a:latin typeface="+mn-lt"/>
          <a:ea typeface="+mn-ea"/>
          <a:cs typeface="Arial"/>
        </a:defRPr>
      </a:lvl3pPr>
      <a:lvl4pPr marL="1600110" indent="-228587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Arial"/>
        </a:defRPr>
      </a:lvl4pPr>
      <a:lvl5pPr marL="1828698" indent="0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None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459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33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7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81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3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72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6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2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9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1914" y="142829"/>
            <a:ext cx="10893337" cy="964092"/>
          </a:xfrm>
          <a:prstGeom prst="rect">
            <a:avLst/>
          </a:prstGeom>
        </p:spPr>
        <p:txBody>
          <a:bodyPr vert="horz" lIns="91435" tIns="45717" rIns="91435" bIns="45717" rtlCol="0" anchor="ctr">
            <a:normAutofit/>
          </a:bodyPr>
          <a:lstStyle/>
          <a:p>
            <a:r>
              <a:rPr lang="en-US" dirty="0"/>
              <a:t>NI confidential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262" y="1121384"/>
            <a:ext cx="10898989" cy="4949008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971841" y="5106120"/>
            <a:ext cx="129848" cy="341890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12626365" y="7159279"/>
            <a:ext cx="129848" cy="341890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12995280" y="2035307"/>
            <a:ext cx="129848" cy="341890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-214208" y="4070613"/>
            <a:ext cx="129848" cy="341890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5858543" y="6344219"/>
            <a:ext cx="474916" cy="27699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defPPr>
              <a:defRPr lang="en-US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Univers LT Std 45 Light"/>
                <a:cs typeface="Univers LT Std 45 Light"/>
              </a:defRPr>
            </a:lvl1pPr>
          </a:lstStyle>
          <a:p>
            <a:pPr lvl="0"/>
            <a:fld id="{C53BE2A3-E884-4DA2-864E-54215D46267C}" type="slidenum">
              <a:rPr lang="en-US" sz="1100" smtClean="0"/>
              <a:pPr lvl="0"/>
              <a:t>‹#›</a:t>
            </a:fld>
            <a:endParaRPr 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467319" y="6330951"/>
            <a:ext cx="21419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ni.com  |  </a:t>
            </a:r>
            <a:r>
              <a:rPr lang="en-US" sz="1200" b="0" dirty="0">
                <a:solidFill>
                  <a:schemeClr val="tx1"/>
                </a:solidFill>
                <a:latin typeface="+mn-lt"/>
              </a:rPr>
              <a:t>NI</a:t>
            </a:r>
            <a:r>
              <a:rPr lang="en-US" sz="1200" b="0" baseline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200" b="0" dirty="0">
                <a:solidFill>
                  <a:schemeClr val="tx1"/>
                </a:solidFill>
                <a:latin typeface="+mn-lt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xmlns="" val="256252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6" r:id="rId2"/>
    <p:sldLayoutId id="2147483650" r:id="rId3"/>
    <p:sldLayoutId id="2147483652" r:id="rId4"/>
    <p:sldLayoutId id="2147483681" r:id="rId5"/>
    <p:sldLayoutId id="2147483655" r:id="rId6"/>
  </p:sldLayoutIdLst>
  <p:txStyles>
    <p:titleStyle>
      <a:lvl1pPr algn="l" defTabSz="457174" rtl="0" eaLnBrk="1" latinLnBrk="0" hangingPunct="1">
        <a:spcBef>
          <a:spcPct val="0"/>
        </a:spcBef>
        <a:buNone/>
        <a:defRPr sz="3200" b="0" i="0" kern="1200" spc="-100">
          <a:solidFill>
            <a:schemeClr val="accent1"/>
          </a:solidFill>
          <a:latin typeface="+mn-lt"/>
          <a:ea typeface="+mj-ea"/>
          <a:cs typeface="Arial"/>
        </a:defRPr>
      </a:lvl1pPr>
    </p:titleStyle>
    <p:bodyStyle>
      <a:lvl1pPr marL="173038" indent="-173038" algn="l" defTabSz="457174" rtl="0" eaLnBrk="1" latinLnBrk="0" hangingPunct="1">
        <a:spcBef>
          <a:spcPts val="573"/>
        </a:spcBef>
        <a:buClr>
          <a:schemeClr val="bg1">
            <a:lumMod val="50000"/>
          </a:schemeClr>
        </a:buClr>
        <a:buSzPct val="7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/>
        </a:defRPr>
      </a:lvl1pPr>
      <a:lvl2pPr marL="642640" indent="-186321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Arial"/>
        </a:defRPr>
      </a:lvl2pPr>
      <a:lvl3pPr marL="1082224" indent="-167354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Courier New"/>
        <a:buChar char="o"/>
        <a:defRPr sz="1800" kern="1200">
          <a:solidFill>
            <a:schemeClr val="tx1"/>
          </a:solidFill>
          <a:latin typeface="+mn-lt"/>
          <a:ea typeface="+mn-ea"/>
          <a:cs typeface="Arial"/>
        </a:defRPr>
      </a:lvl3pPr>
      <a:lvl4pPr marL="1600110" indent="-228587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Arial"/>
        </a:defRPr>
      </a:lvl4pPr>
      <a:lvl5pPr marL="1828698" indent="0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None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459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33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7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81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3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72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6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2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9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1914" y="142829"/>
            <a:ext cx="10893337" cy="964092"/>
          </a:xfrm>
          <a:prstGeom prst="rect">
            <a:avLst/>
          </a:prstGeom>
        </p:spPr>
        <p:txBody>
          <a:bodyPr vert="horz" lIns="91435" tIns="45717" rIns="91435" bIns="45717" rtlCol="0" anchor="ctr">
            <a:normAutofit/>
          </a:bodyPr>
          <a:lstStyle/>
          <a:p>
            <a:r>
              <a:rPr lang="en-US" dirty="0"/>
              <a:t>Customer confidential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262" y="1121384"/>
            <a:ext cx="10898989" cy="4949008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971841" y="5106120"/>
            <a:ext cx="129848" cy="341890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12626365" y="7159279"/>
            <a:ext cx="129848" cy="341890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12995280" y="2035307"/>
            <a:ext cx="129848" cy="341890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-214208" y="4070613"/>
            <a:ext cx="129848" cy="341890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5858543" y="6344219"/>
            <a:ext cx="474916" cy="27699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defPPr>
              <a:defRPr lang="en-US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Univers LT Std 45 Light"/>
                <a:cs typeface="Univers LT Std 45 Light"/>
              </a:defRPr>
            </a:lvl1pPr>
          </a:lstStyle>
          <a:p>
            <a:pPr lvl="0"/>
            <a:fld id="{C53BE2A3-E884-4DA2-864E-54215D46267C}" type="slidenum">
              <a:rPr lang="en-US" sz="1100" smtClean="0"/>
              <a:pPr lvl="0"/>
              <a:t>‹#›</a:t>
            </a:fld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467319" y="6330951"/>
            <a:ext cx="2889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ni.com  |  </a:t>
            </a:r>
            <a:r>
              <a:rPr lang="en-US" sz="1200" b="1" dirty="0">
                <a:solidFill>
                  <a:schemeClr val="accent2"/>
                </a:solidFill>
                <a:latin typeface="+mn-lt"/>
              </a:rPr>
              <a:t>CUSTOMER CONFIDENTIAL</a:t>
            </a:r>
            <a:endParaRPr lang="en-US" sz="12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9510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8" r:id="rId4"/>
    <p:sldLayoutId id="2147483683" r:id="rId5"/>
    <p:sldLayoutId id="2147483680" r:id="rId6"/>
  </p:sldLayoutIdLst>
  <p:txStyles>
    <p:titleStyle>
      <a:lvl1pPr algn="l" defTabSz="457174" rtl="0" eaLnBrk="1" latinLnBrk="0" hangingPunct="1">
        <a:spcBef>
          <a:spcPct val="0"/>
        </a:spcBef>
        <a:buNone/>
        <a:defRPr sz="3200" b="0" i="0" kern="1200" spc="-100">
          <a:solidFill>
            <a:schemeClr val="accent1"/>
          </a:solidFill>
          <a:latin typeface="+mn-lt"/>
          <a:ea typeface="+mj-ea"/>
          <a:cs typeface="Arial"/>
        </a:defRPr>
      </a:lvl1pPr>
    </p:titleStyle>
    <p:bodyStyle>
      <a:lvl1pPr marL="173038" indent="-173038" algn="l" defTabSz="457174" rtl="0" eaLnBrk="1" latinLnBrk="0" hangingPunct="1">
        <a:spcBef>
          <a:spcPts val="573"/>
        </a:spcBef>
        <a:buClr>
          <a:schemeClr val="bg1">
            <a:lumMod val="50000"/>
          </a:schemeClr>
        </a:buClr>
        <a:buSzPct val="7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/>
        </a:defRPr>
      </a:lvl1pPr>
      <a:lvl2pPr marL="642640" indent="-186321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Arial"/>
        </a:defRPr>
      </a:lvl2pPr>
      <a:lvl3pPr marL="1082224" indent="-167354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Courier New"/>
        <a:buChar char="o"/>
        <a:defRPr sz="1800" kern="1200">
          <a:solidFill>
            <a:schemeClr val="tx1"/>
          </a:solidFill>
          <a:latin typeface="+mn-lt"/>
          <a:ea typeface="+mn-ea"/>
          <a:cs typeface="Arial"/>
        </a:defRPr>
      </a:lvl3pPr>
      <a:lvl4pPr marL="1600110" indent="-228587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Arial"/>
        </a:defRPr>
      </a:lvl4pPr>
      <a:lvl5pPr marL="1828698" indent="0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None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459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33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7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81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3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72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6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2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9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001771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FC1122-69F8-4FDC-9B07-8A2A28B8CF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Record</a:t>
            </a:r>
            <a:r>
              <a:rPr lang="hu-HU" dirty="0"/>
              <a:t> and Playback</a:t>
            </a:r>
            <a:br>
              <a:rPr lang="hu-HU" dirty="0"/>
            </a:br>
            <a:r>
              <a:rPr lang="hu-HU" dirty="0"/>
              <a:t>USRP-2954 - streaming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full</a:t>
            </a:r>
            <a:r>
              <a:rPr lang="hu-HU" dirty="0"/>
              <a:t> </a:t>
            </a:r>
            <a:r>
              <a:rPr lang="hu-HU" dirty="0" err="1"/>
              <a:t>bandwidth</a:t>
            </a:r>
            <a:r>
              <a:rPr lang="hu-HU" dirty="0"/>
              <a:t> (200MS/s)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6911837-2043-4FD5-9E9E-E3C9014718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Korn</a:t>
            </a:r>
            <a:r>
              <a:rPr lang="hu-HU" dirty="0"/>
              <a:t>él Nagy [kornel.nagy@ni.com]</a:t>
            </a:r>
          </a:p>
          <a:p>
            <a:r>
              <a:rPr lang="hu-HU" dirty="0"/>
              <a:t>2019 Q1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08136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42A7AE-1B49-4C93-A0CB-19985160E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Requirements</a:t>
            </a:r>
            <a:r>
              <a:rPr lang="hu-HU" dirty="0"/>
              <a:t> </a:t>
            </a:r>
            <a:r>
              <a:rPr lang="hu-HU" dirty="0" err="1"/>
              <a:t>Overview</a:t>
            </a:r>
            <a:endParaRPr lang="hu-HU" dirty="0"/>
          </a:p>
        </p:txBody>
      </p:sp>
      <p:pic>
        <p:nvPicPr>
          <p:cNvPr id="2050" name="Picture 2" descr="https://ni.scene7.com/is/image/ni/08231307_2954R?$ni-card-lg$">
            <a:extLst>
              <a:ext uri="{FF2B5EF4-FFF2-40B4-BE49-F238E27FC236}">
                <a16:creationId xmlns:a16="http://schemas.microsoft.com/office/drawing/2014/main" xmlns="" id="{8BF19A15-519D-4041-9371-6E4D200B1D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65334" y="1660821"/>
            <a:ext cx="3611599" cy="176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B487823-3EC2-44F3-8629-56C560DE783C}"/>
              </a:ext>
            </a:extLst>
          </p:cNvPr>
          <p:cNvSpPr txBox="1"/>
          <p:nvPr/>
        </p:nvSpPr>
        <p:spPr>
          <a:xfrm>
            <a:off x="631913" y="1427147"/>
            <a:ext cx="1115368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USRP-2954 Specification:</a:t>
            </a:r>
          </a:p>
          <a:p>
            <a:r>
              <a:rPr lang="en-US" dirty="0"/>
              <a:t>	Frequency range:			10 MHz – 6 GHz</a:t>
            </a:r>
          </a:p>
          <a:p>
            <a:r>
              <a:rPr lang="en-US" dirty="0"/>
              <a:t>	Channels:				2 Rx and 2 Tx</a:t>
            </a:r>
          </a:p>
          <a:p>
            <a:r>
              <a:rPr lang="en-US" dirty="0"/>
              <a:t>	Instantaneous bandwidth:	160 MHz/</a:t>
            </a:r>
            <a:r>
              <a:rPr lang="en-US" dirty="0" err="1"/>
              <a:t>ch</a:t>
            </a:r>
            <a:endParaRPr lang="en-US" dirty="0"/>
          </a:p>
          <a:p>
            <a:r>
              <a:rPr lang="en-US" dirty="0"/>
              <a:t>	Maximum IQ sample rate:	200 MS/s</a:t>
            </a:r>
          </a:p>
          <a:p>
            <a:r>
              <a:rPr lang="en-US" dirty="0"/>
              <a:t>	DAC resolution:			16 bit</a:t>
            </a:r>
          </a:p>
          <a:p>
            <a:r>
              <a:rPr lang="en-US" dirty="0"/>
              <a:t>	ADC resolution:			14 bit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Throughput per channel: 200 MS/s X 2 Bytes X 2 (IQ samples) = 800 MB/s</a:t>
            </a:r>
          </a:p>
          <a:p>
            <a:r>
              <a:rPr lang="en-US" dirty="0"/>
              <a:t>Throughput for two channels = 800 MB/s X 2 = 1600 MB/s</a:t>
            </a:r>
          </a:p>
          <a:p>
            <a:r>
              <a:rPr lang="en-US" dirty="0"/>
              <a:t>SFP+ port throughput: 10 Gbps = 1250 MB/s </a:t>
            </a:r>
          </a:p>
          <a:p>
            <a:endParaRPr lang="en-US" dirty="0"/>
          </a:p>
          <a:p>
            <a:r>
              <a:rPr lang="en-US" dirty="0"/>
              <a:t>Regarding the hardware capability and requirements, streaming two Tx channels with maximum IQ rate,</a:t>
            </a:r>
          </a:p>
          <a:p>
            <a:r>
              <a:rPr lang="en-US" dirty="0"/>
              <a:t>each channel could be streamed through an individual SFP port, using Aurora streaming.</a:t>
            </a:r>
          </a:p>
        </p:txBody>
      </p:sp>
    </p:spTree>
    <p:extLst>
      <p:ext uri="{BB962C8B-B14F-4D97-AF65-F5344CB8AC3E}">
        <p14:creationId xmlns:p14="http://schemas.microsoft.com/office/powerpoint/2010/main" xmlns="" val="209947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s7d5.scene7.com/is/image/ni/02231707?$ni-card-lg$">
            <a:extLst>
              <a:ext uri="{FF2B5EF4-FFF2-40B4-BE49-F238E27FC236}">
                <a16:creationId xmlns:a16="http://schemas.microsoft.com/office/drawing/2014/main" xmlns="" id="{9C5A9DA2-EEC2-41A4-8D77-A97A13B0B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41477" y="4788722"/>
            <a:ext cx="1391671" cy="1258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43468E-594D-483F-862C-E9BBDBE9B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331" y="153548"/>
            <a:ext cx="10893337" cy="964092"/>
          </a:xfrm>
        </p:spPr>
        <p:txBody>
          <a:bodyPr/>
          <a:lstStyle/>
          <a:p>
            <a:r>
              <a:rPr lang="en-US" dirty="0"/>
              <a:t>Suggested hardware setup</a:t>
            </a:r>
          </a:p>
        </p:txBody>
      </p:sp>
      <p:pic>
        <p:nvPicPr>
          <p:cNvPr id="4098" name="Picture 2" descr="KÃ©ptalÃ¡lat a kÃ¶vetkezÅre: âUSRP-2945â">
            <a:extLst>
              <a:ext uri="{FF2B5EF4-FFF2-40B4-BE49-F238E27FC236}">
                <a16:creationId xmlns:a16="http://schemas.microsoft.com/office/drawing/2014/main" xmlns="" id="{1DD96E9F-7FDD-470E-B12C-B89E4BAFC2E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25079" y="4788722"/>
            <a:ext cx="1673066" cy="1070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s7d5.scene7.com/is/image/ni/04301301?$ni-card-lg$">
            <a:extLst>
              <a:ext uri="{FF2B5EF4-FFF2-40B4-BE49-F238E27FC236}">
                <a16:creationId xmlns:a16="http://schemas.microsoft.com/office/drawing/2014/main" xmlns="" id="{BCBFCCBC-F631-447C-8C6E-1CB1F1C2F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4340" y="3008673"/>
            <a:ext cx="2946799" cy="1675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s7d5.scene7.com/is/image/ni/09211704b?$ni-card-lg$">
            <a:extLst>
              <a:ext uri="{FF2B5EF4-FFF2-40B4-BE49-F238E27FC236}">
                <a16:creationId xmlns:a16="http://schemas.microsoft.com/office/drawing/2014/main" xmlns="" id="{B5700ECF-8742-4A78-B0E2-B974955E6D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6674" b="15222"/>
          <a:stretch/>
        </p:blipFill>
        <p:spPr bwMode="auto">
          <a:xfrm>
            <a:off x="5681707" y="4788722"/>
            <a:ext cx="3086981" cy="1222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s7d5.scene7.com/is/image/ni/06121224?$ni-card-lg$">
            <a:extLst>
              <a:ext uri="{FF2B5EF4-FFF2-40B4-BE49-F238E27FC236}">
                <a16:creationId xmlns:a16="http://schemas.microsoft.com/office/drawing/2014/main" xmlns="" id="{73E62191-8C51-4A5F-A689-38E3847AF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53037" y="4647934"/>
            <a:ext cx="1305620" cy="1241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DA9E381B-5F9E-49A0-B69B-D261334ED7FE}"/>
              </a:ext>
            </a:extLst>
          </p:cNvPr>
          <p:cNvCxnSpPr>
            <a:cxnSpLocks/>
          </p:cNvCxnSpPr>
          <p:nvPr/>
        </p:nvCxnSpPr>
        <p:spPr>
          <a:xfrm>
            <a:off x="3211391" y="5304276"/>
            <a:ext cx="631743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D51D181D-1BC2-46CC-A1AF-D906469AE2C8}"/>
              </a:ext>
            </a:extLst>
          </p:cNvPr>
          <p:cNvCxnSpPr>
            <a:cxnSpLocks/>
          </p:cNvCxnSpPr>
          <p:nvPr/>
        </p:nvCxnSpPr>
        <p:spPr>
          <a:xfrm>
            <a:off x="5045865" y="5302235"/>
            <a:ext cx="768697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CAD3678D-E8F4-4C96-92A4-8C04E37E0D51}"/>
              </a:ext>
            </a:extLst>
          </p:cNvPr>
          <p:cNvCxnSpPr>
            <a:cxnSpLocks/>
          </p:cNvCxnSpPr>
          <p:nvPr/>
        </p:nvCxnSpPr>
        <p:spPr>
          <a:xfrm>
            <a:off x="8559631" y="5235439"/>
            <a:ext cx="768697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76669282-7CFF-426C-8E0D-13AA1B3A4439}"/>
              </a:ext>
            </a:extLst>
          </p:cNvPr>
          <p:cNvCxnSpPr>
            <a:cxnSpLocks/>
          </p:cNvCxnSpPr>
          <p:nvPr/>
        </p:nvCxnSpPr>
        <p:spPr>
          <a:xfrm flipH="1" flipV="1">
            <a:off x="9805847" y="4145027"/>
            <a:ext cx="1" cy="504325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37B4ADFC-6613-4FF5-850C-D7F2B0436DCC}"/>
              </a:ext>
            </a:extLst>
          </p:cNvPr>
          <p:cNvSpPr/>
          <p:nvPr/>
        </p:nvSpPr>
        <p:spPr>
          <a:xfrm>
            <a:off x="653215" y="1159285"/>
            <a:ext cx="6813664" cy="2811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600"/>
              </a:lnSpc>
              <a:spcAft>
                <a:spcPts val="0"/>
              </a:spcAft>
            </a:pPr>
            <a:r>
              <a:rPr lang="en-US" sz="1200" dirty="0">
                <a:solidFill>
                  <a:srgbClr val="333333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Software:</a:t>
            </a:r>
            <a:endParaRPr lang="hu-HU" sz="1200" dirty="0">
              <a:solidFill>
                <a:srgbClr val="333333"/>
              </a:solidFill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600"/>
              </a:lnSpc>
              <a:spcAft>
                <a:spcPts val="0"/>
              </a:spcAft>
            </a:pP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6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100" dirty="0" err="1">
                <a:solidFill>
                  <a:srgbClr val="333333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LabVIEW</a:t>
            </a:r>
            <a:r>
              <a:rPr lang="en-US" sz="1100" dirty="0">
                <a:solidFill>
                  <a:srgbClr val="333333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smtClean="0">
                <a:solidFill>
                  <a:srgbClr val="333333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201</a:t>
            </a:r>
            <a:r>
              <a:rPr lang="hu-HU" sz="1100" smtClean="0">
                <a:solidFill>
                  <a:srgbClr val="333333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1100" smtClean="0">
                <a:solidFill>
                  <a:srgbClr val="333333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100" dirty="0" smtClean="0">
                <a:solidFill>
                  <a:srgbClr val="333333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en-US" sz="1100" dirty="0" smtClean="0">
                <a:solidFill>
                  <a:srgbClr val="333333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-bit</a:t>
            </a:r>
            <a:endParaRPr lang="hu-HU" sz="1100" dirty="0">
              <a:solidFill>
                <a:srgbClr val="333333"/>
              </a:solidFill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6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100" dirty="0">
                <a:solidFill>
                  <a:srgbClr val="333333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LabVIEW FPGA</a:t>
            </a:r>
            <a:endParaRPr lang="en-US" sz="1050" dirty="0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6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100" dirty="0">
                <a:solidFill>
                  <a:srgbClr val="333333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 USRP 18.1</a:t>
            </a:r>
            <a:endParaRPr lang="en-US" sz="1050" dirty="0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6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100" dirty="0" smtClean="0">
                <a:solidFill>
                  <a:srgbClr val="333333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 </a:t>
            </a:r>
            <a:r>
              <a:rPr lang="en-US" sz="1100" dirty="0">
                <a:solidFill>
                  <a:srgbClr val="333333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LabVIEW Instrument Design Libraries for High Speed Serial Instruments </a:t>
            </a:r>
            <a:r>
              <a:rPr lang="en-US" sz="1100" dirty="0" smtClean="0">
                <a:solidFill>
                  <a:srgbClr val="333333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hu-HU" sz="1100" dirty="0" smtClean="0">
                <a:solidFill>
                  <a:srgbClr val="333333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8.</a:t>
            </a:r>
            <a:r>
              <a:rPr lang="en-US" sz="1100" dirty="0" smtClean="0">
                <a:solidFill>
                  <a:srgbClr val="333333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hu-HU" sz="1100" dirty="0">
              <a:solidFill>
                <a:srgbClr val="333333"/>
              </a:solidFill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6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050" dirty="0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600"/>
              </a:lnSpc>
              <a:spcAft>
                <a:spcPts val="0"/>
              </a:spcAft>
            </a:pPr>
            <a:r>
              <a:rPr lang="en-US" sz="1200" dirty="0">
                <a:solidFill>
                  <a:srgbClr val="333333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Hardware:</a:t>
            </a:r>
            <a:endParaRPr lang="hu-HU" sz="1200" dirty="0">
              <a:solidFill>
                <a:srgbClr val="333333"/>
              </a:solidFill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600"/>
              </a:lnSpc>
              <a:spcAft>
                <a:spcPts val="0"/>
              </a:spcAft>
            </a:pP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6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100" dirty="0">
                <a:solidFill>
                  <a:srgbClr val="333333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PXIe-6592R</a:t>
            </a:r>
            <a:endParaRPr lang="en-US" sz="1050" dirty="0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6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100" dirty="0">
                <a:solidFill>
                  <a:srgbClr val="333333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USRP-2954 (160MHz)</a:t>
            </a:r>
            <a:endParaRPr lang="en-US" sz="1050" dirty="0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6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100" dirty="0">
                <a:solidFill>
                  <a:srgbClr val="333333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PXIe chassis, controller and MXI card. The project was tested using the following setup</a:t>
            </a:r>
            <a:endParaRPr lang="en-US" sz="1050" dirty="0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6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100" dirty="0">
                <a:solidFill>
                  <a:srgbClr val="333333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PXIe-1095</a:t>
            </a:r>
            <a:endParaRPr lang="en-US" sz="1050" dirty="0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6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100" dirty="0">
                <a:solidFill>
                  <a:srgbClr val="333333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PXIe-8135</a:t>
            </a:r>
            <a:endParaRPr lang="en-US" sz="1050" dirty="0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6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100" dirty="0">
                <a:solidFill>
                  <a:srgbClr val="333333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PXIe-8374</a:t>
            </a:r>
            <a:endParaRPr lang="en-US" sz="1050" dirty="0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6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100" dirty="0">
                <a:solidFill>
                  <a:srgbClr val="333333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RAID Array. The project was tested using the following setup </a:t>
            </a:r>
            <a:endParaRPr lang="en-US" sz="1050" dirty="0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6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100" dirty="0">
                <a:solidFill>
                  <a:srgbClr val="333333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PXIe-8384</a:t>
            </a:r>
            <a:endParaRPr lang="en-US" sz="1050" dirty="0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6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100" dirty="0">
                <a:solidFill>
                  <a:srgbClr val="333333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HDD-8266</a:t>
            </a:r>
            <a:endParaRPr lang="en-US" sz="105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9972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xmlns="" id="{B29435E4-5F6A-44A1-B08C-197BF2E37B24}"/>
              </a:ext>
            </a:extLst>
          </p:cNvPr>
          <p:cNvSpPr/>
          <p:nvPr/>
        </p:nvSpPr>
        <p:spPr>
          <a:xfrm>
            <a:off x="378691" y="2118037"/>
            <a:ext cx="11656291" cy="850346"/>
          </a:xfrm>
          <a:prstGeom prst="roundRect">
            <a:avLst/>
          </a:prstGeom>
          <a:solidFill>
            <a:srgbClr val="93CEF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D3B308-932E-419E-992F-562B3E60E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Rx dataflow</a:t>
            </a:r>
            <a:r>
              <a:rPr lang="hu-HU" noProof="1"/>
              <a:t> for 1 channel</a:t>
            </a:r>
            <a:endParaRPr lang="en-US" noProof="1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52614806-37B2-4CEE-8B19-E2FF09169660}"/>
              </a:ext>
            </a:extLst>
          </p:cNvPr>
          <p:cNvGrpSpPr/>
          <p:nvPr/>
        </p:nvGrpSpPr>
        <p:grpSpPr>
          <a:xfrm>
            <a:off x="1486144" y="2557968"/>
            <a:ext cx="815450" cy="300619"/>
            <a:chOff x="1062183" y="2295523"/>
            <a:chExt cx="988867" cy="364550"/>
          </a:xfrm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xmlns="" id="{538CF739-41AB-4EF0-8635-115149A27AA9}"/>
                </a:ext>
              </a:extLst>
            </p:cNvPr>
            <p:cNvSpPr/>
            <p:nvPr/>
          </p:nvSpPr>
          <p:spPr>
            <a:xfrm rot="16200000">
              <a:off x="1029042" y="2328666"/>
              <a:ext cx="364548" cy="29826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noProof="1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B9F435D4-964A-4180-B32E-08930D68D0D3}"/>
                </a:ext>
              </a:extLst>
            </p:cNvPr>
            <p:cNvSpPr/>
            <p:nvPr/>
          </p:nvSpPr>
          <p:spPr>
            <a:xfrm>
              <a:off x="1360449" y="2295523"/>
              <a:ext cx="690601" cy="3645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noProof="1"/>
                <a:t>Q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B1B8E6C2-C2CF-4E75-B4AA-9A8DFB629B00}"/>
              </a:ext>
            </a:extLst>
          </p:cNvPr>
          <p:cNvSpPr/>
          <p:nvPr/>
        </p:nvSpPr>
        <p:spPr>
          <a:xfrm>
            <a:off x="3248333" y="2408556"/>
            <a:ext cx="747153" cy="30061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Rx 0 fifo write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CE47EC3-2D8D-404D-9012-EE57B6165E7F}"/>
              </a:ext>
            </a:extLst>
          </p:cNvPr>
          <p:cNvSpPr/>
          <p:nvPr/>
        </p:nvSpPr>
        <p:spPr>
          <a:xfrm>
            <a:off x="4316505" y="2407038"/>
            <a:ext cx="747153" cy="30061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Rx 0 fifo read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0BFABE7B-093F-44A0-96B9-CBD19B7D5AD6}"/>
              </a:ext>
            </a:extLst>
          </p:cNvPr>
          <p:cNvSpPr/>
          <p:nvPr/>
        </p:nvSpPr>
        <p:spPr>
          <a:xfrm>
            <a:off x="6022273" y="2407751"/>
            <a:ext cx="827815" cy="30061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Rx 0 SFP 0 fifo write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5B1B23D2-7A84-4469-8AB4-6580AF11E248}"/>
              </a:ext>
            </a:extLst>
          </p:cNvPr>
          <p:cNvSpPr/>
          <p:nvPr/>
        </p:nvSpPr>
        <p:spPr>
          <a:xfrm>
            <a:off x="7164241" y="2406955"/>
            <a:ext cx="827815" cy="30061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Rx 0 SFP 0 fifo read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2E920218-4A48-4D1B-BEE8-C09F107DDF25}"/>
              </a:ext>
            </a:extLst>
          </p:cNvPr>
          <p:cNvSpPr/>
          <p:nvPr/>
        </p:nvSpPr>
        <p:spPr>
          <a:xfrm>
            <a:off x="8189916" y="2406955"/>
            <a:ext cx="944660" cy="30061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AXI4-S write Endpoint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xmlns="" id="{215AC59D-07C4-41C3-97ED-885AEB57DFFA}"/>
              </a:ext>
            </a:extLst>
          </p:cNvPr>
          <p:cNvSpPr/>
          <p:nvPr/>
        </p:nvSpPr>
        <p:spPr>
          <a:xfrm>
            <a:off x="378691" y="3014963"/>
            <a:ext cx="11656291" cy="850346"/>
          </a:xfrm>
          <a:prstGeom prst="roundRect">
            <a:avLst/>
          </a:prstGeom>
          <a:solidFill>
            <a:srgbClr val="F8AE9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xmlns="" id="{2299D9C4-2765-4357-83FB-22D05939C231}"/>
              </a:ext>
            </a:extLst>
          </p:cNvPr>
          <p:cNvSpPr/>
          <p:nvPr/>
        </p:nvSpPr>
        <p:spPr>
          <a:xfrm>
            <a:off x="378691" y="3898323"/>
            <a:ext cx="11656291" cy="850346"/>
          </a:xfrm>
          <a:prstGeom prst="roundRect">
            <a:avLst/>
          </a:prstGeom>
          <a:solidFill>
            <a:srgbClr val="FFEE8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31F38421-80B5-4541-BAF9-D5BB8F2D5FE3}"/>
              </a:ext>
            </a:extLst>
          </p:cNvPr>
          <p:cNvSpPr/>
          <p:nvPr/>
        </p:nvSpPr>
        <p:spPr>
          <a:xfrm>
            <a:off x="8189916" y="3278691"/>
            <a:ext cx="944660" cy="30061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AXI4-S read Endpoint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3D5A23F1-BBEC-43B8-A9F5-2AFC118BA49B}"/>
              </a:ext>
            </a:extLst>
          </p:cNvPr>
          <p:cNvSpPr/>
          <p:nvPr/>
        </p:nvSpPr>
        <p:spPr>
          <a:xfrm>
            <a:off x="9417914" y="3278691"/>
            <a:ext cx="1197129" cy="30061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Port 0 Rx Output FIFO read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CA0147F9-38D3-45A7-9B42-E3D57B772160}"/>
              </a:ext>
            </a:extLst>
          </p:cNvPr>
          <p:cNvSpPr/>
          <p:nvPr/>
        </p:nvSpPr>
        <p:spPr>
          <a:xfrm>
            <a:off x="9417914" y="4174920"/>
            <a:ext cx="1197129" cy="30061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Port 0 Rx Output FIFO read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FAADC77F-907D-4031-BC57-3AEE356FAB18}"/>
              </a:ext>
            </a:extLst>
          </p:cNvPr>
          <p:cNvSpPr/>
          <p:nvPr/>
        </p:nvSpPr>
        <p:spPr>
          <a:xfrm>
            <a:off x="10969624" y="4174920"/>
            <a:ext cx="943906" cy="30061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TDMS Write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C7E46C6C-8C11-4D39-B4A9-E33BD0ED14B5}"/>
              </a:ext>
            </a:extLst>
          </p:cNvPr>
          <p:cNvSpPr txBox="1"/>
          <p:nvPr/>
        </p:nvSpPr>
        <p:spPr>
          <a:xfrm>
            <a:off x="492388" y="2387686"/>
            <a:ext cx="1659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noProof="1"/>
              <a:t>USRP</a:t>
            </a:r>
            <a:endParaRPr lang="en-US" sz="2000" b="1" noProof="1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D140776E-A227-481B-90F2-43ECA24184A9}"/>
              </a:ext>
            </a:extLst>
          </p:cNvPr>
          <p:cNvSpPr txBox="1"/>
          <p:nvPr/>
        </p:nvSpPr>
        <p:spPr>
          <a:xfrm>
            <a:off x="499467" y="3238032"/>
            <a:ext cx="2349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noProof="1"/>
              <a:t>High-Speed Serial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9D6C3E2-25EB-4B9E-AD86-6FE7268D82DD}"/>
              </a:ext>
            </a:extLst>
          </p:cNvPr>
          <p:cNvSpPr txBox="1"/>
          <p:nvPr/>
        </p:nvSpPr>
        <p:spPr>
          <a:xfrm>
            <a:off x="466953" y="4144682"/>
            <a:ext cx="1659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noProof="1"/>
              <a:t>Host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C465F82A-B666-43B8-A0C2-2E9CEBED5CE9}"/>
              </a:ext>
            </a:extLst>
          </p:cNvPr>
          <p:cNvSpPr/>
          <p:nvPr/>
        </p:nvSpPr>
        <p:spPr>
          <a:xfrm>
            <a:off x="5241695" y="2406955"/>
            <a:ext cx="569491" cy="30061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Pack data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xmlns="" id="{B3CE6EE9-DC81-4E15-8EA2-89AF71E63B09}"/>
              </a:ext>
            </a:extLst>
          </p:cNvPr>
          <p:cNvSpPr/>
          <p:nvPr/>
        </p:nvSpPr>
        <p:spPr>
          <a:xfrm>
            <a:off x="1365632" y="1625600"/>
            <a:ext cx="5600749" cy="1342783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xmlns="" id="{4CC8136C-4AA3-4890-BD24-47AF8C10FB98}"/>
              </a:ext>
            </a:extLst>
          </p:cNvPr>
          <p:cNvSpPr/>
          <p:nvPr/>
        </p:nvSpPr>
        <p:spPr>
          <a:xfrm>
            <a:off x="7057395" y="1625600"/>
            <a:ext cx="4069794" cy="2239709"/>
          </a:xfrm>
          <a:prstGeom prst="roundRect">
            <a:avLst>
              <a:gd name="adj" fmla="val 10894"/>
            </a:avLst>
          </a:prstGeom>
          <a:noFill/>
          <a:ln w="2857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8C4FFC74-A088-474B-A6E5-899BB8C6C87E}"/>
              </a:ext>
            </a:extLst>
          </p:cNvPr>
          <p:cNvSpPr txBox="1"/>
          <p:nvPr/>
        </p:nvSpPr>
        <p:spPr>
          <a:xfrm>
            <a:off x="3336077" y="1671347"/>
            <a:ext cx="2686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noProof="1"/>
              <a:t>200 MHz Clock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24438138-18E7-433B-89B0-B57212DDB781}"/>
              </a:ext>
            </a:extLst>
          </p:cNvPr>
          <p:cNvSpPr txBox="1"/>
          <p:nvPr/>
        </p:nvSpPr>
        <p:spPr>
          <a:xfrm>
            <a:off x="7910489" y="1683674"/>
            <a:ext cx="2686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noProof="1"/>
              <a:t>156,25 MHz Clock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32422314-6373-405D-A966-BEBC82425216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3050473" y="2556662"/>
            <a:ext cx="197860" cy="2203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0E0A03C9-6C1D-49CE-AEFA-6D7C47BB3145}"/>
              </a:ext>
            </a:extLst>
          </p:cNvPr>
          <p:cNvCxnSpPr>
            <a:stCxn id="14" idx="3"/>
            <a:endCxn id="21" idx="1"/>
          </p:cNvCxnSpPr>
          <p:nvPr/>
        </p:nvCxnSpPr>
        <p:spPr>
          <a:xfrm flipV="1">
            <a:off x="3995486" y="2557347"/>
            <a:ext cx="321019" cy="1518"/>
          </a:xfrm>
          <a:prstGeom prst="line">
            <a:avLst/>
          </a:prstGeom>
          <a:ln>
            <a:prstDash val="solid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FB2D32BC-A178-410F-AC7A-3F5FF6D09889}"/>
              </a:ext>
            </a:extLst>
          </p:cNvPr>
          <p:cNvCxnSpPr>
            <a:stCxn id="21" idx="3"/>
            <a:endCxn id="39" idx="1"/>
          </p:cNvCxnSpPr>
          <p:nvPr/>
        </p:nvCxnSpPr>
        <p:spPr>
          <a:xfrm flipV="1">
            <a:off x="5063658" y="2557264"/>
            <a:ext cx="178037" cy="83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1748F5D0-2327-4941-B4DA-3D6D447022E5}"/>
              </a:ext>
            </a:extLst>
          </p:cNvPr>
          <p:cNvCxnSpPr>
            <a:stCxn id="39" idx="3"/>
            <a:endCxn id="22" idx="1"/>
          </p:cNvCxnSpPr>
          <p:nvPr/>
        </p:nvCxnSpPr>
        <p:spPr>
          <a:xfrm>
            <a:off x="5811186" y="2557264"/>
            <a:ext cx="211087" cy="796"/>
          </a:xfrm>
          <a:prstGeom prst="line">
            <a:avLst/>
          </a:prstGeom>
          <a:ln>
            <a:solidFill>
              <a:srgbClr val="F05125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xmlns="" id="{13BF8479-E879-4171-86C0-3E68D039519B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 flipV="1">
            <a:off x="6850088" y="2557264"/>
            <a:ext cx="314153" cy="796"/>
          </a:xfrm>
          <a:prstGeom prst="line">
            <a:avLst/>
          </a:prstGeom>
          <a:ln>
            <a:solidFill>
              <a:srgbClr val="F05125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xmlns="" id="{A20AEB6E-4016-4C4B-B64A-E84586A2AA13}"/>
              </a:ext>
            </a:extLst>
          </p:cNvPr>
          <p:cNvCxnSpPr/>
          <p:nvPr/>
        </p:nvCxnSpPr>
        <p:spPr>
          <a:xfrm>
            <a:off x="2297601" y="2351535"/>
            <a:ext cx="197860" cy="0"/>
          </a:xfrm>
          <a:prstGeom prst="line">
            <a:avLst/>
          </a:prstGeom>
          <a:ln>
            <a:solidFill>
              <a:srgbClr val="FFDB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xmlns="" id="{E450D1DF-9DE5-48BD-89FD-0BF38DC6D0AD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>
            <a:off x="7992056" y="2557264"/>
            <a:ext cx="197860" cy="0"/>
          </a:xfrm>
          <a:prstGeom prst="line">
            <a:avLst/>
          </a:prstGeom>
          <a:ln>
            <a:solidFill>
              <a:srgbClr val="F05125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xmlns="" id="{D3B9A248-0C48-440F-BA68-74B540C1CC34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>
            <a:off x="9134576" y="3429000"/>
            <a:ext cx="283338" cy="0"/>
          </a:xfrm>
          <a:prstGeom prst="line">
            <a:avLst/>
          </a:prstGeom>
          <a:ln>
            <a:solidFill>
              <a:srgbClr val="F05125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12A32B7C-C44F-4EE3-8C31-EF53332DAA09}"/>
              </a:ext>
            </a:extLst>
          </p:cNvPr>
          <p:cNvCxnSpPr>
            <a:stCxn id="29" idx="3"/>
            <a:endCxn id="30" idx="1"/>
          </p:cNvCxnSpPr>
          <p:nvPr/>
        </p:nvCxnSpPr>
        <p:spPr>
          <a:xfrm>
            <a:off x="10615043" y="4325229"/>
            <a:ext cx="354581" cy="0"/>
          </a:xfrm>
          <a:prstGeom prst="line">
            <a:avLst/>
          </a:prstGeom>
          <a:ln>
            <a:solidFill>
              <a:srgbClr val="F05125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xmlns="" id="{F564929E-0147-458B-BDE3-F601AB07021F}"/>
              </a:ext>
            </a:extLst>
          </p:cNvPr>
          <p:cNvGrpSpPr/>
          <p:nvPr/>
        </p:nvGrpSpPr>
        <p:grpSpPr>
          <a:xfrm>
            <a:off x="1482151" y="2214087"/>
            <a:ext cx="815450" cy="300619"/>
            <a:chOff x="1062183" y="2295523"/>
            <a:chExt cx="988867" cy="364550"/>
          </a:xfrm>
        </p:grpSpPr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xmlns="" id="{9BC9FEF0-B0D8-4553-ACB7-CAE3BACF6D03}"/>
                </a:ext>
              </a:extLst>
            </p:cNvPr>
            <p:cNvSpPr/>
            <p:nvPr/>
          </p:nvSpPr>
          <p:spPr>
            <a:xfrm rot="16200000">
              <a:off x="1029042" y="2328666"/>
              <a:ext cx="364548" cy="29826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noProof="1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xmlns="" id="{1299F37C-F65E-491F-B0BC-257B4CDAC272}"/>
                </a:ext>
              </a:extLst>
            </p:cNvPr>
            <p:cNvSpPr/>
            <p:nvPr/>
          </p:nvSpPr>
          <p:spPr>
            <a:xfrm>
              <a:off x="1360449" y="2295523"/>
              <a:ext cx="690601" cy="3645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noProof="1"/>
                <a:t>I</a:t>
              </a:r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xmlns="" id="{7B2D6F8B-7587-4F64-AEDB-7E5A23BAB673}"/>
              </a:ext>
            </a:extLst>
          </p:cNvPr>
          <p:cNvCxnSpPr/>
          <p:nvPr/>
        </p:nvCxnSpPr>
        <p:spPr>
          <a:xfrm>
            <a:off x="2283122" y="2707573"/>
            <a:ext cx="197860" cy="0"/>
          </a:xfrm>
          <a:prstGeom prst="line">
            <a:avLst/>
          </a:prstGeom>
          <a:ln>
            <a:solidFill>
              <a:srgbClr val="FFDB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6F7F5E4-0985-42BC-94A6-D88413BE1E27}"/>
              </a:ext>
            </a:extLst>
          </p:cNvPr>
          <p:cNvSpPr/>
          <p:nvPr/>
        </p:nvSpPr>
        <p:spPr>
          <a:xfrm>
            <a:off x="2480982" y="2273210"/>
            <a:ext cx="569491" cy="56690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1"/>
              <a:t>DSP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xmlns="" id="{50EA2308-A4A2-4447-BD3A-854DA78CCB51}"/>
              </a:ext>
            </a:extLst>
          </p:cNvPr>
          <p:cNvGrpSpPr/>
          <p:nvPr/>
        </p:nvGrpSpPr>
        <p:grpSpPr>
          <a:xfrm>
            <a:off x="521847" y="5232400"/>
            <a:ext cx="3990109" cy="943408"/>
            <a:chOff x="1616364" y="4969225"/>
            <a:chExt cx="3990109" cy="943408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xmlns="" id="{E2EDD683-23C6-49BF-8974-FAC1B223086D}"/>
                </a:ext>
              </a:extLst>
            </p:cNvPr>
            <p:cNvCxnSpPr/>
            <p:nvPr/>
          </p:nvCxnSpPr>
          <p:spPr>
            <a:xfrm>
              <a:off x="1616364" y="5153891"/>
              <a:ext cx="864618" cy="0"/>
            </a:xfrm>
            <a:prstGeom prst="line">
              <a:avLst/>
            </a:prstGeom>
            <a:ln>
              <a:solidFill>
                <a:srgbClr val="FFDB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xmlns="" id="{5142036F-3236-485F-9F0B-E945C1A29407}"/>
                </a:ext>
              </a:extLst>
            </p:cNvPr>
            <p:cNvCxnSpPr/>
            <p:nvPr/>
          </p:nvCxnSpPr>
          <p:spPr>
            <a:xfrm>
              <a:off x="1616364" y="5430982"/>
              <a:ext cx="86461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xmlns="" id="{40536CB0-061D-40A1-A68B-6BB6BB1900C0}"/>
                </a:ext>
              </a:extLst>
            </p:cNvPr>
            <p:cNvCxnSpPr/>
            <p:nvPr/>
          </p:nvCxnSpPr>
          <p:spPr>
            <a:xfrm>
              <a:off x="1616364" y="5689600"/>
              <a:ext cx="864618" cy="0"/>
            </a:xfrm>
            <a:prstGeom prst="line">
              <a:avLst/>
            </a:prstGeom>
            <a:ln>
              <a:solidFill>
                <a:srgbClr val="F0512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E3BFEFB9-6249-44F4-B113-1EBEFCCC97C3}"/>
                </a:ext>
              </a:extLst>
            </p:cNvPr>
            <p:cNvSpPr txBox="1"/>
            <p:nvPr/>
          </p:nvSpPr>
          <p:spPr>
            <a:xfrm>
              <a:off x="2495461" y="4969225"/>
              <a:ext cx="2637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noProof="1"/>
                <a:t>16</a:t>
              </a:r>
              <a:r>
                <a:rPr lang="hu-HU" noProof="1"/>
                <a:t>-</a:t>
              </a:r>
              <a:r>
                <a:rPr lang="en-US" noProof="1"/>
                <a:t>bit data (I OR Q)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94EC89DC-A47D-4292-8A86-D2F4E4D4ED0E}"/>
                </a:ext>
              </a:extLst>
            </p:cNvPr>
            <p:cNvSpPr txBox="1"/>
            <p:nvPr/>
          </p:nvSpPr>
          <p:spPr>
            <a:xfrm>
              <a:off x="2495461" y="5256263"/>
              <a:ext cx="2390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noProof="1"/>
                <a:t>32</a:t>
              </a:r>
              <a:r>
                <a:rPr lang="hu-HU" noProof="1"/>
                <a:t>-</a:t>
              </a:r>
              <a:r>
                <a:rPr lang="en-US" noProof="1"/>
                <a:t>bit data 1 X (I+Q)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95EFC694-5438-436D-BE0E-2C53AEA11CC7}"/>
                </a:ext>
              </a:extLst>
            </p:cNvPr>
            <p:cNvSpPr txBox="1"/>
            <p:nvPr/>
          </p:nvSpPr>
          <p:spPr>
            <a:xfrm>
              <a:off x="2495461" y="5543301"/>
              <a:ext cx="3111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noProof="1"/>
                <a:t>64</a:t>
              </a:r>
              <a:r>
                <a:rPr lang="hu-HU" noProof="1"/>
                <a:t>-</a:t>
              </a:r>
              <a:r>
                <a:rPr lang="en-US" noProof="1"/>
                <a:t>bit data 2 X (I+Q)</a:t>
              </a:r>
            </a:p>
          </p:txBody>
        </p:sp>
      </p:grp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xmlns="" id="{93508B40-34BF-40E0-9C4A-DCE7ECE66690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>
            <a:off x="8662246" y="2707573"/>
            <a:ext cx="0" cy="571118"/>
          </a:xfrm>
          <a:prstGeom prst="line">
            <a:avLst/>
          </a:prstGeom>
          <a:ln>
            <a:solidFill>
              <a:srgbClr val="F05125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xmlns="" id="{543A1803-1BFA-464A-8054-F6BB68CDC47A}"/>
              </a:ext>
            </a:extLst>
          </p:cNvPr>
          <p:cNvCxnSpPr>
            <a:stCxn id="26" idx="2"/>
            <a:endCxn id="29" idx="0"/>
          </p:cNvCxnSpPr>
          <p:nvPr/>
        </p:nvCxnSpPr>
        <p:spPr>
          <a:xfrm>
            <a:off x="10016479" y="3579309"/>
            <a:ext cx="0" cy="595611"/>
          </a:xfrm>
          <a:prstGeom prst="line">
            <a:avLst/>
          </a:prstGeom>
          <a:ln>
            <a:solidFill>
              <a:srgbClr val="F05125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F5926150-E152-4FB9-B929-B3A88D5B9692}"/>
              </a:ext>
            </a:extLst>
          </p:cNvPr>
          <p:cNvSpPr txBox="1"/>
          <p:nvPr/>
        </p:nvSpPr>
        <p:spPr>
          <a:xfrm>
            <a:off x="8643774" y="2810100"/>
            <a:ext cx="787857" cy="4712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</a:pPr>
            <a:r>
              <a:rPr lang="hu-HU" sz="2000" b="1" noProof="1"/>
              <a:t>SPF</a:t>
            </a:r>
            <a:br>
              <a:rPr lang="hu-HU" sz="2000" b="1" noProof="1"/>
            </a:br>
            <a:r>
              <a:rPr lang="hu-HU" sz="2000" b="1" noProof="1"/>
              <a:t>port</a:t>
            </a:r>
            <a:endParaRPr lang="en-US" sz="2000" b="1" noProof="1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F469A18A-8A78-444B-ABB2-3F2283728058}"/>
              </a:ext>
            </a:extLst>
          </p:cNvPr>
          <p:cNvSpPr txBox="1"/>
          <p:nvPr/>
        </p:nvSpPr>
        <p:spPr>
          <a:xfrm>
            <a:off x="9965669" y="3700524"/>
            <a:ext cx="1420201" cy="471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</a:pPr>
            <a:r>
              <a:rPr lang="hu-HU" sz="2000" b="1" noProof="1"/>
              <a:t>PXIe</a:t>
            </a:r>
            <a:br>
              <a:rPr lang="hu-HU" sz="2000" b="1" noProof="1"/>
            </a:br>
            <a:r>
              <a:rPr lang="hu-HU" sz="2000" b="1" noProof="1"/>
              <a:t>backplane</a:t>
            </a:r>
            <a:endParaRPr lang="en-US" sz="2000" b="1" noProof="1"/>
          </a:p>
        </p:txBody>
      </p:sp>
    </p:spTree>
    <p:extLst>
      <p:ext uri="{BB962C8B-B14F-4D97-AF65-F5344CB8AC3E}">
        <p14:creationId xmlns:p14="http://schemas.microsoft.com/office/powerpoint/2010/main" xmlns="" val="979948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xmlns="" id="{B29435E4-5F6A-44A1-B08C-197BF2E37B24}"/>
              </a:ext>
            </a:extLst>
          </p:cNvPr>
          <p:cNvSpPr/>
          <p:nvPr/>
        </p:nvSpPr>
        <p:spPr>
          <a:xfrm>
            <a:off x="378691" y="2118037"/>
            <a:ext cx="11656291" cy="850346"/>
          </a:xfrm>
          <a:prstGeom prst="roundRect">
            <a:avLst/>
          </a:prstGeom>
          <a:solidFill>
            <a:srgbClr val="93CEF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D3B308-932E-419E-992F-562B3E60E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914" y="142829"/>
            <a:ext cx="10893337" cy="964092"/>
          </a:xfrm>
        </p:spPr>
        <p:txBody>
          <a:bodyPr/>
          <a:lstStyle/>
          <a:p>
            <a:r>
              <a:rPr lang="hu-HU" noProof="1"/>
              <a:t>T</a:t>
            </a:r>
            <a:r>
              <a:rPr lang="en-US" noProof="1"/>
              <a:t>x dataflow</a:t>
            </a:r>
            <a:r>
              <a:rPr lang="hu-HU" noProof="1"/>
              <a:t> for 1 channel</a:t>
            </a:r>
            <a:endParaRPr lang="en-US" noProof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B1B8E6C2-C2CF-4E75-B4AA-9A8DFB629B00}"/>
              </a:ext>
            </a:extLst>
          </p:cNvPr>
          <p:cNvSpPr/>
          <p:nvPr/>
        </p:nvSpPr>
        <p:spPr>
          <a:xfrm>
            <a:off x="9378366" y="2396182"/>
            <a:ext cx="747153" cy="30061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00" noProof="1"/>
              <a:t>T</a:t>
            </a:r>
            <a:r>
              <a:rPr lang="en-US" sz="1000" noProof="1"/>
              <a:t>x 0 fifo write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CE47EC3-2D8D-404D-9012-EE57B6165E7F}"/>
              </a:ext>
            </a:extLst>
          </p:cNvPr>
          <p:cNvSpPr/>
          <p:nvPr/>
        </p:nvSpPr>
        <p:spPr>
          <a:xfrm>
            <a:off x="8447832" y="2396182"/>
            <a:ext cx="747153" cy="30061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00" noProof="1"/>
              <a:t>T</a:t>
            </a:r>
            <a:r>
              <a:rPr lang="en-US" sz="1000" noProof="1"/>
              <a:t>x 0 fifo read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0BFABE7B-093F-44A0-96B9-CBD19B7D5AD6}"/>
              </a:ext>
            </a:extLst>
          </p:cNvPr>
          <p:cNvSpPr/>
          <p:nvPr/>
        </p:nvSpPr>
        <p:spPr>
          <a:xfrm>
            <a:off x="6585803" y="2396182"/>
            <a:ext cx="827815" cy="30061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00" noProof="1"/>
              <a:t>T</a:t>
            </a:r>
            <a:r>
              <a:rPr lang="en-US" sz="1000" noProof="1"/>
              <a:t>x 0 SFP 0 fifo write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5B1B23D2-7A84-4469-8AB4-6580AF11E248}"/>
              </a:ext>
            </a:extLst>
          </p:cNvPr>
          <p:cNvSpPr/>
          <p:nvPr/>
        </p:nvSpPr>
        <p:spPr>
          <a:xfrm>
            <a:off x="5545958" y="2396182"/>
            <a:ext cx="827815" cy="30061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00" noProof="1"/>
              <a:t>T</a:t>
            </a:r>
            <a:r>
              <a:rPr lang="en-US" sz="1000" noProof="1"/>
              <a:t>x 0 SFP 0 fifo read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2E920218-4A48-4D1B-BEE8-C09F107DDF25}"/>
              </a:ext>
            </a:extLst>
          </p:cNvPr>
          <p:cNvSpPr/>
          <p:nvPr/>
        </p:nvSpPr>
        <p:spPr>
          <a:xfrm>
            <a:off x="4323792" y="2396182"/>
            <a:ext cx="944660" cy="30061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AXI4-S </a:t>
            </a:r>
            <a:r>
              <a:rPr lang="hu-HU" sz="1000" noProof="1"/>
              <a:t>read</a:t>
            </a:r>
            <a:r>
              <a:rPr lang="en-US" sz="1000" noProof="1"/>
              <a:t> Endpoint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xmlns="" id="{215AC59D-07C4-41C3-97ED-885AEB57DFFA}"/>
              </a:ext>
            </a:extLst>
          </p:cNvPr>
          <p:cNvSpPr/>
          <p:nvPr/>
        </p:nvSpPr>
        <p:spPr>
          <a:xfrm>
            <a:off x="378691" y="3014963"/>
            <a:ext cx="11656291" cy="850346"/>
          </a:xfrm>
          <a:prstGeom prst="roundRect">
            <a:avLst/>
          </a:prstGeom>
          <a:solidFill>
            <a:srgbClr val="F8AE9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xmlns="" id="{2299D9C4-2765-4357-83FB-22D05939C231}"/>
              </a:ext>
            </a:extLst>
          </p:cNvPr>
          <p:cNvSpPr/>
          <p:nvPr/>
        </p:nvSpPr>
        <p:spPr>
          <a:xfrm>
            <a:off x="378691" y="3898323"/>
            <a:ext cx="11656291" cy="850346"/>
          </a:xfrm>
          <a:prstGeom prst="roundRect">
            <a:avLst/>
          </a:prstGeom>
          <a:solidFill>
            <a:srgbClr val="FFEE8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31F38421-80B5-4541-BAF9-D5BB8F2D5FE3}"/>
              </a:ext>
            </a:extLst>
          </p:cNvPr>
          <p:cNvSpPr/>
          <p:nvPr/>
        </p:nvSpPr>
        <p:spPr>
          <a:xfrm>
            <a:off x="4317726" y="3287778"/>
            <a:ext cx="944660" cy="30061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AXI4-S </a:t>
            </a:r>
            <a:r>
              <a:rPr lang="hu-HU" sz="1000" noProof="1"/>
              <a:t>write</a:t>
            </a:r>
            <a:r>
              <a:rPr lang="en-US" sz="1000" noProof="1"/>
              <a:t> Endpoint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3D5A23F1-BBEC-43B8-A9F5-2AFC118BA49B}"/>
              </a:ext>
            </a:extLst>
          </p:cNvPr>
          <p:cNvSpPr/>
          <p:nvPr/>
        </p:nvSpPr>
        <p:spPr>
          <a:xfrm>
            <a:off x="2984625" y="3290632"/>
            <a:ext cx="1197129" cy="30061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Port 0 </a:t>
            </a:r>
            <a:r>
              <a:rPr lang="hu-HU" sz="1000" noProof="1"/>
              <a:t>T</a:t>
            </a:r>
            <a:r>
              <a:rPr lang="en-US" sz="1000" noProof="1"/>
              <a:t>x </a:t>
            </a:r>
            <a:r>
              <a:rPr lang="hu-HU" sz="1000" noProof="1"/>
              <a:t>Input</a:t>
            </a:r>
            <a:r>
              <a:rPr lang="en-US" sz="1000" noProof="1"/>
              <a:t> FIFO read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CA0147F9-38D3-45A7-9B42-E3D57B772160}"/>
              </a:ext>
            </a:extLst>
          </p:cNvPr>
          <p:cNvSpPr/>
          <p:nvPr/>
        </p:nvSpPr>
        <p:spPr>
          <a:xfrm>
            <a:off x="2984624" y="4191117"/>
            <a:ext cx="1197129" cy="30061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Port 0 </a:t>
            </a:r>
            <a:r>
              <a:rPr lang="hu-HU" sz="1000" noProof="1"/>
              <a:t>T</a:t>
            </a:r>
            <a:r>
              <a:rPr lang="en-US" sz="1000" noProof="1"/>
              <a:t>x </a:t>
            </a:r>
            <a:r>
              <a:rPr lang="hu-HU" sz="1000" noProof="1"/>
              <a:t>Input</a:t>
            </a:r>
            <a:r>
              <a:rPr lang="en-US" sz="1000" noProof="1"/>
              <a:t> FIFO read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FAADC77F-907D-4031-BC57-3AEE356FAB18}"/>
              </a:ext>
            </a:extLst>
          </p:cNvPr>
          <p:cNvSpPr/>
          <p:nvPr/>
        </p:nvSpPr>
        <p:spPr>
          <a:xfrm>
            <a:off x="1688252" y="4190842"/>
            <a:ext cx="943906" cy="30061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noProof="1"/>
              <a:t>TDMS Write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C7E46C6C-8C11-4D39-B4A9-E33BD0ED14B5}"/>
              </a:ext>
            </a:extLst>
          </p:cNvPr>
          <p:cNvSpPr txBox="1"/>
          <p:nvPr/>
        </p:nvSpPr>
        <p:spPr>
          <a:xfrm>
            <a:off x="500347" y="2388326"/>
            <a:ext cx="1659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noProof="1"/>
              <a:t>USRP</a:t>
            </a:r>
            <a:endParaRPr lang="en-US" sz="2000" b="1" noProof="1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D140776E-A227-481B-90F2-43ECA24184A9}"/>
              </a:ext>
            </a:extLst>
          </p:cNvPr>
          <p:cNvSpPr txBox="1"/>
          <p:nvPr/>
        </p:nvSpPr>
        <p:spPr>
          <a:xfrm>
            <a:off x="499467" y="3238032"/>
            <a:ext cx="2349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noProof="1"/>
              <a:t>High-Speed Serial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9D6C3E2-25EB-4B9E-AD86-6FE7268D82DD}"/>
              </a:ext>
            </a:extLst>
          </p:cNvPr>
          <p:cNvSpPr txBox="1"/>
          <p:nvPr/>
        </p:nvSpPr>
        <p:spPr>
          <a:xfrm>
            <a:off x="466953" y="4144682"/>
            <a:ext cx="1659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noProof="1"/>
              <a:t>Host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C465F82A-B666-43B8-A0C2-2E9CEBED5CE9}"/>
              </a:ext>
            </a:extLst>
          </p:cNvPr>
          <p:cNvSpPr/>
          <p:nvPr/>
        </p:nvSpPr>
        <p:spPr>
          <a:xfrm>
            <a:off x="7625648" y="2396182"/>
            <a:ext cx="619390" cy="30061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00" noProof="1"/>
              <a:t>Unp</a:t>
            </a:r>
            <a:r>
              <a:rPr lang="en-US" sz="1000" noProof="1"/>
              <a:t>ack data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xmlns="" id="{B3CE6EE9-DC81-4E15-8EA2-89AF71E63B09}"/>
              </a:ext>
            </a:extLst>
          </p:cNvPr>
          <p:cNvSpPr/>
          <p:nvPr/>
        </p:nvSpPr>
        <p:spPr>
          <a:xfrm>
            <a:off x="6455122" y="1625600"/>
            <a:ext cx="5537235" cy="2239709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xmlns="" id="{4CC8136C-4AA3-4890-BD24-47AF8C10FB98}"/>
              </a:ext>
            </a:extLst>
          </p:cNvPr>
          <p:cNvSpPr/>
          <p:nvPr/>
        </p:nvSpPr>
        <p:spPr>
          <a:xfrm>
            <a:off x="2907419" y="1625600"/>
            <a:ext cx="3488937" cy="2239709"/>
          </a:xfrm>
          <a:prstGeom prst="roundRect">
            <a:avLst>
              <a:gd name="adj" fmla="val 10894"/>
            </a:avLst>
          </a:prstGeom>
          <a:noFill/>
          <a:ln w="2857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8C4FFC74-A088-474B-A6E5-899BB8C6C87E}"/>
              </a:ext>
            </a:extLst>
          </p:cNvPr>
          <p:cNvSpPr txBox="1"/>
          <p:nvPr/>
        </p:nvSpPr>
        <p:spPr>
          <a:xfrm>
            <a:off x="8260088" y="1710531"/>
            <a:ext cx="2686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noProof="1"/>
              <a:t>200 MHz Clock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24438138-18E7-433B-89B0-B57212DDB781}"/>
              </a:ext>
            </a:extLst>
          </p:cNvPr>
          <p:cNvSpPr txBox="1"/>
          <p:nvPr/>
        </p:nvSpPr>
        <p:spPr>
          <a:xfrm>
            <a:off x="3537187" y="1694637"/>
            <a:ext cx="2686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noProof="1"/>
              <a:t>156,25 MHz Clock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xmlns="" id="{A20AEB6E-4016-4C4B-B64A-E84586A2AA13}"/>
              </a:ext>
            </a:extLst>
          </p:cNvPr>
          <p:cNvCxnSpPr/>
          <p:nvPr/>
        </p:nvCxnSpPr>
        <p:spPr>
          <a:xfrm>
            <a:off x="10847354" y="2348043"/>
            <a:ext cx="197860" cy="0"/>
          </a:xfrm>
          <a:prstGeom prst="line">
            <a:avLst/>
          </a:prstGeom>
          <a:ln>
            <a:solidFill>
              <a:srgbClr val="FFDB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xmlns="" id="{7B2D6F8B-7587-4F64-AEDB-7E5A23BAB673}"/>
              </a:ext>
            </a:extLst>
          </p:cNvPr>
          <p:cNvCxnSpPr/>
          <p:nvPr/>
        </p:nvCxnSpPr>
        <p:spPr>
          <a:xfrm>
            <a:off x="10832875" y="2704081"/>
            <a:ext cx="197860" cy="0"/>
          </a:xfrm>
          <a:prstGeom prst="line">
            <a:avLst/>
          </a:prstGeom>
          <a:ln>
            <a:solidFill>
              <a:srgbClr val="FFDB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6F7F5E4-0985-42BC-94A6-D88413BE1E27}"/>
              </a:ext>
            </a:extLst>
          </p:cNvPr>
          <p:cNvSpPr/>
          <p:nvPr/>
        </p:nvSpPr>
        <p:spPr>
          <a:xfrm>
            <a:off x="10277863" y="2257594"/>
            <a:ext cx="569491" cy="56690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1"/>
              <a:t>DSP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xmlns="" id="{388BCD19-97A7-4802-B0A5-BAA5E9BA1749}"/>
              </a:ext>
            </a:extLst>
          </p:cNvPr>
          <p:cNvGrpSpPr/>
          <p:nvPr/>
        </p:nvGrpSpPr>
        <p:grpSpPr>
          <a:xfrm>
            <a:off x="521847" y="5232400"/>
            <a:ext cx="3990109" cy="943408"/>
            <a:chOff x="521847" y="5232400"/>
            <a:chExt cx="3990109" cy="943408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xmlns="" id="{E2EDD683-23C6-49BF-8974-FAC1B223086D}"/>
                </a:ext>
              </a:extLst>
            </p:cNvPr>
            <p:cNvCxnSpPr/>
            <p:nvPr/>
          </p:nvCxnSpPr>
          <p:spPr>
            <a:xfrm>
              <a:off x="521847" y="5417066"/>
              <a:ext cx="864618" cy="0"/>
            </a:xfrm>
            <a:prstGeom prst="line">
              <a:avLst/>
            </a:prstGeom>
            <a:ln>
              <a:solidFill>
                <a:srgbClr val="FFDB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xmlns="" id="{5142036F-3236-485F-9F0B-E945C1A29407}"/>
                </a:ext>
              </a:extLst>
            </p:cNvPr>
            <p:cNvCxnSpPr/>
            <p:nvPr/>
          </p:nvCxnSpPr>
          <p:spPr>
            <a:xfrm>
              <a:off x="521847" y="5694157"/>
              <a:ext cx="86461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xmlns="" id="{40536CB0-061D-40A1-A68B-6BB6BB1900C0}"/>
                </a:ext>
              </a:extLst>
            </p:cNvPr>
            <p:cNvCxnSpPr/>
            <p:nvPr/>
          </p:nvCxnSpPr>
          <p:spPr>
            <a:xfrm>
              <a:off x="521847" y="5952775"/>
              <a:ext cx="864618" cy="0"/>
            </a:xfrm>
            <a:prstGeom prst="line">
              <a:avLst/>
            </a:prstGeom>
            <a:ln>
              <a:solidFill>
                <a:srgbClr val="F0512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E3BFEFB9-6249-44F4-B113-1EBEFCCC97C3}"/>
                </a:ext>
              </a:extLst>
            </p:cNvPr>
            <p:cNvSpPr txBox="1"/>
            <p:nvPr/>
          </p:nvSpPr>
          <p:spPr>
            <a:xfrm>
              <a:off x="1400944" y="5232400"/>
              <a:ext cx="2637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noProof="1"/>
                <a:t>16</a:t>
              </a:r>
              <a:r>
                <a:rPr lang="hu-HU" noProof="1"/>
                <a:t>-</a:t>
              </a:r>
              <a:r>
                <a:rPr lang="en-US" noProof="1"/>
                <a:t>bit data (I OR Q)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94EC89DC-A47D-4292-8A86-D2F4E4D4ED0E}"/>
                </a:ext>
              </a:extLst>
            </p:cNvPr>
            <p:cNvSpPr txBox="1"/>
            <p:nvPr/>
          </p:nvSpPr>
          <p:spPr>
            <a:xfrm>
              <a:off x="1400944" y="5519438"/>
              <a:ext cx="2390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noProof="1"/>
                <a:t>32</a:t>
              </a:r>
              <a:r>
                <a:rPr lang="hu-HU" noProof="1"/>
                <a:t>-</a:t>
              </a:r>
              <a:r>
                <a:rPr lang="en-US" noProof="1"/>
                <a:t>bit data 1 X (I+Q)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95EFC694-5438-436D-BE0E-2C53AEA11CC7}"/>
                </a:ext>
              </a:extLst>
            </p:cNvPr>
            <p:cNvSpPr txBox="1"/>
            <p:nvPr/>
          </p:nvSpPr>
          <p:spPr>
            <a:xfrm>
              <a:off x="1400944" y="5806476"/>
              <a:ext cx="3111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noProof="1"/>
                <a:t>64</a:t>
              </a:r>
              <a:r>
                <a:rPr lang="hu-HU" noProof="1"/>
                <a:t>-</a:t>
              </a:r>
              <a:r>
                <a:rPr lang="en-US" noProof="1"/>
                <a:t>bit data 2 X (I+Q)</a:t>
              </a: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35C66F9A-0601-4725-98A1-88E46DC22D4D}"/>
              </a:ext>
            </a:extLst>
          </p:cNvPr>
          <p:cNvSpPr txBox="1"/>
          <p:nvPr/>
        </p:nvSpPr>
        <p:spPr>
          <a:xfrm>
            <a:off x="5297858" y="5235069"/>
            <a:ext cx="3689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noProof="1"/>
              <a:t>Handshaking for backpassure on stream using Rx direction on SFP</a:t>
            </a:r>
            <a:endParaRPr lang="en-US" noProof="1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xmlns="" id="{93508B40-34BF-40E0-9C4A-DCE7ECE66690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 flipH="1">
            <a:off x="4790056" y="2696800"/>
            <a:ext cx="6066" cy="590978"/>
          </a:xfrm>
          <a:prstGeom prst="line">
            <a:avLst/>
          </a:prstGeom>
          <a:ln>
            <a:solidFill>
              <a:srgbClr val="F05125"/>
            </a:solidFill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xmlns="" id="{543A1803-1BFA-464A-8054-F6BB68CDC47A}"/>
              </a:ext>
            </a:extLst>
          </p:cNvPr>
          <p:cNvCxnSpPr>
            <a:stCxn id="26" idx="2"/>
            <a:endCxn id="29" idx="0"/>
          </p:cNvCxnSpPr>
          <p:nvPr/>
        </p:nvCxnSpPr>
        <p:spPr>
          <a:xfrm flipH="1">
            <a:off x="3583189" y="3591250"/>
            <a:ext cx="1" cy="599867"/>
          </a:xfrm>
          <a:prstGeom prst="line">
            <a:avLst/>
          </a:prstGeom>
          <a:ln>
            <a:solidFill>
              <a:srgbClr val="F05125"/>
            </a:solidFill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F5926150-E152-4FB9-B929-B3A88D5B9692}"/>
              </a:ext>
            </a:extLst>
          </p:cNvPr>
          <p:cNvSpPr txBox="1"/>
          <p:nvPr/>
        </p:nvSpPr>
        <p:spPr>
          <a:xfrm>
            <a:off x="4836198" y="2790362"/>
            <a:ext cx="787857" cy="4712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</a:pPr>
            <a:r>
              <a:rPr lang="hu-HU" sz="2000" b="1" noProof="1"/>
              <a:t>SPF</a:t>
            </a:r>
            <a:br>
              <a:rPr lang="hu-HU" sz="2000" b="1" noProof="1"/>
            </a:br>
            <a:r>
              <a:rPr lang="hu-HU" sz="2000" b="1" noProof="1"/>
              <a:t>port</a:t>
            </a:r>
            <a:endParaRPr lang="en-US" sz="2000" b="1" noProof="1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F469A18A-8A78-444B-ABB2-3F2283728058}"/>
              </a:ext>
            </a:extLst>
          </p:cNvPr>
          <p:cNvSpPr txBox="1"/>
          <p:nvPr/>
        </p:nvSpPr>
        <p:spPr>
          <a:xfrm>
            <a:off x="3537187" y="3693579"/>
            <a:ext cx="1420201" cy="471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</a:pPr>
            <a:r>
              <a:rPr lang="hu-HU" sz="2000" b="1" noProof="1"/>
              <a:t>PXIe</a:t>
            </a:r>
            <a:br>
              <a:rPr lang="hu-HU" sz="2000" b="1" noProof="1"/>
            </a:br>
            <a:r>
              <a:rPr lang="hu-HU" sz="2000" b="1" noProof="1"/>
              <a:t>backplane</a:t>
            </a:r>
            <a:endParaRPr lang="en-US" sz="2000" b="1" noProof="1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AC2FC878-9572-45D5-9C57-3A8B1164AF8E}"/>
              </a:ext>
            </a:extLst>
          </p:cNvPr>
          <p:cNvGrpSpPr/>
          <p:nvPr/>
        </p:nvGrpSpPr>
        <p:grpSpPr>
          <a:xfrm>
            <a:off x="11030735" y="2227688"/>
            <a:ext cx="815450" cy="300618"/>
            <a:chOff x="1797960" y="1404057"/>
            <a:chExt cx="815450" cy="300618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xmlns="" id="{F3E8C947-8350-4BB1-8784-64DEF28AF88C}"/>
                </a:ext>
              </a:extLst>
            </p:cNvPr>
            <p:cNvSpPr/>
            <p:nvPr/>
          </p:nvSpPr>
          <p:spPr>
            <a:xfrm>
              <a:off x="1797960" y="1404057"/>
              <a:ext cx="569491" cy="3006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1200" noProof="1"/>
                <a:t>Q</a:t>
              </a:r>
              <a:endParaRPr lang="en-US" sz="1200" noProof="1"/>
            </a:p>
          </p:txBody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xmlns="" id="{CA845CF1-BFBB-4263-95FF-802D3C3959E2}"/>
                </a:ext>
              </a:extLst>
            </p:cNvPr>
            <p:cNvSpPr/>
            <p:nvPr/>
          </p:nvSpPr>
          <p:spPr>
            <a:xfrm rot="5400000">
              <a:off x="2340122" y="1431386"/>
              <a:ext cx="300617" cy="245959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noProof="1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CB0F456C-DFC9-476C-B8B1-F2E596256E30}"/>
              </a:ext>
            </a:extLst>
          </p:cNvPr>
          <p:cNvGrpSpPr/>
          <p:nvPr/>
        </p:nvGrpSpPr>
        <p:grpSpPr>
          <a:xfrm>
            <a:off x="11030735" y="2581481"/>
            <a:ext cx="815450" cy="300618"/>
            <a:chOff x="1797960" y="1404057"/>
            <a:chExt cx="815450" cy="300618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xmlns="" id="{1299F37C-F65E-491F-B0BC-257B4CDAC272}"/>
                </a:ext>
              </a:extLst>
            </p:cNvPr>
            <p:cNvSpPr/>
            <p:nvPr/>
          </p:nvSpPr>
          <p:spPr>
            <a:xfrm>
              <a:off x="1797960" y="1404057"/>
              <a:ext cx="569491" cy="3006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noProof="1"/>
                <a:t>I</a:t>
              </a:r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xmlns="" id="{9BC9FEF0-B0D8-4553-ACB7-CAE3BACF6D03}"/>
                </a:ext>
              </a:extLst>
            </p:cNvPr>
            <p:cNvSpPr/>
            <p:nvPr/>
          </p:nvSpPr>
          <p:spPr>
            <a:xfrm rot="5400000">
              <a:off x="2340122" y="1431386"/>
              <a:ext cx="300617" cy="245959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noProof="1"/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0E131C2A-CA6A-4662-B125-D3298898823D}"/>
              </a:ext>
            </a:extLst>
          </p:cNvPr>
          <p:cNvCxnSpPr>
            <a:cxnSpLocks/>
            <a:stCxn id="14" idx="3"/>
            <a:endCxn id="10" idx="1"/>
          </p:cNvCxnSpPr>
          <p:nvPr/>
        </p:nvCxnSpPr>
        <p:spPr>
          <a:xfrm flipV="1">
            <a:off x="10125519" y="2541046"/>
            <a:ext cx="152344" cy="5445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xmlns="" id="{1ABA9F3C-DA30-4B9D-9A06-FCC7BD70D2CC}"/>
              </a:ext>
            </a:extLst>
          </p:cNvPr>
          <p:cNvCxnSpPr>
            <a:stCxn id="14" idx="1"/>
            <a:endCxn id="21" idx="3"/>
          </p:cNvCxnSpPr>
          <p:nvPr/>
        </p:nvCxnSpPr>
        <p:spPr>
          <a:xfrm flipH="1">
            <a:off x="9194985" y="2546491"/>
            <a:ext cx="183381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E487C17F-C23B-4776-8972-D4AD315C2647}"/>
              </a:ext>
            </a:extLst>
          </p:cNvPr>
          <p:cNvCxnSpPr>
            <a:stCxn id="21" idx="1"/>
            <a:endCxn id="39" idx="3"/>
          </p:cNvCxnSpPr>
          <p:nvPr/>
        </p:nvCxnSpPr>
        <p:spPr>
          <a:xfrm flipH="1">
            <a:off x="8245038" y="2546491"/>
            <a:ext cx="202794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xmlns="" id="{2D4F23FB-3472-4069-8265-B832CDC8461E}"/>
              </a:ext>
            </a:extLst>
          </p:cNvPr>
          <p:cNvCxnSpPr>
            <a:stCxn id="39" idx="1"/>
            <a:endCxn id="22" idx="3"/>
          </p:cNvCxnSpPr>
          <p:nvPr/>
        </p:nvCxnSpPr>
        <p:spPr>
          <a:xfrm flipH="1">
            <a:off x="7413618" y="2546491"/>
            <a:ext cx="212030" cy="0"/>
          </a:xfrm>
          <a:prstGeom prst="line">
            <a:avLst/>
          </a:prstGeom>
          <a:ln>
            <a:solidFill>
              <a:srgbClr val="F05125"/>
            </a:solidFill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xmlns="" id="{2BC666C0-E99E-4416-92B4-BBA58488EA3D}"/>
              </a:ext>
            </a:extLst>
          </p:cNvPr>
          <p:cNvCxnSpPr>
            <a:stCxn id="22" idx="1"/>
            <a:endCxn id="23" idx="3"/>
          </p:cNvCxnSpPr>
          <p:nvPr/>
        </p:nvCxnSpPr>
        <p:spPr>
          <a:xfrm flipH="1">
            <a:off x="6373773" y="2546491"/>
            <a:ext cx="212030" cy="0"/>
          </a:xfrm>
          <a:prstGeom prst="line">
            <a:avLst/>
          </a:prstGeom>
          <a:ln>
            <a:solidFill>
              <a:srgbClr val="F05125"/>
            </a:solidFill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xmlns="" id="{6B69C88E-B4ED-409D-B473-6C02CA7189BD}"/>
              </a:ext>
            </a:extLst>
          </p:cNvPr>
          <p:cNvCxnSpPr>
            <a:stCxn id="23" idx="1"/>
            <a:endCxn id="24" idx="3"/>
          </p:cNvCxnSpPr>
          <p:nvPr/>
        </p:nvCxnSpPr>
        <p:spPr>
          <a:xfrm flipH="1">
            <a:off x="5268452" y="2546491"/>
            <a:ext cx="277506" cy="0"/>
          </a:xfrm>
          <a:prstGeom prst="line">
            <a:avLst/>
          </a:prstGeom>
          <a:ln>
            <a:solidFill>
              <a:srgbClr val="F05125"/>
            </a:solidFill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xmlns="" id="{2EB657F1-ED3B-4196-BF21-CBB325AA14B5}"/>
              </a:ext>
            </a:extLst>
          </p:cNvPr>
          <p:cNvCxnSpPr>
            <a:stCxn id="29" idx="1"/>
            <a:endCxn id="30" idx="3"/>
          </p:cNvCxnSpPr>
          <p:nvPr/>
        </p:nvCxnSpPr>
        <p:spPr>
          <a:xfrm flipH="1" flipV="1">
            <a:off x="2632158" y="4341151"/>
            <a:ext cx="352466" cy="275"/>
          </a:xfrm>
          <a:prstGeom prst="line">
            <a:avLst/>
          </a:prstGeom>
          <a:ln>
            <a:solidFill>
              <a:srgbClr val="F05125"/>
            </a:solidFill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xmlns="" id="{0A885FE1-2092-45A2-93A0-1B697B77C392}"/>
              </a:ext>
            </a:extLst>
          </p:cNvPr>
          <p:cNvCxnSpPr>
            <a:stCxn id="25" idx="1"/>
            <a:endCxn id="26" idx="3"/>
          </p:cNvCxnSpPr>
          <p:nvPr/>
        </p:nvCxnSpPr>
        <p:spPr>
          <a:xfrm flipH="1">
            <a:off x="4181754" y="3438087"/>
            <a:ext cx="135972" cy="2854"/>
          </a:xfrm>
          <a:prstGeom prst="line">
            <a:avLst/>
          </a:prstGeom>
          <a:ln>
            <a:solidFill>
              <a:srgbClr val="F05125"/>
            </a:solidFill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xmlns="" id="{49C17FC6-63AC-4920-90BF-A870113E0B05}"/>
              </a:ext>
            </a:extLst>
          </p:cNvPr>
          <p:cNvCxnSpPr/>
          <p:nvPr/>
        </p:nvCxnSpPr>
        <p:spPr>
          <a:xfrm>
            <a:off x="4544276" y="2684256"/>
            <a:ext cx="0" cy="616065"/>
          </a:xfrm>
          <a:prstGeom prst="straightConnector1">
            <a:avLst/>
          </a:prstGeom>
          <a:ln w="38100">
            <a:solidFill>
              <a:srgbClr val="0EA23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xmlns="" id="{36EF6718-269B-4980-B7A3-3CE36ABFF849}"/>
              </a:ext>
            </a:extLst>
          </p:cNvPr>
          <p:cNvCxnSpPr>
            <a:cxnSpLocks/>
          </p:cNvCxnSpPr>
          <p:nvPr/>
        </p:nvCxnSpPr>
        <p:spPr>
          <a:xfrm flipH="1">
            <a:off x="4561466" y="5569219"/>
            <a:ext cx="609585" cy="0"/>
          </a:xfrm>
          <a:prstGeom prst="straightConnector1">
            <a:avLst/>
          </a:prstGeom>
          <a:ln w="38100">
            <a:solidFill>
              <a:srgbClr val="0EA23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17587006"/>
      </p:ext>
    </p:extLst>
  </p:cSld>
  <p:clrMapOvr>
    <a:masterClrMapping/>
  </p:clrMapOvr>
</p:sld>
</file>

<file path=ppt/theme/theme1.xml><?xml version="1.0" encoding="utf-8"?>
<a:theme xmlns:a="http://schemas.openxmlformats.org/drawingml/2006/main" name="NI">
  <a:themeElements>
    <a:clrScheme name="National Instruments">
      <a:dk1>
        <a:sysClr val="windowText" lastClr="000000"/>
      </a:dk1>
      <a:lt1>
        <a:sysClr val="window" lastClr="FFFFFF"/>
      </a:lt1>
      <a:dk2>
        <a:srgbClr val="0A60A3"/>
      </a:dk2>
      <a:lt2>
        <a:srgbClr val="F5F5F5"/>
      </a:lt2>
      <a:accent1>
        <a:srgbClr val="0A60A3"/>
      </a:accent1>
      <a:accent2>
        <a:srgbClr val="93191A"/>
      </a:accent2>
      <a:accent3>
        <a:srgbClr val="79B04E"/>
      </a:accent3>
      <a:accent4>
        <a:srgbClr val="EDB72E"/>
      </a:accent4>
      <a:accent5>
        <a:srgbClr val="73AED9"/>
      </a:accent5>
      <a:accent6>
        <a:srgbClr val="DE8C2D"/>
      </a:accent6>
      <a:hlink>
        <a:srgbClr val="0A60A3"/>
      </a:hlink>
      <a:folHlink>
        <a:srgbClr val="73AED9"/>
      </a:folHlink>
    </a:clrScheme>
    <a:fontScheme name="NationalInstruments">
      <a:majorFont>
        <a:latin typeface="Univers Com 55"/>
        <a:ea typeface=""/>
        <a:cs typeface=""/>
      </a:majorFont>
      <a:minorFont>
        <a:latin typeface="Univers Com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NI" id="{43BB8E4B-CDDB-4A5A-A902-1CBAF47B2FB7}" vid="{16DF31A5-FE3B-42C5-A7F2-88C0BE7F4C18}"/>
    </a:ext>
  </a:extLst>
</a:theme>
</file>

<file path=ppt/theme/theme2.xml><?xml version="1.0" encoding="utf-8"?>
<a:theme xmlns:a="http://schemas.openxmlformats.org/drawingml/2006/main" name="NI Confidential">
  <a:themeElements>
    <a:clrScheme name="National Instruments">
      <a:dk1>
        <a:sysClr val="windowText" lastClr="000000"/>
      </a:dk1>
      <a:lt1>
        <a:sysClr val="window" lastClr="FFFFFF"/>
      </a:lt1>
      <a:dk2>
        <a:srgbClr val="0A60A3"/>
      </a:dk2>
      <a:lt2>
        <a:srgbClr val="F5F5F5"/>
      </a:lt2>
      <a:accent1>
        <a:srgbClr val="0A60A3"/>
      </a:accent1>
      <a:accent2>
        <a:srgbClr val="93191A"/>
      </a:accent2>
      <a:accent3>
        <a:srgbClr val="79B04E"/>
      </a:accent3>
      <a:accent4>
        <a:srgbClr val="EDB72E"/>
      </a:accent4>
      <a:accent5>
        <a:srgbClr val="73AED9"/>
      </a:accent5>
      <a:accent6>
        <a:srgbClr val="DE8C2D"/>
      </a:accent6>
      <a:hlink>
        <a:srgbClr val="0A60A3"/>
      </a:hlink>
      <a:folHlink>
        <a:srgbClr val="73AED9"/>
      </a:folHlink>
    </a:clrScheme>
    <a:fontScheme name="NationalInstruments">
      <a:majorFont>
        <a:latin typeface="Univers Com 55"/>
        <a:ea typeface=""/>
        <a:cs typeface=""/>
      </a:majorFont>
      <a:minorFont>
        <a:latin typeface="Univers Com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er Confidential">
  <a:themeElements>
    <a:clrScheme name="National Instruments">
      <a:dk1>
        <a:sysClr val="windowText" lastClr="000000"/>
      </a:dk1>
      <a:lt1>
        <a:sysClr val="window" lastClr="FFFFFF"/>
      </a:lt1>
      <a:dk2>
        <a:srgbClr val="0A60A3"/>
      </a:dk2>
      <a:lt2>
        <a:srgbClr val="F5F5F5"/>
      </a:lt2>
      <a:accent1>
        <a:srgbClr val="0A60A3"/>
      </a:accent1>
      <a:accent2>
        <a:srgbClr val="93191A"/>
      </a:accent2>
      <a:accent3>
        <a:srgbClr val="79B04E"/>
      </a:accent3>
      <a:accent4>
        <a:srgbClr val="EDB72E"/>
      </a:accent4>
      <a:accent5>
        <a:srgbClr val="73AED9"/>
      </a:accent5>
      <a:accent6>
        <a:srgbClr val="DE8C2D"/>
      </a:accent6>
      <a:hlink>
        <a:srgbClr val="0A60A3"/>
      </a:hlink>
      <a:folHlink>
        <a:srgbClr val="73AED9"/>
      </a:folHlink>
    </a:clrScheme>
    <a:fontScheme name="NationalInstruments">
      <a:majorFont>
        <a:latin typeface="Univers Com 55"/>
        <a:ea typeface=""/>
        <a:cs typeface=""/>
      </a:majorFont>
      <a:minorFont>
        <a:latin typeface="Univers Com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NI</Template>
  <TotalTime>370</TotalTime>
  <Words>347</Words>
  <Application>Microsoft Office PowerPoint</Application>
  <PresentationFormat>Custom</PresentationFormat>
  <Paragraphs>103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NI</vt:lpstr>
      <vt:lpstr>NI Confidential</vt:lpstr>
      <vt:lpstr>Customer Confidential</vt:lpstr>
      <vt:lpstr>Slide 1</vt:lpstr>
      <vt:lpstr>Record and Playback USRP-2954 - streaming with full bandwidth (200MS/s)</vt:lpstr>
      <vt:lpstr>Requirements Overview</vt:lpstr>
      <vt:lpstr>Suggested hardware setup</vt:lpstr>
      <vt:lpstr>Rx dataflow for 1 channel</vt:lpstr>
      <vt:lpstr>Tx dataflow for 1 channel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Kornel Nagy</dc:creator>
  <cp:lastModifiedBy>ni</cp:lastModifiedBy>
  <cp:revision>36</cp:revision>
  <dcterms:created xsi:type="dcterms:W3CDTF">2018-12-13T15:08:56Z</dcterms:created>
  <dcterms:modified xsi:type="dcterms:W3CDTF">2019-02-07T10:06:26Z</dcterms:modified>
</cp:coreProperties>
</file>