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61" r:id="rId3"/>
    <p:sldId id="257" r:id="rId4"/>
    <p:sldId id="258" r:id="rId5"/>
    <p:sldId id="259" r:id="rId6"/>
    <p:sldId id="275" r:id="rId7"/>
    <p:sldId id="265" r:id="rId8"/>
    <p:sldId id="266" r:id="rId9"/>
    <p:sldId id="262" r:id="rId10"/>
    <p:sldId id="269" r:id="rId11"/>
    <p:sldId id="270" r:id="rId12"/>
    <p:sldId id="264" r:id="rId13"/>
    <p:sldId id="263" r:id="rId14"/>
    <p:sldId id="271" r:id="rId15"/>
    <p:sldId id="272" r:id="rId16"/>
    <p:sldId id="284" r:id="rId17"/>
    <p:sldId id="268" r:id="rId18"/>
    <p:sldId id="279" r:id="rId19"/>
    <p:sldId id="267" r:id="rId20"/>
    <p:sldId id="273" r:id="rId21"/>
    <p:sldId id="274" r:id="rId22"/>
    <p:sldId id="276" r:id="rId23"/>
    <p:sldId id="278" r:id="rId24"/>
    <p:sldId id="277" r:id="rId25"/>
    <p:sldId id="280" r:id="rId26"/>
    <p:sldId id="281" r:id="rId27"/>
    <p:sldId id="282" r:id="rId28"/>
    <p:sldId id="283"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399" autoAdjust="0"/>
  </p:normalViewPr>
  <p:slideViewPr>
    <p:cSldViewPr snapToGrid="0">
      <p:cViewPr varScale="1">
        <p:scale>
          <a:sx n="51" d="100"/>
          <a:sy n="5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0E70D-57E5-42D7-A429-5E057CD817EA}" type="datetimeFigureOut">
              <a:rPr kumimoji="1" lang="ja-JP" altLang="en-US" smtClean="0"/>
              <a:t>2015/12/21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84991-9A6C-4FD6-9D1A-9B7A2F8DC954}" type="slidenum">
              <a:rPr kumimoji="1" lang="ja-JP" altLang="en-US" smtClean="0"/>
              <a:t>‹#›</a:t>
            </a:fld>
            <a:endParaRPr kumimoji="1" lang="ja-JP" altLang="en-US"/>
          </a:p>
        </p:txBody>
      </p:sp>
    </p:spTree>
    <p:extLst>
      <p:ext uri="{BB962C8B-B14F-4D97-AF65-F5344CB8AC3E}">
        <p14:creationId xmlns:p14="http://schemas.microsoft.com/office/powerpoint/2010/main" val="9498738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2</a:t>
            </a:fld>
            <a:endParaRPr kumimoji="1" lang="ja-JP" altLang="en-US"/>
          </a:p>
        </p:txBody>
      </p:sp>
    </p:spTree>
    <p:extLst>
      <p:ext uri="{BB962C8B-B14F-4D97-AF65-F5344CB8AC3E}">
        <p14:creationId xmlns:p14="http://schemas.microsoft.com/office/powerpoint/2010/main" val="35614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再帰についての突っ込んだ説明はここまでとして</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11</a:t>
            </a:fld>
            <a:endParaRPr kumimoji="1" lang="ja-JP" altLang="en-US"/>
          </a:p>
        </p:txBody>
      </p:sp>
    </p:spTree>
    <p:extLst>
      <p:ext uri="{BB962C8B-B14F-4D97-AF65-F5344CB8AC3E}">
        <p14:creationId xmlns:p14="http://schemas.microsoft.com/office/powerpoint/2010/main" val="6127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ja-JP" altLang="en-US" dirty="0" smtClean="0"/>
              <a:t>カッコにしてるのはうまい実装が分からないからです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12</a:t>
            </a:fld>
            <a:endParaRPr kumimoji="1" lang="ja-JP" altLang="en-US"/>
          </a:p>
        </p:txBody>
      </p:sp>
    </p:spTree>
    <p:extLst>
      <p:ext uri="{BB962C8B-B14F-4D97-AF65-F5344CB8AC3E}">
        <p14:creationId xmlns:p14="http://schemas.microsoft.com/office/powerpoint/2010/main" val="2429311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17</a:t>
            </a:fld>
            <a:endParaRPr kumimoji="1" lang="ja-JP" altLang="en-US"/>
          </a:p>
        </p:txBody>
      </p:sp>
    </p:spTree>
    <p:extLst>
      <p:ext uri="{BB962C8B-B14F-4D97-AF65-F5344CB8AC3E}">
        <p14:creationId xmlns:p14="http://schemas.microsoft.com/office/powerpoint/2010/main" val="69678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18</a:t>
            </a:fld>
            <a:endParaRPr kumimoji="1" lang="ja-JP" altLang="en-US"/>
          </a:p>
        </p:txBody>
      </p:sp>
    </p:spTree>
    <p:extLst>
      <p:ext uri="{BB962C8B-B14F-4D97-AF65-F5344CB8AC3E}">
        <p14:creationId xmlns:p14="http://schemas.microsoft.com/office/powerpoint/2010/main" val="1502812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再帰の使い方です</a:t>
            </a:r>
            <a:endParaRPr kumimoji="1" lang="en-US" altLang="ja-JP" dirty="0" smtClean="0"/>
          </a:p>
          <a:p>
            <a:endParaRPr kumimoji="1" lang="en-US" altLang="ja-JP" dirty="0" smtClean="0"/>
          </a:p>
          <a:p>
            <a:r>
              <a:rPr kumimoji="1" lang="ja-JP" altLang="en-US" dirty="0" smtClean="0"/>
              <a:t>大事なのは木構造を意識して、</a:t>
            </a:r>
            <a:endParaRPr kumimoji="1" lang="en-US" altLang="ja-JP" dirty="0" smtClean="0"/>
          </a:p>
          <a:p>
            <a:r>
              <a:rPr kumimoji="1" lang="ja-JP" altLang="en-US" dirty="0" smtClean="0"/>
              <a:t>メソッドを呼び出すたびに起こる引数の変化に注目すること</a:t>
            </a:r>
            <a:endParaRPr kumimoji="1" lang="en-US" altLang="ja-JP" dirty="0" smtClean="0"/>
          </a:p>
          <a:p>
            <a:endParaRPr kumimoji="1" lang="en-US" altLang="ja-JP" dirty="0" smtClean="0"/>
          </a:p>
          <a:p>
            <a:r>
              <a:rPr kumimoji="1" lang="ja-JP" altLang="en-US" dirty="0" smtClean="0"/>
              <a:t>また、再帰関数の戻り値の扱いに気をつけること</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19</a:t>
            </a:fld>
            <a:endParaRPr kumimoji="1" lang="ja-JP" altLang="en-US"/>
          </a:p>
        </p:txBody>
      </p:sp>
    </p:spTree>
    <p:extLst>
      <p:ext uri="{BB962C8B-B14F-4D97-AF65-F5344CB8AC3E}">
        <p14:creationId xmlns:p14="http://schemas.microsoft.com/office/powerpoint/2010/main" val="2626295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メソッドの状態を図のような丸で示します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20</a:t>
            </a:fld>
            <a:endParaRPr kumimoji="1" lang="ja-JP" altLang="en-US"/>
          </a:p>
        </p:txBody>
      </p:sp>
    </p:spTree>
    <p:extLst>
      <p:ext uri="{BB962C8B-B14F-4D97-AF65-F5344CB8AC3E}">
        <p14:creationId xmlns:p14="http://schemas.microsoft.com/office/powerpoint/2010/main" val="1698314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r>
              <a:rPr kumimoji="1" lang="ja-JP" altLang="en-US" dirty="0" smtClean="0"/>
              <a:t>なぜ</a:t>
            </a:r>
            <a:r>
              <a:rPr kumimoji="1" lang="en-US" altLang="ja-JP" dirty="0" smtClean="0"/>
              <a:t>or</a:t>
            </a:r>
            <a:r>
              <a:rPr kumimoji="1" lang="ja-JP" altLang="en-US" dirty="0" smtClean="0"/>
              <a:t>演算するか？</a:t>
            </a:r>
            <a:endParaRPr kumimoji="1" lang="en-US" altLang="ja-JP" dirty="0" smtClean="0"/>
          </a:p>
          <a:p>
            <a:r>
              <a:rPr kumimoji="1" lang="ja-JP" altLang="en-US" dirty="0" smtClean="0"/>
              <a:t>　　子ノードのどちらかが</a:t>
            </a:r>
            <a:r>
              <a:rPr kumimoji="1" lang="en-US" altLang="ja-JP" dirty="0" smtClean="0"/>
              <a:t>true</a:t>
            </a:r>
            <a:r>
              <a:rPr kumimoji="1" lang="ja-JP" altLang="en-US" dirty="0" smtClean="0"/>
              <a:t>なら現在いるノードの下流のどこかに解があるということになる</a:t>
            </a:r>
            <a:endParaRPr kumimoji="1" lang="en-US" altLang="ja-JP" dirty="0" smtClean="0"/>
          </a:p>
          <a:p>
            <a:r>
              <a:rPr kumimoji="1" lang="ja-JP" altLang="en-US" dirty="0" smtClean="0"/>
              <a:t>　　よって現在のノードも解につながっている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23</a:t>
            </a:fld>
            <a:endParaRPr kumimoji="1" lang="ja-JP" altLang="en-US"/>
          </a:p>
        </p:txBody>
      </p:sp>
    </p:spTree>
    <p:extLst>
      <p:ext uri="{BB962C8B-B14F-4D97-AF65-F5344CB8AC3E}">
        <p14:creationId xmlns:p14="http://schemas.microsoft.com/office/powerpoint/2010/main" val="34894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共通する特徴ですね</a:t>
            </a:r>
            <a:endParaRPr kumimoji="1" lang="en-US" altLang="ja-JP" dirty="0" smtClean="0"/>
          </a:p>
          <a:p>
            <a:endParaRPr kumimoji="1" lang="en-US" altLang="ja-JP" dirty="0" smtClean="0"/>
          </a:p>
          <a:p>
            <a:r>
              <a:rPr kumimoji="1" lang="ja-JP" altLang="en-US" dirty="0" smtClean="0"/>
              <a:t>木やグラフを探索するためのアルゴリズムである。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木構造やグラフとは</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木構造やグラフに落とし込む必要がある</a:t>
            </a:r>
            <a:endParaRPr kumimoji="1" lang="en-US" altLang="ja-JP" dirty="0" smtClean="0"/>
          </a:p>
          <a:p>
            <a:r>
              <a:rPr kumimoji="1" lang="en-US" altLang="ja-JP" dirty="0" smtClean="0"/>
              <a:t>	</a:t>
            </a:r>
          </a:p>
          <a:p>
            <a:r>
              <a:rPr kumimoji="1" lang="ja-JP" altLang="en-US" dirty="0" smtClean="0"/>
              <a:t>全探索に分類される</a:t>
            </a:r>
            <a:endParaRPr kumimoji="1" lang="en-US" altLang="ja-JP" dirty="0" smtClean="0"/>
          </a:p>
          <a:p>
            <a:r>
              <a:rPr kumimoji="1" lang="ja-JP" altLang="en-US" dirty="0" smtClean="0"/>
              <a:t>　　全探索とは？</a:t>
            </a:r>
            <a:endParaRPr kumimoji="1" lang="en-US" altLang="ja-JP" dirty="0" smtClean="0"/>
          </a:p>
          <a:p>
            <a:endParaRPr kumimoji="1" lang="en-US" altLang="ja-JP" dirty="0" smtClean="0"/>
          </a:p>
          <a:p>
            <a:r>
              <a:rPr kumimoji="1" lang="ja-JP" altLang="en-US" dirty="0" smtClean="0"/>
              <a:t>　　力任せ探索。</a:t>
            </a:r>
            <a:endParaRPr kumimoji="1" lang="en-US" altLang="ja-JP" dirty="0" smtClean="0"/>
          </a:p>
          <a:p>
            <a:r>
              <a:rPr kumimoji="1" lang="ja-JP" altLang="en-US" dirty="0" smtClean="0"/>
              <a:t>　　しらみつぶしに調べる</a:t>
            </a:r>
            <a:endParaRPr kumimoji="1" lang="en-US" altLang="ja-JP" dirty="0" smtClean="0"/>
          </a:p>
          <a:p>
            <a:r>
              <a:rPr kumimoji="1" lang="ja-JP" altLang="en-US" dirty="0" smtClean="0"/>
              <a:t>　　組み合わせ爆発</a:t>
            </a:r>
            <a:endParaRPr kumimoji="1" lang="en-US" altLang="ja-JP" dirty="0" smtClean="0"/>
          </a:p>
          <a:p>
            <a:r>
              <a:rPr kumimoji="1" lang="ja-JP" altLang="en-US" dirty="0" smtClean="0"/>
              <a:t>　　　　聞いたことないかもしれない</a:t>
            </a:r>
            <a:endParaRPr kumimoji="1" lang="en-US" altLang="ja-JP" dirty="0" smtClean="0"/>
          </a:p>
          <a:p>
            <a:r>
              <a:rPr kumimoji="1" lang="ja-JP" altLang="en-US" dirty="0" smtClean="0"/>
              <a:t>　　　　でも予想できますよね？</a:t>
            </a:r>
            <a:endParaRPr kumimoji="1" lang="en-US" altLang="ja-JP" dirty="0" smtClean="0"/>
          </a:p>
          <a:p>
            <a:r>
              <a:rPr kumimoji="1" lang="ja-JP" altLang="en-US" dirty="0" smtClean="0"/>
              <a:t>　　　　逆に言うと計算しきれることが分かっていて、解が存在するならば必ず解にたどり着く</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3</a:t>
            </a:fld>
            <a:endParaRPr kumimoji="1" lang="ja-JP" altLang="en-US"/>
          </a:p>
        </p:txBody>
      </p:sp>
    </p:spTree>
    <p:extLst>
      <p:ext uri="{BB962C8B-B14F-4D97-AF65-F5344CB8AC3E}">
        <p14:creationId xmlns:p14="http://schemas.microsoft.com/office/powerpoint/2010/main" val="163669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では、深さ優先探索について詳しく</a:t>
            </a:r>
            <a:endParaRPr kumimoji="1" lang="en-US" altLang="ja-JP" dirty="0" smtClean="0"/>
          </a:p>
          <a:p>
            <a:endParaRPr kumimoji="1" lang="en-US" altLang="ja-JP" dirty="0" smtClean="0"/>
          </a:p>
          <a:p>
            <a:r>
              <a:rPr kumimoji="1" lang="en-US" altLang="ja-JP" dirty="0" smtClean="0"/>
              <a:t>DFS</a:t>
            </a:r>
            <a:r>
              <a:rPr kumimoji="1" lang="ja-JP" altLang="en-US" dirty="0" smtClean="0"/>
              <a:t>またはバックトラック法とも呼ばれます。</a:t>
            </a:r>
            <a:endParaRPr kumimoji="1" lang="en-US" altLang="ja-JP" dirty="0" smtClean="0"/>
          </a:p>
          <a:p>
            <a:endParaRPr kumimoji="1" lang="en-US" altLang="ja-JP" dirty="0" smtClean="0"/>
          </a:p>
          <a:p>
            <a:r>
              <a:rPr kumimoji="1" lang="ja-JP" altLang="en-US" dirty="0" smtClean="0"/>
              <a:t>できるだけ</a:t>
            </a:r>
            <a:r>
              <a:rPr kumimoji="1" lang="ja-JP" altLang="en-US" dirty="0" err="1" smtClean="0"/>
              <a:t>下に下に</a:t>
            </a:r>
            <a:r>
              <a:rPr kumimoji="1" lang="ja-JP" altLang="en-US" dirty="0" smtClean="0"/>
              <a:t>探索の手を広げていきたいという探索法です</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4</a:t>
            </a:fld>
            <a:endParaRPr kumimoji="1" lang="ja-JP" altLang="en-US"/>
          </a:p>
        </p:txBody>
      </p:sp>
    </p:spTree>
    <p:extLst>
      <p:ext uri="{BB962C8B-B14F-4D97-AF65-F5344CB8AC3E}">
        <p14:creationId xmlns:p14="http://schemas.microsoft.com/office/powerpoint/2010/main" val="415489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次に幅優先探索</a:t>
            </a:r>
            <a:endParaRPr kumimoji="1" lang="en-US" altLang="ja-JP" dirty="0" smtClean="0"/>
          </a:p>
          <a:p>
            <a:endParaRPr kumimoji="1" lang="en-US" altLang="ja-JP" dirty="0" smtClean="0"/>
          </a:p>
          <a:p>
            <a:r>
              <a:rPr kumimoji="1" lang="en-US" altLang="ja-JP" dirty="0" smtClean="0"/>
              <a:t>BFS</a:t>
            </a:r>
          </a:p>
          <a:p>
            <a:endParaRPr kumimoji="1" lang="en-US" altLang="ja-JP" dirty="0" smtClean="0"/>
          </a:p>
          <a:p>
            <a:r>
              <a:rPr kumimoji="1" lang="ja-JP" altLang="en-US" dirty="0" smtClean="0"/>
              <a:t>網羅的にと書いていますが</a:t>
            </a:r>
            <a:endParaRPr kumimoji="1" lang="en-US" altLang="ja-JP" dirty="0" smtClean="0"/>
          </a:p>
          <a:p>
            <a:r>
              <a:rPr kumimoji="1" lang="ja-JP" altLang="en-US" dirty="0" smtClean="0"/>
              <a:t>つまりは</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5</a:t>
            </a:fld>
            <a:endParaRPr kumimoji="1" lang="ja-JP" altLang="en-US"/>
          </a:p>
        </p:txBody>
      </p:sp>
    </p:spTree>
    <p:extLst>
      <p:ext uri="{BB962C8B-B14F-4D97-AF65-F5344CB8AC3E}">
        <p14:creationId xmlns:p14="http://schemas.microsoft.com/office/powerpoint/2010/main" val="20957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6</a:t>
            </a:fld>
            <a:endParaRPr kumimoji="1" lang="ja-JP" altLang="en-US"/>
          </a:p>
        </p:txBody>
      </p:sp>
    </p:spTree>
    <p:extLst>
      <p:ext uri="{BB962C8B-B14F-4D97-AF65-F5344CB8AC3E}">
        <p14:creationId xmlns:p14="http://schemas.microsoft.com/office/powerpoint/2010/main" val="192706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こないだスタックは使いましたね</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7</a:t>
            </a:fld>
            <a:endParaRPr kumimoji="1" lang="ja-JP" altLang="en-US"/>
          </a:p>
        </p:txBody>
      </p:sp>
    </p:spTree>
    <p:extLst>
      <p:ext uri="{BB962C8B-B14F-4D97-AF65-F5344CB8AC3E}">
        <p14:creationId xmlns:p14="http://schemas.microsoft.com/office/powerpoint/2010/main" val="375054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ではまず再帰とは</a:t>
            </a:r>
            <a:endParaRPr kumimoji="1" lang="en-US" altLang="ja-JP" dirty="0" smtClean="0"/>
          </a:p>
          <a:p>
            <a:r>
              <a:rPr kumimoji="1" lang="ja-JP" altLang="en-US" dirty="0" smtClean="0"/>
              <a:t>そのうち真剣に講義してもいい内容だと思うので簡単に済ませます</a:t>
            </a:r>
            <a:endParaRPr kumimoji="1" lang="en-US" altLang="ja-JP" dirty="0" smtClean="0"/>
          </a:p>
          <a:p>
            <a:endParaRPr kumimoji="1" lang="en-US" altLang="ja-JP" dirty="0" smtClean="0"/>
          </a:p>
          <a:p>
            <a:r>
              <a:rPr kumimoji="1" lang="ja-JP" altLang="en-US" dirty="0" smtClean="0"/>
              <a:t>ある事象が自分自身を含んでいること</a:t>
            </a:r>
            <a:endParaRPr kumimoji="1" lang="en-US" altLang="ja-JP" dirty="0" smtClean="0"/>
          </a:p>
          <a:p>
            <a:endParaRPr kumimoji="1" lang="en-US" altLang="ja-JP" dirty="0" smtClean="0"/>
          </a:p>
          <a:p>
            <a:r>
              <a:rPr kumimoji="1" lang="ja-JP" altLang="en-US" dirty="0" smtClean="0"/>
              <a:t>図はデスクトップを再帰的にして遊んだものです</a:t>
            </a:r>
            <a:endParaRPr kumimoji="1" lang="en-US" altLang="ja-JP" dirty="0" smtClean="0"/>
          </a:p>
          <a:p>
            <a:r>
              <a:rPr kumimoji="1" lang="ja-JP" altLang="en-US" dirty="0" smtClean="0"/>
              <a:t>デスクトップの中にまたデスクトップがあるという状況になっています</a:t>
            </a:r>
            <a:endParaRPr kumimoji="1" lang="en-US" altLang="ja-JP" dirty="0" smtClean="0"/>
          </a:p>
          <a:p>
            <a:endParaRPr kumimoji="1" lang="en-US" altLang="ja-JP" dirty="0" smtClean="0"/>
          </a:p>
          <a:p>
            <a:r>
              <a:rPr kumimoji="1" lang="ja-JP" altLang="en-US" dirty="0" smtClean="0"/>
              <a:t>この画像を貼るためにこのスライドを作ったといっても過言ではありません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8</a:t>
            </a:fld>
            <a:endParaRPr kumimoji="1" lang="ja-JP" altLang="en-US"/>
          </a:p>
        </p:txBody>
      </p:sp>
    </p:spTree>
    <p:extLst>
      <p:ext uri="{BB962C8B-B14F-4D97-AF65-F5344CB8AC3E}">
        <p14:creationId xmlns:p14="http://schemas.microsoft.com/office/powerpoint/2010/main" val="290184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再帰関数とは</a:t>
            </a:r>
            <a:endParaRPr kumimoji="1" lang="en-US" altLang="ja-JP" dirty="0" smtClean="0"/>
          </a:p>
          <a:p>
            <a:endParaRPr kumimoji="1" lang="en-US" altLang="ja-JP" dirty="0" smtClean="0"/>
          </a:p>
          <a:p>
            <a:r>
              <a:rPr kumimoji="1" lang="ja-JP" altLang="en-US" dirty="0" smtClean="0"/>
              <a:t>関数の中で自分自身を呼び出している関数です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9</a:t>
            </a:fld>
            <a:endParaRPr kumimoji="1" lang="ja-JP" altLang="en-US"/>
          </a:p>
        </p:txBody>
      </p:sp>
    </p:spTree>
    <p:extLst>
      <p:ext uri="{BB962C8B-B14F-4D97-AF65-F5344CB8AC3E}">
        <p14:creationId xmlns:p14="http://schemas.microsoft.com/office/powerpoint/2010/main" val="4268570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C584991-9A6C-4FD6-9D1A-9B7A2F8DC954}" type="slidenum">
              <a:rPr kumimoji="1" lang="ja-JP" altLang="en-US" smtClean="0"/>
              <a:t>10</a:t>
            </a:fld>
            <a:endParaRPr kumimoji="1" lang="ja-JP" altLang="en-US"/>
          </a:p>
        </p:txBody>
      </p:sp>
    </p:spTree>
    <p:extLst>
      <p:ext uri="{BB962C8B-B14F-4D97-AF65-F5344CB8AC3E}">
        <p14:creationId xmlns:p14="http://schemas.microsoft.com/office/powerpoint/2010/main" val="2521323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12/21/2015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12/21/2015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12/21/2015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odezine.jp/article/detail/726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プロコン塾（</a:t>
            </a:r>
            <a:r>
              <a:rPr kumimoji="1" lang="en-US" altLang="ja-JP" dirty="0" smtClean="0"/>
              <a:t>2015/12/21</a:t>
            </a:r>
            <a:r>
              <a:rPr kumimoji="1" lang="ja-JP" altLang="en-US" dirty="0" smtClean="0"/>
              <a:t>）</a:t>
            </a:r>
            <a:r>
              <a:rPr kumimoji="1" lang="en-US" altLang="ja-JP" dirty="0" smtClean="0"/>
              <a:t/>
            </a:r>
            <a:br>
              <a:rPr kumimoji="1" lang="en-US" altLang="ja-JP" dirty="0" smtClean="0"/>
            </a:br>
            <a:r>
              <a:rPr kumimoji="1" lang="ja-JP" altLang="en-US" dirty="0" smtClean="0"/>
              <a:t>深さ、幅優先探索</a:t>
            </a:r>
            <a:r>
              <a:rPr lang="ja-JP" altLang="en-US" dirty="0" smtClean="0"/>
              <a:t>の復習</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制御情報</a:t>
            </a:r>
            <a:r>
              <a:rPr kumimoji="1" lang="en-US" altLang="ja-JP" dirty="0" smtClean="0"/>
              <a:t>3</a:t>
            </a:r>
            <a:r>
              <a:rPr kumimoji="1" lang="ja-JP" altLang="en-US" dirty="0" smtClean="0"/>
              <a:t>年</a:t>
            </a:r>
            <a:r>
              <a:rPr kumimoji="1" lang="en-US" altLang="ja-JP" dirty="0" smtClean="0"/>
              <a:t> </a:t>
            </a:r>
            <a:r>
              <a:rPr kumimoji="1" lang="ja-JP" altLang="en-US" dirty="0" smtClean="0"/>
              <a:t>宮川大樹</a:t>
            </a:r>
            <a:endParaRPr kumimoji="1" lang="ja-JP" altLang="en-US" dirty="0"/>
          </a:p>
        </p:txBody>
      </p:sp>
    </p:spTree>
    <p:extLst>
      <p:ext uri="{BB962C8B-B14F-4D97-AF65-F5344CB8AC3E}">
        <p14:creationId xmlns:p14="http://schemas.microsoft.com/office/powerpoint/2010/main" val="3554766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再帰関数の書き方（テンプレ）</a:t>
            </a:r>
            <a:endParaRPr kumimoji="1" lang="ja-JP" altLang="en-US" dirty="0"/>
          </a:p>
        </p:txBody>
      </p:sp>
      <p:sp>
        <p:nvSpPr>
          <p:cNvPr id="3" name="コンテンツ プレースホルダー 2"/>
          <p:cNvSpPr>
            <a:spLocks noGrp="1"/>
          </p:cNvSpPr>
          <p:nvPr>
            <p:ph idx="1"/>
          </p:nvPr>
        </p:nvSpPr>
        <p:spPr>
          <a:xfrm>
            <a:off x="985404" y="2061152"/>
            <a:ext cx="10221191" cy="4351338"/>
          </a:xfrm>
        </p:spPr>
        <p:txBody>
          <a:bodyPr>
            <a:normAutofit/>
          </a:bodyPr>
          <a:lstStyle/>
          <a:p>
            <a:pPr marL="0" indent="0">
              <a:buNone/>
            </a:pPr>
            <a:r>
              <a:rPr lang="en-US" altLang="ja-JP" sz="4000" dirty="0">
                <a:latin typeface="+mj-lt"/>
              </a:rPr>
              <a:t>E</a:t>
            </a:r>
            <a:r>
              <a:rPr lang="en-US" altLang="ja-JP" sz="4000" dirty="0" smtClean="0">
                <a:latin typeface="+mj-lt"/>
              </a:rPr>
              <a:t> </a:t>
            </a:r>
            <a:r>
              <a:rPr lang="en-US" altLang="ja-JP" sz="4000" dirty="0" err="1">
                <a:latin typeface="+mj-lt"/>
              </a:rPr>
              <a:t>f</a:t>
            </a:r>
            <a:r>
              <a:rPr lang="en-US" altLang="ja-JP" sz="4000" dirty="0" err="1" smtClean="0">
                <a:latin typeface="+mj-lt"/>
              </a:rPr>
              <a:t>anction</a:t>
            </a:r>
            <a:r>
              <a:rPr lang="en-US" altLang="ja-JP" sz="4000" dirty="0" smtClean="0">
                <a:latin typeface="+mj-lt"/>
              </a:rPr>
              <a:t>() {</a:t>
            </a:r>
          </a:p>
          <a:p>
            <a:pPr marL="0" indent="0">
              <a:buNone/>
            </a:pPr>
            <a:r>
              <a:rPr kumimoji="1" lang="en-US" altLang="ja-JP" sz="4000" dirty="0" smtClean="0">
                <a:latin typeface="+mj-lt"/>
              </a:rPr>
              <a:t>	if(</a:t>
            </a:r>
            <a:r>
              <a:rPr kumimoji="1" lang="ja-JP" altLang="en-US" sz="3200" dirty="0" smtClean="0">
                <a:latin typeface="+mj-lt"/>
              </a:rPr>
              <a:t>条件</a:t>
            </a:r>
            <a:r>
              <a:rPr kumimoji="1" lang="en-US" altLang="ja-JP" sz="4000" dirty="0" smtClean="0">
                <a:latin typeface="+mj-lt"/>
              </a:rPr>
              <a:t>) return;		</a:t>
            </a:r>
            <a:r>
              <a:rPr kumimoji="1" lang="en-US" altLang="ja-JP" sz="2400" dirty="0" smtClean="0">
                <a:solidFill>
                  <a:schemeClr val="accent6"/>
                </a:solidFill>
                <a:latin typeface="+mj-lt"/>
              </a:rPr>
              <a:t>//</a:t>
            </a:r>
            <a:r>
              <a:rPr kumimoji="1" lang="ja-JP" altLang="en-US" sz="2400" dirty="0" smtClean="0">
                <a:solidFill>
                  <a:schemeClr val="accent6"/>
                </a:solidFill>
                <a:latin typeface="+mj-lt"/>
              </a:rPr>
              <a:t>←無限ループを防ぐ</a:t>
            </a:r>
            <a:endParaRPr kumimoji="1" lang="en-US" altLang="ja-JP" sz="2400" dirty="0" smtClean="0">
              <a:solidFill>
                <a:schemeClr val="accent6"/>
              </a:solidFill>
              <a:latin typeface="+mj-lt"/>
            </a:endParaRPr>
          </a:p>
          <a:p>
            <a:pPr marL="0" indent="0">
              <a:buNone/>
            </a:pPr>
            <a:r>
              <a:rPr lang="en-US" altLang="ja-JP" sz="4000" dirty="0">
                <a:latin typeface="+mj-lt"/>
              </a:rPr>
              <a:t>	</a:t>
            </a:r>
            <a:r>
              <a:rPr lang="en-US" altLang="ja-JP" sz="4000" dirty="0" smtClean="0">
                <a:latin typeface="+mj-lt"/>
              </a:rPr>
              <a:t>else return </a:t>
            </a:r>
            <a:r>
              <a:rPr lang="ja-JP" altLang="en-US" sz="3200" dirty="0">
                <a:latin typeface="+mj-lt"/>
              </a:rPr>
              <a:t>再帰</a:t>
            </a:r>
            <a:r>
              <a:rPr lang="ja-JP" altLang="en-US" sz="3200" dirty="0" smtClean="0">
                <a:latin typeface="+mj-lt"/>
              </a:rPr>
              <a:t>を使った処理</a:t>
            </a:r>
            <a:r>
              <a:rPr lang="en-US" altLang="ja-JP" sz="4000" dirty="0" smtClean="0">
                <a:latin typeface="+mj-lt"/>
              </a:rPr>
              <a:t>;</a:t>
            </a:r>
            <a:r>
              <a:rPr lang="en-US" altLang="ja-JP" sz="2400" dirty="0" smtClean="0">
                <a:solidFill>
                  <a:schemeClr val="accent6"/>
                </a:solidFill>
                <a:latin typeface="+mj-lt"/>
              </a:rPr>
              <a:t>//</a:t>
            </a:r>
            <a:r>
              <a:rPr lang="ja-JP" altLang="en-US" sz="2400" dirty="0" smtClean="0">
                <a:solidFill>
                  <a:schemeClr val="accent6"/>
                </a:solidFill>
                <a:latin typeface="+mj-lt"/>
              </a:rPr>
              <a:t>←主にやって欲しい処理</a:t>
            </a:r>
            <a:endParaRPr lang="en-US" altLang="ja-JP" sz="2400" dirty="0" smtClean="0">
              <a:solidFill>
                <a:schemeClr val="accent6"/>
              </a:solidFill>
              <a:latin typeface="+mj-lt"/>
            </a:endParaRPr>
          </a:p>
          <a:p>
            <a:pPr marL="0" indent="0">
              <a:buNone/>
            </a:pPr>
            <a:r>
              <a:rPr kumimoji="1" lang="en-US" altLang="ja-JP" sz="4000" dirty="0" smtClean="0">
                <a:latin typeface="+mj-lt"/>
              </a:rPr>
              <a:t>}</a:t>
            </a:r>
            <a:endParaRPr lang="en-US" altLang="ja-JP" sz="4000" dirty="0">
              <a:latin typeface="+mj-lt"/>
            </a:endParaRPr>
          </a:p>
          <a:p>
            <a:pPr marL="0" indent="0">
              <a:buNone/>
            </a:pPr>
            <a:endParaRPr kumimoji="1" lang="en-US" altLang="ja-JP" sz="4400" dirty="0" smtClean="0">
              <a:latin typeface="+mj-lt"/>
            </a:endParaRPr>
          </a:p>
          <a:p>
            <a:r>
              <a:rPr lang="ja-JP" altLang="en-US" dirty="0">
                <a:latin typeface="+mj-lt"/>
              </a:rPr>
              <a:t>詳</a:t>
            </a:r>
            <a:r>
              <a:rPr lang="ja-JP" altLang="en-US" dirty="0" smtClean="0">
                <a:latin typeface="+mj-lt"/>
              </a:rPr>
              <a:t>しくは漸化式（数学）を勉強しよう</a:t>
            </a:r>
            <a:endParaRPr kumimoji="1" lang="ja-JP" altLang="en-US" dirty="0">
              <a:latin typeface="+mj-lt"/>
            </a:endParaRPr>
          </a:p>
        </p:txBody>
      </p:sp>
    </p:spTree>
    <p:extLst>
      <p:ext uri="{BB962C8B-B14F-4D97-AF65-F5344CB8AC3E}">
        <p14:creationId xmlns:p14="http://schemas.microsoft.com/office/powerpoint/2010/main" val="3399796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r>
              <a:rPr lang="ja-JP" altLang="en-US" dirty="0" smtClean="0"/>
              <a:t>：階乗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lang="en-US" altLang="ja-JP" sz="4000" dirty="0" smtClean="0">
                    <a:latin typeface="+mj-lt"/>
                  </a:rPr>
                  <a:t>int</a:t>
                </a:r>
                <a:r>
                  <a:rPr lang="en-US" altLang="ja-JP" sz="4000" dirty="0">
                    <a:latin typeface="+mj-lt"/>
                  </a:rPr>
                  <a:t> </a:t>
                </a:r>
                <a:r>
                  <a:rPr lang="en-US" altLang="ja-JP" sz="4000" dirty="0" smtClean="0">
                    <a:latin typeface="+mj-lt"/>
                  </a:rPr>
                  <a:t>factorial(</a:t>
                </a:r>
                <a:r>
                  <a:rPr lang="en-US" altLang="ja-JP" sz="4000" dirty="0" err="1" smtClean="0">
                    <a:latin typeface="+mj-lt"/>
                  </a:rPr>
                  <a:t>int</a:t>
                </a:r>
                <a:r>
                  <a:rPr lang="en-US" altLang="ja-JP" sz="4000" dirty="0" smtClean="0">
                    <a:latin typeface="+mj-lt"/>
                  </a:rPr>
                  <a:t> n) {</a:t>
                </a:r>
              </a:p>
              <a:p>
                <a:pPr marL="0" indent="0">
                  <a:buNone/>
                </a:pPr>
                <a:r>
                  <a:rPr kumimoji="1" lang="en-US" altLang="ja-JP" sz="4000" dirty="0">
                    <a:latin typeface="+mj-lt"/>
                  </a:rPr>
                  <a:t>	</a:t>
                </a:r>
                <a:r>
                  <a:rPr kumimoji="1" lang="en-US" altLang="ja-JP" sz="4000" dirty="0" smtClean="0">
                    <a:latin typeface="+mj-lt"/>
                  </a:rPr>
                  <a:t>if(n == 0) return 1;</a:t>
                </a:r>
              </a:p>
              <a:p>
                <a:pPr marL="0" indent="0">
                  <a:buNone/>
                </a:pPr>
                <a:r>
                  <a:rPr lang="en-US" altLang="ja-JP" sz="4000" dirty="0">
                    <a:latin typeface="+mj-lt"/>
                  </a:rPr>
                  <a:t>	</a:t>
                </a:r>
                <a:r>
                  <a:rPr lang="en-US" altLang="ja-JP" sz="4000" dirty="0" smtClean="0">
                    <a:latin typeface="+mj-lt"/>
                  </a:rPr>
                  <a:t>else return n * factorial(n-1);</a:t>
                </a:r>
              </a:p>
              <a:p>
                <a:pPr marL="0" indent="0">
                  <a:buNone/>
                </a:pPr>
                <a:r>
                  <a:rPr kumimoji="1" lang="en-US" altLang="ja-JP" sz="4000" dirty="0" smtClean="0">
                    <a:latin typeface="+mj-lt"/>
                  </a:rPr>
                  <a:t>}</a:t>
                </a:r>
              </a:p>
              <a:p>
                <a:pPr marL="0" indent="0">
                  <a:buNone/>
                </a:pPr>
                <a:endParaRPr lang="en-US" altLang="ja-JP" sz="4000" dirty="0">
                  <a:latin typeface="+mj-lt"/>
                </a:endParaRPr>
              </a:p>
              <a:p>
                <a:pPr marL="0" indent="0">
                  <a:buNone/>
                </a:pPr>
                <a:r>
                  <a:rPr kumimoji="1" lang="ja-JP" altLang="en-US" dirty="0" smtClean="0">
                    <a:latin typeface="+mj-lt"/>
                  </a:rPr>
                  <a:t>漸化式</a:t>
                </a:r>
                <a:endParaRPr kumimoji="1" lang="en-US" altLang="ja-JP" dirty="0" smtClean="0">
                  <a:latin typeface="+mj-lt"/>
                </a:endParaRPr>
              </a:p>
              <a:p>
                <a:pPr marL="457200" lvl="1" indent="0">
                  <a:buNone/>
                </a:pPr>
                <a14:m>
                  <m:oMathPara xmlns:m="http://schemas.openxmlformats.org/officeDocument/2006/math">
                    <m:oMathParaPr>
                      <m:jc m:val="left"/>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&gt;0)</m:t>
                              </m:r>
                            </m:e>
                          </m:eqArr>
                        </m:e>
                      </m:d>
                    </m:oMath>
                  </m:oMathPara>
                </a14:m>
                <a:endParaRPr kumimoji="1" lang="ja-JP" altLang="en-US" dirty="0">
                  <a:latin typeface="+mj-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087" t="-50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05109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今回解く問題　</a:t>
            </a:r>
            <a:r>
              <a:rPr kumimoji="1" lang="en-US" altLang="ja-JP" dirty="0" smtClean="0"/>
              <a:t>:</a:t>
            </a:r>
            <a:r>
              <a:rPr kumimoji="1" lang="ja-JP" altLang="en-US" dirty="0" smtClean="0"/>
              <a:t>　お小遣い使い切り問題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a:buFont typeface="Wingdings" panose="05000000000000000000" pitchFamily="2" charset="2"/>
                  <a:buChar char="u"/>
                </a:pPr>
                <a:r>
                  <a:rPr kumimoji="1" lang="ja-JP" altLang="en-US" dirty="0" smtClean="0"/>
                  <a:t>状況</a:t>
                </a:r>
                <a:endParaRPr kumimoji="1" lang="en-US" altLang="ja-JP" dirty="0" smtClean="0"/>
              </a:p>
              <a:p>
                <a:pPr lvl="1"/>
                <a:r>
                  <a:rPr lang="ja-JP" altLang="en-US" dirty="0" smtClean="0"/>
                  <a:t>あなたはお小遣いを</a:t>
                </a:r>
                <a:r>
                  <a:rPr lang="en-US" altLang="ja-JP" dirty="0" smtClean="0"/>
                  <a:t>N</a:t>
                </a:r>
                <a:r>
                  <a:rPr lang="ja-JP" altLang="en-US" dirty="0" smtClean="0"/>
                  <a:t>円もらったので、買い物に出かけている</a:t>
                </a:r>
                <a:endParaRPr lang="en-US" altLang="ja-JP" dirty="0" smtClean="0"/>
              </a:p>
              <a:p>
                <a:pPr lvl="1"/>
                <a:endParaRPr lang="en-US" altLang="ja-JP" dirty="0" smtClean="0"/>
              </a:p>
              <a:p>
                <a:pPr lvl="1"/>
                <a:r>
                  <a:rPr lang="ja-JP" altLang="en-US" dirty="0" smtClean="0"/>
                  <a:t>財布にはもらったお小遣いのみ入っていることとする</a:t>
                </a:r>
                <a:endParaRPr lang="en-US" altLang="ja-JP" dirty="0" smtClean="0"/>
              </a:p>
              <a:p>
                <a:pPr lvl="1"/>
                <a:endParaRPr kumimoji="1" lang="en-US" altLang="ja-JP" dirty="0"/>
              </a:p>
              <a:p>
                <a:pPr lvl="1"/>
                <a:r>
                  <a:rPr lang="ja-JP" altLang="en-US" dirty="0" smtClean="0"/>
                  <a:t>商品が</a:t>
                </a:r>
                <a:r>
                  <a:rPr lang="en-US" altLang="ja-JP" dirty="0" smtClean="0"/>
                  <a:t>M</a:t>
                </a:r>
                <a:r>
                  <a:rPr lang="ja-JP" altLang="en-US" dirty="0" smtClean="0"/>
                  <a:t>個あり、それぞれ</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2</m:t>
                        </m:r>
                      </m:sub>
                    </m:sSub>
                  </m:oMath>
                </a14:m>
                <a:r>
                  <a:rPr kumimoji="1" lang="en-US" altLang="ja-JP" dirty="0" smtClean="0"/>
                  <a:t>,</a:t>
                </a:r>
                <a14:m>
                  <m:oMath xmlns:m="http://schemas.openxmlformats.org/officeDocument/2006/math">
                    <m:r>
                      <a:rPr kumimoji="1" lang="en-US" altLang="ja-JP" i="1" dirty="0" smtClean="0">
                        <a:latin typeface="Cambria Math" panose="02040503050406030204" pitchFamily="18" charset="0"/>
                        <a:ea typeface="Cambria Math" panose="02040503050406030204" pitchFamily="18" charset="0"/>
                      </a:rPr>
                      <m:t>⋯</m:t>
                    </m:r>
                    <m:sSub>
                      <m:sSubPr>
                        <m:ctrlPr>
                          <a:rPr kumimoji="1" lang="en-US" altLang="ja-JP" i="1" dirty="0" smtClean="0">
                            <a:latin typeface="Cambria Math" panose="02040503050406030204" pitchFamily="18" charset="0"/>
                            <a:ea typeface="Cambria Math" panose="02040503050406030204" pitchFamily="18" charset="0"/>
                          </a:rPr>
                        </m:ctrlPr>
                      </m:sSubPr>
                      <m:e>
                        <m:r>
                          <a:rPr kumimoji="1" lang="en-US" altLang="ja-JP" b="0" i="1" dirty="0" smtClean="0">
                            <a:latin typeface="Cambria Math" panose="02040503050406030204" pitchFamily="18" charset="0"/>
                            <a:ea typeface="Cambria Math" panose="02040503050406030204" pitchFamily="18" charset="0"/>
                          </a:rPr>
                          <m:t>𝑃</m:t>
                        </m:r>
                      </m:e>
                      <m:sub>
                        <m:r>
                          <a:rPr kumimoji="1" lang="en-US" altLang="ja-JP" b="0" i="1" dirty="0" smtClean="0">
                            <a:latin typeface="Cambria Math" panose="02040503050406030204" pitchFamily="18" charset="0"/>
                            <a:ea typeface="Cambria Math" panose="02040503050406030204" pitchFamily="18" charset="0"/>
                          </a:rPr>
                          <m:t>𝑀</m:t>
                        </m:r>
                        <m:r>
                          <a:rPr kumimoji="1" lang="en-US" altLang="ja-JP" b="0" i="1" dirty="0" smtClean="0">
                            <a:latin typeface="Cambria Math" panose="02040503050406030204" pitchFamily="18" charset="0"/>
                            <a:ea typeface="Cambria Math" panose="02040503050406030204" pitchFamily="18" charset="0"/>
                          </a:rPr>
                          <m:t>−1</m:t>
                        </m:r>
                      </m:sub>
                    </m:sSub>
                  </m:oMath>
                </a14:m>
                <a:r>
                  <a:rPr kumimoji="1" lang="ja-JP" altLang="en-US" dirty="0" smtClean="0">
                    <a:latin typeface="+mn-ea"/>
                  </a:rPr>
                  <a:t>の値段である</a:t>
                </a:r>
                <a:endParaRPr kumimoji="1" lang="en-US" altLang="ja-JP" dirty="0" smtClean="0">
                  <a:latin typeface="+mn-ea"/>
                </a:endParaRPr>
              </a:p>
              <a:p>
                <a:pPr lvl="1"/>
                <a:endParaRPr lang="en-US" altLang="ja-JP" dirty="0">
                  <a:latin typeface="+mn-ea"/>
                </a:endParaRPr>
              </a:p>
              <a:p>
                <a:pPr lvl="1"/>
                <a:r>
                  <a:rPr kumimoji="1" lang="ja-JP" altLang="en-US" dirty="0" smtClean="0"/>
                  <a:t>いくつかの商品を選んで買った場合、お小遣いを使いきって買い物することができるか（また使いきれた場合何円の商品を買ったか）を求める</a:t>
                </a:r>
                <a:endParaRPr kumimoji="1" lang="en-US" altLang="ja-JP" dirty="0" smtClean="0"/>
              </a:p>
              <a:p>
                <a:pPr lvl="1"/>
                <a:endParaRPr lang="en-US" altLang="ja-JP" dirty="0"/>
              </a:p>
              <a:p>
                <a:pPr lvl="1"/>
                <a:r>
                  <a:rPr kumimoji="1" lang="ja-JP" altLang="en-US" dirty="0" smtClean="0"/>
                  <a:t>同じ商品は複数買えないこととする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043" t="-2941" b="-25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3792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問題説明続き</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渡されるデータの書式</a:t>
            </a:r>
            <a:endParaRPr lang="en-US" altLang="ja-JP" dirty="0"/>
          </a:p>
          <a:p>
            <a:pPr marL="457200" lvl="1" indent="0">
              <a:buNone/>
            </a:pPr>
            <a:r>
              <a:rPr kumimoji="1" lang="en-US" altLang="ja-JP" dirty="0" smtClean="0"/>
              <a:t>M</a:t>
            </a:r>
          </a:p>
          <a:p>
            <a:pPr marL="457200" lvl="1" indent="0">
              <a:buNone/>
            </a:pPr>
            <a:r>
              <a:rPr kumimoji="1" lang="en-US" altLang="ja-JP" dirty="0" smtClean="0"/>
              <a:t>P_0  P_1  P_2  ……  P_M-2  P_M-1	</a:t>
            </a:r>
            <a:r>
              <a:rPr kumimoji="1" lang="ja-JP" altLang="en-US" dirty="0" smtClean="0"/>
              <a:t>←改行区切り</a:t>
            </a:r>
            <a:endParaRPr kumimoji="1" lang="en-US" altLang="ja-JP" dirty="0" smtClean="0"/>
          </a:p>
          <a:p>
            <a:pPr marL="457200" lvl="1" indent="0">
              <a:buNone/>
            </a:pPr>
            <a:r>
              <a:rPr lang="en-US" altLang="ja-JP" dirty="0" smtClean="0"/>
              <a:t>N</a:t>
            </a:r>
          </a:p>
          <a:p>
            <a:pPr marL="457200" lvl="1" indent="0">
              <a:buNone/>
            </a:pPr>
            <a:endParaRPr lang="en-US" altLang="ja-JP" dirty="0" smtClean="0"/>
          </a:p>
          <a:p>
            <a:pPr>
              <a:buFont typeface="Wingdings" panose="05000000000000000000" pitchFamily="2" charset="2"/>
              <a:buChar char="u"/>
            </a:pPr>
            <a:r>
              <a:rPr lang="ja-JP" altLang="en-US" dirty="0" smtClean="0"/>
              <a:t>出力の形式</a:t>
            </a:r>
            <a:endParaRPr lang="en-US" altLang="ja-JP" dirty="0" smtClean="0"/>
          </a:p>
          <a:p>
            <a:pPr marL="457200" lvl="1" indent="0">
              <a:buNone/>
            </a:pPr>
            <a:r>
              <a:rPr lang="en-US" altLang="ja-JP" dirty="0" smtClean="0"/>
              <a:t>Yes				</a:t>
            </a:r>
            <a:r>
              <a:rPr lang="ja-JP" altLang="en-US" dirty="0" smtClean="0"/>
              <a:t>←使いきれた場合</a:t>
            </a:r>
            <a:endParaRPr lang="en-US" altLang="ja-JP" dirty="0" smtClean="0"/>
          </a:p>
          <a:p>
            <a:pPr marL="457200" lvl="1" indent="0">
              <a:buNone/>
            </a:pPr>
            <a:endParaRPr kumimoji="1" lang="en-US" altLang="ja-JP" dirty="0"/>
          </a:p>
          <a:p>
            <a:pPr marL="457200" lvl="1" indent="0">
              <a:buNone/>
            </a:pPr>
            <a:r>
              <a:rPr lang="en-US" altLang="ja-JP" dirty="0" smtClean="0"/>
              <a:t>No				</a:t>
            </a:r>
            <a:r>
              <a:rPr lang="ja-JP" altLang="en-US" dirty="0" smtClean="0"/>
              <a:t>←使い切れなかった場合</a:t>
            </a:r>
            <a:endParaRPr kumimoji="1" lang="en-US" altLang="ja-JP" dirty="0"/>
          </a:p>
        </p:txBody>
      </p:sp>
    </p:spTree>
    <p:extLst>
      <p:ext uri="{BB962C8B-B14F-4D97-AF65-F5344CB8AC3E}">
        <p14:creationId xmlns:p14="http://schemas.microsoft.com/office/powerpoint/2010/main" val="1133605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a:t>
            </a:r>
            <a:r>
              <a:rPr lang="ja-JP" altLang="en-US" dirty="0" smtClean="0"/>
              <a:t>答の例その</a:t>
            </a:r>
            <a:r>
              <a:rPr lang="ja-JP" altLang="en-US" dirty="0"/>
              <a:t>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a:t>
            </a:r>
            <a:endParaRPr lang="en-US" altLang="ja-JP" dirty="0" smtClean="0"/>
          </a:p>
          <a:p>
            <a:pPr marL="457200" lvl="1" indent="0">
              <a:buNone/>
            </a:pPr>
            <a:r>
              <a:rPr lang="ja-JP" altLang="en-US" dirty="0" smtClean="0"/>
              <a:t>４</a:t>
            </a:r>
            <a:endParaRPr lang="en-US" altLang="ja-JP" dirty="0" smtClean="0"/>
          </a:p>
          <a:p>
            <a:pPr marL="457200" lvl="1" indent="0">
              <a:buNone/>
            </a:pPr>
            <a:r>
              <a:rPr kumimoji="1" lang="ja-JP" altLang="en-US" dirty="0" smtClean="0"/>
              <a:t>１　２　４　７</a:t>
            </a:r>
            <a:endParaRPr kumimoji="1" lang="en-US" altLang="ja-JP" dirty="0" smtClean="0"/>
          </a:p>
          <a:p>
            <a:pPr marL="457200" lvl="1" indent="0">
              <a:buNone/>
            </a:pPr>
            <a:r>
              <a:rPr lang="ja-JP" altLang="en-US" dirty="0" smtClean="0"/>
              <a:t>１３</a:t>
            </a:r>
            <a:endParaRPr lang="en-US" altLang="ja-JP" dirty="0"/>
          </a:p>
          <a:p>
            <a:r>
              <a:rPr lang="ja-JP" altLang="en-US" dirty="0" smtClean="0"/>
              <a:t>出力</a:t>
            </a:r>
            <a:endParaRPr lang="en-US" altLang="ja-JP" dirty="0" smtClean="0"/>
          </a:p>
          <a:p>
            <a:pPr marL="457200" lvl="1" indent="0">
              <a:buNone/>
            </a:pPr>
            <a:r>
              <a:rPr lang="en-US" altLang="ja-JP" dirty="0" smtClean="0"/>
              <a:t>Yes</a:t>
            </a:r>
          </a:p>
        </p:txBody>
      </p:sp>
    </p:spTree>
    <p:extLst>
      <p:ext uri="{BB962C8B-B14F-4D97-AF65-F5344CB8AC3E}">
        <p14:creationId xmlns:p14="http://schemas.microsoft.com/office/powerpoint/2010/main" val="3376465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解答の例その２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入力</a:t>
            </a:r>
            <a:endParaRPr kumimoji="1" lang="en-US" altLang="ja-JP" dirty="0" smtClean="0"/>
          </a:p>
          <a:p>
            <a:pPr marL="457200" lvl="1" indent="0">
              <a:buNone/>
            </a:pPr>
            <a:r>
              <a:rPr lang="ja-JP" altLang="en-US" dirty="0" smtClean="0"/>
              <a:t>４</a:t>
            </a:r>
            <a:endParaRPr lang="en-US" altLang="ja-JP" dirty="0" smtClean="0"/>
          </a:p>
          <a:p>
            <a:pPr marL="457200" lvl="1" indent="0">
              <a:buNone/>
            </a:pPr>
            <a:r>
              <a:rPr kumimoji="1" lang="ja-JP" altLang="en-US" dirty="0" smtClean="0"/>
              <a:t>１　２　４　７</a:t>
            </a:r>
            <a:endParaRPr kumimoji="1" lang="en-US" altLang="ja-JP" dirty="0" smtClean="0"/>
          </a:p>
          <a:p>
            <a:pPr marL="457200" lvl="1" indent="0">
              <a:buNone/>
            </a:pPr>
            <a:r>
              <a:rPr lang="ja-JP" altLang="en-US" dirty="0" smtClean="0"/>
              <a:t>１５</a:t>
            </a:r>
            <a:endParaRPr lang="en-US" altLang="ja-JP" dirty="0" smtClean="0"/>
          </a:p>
          <a:p>
            <a:r>
              <a:rPr kumimoji="1" lang="ja-JP" altLang="en-US" dirty="0" smtClean="0"/>
              <a:t>出力</a:t>
            </a:r>
            <a:endParaRPr kumimoji="1" lang="en-US" altLang="ja-JP" dirty="0" smtClean="0"/>
          </a:p>
          <a:p>
            <a:pPr marL="457200" lvl="1" indent="0">
              <a:buNone/>
            </a:pPr>
            <a:r>
              <a:rPr lang="en-US" altLang="ja-JP" dirty="0" smtClean="0"/>
              <a:t>N</a:t>
            </a:r>
            <a:r>
              <a:rPr lang="en-US" altLang="ja-JP" dirty="0"/>
              <a:t>o</a:t>
            </a:r>
            <a:endParaRPr kumimoji="1" lang="ja-JP" altLang="en-US" dirty="0"/>
          </a:p>
        </p:txBody>
      </p:sp>
    </p:spTree>
    <p:extLst>
      <p:ext uri="{BB962C8B-B14F-4D97-AF65-F5344CB8AC3E}">
        <p14:creationId xmlns:p14="http://schemas.microsoft.com/office/powerpoint/2010/main" val="804761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問題の考え方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それぞれの商品に対して、買うか買わないかの</a:t>
            </a:r>
            <a:r>
              <a:rPr kumimoji="1" lang="en-US" altLang="ja-JP" dirty="0" smtClean="0"/>
              <a:t>2</a:t>
            </a:r>
            <a:r>
              <a:rPr kumimoji="1" lang="ja-JP" altLang="en-US" dirty="0" smtClean="0"/>
              <a:t>択とする。それによって</a:t>
            </a:r>
            <a:r>
              <a:rPr kumimoji="1" lang="en-US" altLang="ja-JP" dirty="0" smtClean="0"/>
              <a:t>2</a:t>
            </a:r>
            <a:r>
              <a:rPr kumimoji="1" lang="ja-JP" altLang="en-US" dirty="0" smtClean="0"/>
              <a:t>分木を構成することができる</a:t>
            </a:r>
            <a:endParaRPr kumimoji="1" lang="en-US" altLang="ja-JP" dirty="0" smtClean="0"/>
          </a:p>
          <a:p>
            <a:endParaRPr lang="en-US" altLang="ja-JP" dirty="0"/>
          </a:p>
          <a:p>
            <a:r>
              <a:rPr kumimoji="1" lang="ja-JP" altLang="en-US" dirty="0" smtClean="0"/>
              <a:t>買う場合はお小遣いから代金を引く。残金が</a:t>
            </a:r>
            <a:r>
              <a:rPr kumimoji="1" lang="en-US" altLang="ja-JP" dirty="0" smtClean="0"/>
              <a:t>0</a:t>
            </a:r>
            <a:r>
              <a:rPr lang="ja-JP" altLang="en-US" dirty="0" smtClean="0"/>
              <a:t>であればそれを解とする</a:t>
            </a:r>
            <a:endParaRPr kumimoji="1" lang="ja-JP" altLang="en-US" dirty="0"/>
          </a:p>
        </p:txBody>
      </p:sp>
    </p:spTree>
    <p:extLst>
      <p:ext uri="{BB962C8B-B14F-4D97-AF65-F5344CB8AC3E}">
        <p14:creationId xmlns:p14="http://schemas.microsoft.com/office/powerpoint/2010/main" val="5802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再帰関数を実装してみた</a:t>
            </a:r>
            <a:endParaRPr kumimoji="1" lang="ja-JP" altLang="en-US" dirty="0"/>
          </a:p>
        </p:txBody>
      </p:sp>
      <p:sp>
        <p:nvSpPr>
          <p:cNvPr id="3" name="コンテンツ プレースホルダー 2"/>
          <p:cNvSpPr>
            <a:spLocks noGrp="1"/>
          </p:cNvSpPr>
          <p:nvPr>
            <p:ph idx="1"/>
          </p:nvPr>
        </p:nvSpPr>
        <p:spPr>
          <a:xfrm>
            <a:off x="838200" y="1825625"/>
            <a:ext cx="10653584" cy="4351338"/>
          </a:xfrm>
        </p:spPr>
        <p:txBody>
          <a:bodyPr>
            <a:normAutofit/>
          </a:bodyPr>
          <a:lstStyle/>
          <a:p>
            <a:pPr marL="0" indent="0">
              <a:buNone/>
            </a:pPr>
            <a:r>
              <a:rPr lang="en-US" altLang="ja-JP" dirty="0">
                <a:solidFill>
                  <a:srgbClr val="FF00FF"/>
                </a:solidFill>
              </a:rPr>
              <a:t>public static</a:t>
            </a:r>
            <a:r>
              <a:rPr lang="en-US" altLang="ja-JP" dirty="0"/>
              <a:t> </a:t>
            </a:r>
            <a:r>
              <a:rPr lang="en-US" altLang="ja-JP" dirty="0" err="1">
                <a:solidFill>
                  <a:schemeClr val="accent4">
                    <a:lumMod val="75000"/>
                  </a:schemeClr>
                </a:solidFill>
              </a:rPr>
              <a:t>boolean</a:t>
            </a:r>
            <a:r>
              <a:rPr lang="en-US" altLang="ja-JP" dirty="0"/>
              <a:t> </a:t>
            </a:r>
            <a:r>
              <a:rPr lang="en-US" altLang="ja-JP" dirty="0">
                <a:solidFill>
                  <a:srgbClr val="0070C0"/>
                </a:solidFill>
              </a:rPr>
              <a:t>recursion</a:t>
            </a:r>
            <a:r>
              <a:rPr lang="en-US" altLang="ja-JP" dirty="0"/>
              <a:t>(</a:t>
            </a:r>
            <a:r>
              <a:rPr lang="en-US" altLang="ja-JP" dirty="0" err="1">
                <a:solidFill>
                  <a:schemeClr val="accent4">
                    <a:lumMod val="75000"/>
                  </a:schemeClr>
                </a:solidFill>
              </a:rPr>
              <a:t>int</a:t>
            </a:r>
            <a:r>
              <a:rPr lang="en-US" altLang="ja-JP" dirty="0"/>
              <a:t> </a:t>
            </a:r>
            <a:r>
              <a:rPr lang="en-US" altLang="ja-JP" dirty="0" err="1"/>
              <a:t>i</a:t>
            </a:r>
            <a:r>
              <a:rPr lang="en-US" altLang="ja-JP" dirty="0"/>
              <a:t>, </a:t>
            </a:r>
            <a:r>
              <a:rPr lang="en-US" altLang="ja-JP" dirty="0" err="1">
                <a:solidFill>
                  <a:schemeClr val="accent4">
                    <a:lumMod val="75000"/>
                  </a:schemeClr>
                </a:solidFill>
              </a:rPr>
              <a:t>int</a:t>
            </a:r>
            <a:r>
              <a:rPr lang="en-US" altLang="ja-JP" dirty="0"/>
              <a:t> rest) </a:t>
            </a:r>
            <a:r>
              <a:rPr lang="en-US" altLang="ja-JP" dirty="0" smtClean="0"/>
              <a:t>{	</a:t>
            </a:r>
            <a:r>
              <a:rPr lang="en-US" altLang="ja-JP" dirty="0" smtClean="0">
                <a:solidFill>
                  <a:srgbClr val="92D050"/>
                </a:solidFill>
              </a:rPr>
              <a:t>//</a:t>
            </a:r>
            <a:r>
              <a:rPr lang="ja-JP" altLang="en-US" dirty="0" smtClean="0">
                <a:solidFill>
                  <a:srgbClr val="92D050"/>
                </a:solidFill>
              </a:rPr>
              <a:t>①</a:t>
            </a:r>
            <a:endParaRPr lang="ja-JP" altLang="en-US" dirty="0">
              <a:solidFill>
                <a:srgbClr val="92D050"/>
              </a:solidFill>
            </a:endParaRPr>
          </a:p>
          <a:p>
            <a:pPr marL="0" indent="0">
              <a:buNone/>
            </a:pPr>
            <a:r>
              <a:rPr lang="ja-JP" altLang="en-US" dirty="0"/>
              <a:t>    </a:t>
            </a:r>
            <a:r>
              <a:rPr lang="en-US" altLang="ja-JP" dirty="0" smtClean="0">
                <a:solidFill>
                  <a:srgbClr val="FF00FF"/>
                </a:solidFill>
              </a:rPr>
              <a:t>if</a:t>
            </a:r>
            <a:r>
              <a:rPr lang="en-US" altLang="ja-JP" dirty="0" smtClean="0"/>
              <a:t>(</a:t>
            </a:r>
            <a:r>
              <a:rPr lang="en-US" altLang="ja-JP" dirty="0" err="1" smtClean="0"/>
              <a:t>i</a:t>
            </a:r>
            <a:r>
              <a:rPr lang="en-US" altLang="ja-JP" dirty="0" smtClean="0"/>
              <a:t> == </a:t>
            </a:r>
            <a:r>
              <a:rPr lang="en-US" altLang="ja-JP" dirty="0" err="1" smtClean="0"/>
              <a:t>data.item_prices.length</a:t>
            </a:r>
            <a:r>
              <a:rPr lang="en-US" altLang="ja-JP" dirty="0" smtClean="0"/>
              <a:t>) {			</a:t>
            </a:r>
            <a:r>
              <a:rPr lang="en-US" altLang="ja-JP" dirty="0" smtClean="0">
                <a:solidFill>
                  <a:srgbClr val="92D050"/>
                </a:solidFill>
              </a:rPr>
              <a:t>//</a:t>
            </a:r>
            <a:r>
              <a:rPr lang="ja-JP" altLang="en-US" dirty="0" smtClean="0">
                <a:solidFill>
                  <a:srgbClr val="92D050"/>
                </a:solidFill>
              </a:rPr>
              <a:t>②</a:t>
            </a:r>
            <a:endParaRPr lang="en-US" altLang="ja-JP" dirty="0">
              <a:solidFill>
                <a:srgbClr val="92D050"/>
              </a:solidFill>
            </a:endParaRPr>
          </a:p>
          <a:p>
            <a:pPr marL="0" indent="0">
              <a:buNone/>
            </a:pPr>
            <a:r>
              <a:rPr lang="en-US" altLang="ja-JP" dirty="0"/>
              <a:t>      </a:t>
            </a:r>
            <a:r>
              <a:rPr lang="en-US" altLang="ja-JP" dirty="0" smtClean="0"/>
              <a:t> return </a:t>
            </a:r>
            <a:r>
              <a:rPr lang="en-US" altLang="ja-JP" dirty="0"/>
              <a:t>rest == </a:t>
            </a:r>
            <a:r>
              <a:rPr lang="en-US" altLang="ja-JP" dirty="0">
                <a:solidFill>
                  <a:schemeClr val="accent2"/>
                </a:solidFill>
              </a:rPr>
              <a:t>0</a:t>
            </a:r>
            <a:r>
              <a:rPr lang="en-US" altLang="ja-JP" dirty="0"/>
              <a:t>;</a:t>
            </a:r>
          </a:p>
          <a:p>
            <a:pPr marL="0" indent="0">
              <a:buNone/>
            </a:pPr>
            <a:r>
              <a:rPr lang="en-US" altLang="ja-JP" dirty="0"/>
              <a:t>    </a:t>
            </a:r>
            <a:r>
              <a:rPr lang="en-US" altLang="ja-JP" dirty="0" smtClean="0"/>
              <a:t>}</a:t>
            </a:r>
            <a:endParaRPr lang="ja-JP" altLang="en-US" dirty="0"/>
          </a:p>
          <a:p>
            <a:pPr marL="0" indent="0">
              <a:buNone/>
            </a:pPr>
            <a:r>
              <a:rPr lang="ja-JP" altLang="en-US" dirty="0"/>
              <a:t>    </a:t>
            </a:r>
            <a:r>
              <a:rPr lang="en-US" altLang="ja-JP" dirty="0"/>
              <a:t>else </a:t>
            </a:r>
            <a:r>
              <a:rPr lang="en-US" altLang="ja-JP" dirty="0" smtClean="0"/>
              <a:t>{							</a:t>
            </a:r>
            <a:r>
              <a:rPr lang="en-US" altLang="ja-JP" dirty="0" smtClean="0">
                <a:solidFill>
                  <a:srgbClr val="92D050"/>
                </a:solidFill>
              </a:rPr>
              <a:t>//</a:t>
            </a:r>
            <a:r>
              <a:rPr lang="ja-JP" altLang="en-US" dirty="0" smtClean="0">
                <a:solidFill>
                  <a:srgbClr val="92D050"/>
                </a:solidFill>
              </a:rPr>
              <a:t>③</a:t>
            </a:r>
            <a:endParaRPr lang="en-US" altLang="ja-JP" dirty="0">
              <a:solidFill>
                <a:srgbClr val="92D050"/>
              </a:solidFill>
            </a:endParaRPr>
          </a:p>
          <a:p>
            <a:pPr marL="0" indent="0">
              <a:buNone/>
            </a:pPr>
            <a:r>
              <a:rPr lang="en-US" altLang="ja-JP" dirty="0" smtClean="0"/>
              <a:t>       return recursion(i+</a:t>
            </a:r>
            <a:r>
              <a:rPr lang="en-US" altLang="ja-JP" dirty="0" smtClean="0">
                <a:solidFill>
                  <a:schemeClr val="accent2"/>
                </a:solidFill>
              </a:rPr>
              <a:t>1</a:t>
            </a:r>
            <a:r>
              <a:rPr lang="en-US" altLang="ja-JP" dirty="0"/>
              <a:t>, rest) </a:t>
            </a:r>
            <a:r>
              <a:rPr lang="en-US" altLang="ja-JP" dirty="0" smtClean="0"/>
              <a:t>|| recursion(i+</a:t>
            </a:r>
            <a:r>
              <a:rPr lang="en-US" altLang="ja-JP" dirty="0" smtClean="0">
                <a:solidFill>
                  <a:schemeClr val="accent2"/>
                </a:solidFill>
              </a:rPr>
              <a:t>1</a:t>
            </a:r>
            <a:r>
              <a:rPr lang="en-US" altLang="ja-JP" dirty="0"/>
              <a:t>, rest-</a:t>
            </a:r>
            <a:r>
              <a:rPr lang="en-US" altLang="ja-JP" dirty="0" err="1"/>
              <a:t>data.item_prices</a:t>
            </a:r>
            <a:r>
              <a:rPr lang="en-US" altLang="ja-JP" dirty="0"/>
              <a:t>[</a:t>
            </a:r>
            <a:r>
              <a:rPr lang="en-US" altLang="ja-JP" dirty="0" err="1"/>
              <a:t>i</a:t>
            </a:r>
            <a:r>
              <a:rPr lang="en-US" altLang="ja-JP" dirty="0" smtClean="0"/>
              <a:t>]);</a:t>
            </a:r>
            <a:endParaRPr lang="en-US" altLang="ja-JP" dirty="0"/>
          </a:p>
          <a:p>
            <a:pPr marL="0" indent="0">
              <a:buNone/>
            </a:pPr>
            <a:r>
              <a:rPr lang="en-US" altLang="ja-JP" dirty="0"/>
              <a:t>    }</a:t>
            </a:r>
          </a:p>
          <a:p>
            <a:pPr marL="0" indent="0">
              <a:buNone/>
            </a:pPr>
            <a:r>
              <a:rPr lang="en-US" altLang="ja-JP" dirty="0" smtClean="0"/>
              <a:t>}</a:t>
            </a:r>
            <a:endParaRPr kumimoji="1" lang="ja-JP" altLang="en-US" dirty="0"/>
          </a:p>
        </p:txBody>
      </p:sp>
    </p:spTree>
    <p:extLst>
      <p:ext uri="{BB962C8B-B14F-4D97-AF65-F5344CB8AC3E}">
        <p14:creationId xmlns:p14="http://schemas.microsoft.com/office/powerpoint/2010/main" val="2129702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言語化すると</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recursion</a:t>
            </a:r>
            <a:r>
              <a:rPr kumimoji="1" lang="ja-JP" altLang="en-US" dirty="0" smtClean="0"/>
              <a:t>（</a:t>
            </a:r>
            <a:r>
              <a:rPr kumimoji="1" lang="en-US" altLang="ja-JP" dirty="0" err="1" smtClean="0"/>
              <a:t>i</a:t>
            </a:r>
            <a:r>
              <a:rPr kumimoji="1" lang="ja-JP" altLang="en-US" dirty="0" smtClean="0"/>
              <a:t>：添え字用，</a:t>
            </a:r>
            <a:r>
              <a:rPr kumimoji="1" lang="en-US" altLang="ja-JP" dirty="0" smtClean="0"/>
              <a:t>rest</a:t>
            </a:r>
            <a:r>
              <a:rPr kumimoji="1" lang="ja-JP" altLang="en-US" dirty="0" smtClean="0"/>
              <a:t>：残金）　｛</a:t>
            </a:r>
            <a:r>
              <a:rPr kumimoji="1" lang="en-US" altLang="ja-JP" dirty="0" smtClean="0"/>
              <a:t>		</a:t>
            </a:r>
            <a:r>
              <a:rPr kumimoji="1" lang="en-US" altLang="ja-JP" dirty="0" smtClean="0">
                <a:solidFill>
                  <a:srgbClr val="92D050"/>
                </a:solidFill>
              </a:rPr>
              <a:t>//</a:t>
            </a:r>
            <a:r>
              <a:rPr kumimoji="1" lang="ja-JP" altLang="en-US" dirty="0" smtClean="0">
                <a:solidFill>
                  <a:srgbClr val="92D050"/>
                </a:solidFill>
              </a:rPr>
              <a:t>①</a:t>
            </a:r>
            <a:endParaRPr kumimoji="1" lang="en-US" altLang="ja-JP" dirty="0" smtClean="0">
              <a:solidFill>
                <a:srgbClr val="92D050"/>
              </a:solidFill>
            </a:endParaRPr>
          </a:p>
          <a:p>
            <a:pPr marL="0" indent="0">
              <a:buNone/>
            </a:pPr>
            <a:r>
              <a:rPr lang="en-US" altLang="ja-JP" dirty="0"/>
              <a:t>	</a:t>
            </a:r>
            <a:r>
              <a:rPr lang="ja-JP" altLang="en-US" dirty="0" smtClean="0"/>
              <a:t>基底部：葉ノードを参照していれば、残金の有無を返す</a:t>
            </a:r>
            <a:endParaRPr lang="en-US" altLang="ja-JP" dirty="0" smtClean="0"/>
          </a:p>
          <a:p>
            <a:pPr marL="0" indent="0">
              <a:buNone/>
            </a:pPr>
            <a:r>
              <a:rPr kumimoji="1" lang="en-US" altLang="ja-JP" dirty="0" smtClean="0"/>
              <a:t>							</a:t>
            </a:r>
            <a:r>
              <a:rPr kumimoji="1" lang="en-US" altLang="ja-JP" dirty="0" smtClean="0">
                <a:solidFill>
                  <a:srgbClr val="92D050"/>
                </a:solidFill>
              </a:rPr>
              <a:t>//</a:t>
            </a:r>
            <a:r>
              <a:rPr kumimoji="1" lang="ja-JP" altLang="en-US" dirty="0" smtClean="0">
                <a:solidFill>
                  <a:srgbClr val="92D050"/>
                </a:solidFill>
              </a:rPr>
              <a:t>②</a:t>
            </a:r>
            <a:endParaRPr kumimoji="1" lang="en-US" altLang="ja-JP" dirty="0">
              <a:solidFill>
                <a:srgbClr val="92D050"/>
              </a:solidFill>
            </a:endParaRPr>
          </a:p>
          <a:p>
            <a:pPr marL="0" indent="0">
              <a:buNone/>
            </a:pPr>
            <a:r>
              <a:rPr lang="en-US" altLang="ja-JP" dirty="0" smtClean="0"/>
              <a:t>	</a:t>
            </a:r>
            <a:r>
              <a:rPr lang="ja-JP" altLang="en-US" dirty="0" smtClean="0"/>
              <a:t>一般項：</a:t>
            </a:r>
            <a:r>
              <a:rPr lang="en-US" altLang="ja-JP" dirty="0" smtClean="0"/>
              <a:t>					</a:t>
            </a:r>
            <a:r>
              <a:rPr lang="en-US" altLang="ja-JP" dirty="0" smtClean="0">
                <a:solidFill>
                  <a:srgbClr val="92D050"/>
                </a:solidFill>
              </a:rPr>
              <a:t>//</a:t>
            </a:r>
            <a:r>
              <a:rPr lang="ja-JP" altLang="en-US" dirty="0" smtClean="0">
                <a:solidFill>
                  <a:srgbClr val="92D050"/>
                </a:solidFill>
              </a:rPr>
              <a:t>③</a:t>
            </a:r>
            <a:endParaRPr lang="en-US" altLang="ja-JP" dirty="0" smtClean="0">
              <a:solidFill>
                <a:srgbClr val="92D050"/>
              </a:solidFill>
            </a:endParaRPr>
          </a:p>
          <a:p>
            <a:pPr marL="0" indent="0">
              <a:buNone/>
            </a:pPr>
            <a:r>
              <a:rPr lang="en-US" altLang="ja-JP" dirty="0"/>
              <a:t>	</a:t>
            </a:r>
            <a:r>
              <a:rPr lang="en-US" altLang="ja-JP" dirty="0" smtClean="0"/>
              <a:t>	</a:t>
            </a:r>
            <a:r>
              <a:rPr kumimoji="1" lang="ja-JP" altLang="en-US" dirty="0" smtClean="0"/>
              <a:t>参照している商品を買わなかった場合の関数呼び出し</a:t>
            </a:r>
            <a:endParaRPr lang="en-US" altLang="ja-JP" dirty="0" smtClean="0"/>
          </a:p>
          <a:p>
            <a:pPr marL="0" indent="0">
              <a:buNone/>
            </a:pPr>
            <a:r>
              <a:rPr kumimoji="1" lang="en-US" altLang="ja-JP" dirty="0" smtClean="0"/>
              <a:t>					</a:t>
            </a:r>
            <a:r>
              <a:rPr lang="ja-JP" altLang="en-US" dirty="0" smtClean="0"/>
              <a:t>か</a:t>
            </a:r>
            <a:r>
              <a:rPr kumimoji="1" lang="ja-JP" altLang="en-US" dirty="0" smtClean="0"/>
              <a:t>つ</a:t>
            </a:r>
            <a:endParaRPr kumimoji="1" lang="en-US" altLang="ja-JP" dirty="0"/>
          </a:p>
          <a:p>
            <a:pPr marL="0" indent="0">
              <a:buNone/>
            </a:pPr>
            <a:r>
              <a:rPr kumimoji="1" lang="en-US" altLang="ja-JP" dirty="0" smtClean="0"/>
              <a:t>		</a:t>
            </a:r>
            <a:r>
              <a:rPr lang="ja-JP" altLang="en-US" dirty="0"/>
              <a:t>参照している商品を買った場合の関数</a:t>
            </a:r>
            <a:r>
              <a:rPr lang="ja-JP" altLang="en-US" dirty="0" smtClean="0"/>
              <a:t>呼び出し</a:t>
            </a:r>
            <a:endParaRPr lang="en-US" altLang="ja-JP" dirty="0" smtClean="0"/>
          </a:p>
          <a:p>
            <a:pPr marL="0" indent="0">
              <a:buNone/>
            </a:pPr>
            <a:r>
              <a:rPr lang="ja-JP" altLang="en-US" dirty="0" smtClean="0"/>
              <a:t>｝</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614802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再帰の使い方</a:t>
            </a:r>
            <a:endParaRPr kumimoji="1" lang="ja-JP" altLang="en-US" dirty="0"/>
          </a:p>
        </p:txBody>
      </p:sp>
      <p:sp>
        <p:nvSpPr>
          <p:cNvPr id="3" name="コンテンツ プレースホルダー 2"/>
          <p:cNvSpPr>
            <a:spLocks noGrp="1"/>
          </p:cNvSpPr>
          <p:nvPr>
            <p:ph idx="1"/>
          </p:nvPr>
        </p:nvSpPr>
        <p:spPr>
          <a:xfrm>
            <a:off x="838200" y="1825625"/>
            <a:ext cx="5701064" cy="4351338"/>
          </a:xfrm>
        </p:spPr>
        <p:txBody>
          <a:bodyPr/>
          <a:lstStyle/>
          <a:p>
            <a:r>
              <a:rPr kumimoji="1" lang="ja-JP" altLang="en-US" dirty="0" smtClean="0"/>
              <a:t>解答の例その</a:t>
            </a:r>
            <a:r>
              <a:rPr lang="ja-JP" altLang="en-US" dirty="0"/>
              <a:t>１</a:t>
            </a:r>
            <a:r>
              <a:rPr kumimoji="1" lang="ja-JP" altLang="en-US" dirty="0" smtClean="0"/>
              <a:t>の問題を使用</a:t>
            </a:r>
            <a:endParaRPr kumimoji="1" lang="en-US" altLang="ja-JP" dirty="0" smtClean="0"/>
          </a:p>
          <a:p>
            <a:endParaRPr lang="en-US" altLang="ja-JP" dirty="0" smtClean="0"/>
          </a:p>
          <a:p>
            <a:r>
              <a:rPr lang="ja-JP" altLang="en-US" dirty="0" smtClean="0"/>
              <a:t>再帰と</a:t>
            </a:r>
            <a:r>
              <a:rPr lang="ja-JP" altLang="en-US" dirty="0" err="1" smtClean="0"/>
              <a:t>いえど</a:t>
            </a:r>
            <a:r>
              <a:rPr lang="ja-JP" altLang="en-US" dirty="0" smtClean="0"/>
              <a:t>木構造を意識することが重要</a:t>
            </a:r>
            <a:endParaRPr lang="en-US" altLang="ja-JP" dirty="0"/>
          </a:p>
          <a:p>
            <a:endParaRPr lang="en-US" altLang="ja-JP" dirty="0"/>
          </a:p>
          <a:p>
            <a:r>
              <a:rPr kumimoji="1" lang="ja-JP" altLang="en-US" dirty="0" smtClean="0"/>
              <a:t>ノード展開は右のような感じ</a:t>
            </a:r>
            <a:endParaRPr kumimoji="1" lang="en-US" altLang="ja-JP" dirty="0" smtClean="0"/>
          </a:p>
          <a:p>
            <a:endParaRPr lang="en-US" altLang="ja-JP" dirty="0"/>
          </a:p>
          <a:p>
            <a:endParaRPr kumimoji="1" lang="ja-JP" altLang="en-US" dirty="0"/>
          </a:p>
        </p:txBody>
      </p:sp>
      <p:grpSp>
        <p:nvGrpSpPr>
          <p:cNvPr id="113" name="グループ化 112"/>
          <p:cNvGrpSpPr/>
          <p:nvPr/>
        </p:nvGrpSpPr>
        <p:grpSpPr>
          <a:xfrm>
            <a:off x="5784191" y="1339336"/>
            <a:ext cx="6095998" cy="4499789"/>
            <a:chOff x="3456709" y="1677174"/>
            <a:chExt cx="6095998" cy="4499789"/>
          </a:xfrm>
        </p:grpSpPr>
        <p:grpSp>
          <p:nvGrpSpPr>
            <p:cNvPr id="47" name="グループ化 46"/>
            <p:cNvGrpSpPr/>
            <p:nvPr/>
          </p:nvGrpSpPr>
          <p:grpSpPr>
            <a:xfrm>
              <a:off x="8485907" y="4389562"/>
              <a:ext cx="1066800" cy="803564"/>
              <a:chOff x="7315200" y="731241"/>
              <a:chExt cx="1066800" cy="803564"/>
            </a:xfrm>
          </p:grpSpPr>
          <p:grpSp>
            <p:nvGrpSpPr>
              <p:cNvPr id="48" name="グループ化 47"/>
              <p:cNvGrpSpPr/>
              <p:nvPr/>
            </p:nvGrpSpPr>
            <p:grpSpPr>
              <a:xfrm>
                <a:off x="7315200" y="731241"/>
                <a:ext cx="886690" cy="803564"/>
                <a:chOff x="7342909" y="726066"/>
                <a:chExt cx="886690" cy="803564"/>
              </a:xfrm>
            </p:grpSpPr>
            <p:grpSp>
              <p:nvGrpSpPr>
                <p:cNvPr id="50" name="グループ化 49"/>
                <p:cNvGrpSpPr/>
                <p:nvPr/>
              </p:nvGrpSpPr>
              <p:grpSpPr>
                <a:xfrm>
                  <a:off x="7342909" y="726066"/>
                  <a:ext cx="831272" cy="803564"/>
                  <a:chOff x="5555673" y="1423843"/>
                  <a:chExt cx="831272" cy="803564"/>
                </a:xfrm>
              </p:grpSpPr>
              <p:sp>
                <p:nvSpPr>
                  <p:cNvPr id="52" name="円/楕円 51"/>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テキスト ボックス 50"/>
                <p:cNvSpPr txBox="1"/>
                <p:nvPr/>
              </p:nvSpPr>
              <p:spPr>
                <a:xfrm>
                  <a:off x="7606145" y="758516"/>
                  <a:ext cx="623454" cy="369332"/>
                </a:xfrm>
                <a:prstGeom prst="rect">
                  <a:avLst/>
                </a:prstGeom>
                <a:noFill/>
              </p:spPr>
              <p:txBody>
                <a:bodyPr wrap="square" rtlCol="0">
                  <a:spAutoFit/>
                </a:bodyPr>
                <a:lstStyle/>
                <a:p>
                  <a:r>
                    <a:rPr kumimoji="1" lang="en-US" altLang="ja-JP" dirty="0">
                      <a:solidFill>
                        <a:schemeClr val="accent2"/>
                      </a:solidFill>
                    </a:rPr>
                    <a:t>2</a:t>
                  </a:r>
                  <a:endParaRPr kumimoji="1" lang="ja-JP" altLang="en-US" dirty="0">
                    <a:solidFill>
                      <a:schemeClr val="accent2"/>
                    </a:solidFill>
                  </a:endParaRPr>
                </a:p>
              </p:txBody>
            </p:sp>
          </p:grpSp>
          <p:sp>
            <p:nvSpPr>
              <p:cNvPr id="49" name="テキスト ボックス 48"/>
              <p:cNvSpPr txBox="1"/>
              <p:nvPr/>
            </p:nvSpPr>
            <p:spPr>
              <a:xfrm>
                <a:off x="7578436" y="1149247"/>
                <a:ext cx="803564" cy="369332"/>
              </a:xfrm>
              <a:prstGeom prst="rect">
                <a:avLst/>
              </a:prstGeom>
              <a:noFill/>
            </p:spPr>
            <p:txBody>
              <a:bodyPr wrap="square" rtlCol="0">
                <a:spAutoFit/>
              </a:bodyPr>
              <a:lstStyle/>
              <a:p>
                <a:r>
                  <a:rPr kumimoji="1" lang="en-US" altLang="ja-JP" dirty="0">
                    <a:solidFill>
                      <a:schemeClr val="accent1"/>
                    </a:solidFill>
                  </a:rPr>
                  <a:t>7</a:t>
                </a:r>
                <a:endParaRPr kumimoji="1" lang="ja-JP" altLang="en-US" dirty="0">
                  <a:solidFill>
                    <a:schemeClr val="accent1"/>
                  </a:solidFill>
                </a:endParaRPr>
              </a:p>
            </p:txBody>
          </p:sp>
        </p:grpSp>
        <p:grpSp>
          <p:nvGrpSpPr>
            <p:cNvPr id="112" name="グループ化 111"/>
            <p:cNvGrpSpPr/>
            <p:nvPr/>
          </p:nvGrpSpPr>
          <p:grpSpPr>
            <a:xfrm>
              <a:off x="3456709" y="1677174"/>
              <a:ext cx="5444834" cy="4499789"/>
              <a:chOff x="3456709" y="1677174"/>
              <a:chExt cx="5444834" cy="4499789"/>
            </a:xfrm>
          </p:grpSpPr>
          <p:grpSp>
            <p:nvGrpSpPr>
              <p:cNvPr id="9" name="グループ化 8"/>
              <p:cNvGrpSpPr/>
              <p:nvPr/>
            </p:nvGrpSpPr>
            <p:grpSpPr>
              <a:xfrm>
                <a:off x="6186054" y="1677174"/>
                <a:ext cx="886690" cy="803564"/>
                <a:chOff x="7342909" y="726066"/>
                <a:chExt cx="886690" cy="803564"/>
              </a:xfrm>
            </p:grpSpPr>
            <p:grpSp>
              <p:nvGrpSpPr>
                <p:cNvPr id="8" name="グループ化 7"/>
                <p:cNvGrpSpPr/>
                <p:nvPr/>
              </p:nvGrpSpPr>
              <p:grpSpPr>
                <a:xfrm>
                  <a:off x="7342909" y="726066"/>
                  <a:ext cx="831272" cy="803564"/>
                  <a:chOff x="5555673" y="1423843"/>
                  <a:chExt cx="831272" cy="803564"/>
                </a:xfrm>
              </p:grpSpPr>
              <p:sp>
                <p:nvSpPr>
                  <p:cNvPr id="4" name="円/楕円 3"/>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テキスト ボックス 6"/>
                <p:cNvSpPr txBox="1"/>
                <p:nvPr/>
              </p:nvSpPr>
              <p:spPr>
                <a:xfrm>
                  <a:off x="7606145" y="758516"/>
                  <a:ext cx="623454" cy="369332"/>
                </a:xfrm>
                <a:prstGeom prst="rect">
                  <a:avLst/>
                </a:prstGeom>
                <a:noFill/>
              </p:spPr>
              <p:txBody>
                <a:bodyPr wrap="square" rtlCol="0">
                  <a:spAutoFit/>
                </a:bodyPr>
                <a:lstStyle/>
                <a:p>
                  <a:r>
                    <a:rPr kumimoji="1" lang="en-US" altLang="ja-JP" dirty="0" smtClean="0">
                      <a:solidFill>
                        <a:schemeClr val="accent2"/>
                      </a:solidFill>
                    </a:rPr>
                    <a:t>0</a:t>
                  </a:r>
                  <a:endParaRPr kumimoji="1" lang="ja-JP" altLang="en-US" dirty="0">
                    <a:solidFill>
                      <a:schemeClr val="accent2"/>
                    </a:solidFill>
                  </a:endParaRPr>
                </a:p>
              </p:txBody>
            </p:sp>
          </p:grpSp>
          <p:sp>
            <p:nvSpPr>
              <p:cNvPr id="10" name="テキスト ボックス 9"/>
              <p:cNvSpPr txBox="1"/>
              <p:nvPr/>
            </p:nvSpPr>
            <p:spPr>
              <a:xfrm>
                <a:off x="6386944" y="2082624"/>
                <a:ext cx="803564" cy="369332"/>
              </a:xfrm>
              <a:prstGeom prst="rect">
                <a:avLst/>
              </a:prstGeom>
              <a:noFill/>
            </p:spPr>
            <p:txBody>
              <a:bodyPr wrap="square" rtlCol="0">
                <a:spAutoFit/>
              </a:bodyPr>
              <a:lstStyle/>
              <a:p>
                <a:r>
                  <a:rPr kumimoji="1" lang="en-US" altLang="ja-JP" dirty="0" smtClean="0">
                    <a:solidFill>
                      <a:schemeClr val="accent1"/>
                    </a:solidFill>
                  </a:rPr>
                  <a:t>13</a:t>
                </a:r>
                <a:endParaRPr kumimoji="1" lang="ja-JP" altLang="en-US" dirty="0">
                  <a:solidFill>
                    <a:schemeClr val="accent1"/>
                  </a:solidFill>
                </a:endParaRPr>
              </a:p>
            </p:txBody>
          </p:sp>
          <p:grpSp>
            <p:nvGrpSpPr>
              <p:cNvPr id="12" name="グループ化 11"/>
              <p:cNvGrpSpPr/>
              <p:nvPr/>
            </p:nvGrpSpPr>
            <p:grpSpPr>
              <a:xfrm>
                <a:off x="4675909" y="2840956"/>
                <a:ext cx="1004454" cy="803564"/>
                <a:chOff x="7315200" y="731241"/>
                <a:chExt cx="1004454" cy="803564"/>
              </a:xfrm>
            </p:grpSpPr>
            <p:grpSp>
              <p:nvGrpSpPr>
                <p:cNvPr id="13" name="グループ化 12"/>
                <p:cNvGrpSpPr/>
                <p:nvPr/>
              </p:nvGrpSpPr>
              <p:grpSpPr>
                <a:xfrm>
                  <a:off x="7315200" y="731241"/>
                  <a:ext cx="886690" cy="803564"/>
                  <a:chOff x="7342909" y="726066"/>
                  <a:chExt cx="886690" cy="803564"/>
                </a:xfrm>
              </p:grpSpPr>
              <p:grpSp>
                <p:nvGrpSpPr>
                  <p:cNvPr id="15" name="グループ化 14"/>
                  <p:cNvGrpSpPr/>
                  <p:nvPr/>
                </p:nvGrpSpPr>
                <p:grpSpPr>
                  <a:xfrm>
                    <a:off x="7342909" y="726066"/>
                    <a:ext cx="831272" cy="803564"/>
                    <a:chOff x="5555673" y="1423843"/>
                    <a:chExt cx="831272" cy="803564"/>
                  </a:xfrm>
                </p:grpSpPr>
                <p:sp>
                  <p:nvSpPr>
                    <p:cNvPr id="17" name="円/楕円 16"/>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テキスト ボックス 15"/>
                  <p:cNvSpPr txBox="1"/>
                  <p:nvPr/>
                </p:nvSpPr>
                <p:spPr>
                  <a:xfrm>
                    <a:off x="7606145" y="758516"/>
                    <a:ext cx="623454" cy="369332"/>
                  </a:xfrm>
                  <a:prstGeom prst="rect">
                    <a:avLst/>
                  </a:prstGeom>
                  <a:noFill/>
                </p:spPr>
                <p:txBody>
                  <a:bodyPr wrap="square" rtlCol="0">
                    <a:spAutoFit/>
                  </a:bodyPr>
                  <a:lstStyle/>
                  <a:p>
                    <a:r>
                      <a:rPr kumimoji="1" lang="en-US" altLang="ja-JP" dirty="0" smtClean="0">
                        <a:solidFill>
                          <a:schemeClr val="accent2"/>
                        </a:solidFill>
                      </a:rPr>
                      <a:t>1</a:t>
                    </a:r>
                    <a:endParaRPr kumimoji="1" lang="ja-JP" altLang="en-US" dirty="0">
                      <a:solidFill>
                        <a:schemeClr val="accent2"/>
                      </a:solidFill>
                    </a:endParaRPr>
                  </a:p>
                </p:txBody>
              </p:sp>
            </p:grpSp>
            <p:sp>
              <p:nvSpPr>
                <p:cNvPr id="14" name="テキスト ボックス 13"/>
                <p:cNvSpPr txBox="1"/>
                <p:nvPr/>
              </p:nvSpPr>
              <p:spPr>
                <a:xfrm>
                  <a:off x="7516090" y="1136691"/>
                  <a:ext cx="803564" cy="369332"/>
                </a:xfrm>
                <a:prstGeom prst="rect">
                  <a:avLst/>
                </a:prstGeom>
                <a:noFill/>
              </p:spPr>
              <p:txBody>
                <a:bodyPr wrap="square" rtlCol="0">
                  <a:spAutoFit/>
                </a:bodyPr>
                <a:lstStyle/>
                <a:p>
                  <a:r>
                    <a:rPr kumimoji="1" lang="en-US" altLang="ja-JP" dirty="0" smtClean="0">
                      <a:solidFill>
                        <a:schemeClr val="accent1"/>
                      </a:solidFill>
                    </a:rPr>
                    <a:t>13</a:t>
                  </a:r>
                  <a:endParaRPr kumimoji="1" lang="ja-JP" altLang="en-US" dirty="0">
                    <a:solidFill>
                      <a:schemeClr val="accent1"/>
                    </a:solidFill>
                  </a:endParaRPr>
                </a:p>
              </p:txBody>
            </p:sp>
          </p:grpSp>
          <p:grpSp>
            <p:nvGrpSpPr>
              <p:cNvPr id="19" name="グループ化 18"/>
              <p:cNvGrpSpPr/>
              <p:nvPr/>
            </p:nvGrpSpPr>
            <p:grpSpPr>
              <a:xfrm>
                <a:off x="7654636" y="2840956"/>
                <a:ext cx="1004454" cy="803564"/>
                <a:chOff x="7315200" y="731241"/>
                <a:chExt cx="1004454" cy="803564"/>
              </a:xfrm>
            </p:grpSpPr>
            <p:grpSp>
              <p:nvGrpSpPr>
                <p:cNvPr id="20" name="グループ化 19"/>
                <p:cNvGrpSpPr/>
                <p:nvPr/>
              </p:nvGrpSpPr>
              <p:grpSpPr>
                <a:xfrm>
                  <a:off x="7315200" y="731241"/>
                  <a:ext cx="886690" cy="803564"/>
                  <a:chOff x="7342909" y="726066"/>
                  <a:chExt cx="886690" cy="803564"/>
                </a:xfrm>
              </p:grpSpPr>
              <p:grpSp>
                <p:nvGrpSpPr>
                  <p:cNvPr id="22" name="グループ化 21"/>
                  <p:cNvGrpSpPr/>
                  <p:nvPr/>
                </p:nvGrpSpPr>
                <p:grpSpPr>
                  <a:xfrm>
                    <a:off x="7342909" y="726066"/>
                    <a:ext cx="831272" cy="803564"/>
                    <a:chOff x="5555673" y="1423843"/>
                    <a:chExt cx="831272" cy="803564"/>
                  </a:xfrm>
                </p:grpSpPr>
                <p:sp>
                  <p:nvSpPr>
                    <p:cNvPr id="24" name="円/楕円 23"/>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7606145" y="758516"/>
                    <a:ext cx="623454" cy="369332"/>
                  </a:xfrm>
                  <a:prstGeom prst="rect">
                    <a:avLst/>
                  </a:prstGeom>
                  <a:noFill/>
                </p:spPr>
                <p:txBody>
                  <a:bodyPr wrap="square" rtlCol="0">
                    <a:spAutoFit/>
                  </a:bodyPr>
                  <a:lstStyle/>
                  <a:p>
                    <a:r>
                      <a:rPr kumimoji="1" lang="en-US" altLang="ja-JP" dirty="0">
                        <a:solidFill>
                          <a:schemeClr val="accent2"/>
                        </a:solidFill>
                      </a:rPr>
                      <a:t>1</a:t>
                    </a:r>
                    <a:endParaRPr kumimoji="1" lang="ja-JP" altLang="en-US" dirty="0">
                      <a:solidFill>
                        <a:schemeClr val="accent2"/>
                      </a:solidFill>
                    </a:endParaRPr>
                  </a:p>
                </p:txBody>
              </p:sp>
            </p:grpSp>
            <p:sp>
              <p:nvSpPr>
                <p:cNvPr id="21" name="テキスト ボックス 20"/>
                <p:cNvSpPr txBox="1"/>
                <p:nvPr/>
              </p:nvSpPr>
              <p:spPr>
                <a:xfrm>
                  <a:off x="7516090" y="1136691"/>
                  <a:ext cx="803564" cy="369332"/>
                </a:xfrm>
                <a:prstGeom prst="rect">
                  <a:avLst/>
                </a:prstGeom>
                <a:noFill/>
              </p:spPr>
              <p:txBody>
                <a:bodyPr wrap="square" rtlCol="0">
                  <a:spAutoFit/>
                </a:bodyPr>
                <a:lstStyle/>
                <a:p>
                  <a:r>
                    <a:rPr kumimoji="1" lang="en-US" altLang="ja-JP" dirty="0" smtClean="0">
                      <a:solidFill>
                        <a:schemeClr val="accent1"/>
                      </a:solidFill>
                    </a:rPr>
                    <a:t>11</a:t>
                  </a:r>
                  <a:endParaRPr kumimoji="1" lang="ja-JP" altLang="en-US" dirty="0">
                    <a:solidFill>
                      <a:schemeClr val="accent1"/>
                    </a:solidFill>
                  </a:endParaRPr>
                </a:p>
              </p:txBody>
            </p:sp>
          </p:grpSp>
          <p:grpSp>
            <p:nvGrpSpPr>
              <p:cNvPr id="26" name="グループ化 25"/>
              <p:cNvGrpSpPr/>
              <p:nvPr/>
            </p:nvGrpSpPr>
            <p:grpSpPr>
              <a:xfrm>
                <a:off x="3816886" y="4373336"/>
                <a:ext cx="1004454" cy="803564"/>
                <a:chOff x="7315200" y="731241"/>
                <a:chExt cx="1004454" cy="803564"/>
              </a:xfrm>
            </p:grpSpPr>
            <p:grpSp>
              <p:nvGrpSpPr>
                <p:cNvPr id="27" name="グループ化 26"/>
                <p:cNvGrpSpPr/>
                <p:nvPr/>
              </p:nvGrpSpPr>
              <p:grpSpPr>
                <a:xfrm>
                  <a:off x="7315200" y="731241"/>
                  <a:ext cx="886690" cy="803564"/>
                  <a:chOff x="7342909" y="726066"/>
                  <a:chExt cx="886690" cy="803564"/>
                </a:xfrm>
              </p:grpSpPr>
              <p:grpSp>
                <p:nvGrpSpPr>
                  <p:cNvPr id="29" name="グループ化 28"/>
                  <p:cNvGrpSpPr/>
                  <p:nvPr/>
                </p:nvGrpSpPr>
                <p:grpSpPr>
                  <a:xfrm>
                    <a:off x="7342909" y="726066"/>
                    <a:ext cx="831272" cy="803564"/>
                    <a:chOff x="5555673" y="1423843"/>
                    <a:chExt cx="831272" cy="803564"/>
                  </a:xfrm>
                </p:grpSpPr>
                <p:sp>
                  <p:nvSpPr>
                    <p:cNvPr id="31" name="円/楕円 30"/>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テキスト ボックス 29"/>
                  <p:cNvSpPr txBox="1"/>
                  <p:nvPr/>
                </p:nvSpPr>
                <p:spPr>
                  <a:xfrm>
                    <a:off x="7606145" y="758516"/>
                    <a:ext cx="623454" cy="369332"/>
                  </a:xfrm>
                  <a:prstGeom prst="rect">
                    <a:avLst/>
                  </a:prstGeom>
                  <a:noFill/>
                </p:spPr>
                <p:txBody>
                  <a:bodyPr wrap="square" rtlCol="0">
                    <a:spAutoFit/>
                  </a:bodyPr>
                  <a:lstStyle/>
                  <a:p>
                    <a:r>
                      <a:rPr kumimoji="1" lang="en-US" altLang="ja-JP" dirty="0">
                        <a:solidFill>
                          <a:schemeClr val="accent2"/>
                        </a:solidFill>
                      </a:rPr>
                      <a:t>2</a:t>
                    </a:r>
                    <a:endParaRPr kumimoji="1" lang="ja-JP" altLang="en-US" dirty="0">
                      <a:solidFill>
                        <a:schemeClr val="accent2"/>
                      </a:solidFill>
                    </a:endParaRPr>
                  </a:p>
                </p:txBody>
              </p:sp>
            </p:grpSp>
            <p:sp>
              <p:nvSpPr>
                <p:cNvPr id="28" name="テキスト ボックス 27"/>
                <p:cNvSpPr txBox="1"/>
                <p:nvPr/>
              </p:nvSpPr>
              <p:spPr>
                <a:xfrm>
                  <a:off x="7516090" y="1136691"/>
                  <a:ext cx="803564" cy="369332"/>
                </a:xfrm>
                <a:prstGeom prst="rect">
                  <a:avLst/>
                </a:prstGeom>
                <a:noFill/>
              </p:spPr>
              <p:txBody>
                <a:bodyPr wrap="square" rtlCol="0">
                  <a:spAutoFit/>
                </a:bodyPr>
                <a:lstStyle/>
                <a:p>
                  <a:r>
                    <a:rPr kumimoji="1" lang="en-US" altLang="ja-JP" dirty="0" smtClean="0">
                      <a:solidFill>
                        <a:schemeClr val="accent1"/>
                      </a:solidFill>
                    </a:rPr>
                    <a:t>13</a:t>
                  </a:r>
                  <a:endParaRPr kumimoji="1" lang="ja-JP" altLang="en-US" dirty="0">
                    <a:solidFill>
                      <a:schemeClr val="accent1"/>
                    </a:solidFill>
                  </a:endParaRPr>
                </a:p>
              </p:txBody>
            </p:sp>
          </p:grpSp>
          <p:grpSp>
            <p:nvGrpSpPr>
              <p:cNvPr id="33" name="グループ化 32"/>
              <p:cNvGrpSpPr/>
              <p:nvPr/>
            </p:nvGrpSpPr>
            <p:grpSpPr>
              <a:xfrm>
                <a:off x="5507181" y="4389562"/>
                <a:ext cx="1063336" cy="803564"/>
                <a:chOff x="7315200" y="731241"/>
                <a:chExt cx="1063336" cy="803564"/>
              </a:xfrm>
            </p:grpSpPr>
            <p:grpSp>
              <p:nvGrpSpPr>
                <p:cNvPr id="34" name="グループ化 33"/>
                <p:cNvGrpSpPr/>
                <p:nvPr/>
              </p:nvGrpSpPr>
              <p:grpSpPr>
                <a:xfrm>
                  <a:off x="7315200" y="731241"/>
                  <a:ext cx="886690" cy="803564"/>
                  <a:chOff x="7342909" y="726066"/>
                  <a:chExt cx="886690" cy="803564"/>
                </a:xfrm>
              </p:grpSpPr>
              <p:grpSp>
                <p:nvGrpSpPr>
                  <p:cNvPr id="36" name="グループ化 35"/>
                  <p:cNvGrpSpPr/>
                  <p:nvPr/>
                </p:nvGrpSpPr>
                <p:grpSpPr>
                  <a:xfrm>
                    <a:off x="7342909" y="726066"/>
                    <a:ext cx="831272" cy="803564"/>
                    <a:chOff x="5555673" y="1423843"/>
                    <a:chExt cx="831272" cy="803564"/>
                  </a:xfrm>
                </p:grpSpPr>
                <p:sp>
                  <p:nvSpPr>
                    <p:cNvPr id="38" name="円/楕円 37"/>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p:cNvSpPr txBox="1"/>
                  <p:nvPr/>
                </p:nvSpPr>
                <p:spPr>
                  <a:xfrm>
                    <a:off x="7606145" y="758516"/>
                    <a:ext cx="623454" cy="369332"/>
                  </a:xfrm>
                  <a:prstGeom prst="rect">
                    <a:avLst/>
                  </a:prstGeom>
                  <a:noFill/>
                </p:spPr>
                <p:txBody>
                  <a:bodyPr wrap="square" rtlCol="0">
                    <a:spAutoFit/>
                  </a:bodyPr>
                  <a:lstStyle/>
                  <a:p>
                    <a:r>
                      <a:rPr kumimoji="1" lang="en-US" altLang="ja-JP" dirty="0">
                        <a:solidFill>
                          <a:schemeClr val="accent2"/>
                        </a:solidFill>
                      </a:rPr>
                      <a:t>2</a:t>
                    </a:r>
                    <a:endParaRPr kumimoji="1" lang="ja-JP" altLang="en-US" dirty="0">
                      <a:solidFill>
                        <a:schemeClr val="accent2"/>
                      </a:solidFill>
                    </a:endParaRPr>
                  </a:p>
                </p:txBody>
              </p:sp>
            </p:grpSp>
            <p:sp>
              <p:nvSpPr>
                <p:cNvPr id="35" name="テキスト ボックス 34"/>
                <p:cNvSpPr txBox="1"/>
                <p:nvPr/>
              </p:nvSpPr>
              <p:spPr>
                <a:xfrm>
                  <a:off x="7574972" y="1136691"/>
                  <a:ext cx="803564" cy="369332"/>
                </a:xfrm>
                <a:prstGeom prst="rect">
                  <a:avLst/>
                </a:prstGeom>
                <a:noFill/>
              </p:spPr>
              <p:txBody>
                <a:bodyPr wrap="square" rtlCol="0">
                  <a:spAutoFit/>
                </a:bodyPr>
                <a:lstStyle/>
                <a:p>
                  <a:r>
                    <a:rPr kumimoji="1" lang="en-US" altLang="ja-JP" dirty="0">
                      <a:solidFill>
                        <a:schemeClr val="accent1"/>
                      </a:solidFill>
                    </a:rPr>
                    <a:t>9</a:t>
                  </a:r>
                  <a:endParaRPr kumimoji="1" lang="ja-JP" altLang="en-US" dirty="0">
                    <a:solidFill>
                      <a:schemeClr val="accent1"/>
                    </a:solidFill>
                  </a:endParaRPr>
                </a:p>
              </p:txBody>
            </p:sp>
          </p:grpSp>
          <p:grpSp>
            <p:nvGrpSpPr>
              <p:cNvPr id="40" name="グループ化 39"/>
              <p:cNvGrpSpPr/>
              <p:nvPr/>
            </p:nvGrpSpPr>
            <p:grpSpPr>
              <a:xfrm>
                <a:off x="6788726" y="4389562"/>
                <a:ext cx="1004454" cy="803564"/>
                <a:chOff x="7315200" y="731241"/>
                <a:chExt cx="1004454" cy="803564"/>
              </a:xfrm>
            </p:grpSpPr>
            <p:grpSp>
              <p:nvGrpSpPr>
                <p:cNvPr id="41" name="グループ化 40"/>
                <p:cNvGrpSpPr/>
                <p:nvPr/>
              </p:nvGrpSpPr>
              <p:grpSpPr>
                <a:xfrm>
                  <a:off x="7315200" y="731241"/>
                  <a:ext cx="886690" cy="803564"/>
                  <a:chOff x="7342909" y="726066"/>
                  <a:chExt cx="886690" cy="803564"/>
                </a:xfrm>
              </p:grpSpPr>
              <p:grpSp>
                <p:nvGrpSpPr>
                  <p:cNvPr id="43" name="グループ化 42"/>
                  <p:cNvGrpSpPr/>
                  <p:nvPr/>
                </p:nvGrpSpPr>
                <p:grpSpPr>
                  <a:xfrm>
                    <a:off x="7342909" y="726066"/>
                    <a:ext cx="831272" cy="803564"/>
                    <a:chOff x="5555673" y="1423843"/>
                    <a:chExt cx="831272" cy="803564"/>
                  </a:xfrm>
                </p:grpSpPr>
                <p:sp>
                  <p:nvSpPr>
                    <p:cNvPr id="45" name="円/楕円 44"/>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p:cNvSpPr txBox="1"/>
                  <p:nvPr/>
                </p:nvSpPr>
                <p:spPr>
                  <a:xfrm>
                    <a:off x="7606145" y="758516"/>
                    <a:ext cx="623454" cy="369332"/>
                  </a:xfrm>
                  <a:prstGeom prst="rect">
                    <a:avLst/>
                  </a:prstGeom>
                  <a:noFill/>
                </p:spPr>
                <p:txBody>
                  <a:bodyPr wrap="square" rtlCol="0">
                    <a:spAutoFit/>
                  </a:bodyPr>
                  <a:lstStyle/>
                  <a:p>
                    <a:r>
                      <a:rPr kumimoji="1" lang="en-US" altLang="ja-JP" dirty="0">
                        <a:solidFill>
                          <a:schemeClr val="accent2"/>
                        </a:solidFill>
                      </a:rPr>
                      <a:t>2</a:t>
                    </a:r>
                    <a:endParaRPr kumimoji="1" lang="ja-JP" altLang="en-US" dirty="0">
                      <a:solidFill>
                        <a:schemeClr val="accent2"/>
                      </a:solidFill>
                    </a:endParaRPr>
                  </a:p>
                </p:txBody>
              </p:sp>
            </p:grpSp>
            <p:sp>
              <p:nvSpPr>
                <p:cNvPr id="42" name="テキスト ボックス 41"/>
                <p:cNvSpPr txBox="1"/>
                <p:nvPr/>
              </p:nvSpPr>
              <p:spPr>
                <a:xfrm>
                  <a:off x="7516090" y="1136691"/>
                  <a:ext cx="803564" cy="369332"/>
                </a:xfrm>
                <a:prstGeom prst="rect">
                  <a:avLst/>
                </a:prstGeom>
                <a:noFill/>
              </p:spPr>
              <p:txBody>
                <a:bodyPr wrap="square" rtlCol="0">
                  <a:spAutoFit/>
                </a:bodyPr>
                <a:lstStyle/>
                <a:p>
                  <a:r>
                    <a:rPr kumimoji="1" lang="en-US" altLang="ja-JP" dirty="0" smtClean="0">
                      <a:solidFill>
                        <a:schemeClr val="accent1"/>
                      </a:solidFill>
                    </a:rPr>
                    <a:t>11</a:t>
                  </a:r>
                  <a:endParaRPr kumimoji="1" lang="ja-JP" altLang="en-US" dirty="0">
                    <a:solidFill>
                      <a:schemeClr val="accent1"/>
                    </a:solidFill>
                  </a:endParaRPr>
                </a:p>
              </p:txBody>
            </p:sp>
          </p:grpSp>
          <p:cxnSp>
            <p:nvCxnSpPr>
              <p:cNvPr id="55" name="直線コネクタ 54"/>
              <p:cNvCxnSpPr>
                <a:stCxn id="4" idx="3"/>
              </p:cNvCxnSpPr>
              <p:nvPr/>
            </p:nvCxnSpPr>
            <p:spPr>
              <a:xfrm flipH="1">
                <a:off x="5382491" y="2363059"/>
                <a:ext cx="935096" cy="621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4" idx="1"/>
              </p:cNvCxnSpPr>
              <p:nvPr/>
            </p:nvCxnSpPr>
            <p:spPr>
              <a:xfrm flipH="1" flipV="1">
                <a:off x="6885750" y="2352968"/>
                <a:ext cx="900419" cy="605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17" idx="3"/>
                <a:endCxn id="31" idx="0"/>
              </p:cNvCxnSpPr>
              <p:nvPr/>
            </p:nvCxnSpPr>
            <p:spPr>
              <a:xfrm flipH="1">
                <a:off x="4232522" y="3526841"/>
                <a:ext cx="574920" cy="846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38" idx="0"/>
              </p:cNvCxnSpPr>
              <p:nvPr/>
            </p:nvCxnSpPr>
            <p:spPr>
              <a:xfrm flipH="1" flipV="1">
                <a:off x="5417044" y="3495041"/>
                <a:ext cx="505773" cy="894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45" idx="0"/>
                <a:endCxn id="24" idx="3"/>
              </p:cNvCxnSpPr>
              <p:nvPr/>
            </p:nvCxnSpPr>
            <p:spPr>
              <a:xfrm flipV="1">
                <a:off x="7204362" y="3526841"/>
                <a:ext cx="581807" cy="862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2" idx="0"/>
              </p:cNvCxnSpPr>
              <p:nvPr/>
            </p:nvCxnSpPr>
            <p:spPr>
              <a:xfrm flipH="1" flipV="1">
                <a:off x="8388884" y="3526841"/>
                <a:ext cx="512659" cy="862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1" idx="3"/>
              </p:cNvCxnSpPr>
              <p:nvPr/>
            </p:nvCxnSpPr>
            <p:spPr>
              <a:xfrm flipH="1">
                <a:off x="3456709" y="5059221"/>
                <a:ext cx="491710" cy="103712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flipV="1">
                <a:off x="4509652" y="5059221"/>
                <a:ext cx="521215" cy="111774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89365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深さ、幅優先探索の復習</a:t>
            </a:r>
            <a:endParaRPr kumimoji="1" lang="en-US" altLang="ja-JP" dirty="0" smtClean="0"/>
          </a:p>
          <a:p>
            <a:endParaRPr lang="en-US" altLang="ja-JP" dirty="0"/>
          </a:p>
          <a:p>
            <a:r>
              <a:rPr lang="ja-JP" altLang="en-US" dirty="0" smtClean="0"/>
              <a:t>再帰での深さ優先探索の考え方と実装を解説</a:t>
            </a:r>
            <a:endParaRPr lang="en-US" altLang="ja-JP" dirty="0" smtClean="0"/>
          </a:p>
          <a:p>
            <a:endParaRPr kumimoji="1" lang="en-US" altLang="ja-JP" dirty="0"/>
          </a:p>
        </p:txBody>
      </p:sp>
    </p:spTree>
    <p:extLst>
      <p:ext uri="{BB962C8B-B14F-4D97-AF65-F5344CB8AC3E}">
        <p14:creationId xmlns:p14="http://schemas.microsoft.com/office/powerpoint/2010/main" val="1085682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再帰の使い方：①の解説</a:t>
            </a:r>
            <a:endParaRPr kumimoji="1" lang="ja-JP" altLang="en-US" dirty="0"/>
          </a:p>
        </p:txBody>
      </p:sp>
      <p:sp>
        <p:nvSpPr>
          <p:cNvPr id="3" name="コンテンツ プレースホルダー 2"/>
          <p:cNvSpPr>
            <a:spLocks noGrp="1"/>
          </p:cNvSpPr>
          <p:nvPr>
            <p:ph idx="1"/>
          </p:nvPr>
        </p:nvSpPr>
        <p:spPr>
          <a:xfrm>
            <a:off x="838200" y="1825625"/>
            <a:ext cx="6736492" cy="4351338"/>
          </a:xfrm>
        </p:spPr>
        <p:txBody>
          <a:bodyPr>
            <a:normAutofit/>
          </a:bodyPr>
          <a:lstStyle/>
          <a:p>
            <a:r>
              <a:rPr kumimoji="1" lang="ja-JP" altLang="en-US" dirty="0" smtClean="0"/>
              <a:t>メソッドの構成</a:t>
            </a:r>
            <a:endParaRPr kumimoji="1" lang="en-US" altLang="ja-JP" dirty="0" smtClean="0"/>
          </a:p>
          <a:p>
            <a:pPr marL="457200" lvl="1" indent="0">
              <a:buNone/>
            </a:pPr>
            <a:r>
              <a:rPr lang="ja-JP" altLang="en-US" dirty="0" smtClean="0"/>
              <a:t>引数は、</a:t>
            </a:r>
            <a:endParaRPr lang="en-US" altLang="ja-JP" dirty="0" smtClean="0"/>
          </a:p>
          <a:p>
            <a:pPr lvl="2">
              <a:buFont typeface="Wingdings" panose="05000000000000000000" pitchFamily="2" charset="2"/>
              <a:buChar char="ü"/>
            </a:pPr>
            <a:r>
              <a:rPr lang="ja-JP" altLang="en-US" dirty="0" smtClean="0">
                <a:solidFill>
                  <a:schemeClr val="accent2"/>
                </a:solidFill>
              </a:rPr>
              <a:t>何番目の商品に注目しているか</a:t>
            </a:r>
            <a:endParaRPr lang="en-US" altLang="ja-JP" dirty="0" smtClean="0">
              <a:solidFill>
                <a:schemeClr val="accent2"/>
              </a:solidFill>
            </a:endParaRPr>
          </a:p>
          <a:p>
            <a:pPr lvl="2">
              <a:buFont typeface="Wingdings" panose="05000000000000000000" pitchFamily="2" charset="2"/>
              <a:buChar char="ü"/>
            </a:pPr>
            <a:r>
              <a:rPr lang="ja-JP" altLang="en-US" dirty="0" smtClean="0">
                <a:solidFill>
                  <a:schemeClr val="accent1"/>
                </a:solidFill>
              </a:rPr>
              <a:t>現在の残金</a:t>
            </a:r>
            <a:endParaRPr lang="en-US" altLang="ja-JP" dirty="0">
              <a:solidFill>
                <a:schemeClr val="accent1"/>
              </a:solidFill>
            </a:endParaRPr>
          </a:p>
          <a:p>
            <a:pPr marL="457200" lvl="1" indent="0">
              <a:buNone/>
            </a:pPr>
            <a:r>
              <a:rPr lang="ja-JP" altLang="en-US" dirty="0" smtClean="0"/>
              <a:t>とする。</a:t>
            </a:r>
            <a:r>
              <a:rPr lang="ja-JP" altLang="en-US" dirty="0"/>
              <a:t>下</a:t>
            </a:r>
            <a:r>
              <a:rPr lang="ja-JP" altLang="en-US" dirty="0" smtClean="0"/>
              <a:t>の図だと、</a:t>
            </a:r>
            <a:endParaRPr lang="en-US" altLang="ja-JP" dirty="0" smtClean="0"/>
          </a:p>
          <a:p>
            <a:pPr marL="457200" lvl="1" indent="0">
              <a:buNone/>
            </a:pPr>
            <a:r>
              <a:rPr lang="en-US" altLang="ja-JP" dirty="0">
                <a:solidFill>
                  <a:schemeClr val="accent2"/>
                </a:solidFill>
              </a:rPr>
              <a:t>0</a:t>
            </a:r>
            <a:r>
              <a:rPr lang="ja-JP" altLang="en-US" dirty="0" smtClean="0">
                <a:solidFill>
                  <a:schemeClr val="accent2"/>
                </a:solidFill>
              </a:rPr>
              <a:t>番目</a:t>
            </a:r>
            <a:r>
              <a:rPr lang="ja-JP" altLang="en-US" dirty="0" smtClean="0"/>
              <a:t>の商品に注目し、現在の残金は</a:t>
            </a:r>
            <a:r>
              <a:rPr lang="en-US" altLang="ja-JP" dirty="0" smtClean="0">
                <a:solidFill>
                  <a:schemeClr val="accent1"/>
                </a:solidFill>
              </a:rPr>
              <a:t>13</a:t>
            </a:r>
            <a:r>
              <a:rPr lang="ja-JP" altLang="en-US" dirty="0" smtClean="0"/>
              <a:t>である</a:t>
            </a:r>
            <a:endParaRPr lang="en-US" altLang="ja-JP" dirty="0" smtClean="0"/>
          </a:p>
        </p:txBody>
      </p:sp>
      <p:grpSp>
        <p:nvGrpSpPr>
          <p:cNvPr id="24" name="グループ化 23"/>
          <p:cNvGrpSpPr/>
          <p:nvPr/>
        </p:nvGrpSpPr>
        <p:grpSpPr>
          <a:xfrm>
            <a:off x="5733779" y="4528001"/>
            <a:ext cx="1508516" cy="1206814"/>
            <a:chOff x="3998998" y="4078473"/>
            <a:chExt cx="1508516" cy="1206814"/>
          </a:xfrm>
        </p:grpSpPr>
        <p:sp>
          <p:nvSpPr>
            <p:cNvPr id="20" name="円/楕円 19"/>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394333" y="4127207"/>
              <a:ext cx="936320" cy="584775"/>
            </a:xfrm>
            <a:prstGeom prst="rect">
              <a:avLst/>
            </a:prstGeom>
            <a:noFill/>
          </p:spPr>
          <p:txBody>
            <a:bodyPr wrap="square" rtlCol="0">
              <a:spAutoFit/>
            </a:bodyPr>
            <a:lstStyle/>
            <a:p>
              <a:r>
                <a:rPr kumimoji="1" lang="en-US" altLang="ja-JP" sz="3200" dirty="0">
                  <a:solidFill>
                    <a:schemeClr val="accent2"/>
                  </a:solidFill>
                </a:rPr>
                <a:t>0</a:t>
              </a:r>
              <a:endParaRPr kumimoji="1" lang="ja-JP" altLang="en-US" sz="3200" dirty="0">
                <a:solidFill>
                  <a:schemeClr val="accent2"/>
                </a:solidFill>
              </a:endParaRPr>
            </a:p>
          </p:txBody>
        </p:sp>
        <p:sp>
          <p:nvSpPr>
            <p:cNvPr id="23" name="テキスト ボックス 22"/>
            <p:cNvSpPr txBox="1"/>
            <p:nvPr/>
          </p:nvSpPr>
          <p:spPr>
            <a:xfrm>
              <a:off x="4300700" y="4687389"/>
              <a:ext cx="1206814" cy="584775"/>
            </a:xfrm>
            <a:prstGeom prst="rect">
              <a:avLst/>
            </a:prstGeom>
            <a:noFill/>
          </p:spPr>
          <p:txBody>
            <a:bodyPr wrap="square" rtlCol="0">
              <a:spAutoFit/>
            </a:bodyPr>
            <a:lstStyle/>
            <a:p>
              <a:r>
                <a:rPr kumimoji="1" lang="en-US" altLang="ja-JP" sz="3200" dirty="0" smtClean="0">
                  <a:solidFill>
                    <a:schemeClr val="accent1"/>
                  </a:solidFill>
                </a:rPr>
                <a:t>13</a:t>
              </a:r>
              <a:endParaRPr kumimoji="1" lang="ja-JP" altLang="en-US" sz="3200" dirty="0">
                <a:solidFill>
                  <a:schemeClr val="accent1"/>
                </a:solidFill>
              </a:endParaRPr>
            </a:p>
          </p:txBody>
        </p:sp>
      </p:grpSp>
      <p:grpSp>
        <p:nvGrpSpPr>
          <p:cNvPr id="38" name="グループ化 37"/>
          <p:cNvGrpSpPr/>
          <p:nvPr/>
        </p:nvGrpSpPr>
        <p:grpSpPr>
          <a:xfrm>
            <a:off x="7035970" y="1107011"/>
            <a:ext cx="3442857" cy="2276699"/>
            <a:chOff x="8749143" y="564257"/>
            <a:chExt cx="3442857" cy="2276699"/>
          </a:xfrm>
        </p:grpSpPr>
        <p:grpSp>
          <p:nvGrpSpPr>
            <p:cNvPr id="39" name="グループ化 38"/>
            <p:cNvGrpSpPr/>
            <p:nvPr/>
          </p:nvGrpSpPr>
          <p:grpSpPr>
            <a:xfrm>
              <a:off x="11035145" y="1675804"/>
              <a:ext cx="1004454" cy="803564"/>
              <a:chOff x="7315200" y="731241"/>
              <a:chExt cx="1004454" cy="803564"/>
            </a:xfrm>
          </p:grpSpPr>
          <p:grpSp>
            <p:nvGrpSpPr>
              <p:cNvPr id="46" name="グループ化 45"/>
              <p:cNvGrpSpPr/>
              <p:nvPr/>
            </p:nvGrpSpPr>
            <p:grpSpPr>
              <a:xfrm>
                <a:off x="7315200" y="731241"/>
                <a:ext cx="886690" cy="803564"/>
                <a:chOff x="7342909" y="726066"/>
                <a:chExt cx="886690" cy="803564"/>
              </a:xfrm>
            </p:grpSpPr>
            <p:grpSp>
              <p:nvGrpSpPr>
                <p:cNvPr id="48" name="グループ化 47"/>
                <p:cNvGrpSpPr/>
                <p:nvPr/>
              </p:nvGrpSpPr>
              <p:grpSpPr>
                <a:xfrm>
                  <a:off x="7342909" y="726066"/>
                  <a:ext cx="831272" cy="803564"/>
                  <a:chOff x="5555673" y="1423843"/>
                  <a:chExt cx="831272" cy="803564"/>
                </a:xfrm>
              </p:grpSpPr>
              <p:sp>
                <p:nvSpPr>
                  <p:cNvPr id="50" name="円/楕円 49"/>
                  <p:cNvSpPr/>
                  <p:nvPr/>
                </p:nvSpPr>
                <p:spPr>
                  <a:xfrm>
                    <a:off x="5569527" y="1423843"/>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p:cNvCxnSpPr/>
                  <p:nvPr/>
                </p:nvCxnSpPr>
                <p:spPr>
                  <a:xfrm>
                    <a:off x="5555673" y="1825625"/>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テキスト ボックス 48"/>
                <p:cNvSpPr txBox="1"/>
                <p:nvPr/>
              </p:nvSpPr>
              <p:spPr>
                <a:xfrm>
                  <a:off x="7606145" y="758516"/>
                  <a:ext cx="623454" cy="369332"/>
                </a:xfrm>
                <a:prstGeom prst="rect">
                  <a:avLst/>
                </a:prstGeom>
                <a:noFill/>
              </p:spPr>
              <p:txBody>
                <a:bodyPr wrap="square" rtlCol="0">
                  <a:spAutoFit/>
                </a:bodyPr>
                <a:lstStyle/>
                <a:p>
                  <a:r>
                    <a:rPr kumimoji="1" lang="en-US" altLang="ja-JP" dirty="0" smtClean="0"/>
                    <a:t>0</a:t>
                  </a:r>
                  <a:endParaRPr kumimoji="1" lang="ja-JP" altLang="en-US" dirty="0"/>
                </a:p>
              </p:txBody>
            </p:sp>
          </p:grpSp>
          <p:sp>
            <p:nvSpPr>
              <p:cNvPr id="47" name="テキスト ボックス 46"/>
              <p:cNvSpPr txBox="1"/>
              <p:nvPr/>
            </p:nvSpPr>
            <p:spPr>
              <a:xfrm>
                <a:off x="7516090" y="1136691"/>
                <a:ext cx="803564" cy="369332"/>
              </a:xfrm>
              <a:prstGeom prst="rect">
                <a:avLst/>
              </a:prstGeom>
              <a:noFill/>
            </p:spPr>
            <p:txBody>
              <a:bodyPr wrap="square" rtlCol="0">
                <a:spAutoFit/>
              </a:bodyPr>
              <a:lstStyle/>
              <a:p>
                <a:r>
                  <a:rPr kumimoji="1" lang="en-US" altLang="ja-JP" dirty="0" smtClean="0"/>
                  <a:t>12</a:t>
                </a:r>
                <a:endParaRPr kumimoji="1" lang="ja-JP" altLang="en-US" dirty="0"/>
              </a:p>
            </p:txBody>
          </p:sp>
        </p:grpSp>
        <p:cxnSp>
          <p:nvCxnSpPr>
            <p:cNvPr id="40" name="直線コネクタ 39"/>
            <p:cNvCxnSpPr>
              <a:stCxn id="50" idx="3"/>
            </p:cNvCxnSpPr>
            <p:nvPr/>
          </p:nvCxnSpPr>
          <p:spPr>
            <a:xfrm flipH="1">
              <a:off x="10716490" y="2361689"/>
              <a:ext cx="450188" cy="47883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1762424" y="2352968"/>
              <a:ext cx="429576" cy="4879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下矢印 41"/>
            <p:cNvSpPr/>
            <p:nvPr/>
          </p:nvSpPr>
          <p:spPr>
            <a:xfrm>
              <a:off x="11298381" y="1187446"/>
              <a:ext cx="284103" cy="529045"/>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10350769" y="564257"/>
              <a:ext cx="1770531" cy="646331"/>
            </a:xfrm>
            <a:prstGeom prst="rect">
              <a:avLst/>
            </a:prstGeom>
            <a:noFill/>
          </p:spPr>
          <p:txBody>
            <a:bodyPr wrap="square" rtlCol="0">
              <a:spAutoFit/>
            </a:bodyPr>
            <a:lstStyle/>
            <a:p>
              <a:pPr algn="r"/>
              <a:r>
                <a:rPr kumimoji="1" lang="ja-JP" altLang="en-US" dirty="0" smtClean="0"/>
                <a:t>何番目の商品を見ているか</a:t>
              </a:r>
              <a:endParaRPr kumimoji="1" lang="ja-JP" altLang="en-US" dirty="0"/>
            </a:p>
          </p:txBody>
        </p:sp>
        <p:sp>
          <p:nvSpPr>
            <p:cNvPr id="44" name="右矢印 43"/>
            <p:cNvSpPr/>
            <p:nvPr/>
          </p:nvSpPr>
          <p:spPr>
            <a:xfrm>
              <a:off x="10545104" y="2163997"/>
              <a:ext cx="675282" cy="188334"/>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8749143" y="2060020"/>
              <a:ext cx="1769511" cy="369332"/>
            </a:xfrm>
            <a:prstGeom prst="rect">
              <a:avLst/>
            </a:prstGeom>
            <a:noFill/>
          </p:spPr>
          <p:txBody>
            <a:bodyPr wrap="square" rtlCol="0">
              <a:spAutoFit/>
            </a:bodyPr>
            <a:lstStyle/>
            <a:p>
              <a:r>
                <a:rPr kumimoji="1" lang="ja-JP" altLang="en-US" dirty="0" smtClean="0"/>
                <a:t>所持金額の残り</a:t>
              </a:r>
              <a:endParaRPr kumimoji="1" lang="ja-JP" altLang="en-US" dirty="0"/>
            </a:p>
          </p:txBody>
        </p:sp>
      </p:grpSp>
    </p:spTree>
    <p:extLst>
      <p:ext uri="{BB962C8B-B14F-4D97-AF65-F5344CB8AC3E}">
        <p14:creationId xmlns:p14="http://schemas.microsoft.com/office/powerpoint/2010/main" val="750371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再帰</a:t>
            </a:r>
            <a:r>
              <a:rPr lang="ja-JP" altLang="en-US" dirty="0" smtClean="0"/>
              <a:t>の使い方：②の解説</a:t>
            </a:r>
            <a:endParaRPr kumimoji="1" lang="ja-JP" altLang="en-US" dirty="0"/>
          </a:p>
        </p:txBody>
      </p:sp>
      <p:sp>
        <p:nvSpPr>
          <p:cNvPr id="3" name="コンテンツ プレースホルダー 2"/>
          <p:cNvSpPr>
            <a:spLocks noGrp="1"/>
          </p:cNvSpPr>
          <p:nvPr>
            <p:ph idx="1"/>
          </p:nvPr>
        </p:nvSpPr>
        <p:spPr>
          <a:xfrm>
            <a:off x="838200" y="1825625"/>
            <a:ext cx="5905801" cy="4351338"/>
          </a:xfrm>
        </p:spPr>
        <p:txBody>
          <a:bodyPr/>
          <a:lstStyle/>
          <a:p>
            <a:r>
              <a:rPr kumimoji="1" lang="ja-JP" altLang="en-US" dirty="0" smtClean="0"/>
              <a:t>注目する番号が商品数（要素数）を超えたら基底部となる</a:t>
            </a:r>
            <a:endParaRPr kumimoji="1" lang="en-US" altLang="ja-JP" dirty="0" smtClean="0"/>
          </a:p>
          <a:p>
            <a:endParaRPr lang="en-US" altLang="ja-JP" dirty="0"/>
          </a:p>
          <a:p>
            <a:r>
              <a:rPr kumimoji="1" lang="ja-JP" altLang="en-US" dirty="0" smtClean="0"/>
              <a:t>この場合、残金が</a:t>
            </a:r>
            <a:r>
              <a:rPr kumimoji="1" lang="en-US" altLang="ja-JP" dirty="0" smtClean="0"/>
              <a:t>0</a:t>
            </a:r>
            <a:r>
              <a:rPr kumimoji="1" lang="ja-JP" altLang="en-US" dirty="0" smtClean="0"/>
              <a:t>なら</a:t>
            </a:r>
            <a:r>
              <a:rPr kumimoji="1" lang="en-US" altLang="ja-JP" dirty="0" smtClean="0"/>
              <a:t>true</a:t>
            </a:r>
            <a:r>
              <a:rPr kumimoji="1" lang="ja-JP" altLang="en-US" dirty="0" smtClean="0"/>
              <a:t>を、そうでなければ</a:t>
            </a:r>
            <a:r>
              <a:rPr kumimoji="1" lang="en-US" altLang="ja-JP" dirty="0" smtClean="0"/>
              <a:t>false</a:t>
            </a:r>
            <a:r>
              <a:rPr kumimoji="1" lang="ja-JP" altLang="en-US" dirty="0" smtClean="0"/>
              <a:t>を返す</a:t>
            </a:r>
            <a:endParaRPr kumimoji="1" lang="en-US" altLang="ja-JP" dirty="0" smtClean="0"/>
          </a:p>
          <a:p>
            <a:endParaRPr lang="en-US" altLang="ja-JP" dirty="0"/>
          </a:p>
          <a:p>
            <a:r>
              <a:rPr kumimoji="1" lang="ja-JP" altLang="en-US" dirty="0" smtClean="0"/>
              <a:t>上の階層に位置するメソッドにもその結果が受け継がれる</a:t>
            </a:r>
            <a:endParaRPr kumimoji="1" lang="ja-JP" altLang="en-US" dirty="0"/>
          </a:p>
        </p:txBody>
      </p:sp>
      <p:grpSp>
        <p:nvGrpSpPr>
          <p:cNvPr id="29" name="グループ化 28"/>
          <p:cNvGrpSpPr/>
          <p:nvPr/>
        </p:nvGrpSpPr>
        <p:grpSpPr>
          <a:xfrm>
            <a:off x="9837424" y="2191038"/>
            <a:ext cx="1630131" cy="3802499"/>
            <a:chOff x="8551119" y="2204165"/>
            <a:chExt cx="1630131" cy="3802499"/>
          </a:xfrm>
        </p:grpSpPr>
        <p:grpSp>
          <p:nvGrpSpPr>
            <p:cNvPr id="14" name="グループ化 13"/>
            <p:cNvGrpSpPr/>
            <p:nvPr/>
          </p:nvGrpSpPr>
          <p:grpSpPr>
            <a:xfrm>
              <a:off x="8551119" y="2204165"/>
              <a:ext cx="1602149" cy="1206814"/>
              <a:chOff x="3998998" y="4078473"/>
              <a:chExt cx="1602149" cy="1206814"/>
            </a:xfrm>
          </p:grpSpPr>
          <p:sp>
            <p:nvSpPr>
              <p:cNvPr id="15" name="円/楕円 14"/>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394333" y="4127207"/>
                <a:ext cx="936320" cy="584775"/>
              </a:xfrm>
              <a:prstGeom prst="rect">
                <a:avLst/>
              </a:prstGeom>
              <a:noFill/>
            </p:spPr>
            <p:txBody>
              <a:bodyPr wrap="square" rtlCol="0">
                <a:spAutoFit/>
              </a:bodyPr>
              <a:lstStyle/>
              <a:p>
                <a:r>
                  <a:rPr kumimoji="1" lang="en-US" altLang="ja-JP" sz="3200" dirty="0" smtClean="0">
                    <a:solidFill>
                      <a:schemeClr val="accent2"/>
                    </a:solidFill>
                  </a:rPr>
                  <a:t>3</a:t>
                </a:r>
                <a:endParaRPr kumimoji="1" lang="ja-JP" altLang="en-US" sz="3200" dirty="0">
                  <a:solidFill>
                    <a:schemeClr val="accent2"/>
                  </a:solidFill>
                </a:endParaRPr>
              </a:p>
            </p:txBody>
          </p:sp>
          <p:sp>
            <p:nvSpPr>
              <p:cNvPr id="18" name="テキスト ボックス 17"/>
              <p:cNvSpPr txBox="1"/>
              <p:nvPr/>
            </p:nvSpPr>
            <p:spPr>
              <a:xfrm>
                <a:off x="4394333" y="4687389"/>
                <a:ext cx="1206814" cy="584775"/>
              </a:xfrm>
              <a:prstGeom prst="rect">
                <a:avLst/>
              </a:prstGeom>
              <a:noFill/>
            </p:spPr>
            <p:txBody>
              <a:bodyPr wrap="square" rtlCol="0">
                <a:spAutoFit/>
              </a:bodyPr>
              <a:lstStyle/>
              <a:p>
                <a:r>
                  <a:rPr kumimoji="1" lang="en-US" altLang="ja-JP" sz="3200" dirty="0">
                    <a:solidFill>
                      <a:schemeClr val="accent1"/>
                    </a:solidFill>
                  </a:rPr>
                  <a:t>8</a:t>
                </a:r>
                <a:endParaRPr kumimoji="1" lang="ja-JP" altLang="en-US" sz="3200" dirty="0">
                  <a:solidFill>
                    <a:schemeClr val="accent1"/>
                  </a:solidFill>
                </a:endParaRPr>
              </a:p>
            </p:txBody>
          </p:sp>
        </p:grpSp>
        <p:grpSp>
          <p:nvGrpSpPr>
            <p:cNvPr id="19" name="グループ化 18"/>
            <p:cNvGrpSpPr/>
            <p:nvPr/>
          </p:nvGrpSpPr>
          <p:grpSpPr>
            <a:xfrm>
              <a:off x="8551119" y="4799850"/>
              <a:ext cx="1630131" cy="1206814"/>
              <a:chOff x="3998998" y="4078473"/>
              <a:chExt cx="1630131" cy="1206814"/>
            </a:xfrm>
          </p:grpSpPr>
          <p:sp>
            <p:nvSpPr>
              <p:cNvPr id="20" name="円/楕円 19"/>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394333" y="4127207"/>
                <a:ext cx="936320" cy="584775"/>
              </a:xfrm>
              <a:prstGeom prst="rect">
                <a:avLst/>
              </a:prstGeom>
              <a:noFill/>
            </p:spPr>
            <p:txBody>
              <a:bodyPr wrap="square" rtlCol="0">
                <a:spAutoFit/>
              </a:bodyPr>
              <a:lstStyle/>
              <a:p>
                <a:r>
                  <a:rPr kumimoji="1" lang="en-US" altLang="ja-JP" sz="3200" dirty="0" smtClean="0">
                    <a:solidFill>
                      <a:schemeClr val="accent2"/>
                    </a:solidFill>
                  </a:rPr>
                  <a:t>4</a:t>
                </a:r>
                <a:endParaRPr kumimoji="1" lang="ja-JP" altLang="en-US" sz="3200" dirty="0">
                  <a:solidFill>
                    <a:schemeClr val="accent2"/>
                  </a:solidFill>
                </a:endParaRPr>
              </a:p>
            </p:txBody>
          </p:sp>
          <p:sp>
            <p:nvSpPr>
              <p:cNvPr id="23" name="テキスト ボックス 22"/>
              <p:cNvSpPr txBox="1"/>
              <p:nvPr/>
            </p:nvSpPr>
            <p:spPr>
              <a:xfrm>
                <a:off x="4422315" y="4687387"/>
                <a:ext cx="1206814" cy="584775"/>
              </a:xfrm>
              <a:prstGeom prst="rect">
                <a:avLst/>
              </a:prstGeom>
              <a:noFill/>
            </p:spPr>
            <p:txBody>
              <a:bodyPr wrap="square" rtlCol="0">
                <a:spAutoFit/>
              </a:bodyPr>
              <a:lstStyle/>
              <a:p>
                <a:r>
                  <a:rPr kumimoji="1" lang="en-US" altLang="ja-JP" sz="3200" dirty="0">
                    <a:solidFill>
                      <a:schemeClr val="accent1"/>
                    </a:solidFill>
                  </a:rPr>
                  <a:t>1</a:t>
                </a:r>
                <a:endParaRPr kumimoji="1" lang="ja-JP" altLang="en-US" sz="3200" dirty="0">
                  <a:solidFill>
                    <a:schemeClr val="accent1"/>
                  </a:solidFill>
                </a:endParaRPr>
              </a:p>
            </p:txBody>
          </p:sp>
        </p:grpSp>
        <p:cxnSp>
          <p:nvCxnSpPr>
            <p:cNvPr id="25" name="直線コネクタ 24"/>
            <p:cNvCxnSpPr>
              <a:stCxn id="15" idx="4"/>
              <a:endCxn id="20" idx="0"/>
            </p:cNvCxnSpPr>
            <p:nvPr/>
          </p:nvCxnSpPr>
          <p:spPr>
            <a:xfrm>
              <a:off x="9175332" y="3410979"/>
              <a:ext cx="0" cy="138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7146512" y="2191038"/>
            <a:ext cx="1630131" cy="3789376"/>
            <a:chOff x="4226254" y="2217288"/>
            <a:chExt cx="1630131" cy="3789376"/>
          </a:xfrm>
        </p:grpSpPr>
        <p:grpSp>
          <p:nvGrpSpPr>
            <p:cNvPr id="4" name="グループ化 3"/>
            <p:cNvGrpSpPr/>
            <p:nvPr/>
          </p:nvGrpSpPr>
          <p:grpSpPr>
            <a:xfrm>
              <a:off x="4226254" y="2217288"/>
              <a:ext cx="1602149" cy="1206814"/>
              <a:chOff x="3998998" y="4078473"/>
              <a:chExt cx="1602149" cy="1206814"/>
            </a:xfrm>
          </p:grpSpPr>
          <p:sp>
            <p:nvSpPr>
              <p:cNvPr id="5" name="円/楕円 4"/>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94333" y="4127207"/>
                <a:ext cx="936320" cy="584775"/>
              </a:xfrm>
              <a:prstGeom prst="rect">
                <a:avLst/>
              </a:prstGeom>
              <a:noFill/>
            </p:spPr>
            <p:txBody>
              <a:bodyPr wrap="square" rtlCol="0">
                <a:spAutoFit/>
              </a:bodyPr>
              <a:lstStyle/>
              <a:p>
                <a:r>
                  <a:rPr kumimoji="1" lang="en-US" altLang="ja-JP" sz="3200" dirty="0" smtClean="0">
                    <a:solidFill>
                      <a:schemeClr val="accent2"/>
                    </a:solidFill>
                  </a:rPr>
                  <a:t>3</a:t>
                </a:r>
                <a:endParaRPr kumimoji="1" lang="ja-JP" altLang="en-US" sz="3200" dirty="0">
                  <a:solidFill>
                    <a:schemeClr val="accent2"/>
                  </a:solidFill>
                </a:endParaRPr>
              </a:p>
            </p:txBody>
          </p:sp>
          <p:sp>
            <p:nvSpPr>
              <p:cNvPr id="8" name="テキスト ボックス 7"/>
              <p:cNvSpPr txBox="1"/>
              <p:nvPr/>
            </p:nvSpPr>
            <p:spPr>
              <a:xfrm>
                <a:off x="4394333" y="4687389"/>
                <a:ext cx="1206814" cy="584775"/>
              </a:xfrm>
              <a:prstGeom prst="rect">
                <a:avLst/>
              </a:prstGeom>
              <a:noFill/>
            </p:spPr>
            <p:txBody>
              <a:bodyPr wrap="square" rtlCol="0">
                <a:spAutoFit/>
              </a:bodyPr>
              <a:lstStyle/>
              <a:p>
                <a:r>
                  <a:rPr kumimoji="1" lang="en-US" altLang="ja-JP" sz="3200" dirty="0">
                    <a:solidFill>
                      <a:schemeClr val="accent1"/>
                    </a:solidFill>
                  </a:rPr>
                  <a:t>7</a:t>
                </a:r>
                <a:endParaRPr kumimoji="1" lang="ja-JP" altLang="en-US" sz="3200" dirty="0">
                  <a:solidFill>
                    <a:schemeClr val="accent1"/>
                  </a:solidFill>
                </a:endParaRPr>
              </a:p>
            </p:txBody>
          </p:sp>
        </p:grpSp>
        <p:grpSp>
          <p:nvGrpSpPr>
            <p:cNvPr id="9" name="グループ化 8"/>
            <p:cNvGrpSpPr/>
            <p:nvPr/>
          </p:nvGrpSpPr>
          <p:grpSpPr>
            <a:xfrm>
              <a:off x="4226254" y="4799850"/>
              <a:ext cx="1630131" cy="1206814"/>
              <a:chOff x="3998998" y="4078473"/>
              <a:chExt cx="1630131" cy="1206814"/>
            </a:xfrm>
          </p:grpSpPr>
          <p:sp>
            <p:nvSpPr>
              <p:cNvPr id="10" name="円/楕円 9"/>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394333" y="4127207"/>
                <a:ext cx="936320" cy="584775"/>
              </a:xfrm>
              <a:prstGeom prst="rect">
                <a:avLst/>
              </a:prstGeom>
              <a:noFill/>
            </p:spPr>
            <p:txBody>
              <a:bodyPr wrap="square" rtlCol="0">
                <a:spAutoFit/>
              </a:bodyPr>
              <a:lstStyle/>
              <a:p>
                <a:r>
                  <a:rPr kumimoji="1" lang="en-US" altLang="ja-JP" sz="3200" dirty="0" smtClean="0">
                    <a:solidFill>
                      <a:schemeClr val="accent2"/>
                    </a:solidFill>
                  </a:rPr>
                  <a:t>4</a:t>
                </a:r>
                <a:endParaRPr kumimoji="1" lang="ja-JP" altLang="en-US" sz="3200" dirty="0">
                  <a:solidFill>
                    <a:schemeClr val="accent2"/>
                  </a:solidFill>
                </a:endParaRPr>
              </a:p>
            </p:txBody>
          </p:sp>
          <p:sp>
            <p:nvSpPr>
              <p:cNvPr id="13" name="テキスト ボックス 12"/>
              <p:cNvSpPr txBox="1"/>
              <p:nvPr/>
            </p:nvSpPr>
            <p:spPr>
              <a:xfrm>
                <a:off x="4422315" y="4687388"/>
                <a:ext cx="1206814" cy="584775"/>
              </a:xfrm>
              <a:prstGeom prst="rect">
                <a:avLst/>
              </a:prstGeom>
              <a:noFill/>
            </p:spPr>
            <p:txBody>
              <a:bodyPr wrap="square" rtlCol="0">
                <a:spAutoFit/>
              </a:bodyPr>
              <a:lstStyle/>
              <a:p>
                <a:r>
                  <a:rPr kumimoji="1" lang="en-US" altLang="ja-JP" sz="3200" dirty="0">
                    <a:solidFill>
                      <a:schemeClr val="accent1"/>
                    </a:solidFill>
                  </a:rPr>
                  <a:t>0</a:t>
                </a:r>
                <a:endParaRPr kumimoji="1" lang="ja-JP" altLang="en-US" sz="3200" dirty="0">
                  <a:solidFill>
                    <a:schemeClr val="accent1"/>
                  </a:solidFill>
                </a:endParaRPr>
              </a:p>
            </p:txBody>
          </p:sp>
        </p:grpSp>
        <p:cxnSp>
          <p:nvCxnSpPr>
            <p:cNvPr id="27" name="直線コネクタ 26"/>
            <p:cNvCxnSpPr>
              <a:stCxn id="5" idx="4"/>
              <a:endCxn id="10" idx="0"/>
            </p:cNvCxnSpPr>
            <p:nvPr/>
          </p:nvCxnSpPr>
          <p:spPr>
            <a:xfrm>
              <a:off x="4850467" y="3424102"/>
              <a:ext cx="0" cy="137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テキスト ボックス 29"/>
          <p:cNvSpPr txBox="1"/>
          <p:nvPr/>
        </p:nvSpPr>
        <p:spPr>
          <a:xfrm>
            <a:off x="8037569" y="5733380"/>
            <a:ext cx="955219"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31" name="テキスト ボックス 30"/>
          <p:cNvSpPr txBox="1"/>
          <p:nvPr/>
        </p:nvSpPr>
        <p:spPr>
          <a:xfrm>
            <a:off x="10804851" y="5771706"/>
            <a:ext cx="955219" cy="369332"/>
          </a:xfrm>
          <a:prstGeom prst="rect">
            <a:avLst/>
          </a:prstGeom>
          <a:noFill/>
        </p:spPr>
        <p:txBody>
          <a:bodyPr wrap="square" rtlCol="0">
            <a:spAutoFit/>
          </a:bodyPr>
          <a:lstStyle/>
          <a:p>
            <a:r>
              <a:rPr kumimoji="1" lang="en-US" altLang="ja-JP" dirty="0" smtClean="0"/>
              <a:t>false</a:t>
            </a:r>
            <a:endParaRPr kumimoji="1" lang="ja-JP" altLang="en-US" dirty="0"/>
          </a:p>
        </p:txBody>
      </p:sp>
      <p:sp>
        <p:nvSpPr>
          <p:cNvPr id="32" name="テキスト ボックス 31"/>
          <p:cNvSpPr txBox="1"/>
          <p:nvPr/>
        </p:nvSpPr>
        <p:spPr>
          <a:xfrm>
            <a:off x="8175900" y="3110821"/>
            <a:ext cx="955219"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33" name="テキスト ボックス 32"/>
          <p:cNvSpPr txBox="1"/>
          <p:nvPr/>
        </p:nvSpPr>
        <p:spPr>
          <a:xfrm>
            <a:off x="10852532" y="3108833"/>
            <a:ext cx="955219" cy="369332"/>
          </a:xfrm>
          <a:prstGeom prst="rect">
            <a:avLst/>
          </a:prstGeom>
          <a:noFill/>
        </p:spPr>
        <p:txBody>
          <a:bodyPr wrap="square" rtlCol="0">
            <a:spAutoFit/>
          </a:bodyPr>
          <a:lstStyle/>
          <a:p>
            <a:r>
              <a:rPr kumimoji="1" lang="en-US" altLang="ja-JP" dirty="0" smtClean="0"/>
              <a:t>false</a:t>
            </a:r>
            <a:endParaRPr kumimoji="1" lang="ja-JP" altLang="en-US" dirty="0"/>
          </a:p>
        </p:txBody>
      </p:sp>
      <p:sp>
        <p:nvSpPr>
          <p:cNvPr id="35" name="右カーブ矢印 34"/>
          <p:cNvSpPr/>
          <p:nvPr/>
        </p:nvSpPr>
        <p:spPr>
          <a:xfrm rot="10800000">
            <a:off x="8765632" y="3237468"/>
            <a:ext cx="767998" cy="2562237"/>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右カーブ矢印 35"/>
          <p:cNvSpPr/>
          <p:nvPr/>
        </p:nvSpPr>
        <p:spPr>
          <a:xfrm rot="10800000">
            <a:off x="11455937" y="3292148"/>
            <a:ext cx="651619" cy="2562237"/>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14581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再帰の使い方：③の解説</a:t>
            </a:r>
            <a:endParaRPr kumimoji="1" lang="ja-JP" altLang="en-US" dirty="0"/>
          </a:p>
        </p:txBody>
      </p:sp>
      <p:sp>
        <p:nvSpPr>
          <p:cNvPr id="3" name="コンテンツ プレースホルダー 2"/>
          <p:cNvSpPr>
            <a:spLocks noGrp="1"/>
          </p:cNvSpPr>
          <p:nvPr>
            <p:ph idx="1"/>
          </p:nvPr>
        </p:nvSpPr>
        <p:spPr>
          <a:xfrm>
            <a:off x="838199" y="1825625"/>
            <a:ext cx="5716731" cy="4351338"/>
          </a:xfrm>
        </p:spPr>
        <p:txBody>
          <a:bodyPr/>
          <a:lstStyle/>
          <a:p>
            <a:r>
              <a:rPr lang="ja-JP" altLang="en-US" dirty="0"/>
              <a:t>メソッド</a:t>
            </a:r>
            <a:r>
              <a:rPr lang="ja-JP" altLang="en-US" dirty="0" smtClean="0"/>
              <a:t>の中</a:t>
            </a:r>
            <a:r>
              <a:rPr lang="ja-JP" altLang="en-US" dirty="0"/>
              <a:t>で</a:t>
            </a:r>
            <a:r>
              <a:rPr lang="ja-JP" altLang="en-US" dirty="0" smtClean="0"/>
              <a:t>は再帰的呼び出しが２回行われている</a:t>
            </a:r>
            <a:endParaRPr lang="en-US" altLang="ja-JP" dirty="0" smtClean="0"/>
          </a:p>
          <a:p>
            <a:r>
              <a:rPr lang="ja-JP" altLang="en-US" dirty="0"/>
              <a:t>呼び出</a:t>
            </a:r>
            <a:r>
              <a:rPr lang="ja-JP" altLang="en-US" dirty="0" smtClean="0"/>
              <a:t>すときは番号を</a:t>
            </a:r>
            <a:r>
              <a:rPr lang="en-US" altLang="ja-JP" dirty="0" smtClean="0">
                <a:solidFill>
                  <a:schemeClr val="accent2"/>
                </a:solidFill>
              </a:rPr>
              <a:t>1</a:t>
            </a:r>
            <a:r>
              <a:rPr lang="ja-JP" altLang="en-US" dirty="0" smtClean="0"/>
              <a:t>増やし、商品を買うか買わないかで残金も変動させる</a:t>
            </a:r>
            <a:endParaRPr lang="en-US" altLang="ja-JP" dirty="0" smtClean="0"/>
          </a:p>
          <a:p>
            <a:endParaRPr kumimoji="1" lang="en-US" altLang="ja-JP" dirty="0"/>
          </a:p>
          <a:p>
            <a:endParaRPr kumimoji="1" lang="ja-JP" altLang="en-US" dirty="0"/>
          </a:p>
        </p:txBody>
      </p:sp>
      <p:grpSp>
        <p:nvGrpSpPr>
          <p:cNvPr id="24" name="グループ化 23"/>
          <p:cNvGrpSpPr/>
          <p:nvPr/>
        </p:nvGrpSpPr>
        <p:grpSpPr>
          <a:xfrm>
            <a:off x="1462231" y="4270253"/>
            <a:ext cx="3212311" cy="2097601"/>
            <a:chOff x="8715631" y="2144043"/>
            <a:chExt cx="2540292" cy="1658781"/>
          </a:xfrm>
        </p:grpSpPr>
        <p:sp>
          <p:nvSpPr>
            <p:cNvPr id="25" name="正方形/長方形 24"/>
            <p:cNvSpPr/>
            <p:nvPr/>
          </p:nvSpPr>
          <p:spPr>
            <a:xfrm>
              <a:off x="8916521" y="2697422"/>
              <a:ext cx="1771321" cy="1105402"/>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p:cNvGrpSpPr/>
            <p:nvPr/>
          </p:nvGrpSpPr>
          <p:grpSpPr>
            <a:xfrm>
              <a:off x="8715631" y="2144043"/>
              <a:ext cx="1004454" cy="803564"/>
              <a:chOff x="6144368" y="4035498"/>
              <a:chExt cx="1004454" cy="803564"/>
            </a:xfrm>
          </p:grpSpPr>
          <p:sp>
            <p:nvSpPr>
              <p:cNvPr id="28" name="円/楕円 27"/>
              <p:cNvSpPr/>
              <p:nvPr/>
            </p:nvSpPr>
            <p:spPr>
              <a:xfrm>
                <a:off x="6158222" y="4035498"/>
                <a:ext cx="803564" cy="803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6144368" y="4437280"/>
                <a:ext cx="831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07604" y="4067948"/>
                <a:ext cx="623454" cy="389376"/>
              </a:xfrm>
              <a:prstGeom prst="rect">
                <a:avLst/>
              </a:prstGeom>
              <a:noFill/>
            </p:spPr>
            <p:txBody>
              <a:bodyPr wrap="square" rtlCol="0">
                <a:spAutoFit/>
              </a:bodyPr>
              <a:lstStyle/>
              <a:p>
                <a:r>
                  <a:rPr kumimoji="1" lang="en-US" altLang="ja-JP" sz="3200" dirty="0">
                    <a:solidFill>
                      <a:schemeClr val="accent2"/>
                    </a:solidFill>
                  </a:rPr>
                  <a:t>0</a:t>
                </a:r>
                <a:endParaRPr kumimoji="1" lang="ja-JP" altLang="en-US" sz="3200" dirty="0">
                  <a:solidFill>
                    <a:schemeClr val="accent2"/>
                  </a:solidFill>
                </a:endParaRPr>
              </a:p>
            </p:txBody>
          </p:sp>
          <p:sp>
            <p:nvSpPr>
              <p:cNvPr id="31" name="テキスト ボックス 30"/>
              <p:cNvSpPr txBox="1"/>
              <p:nvPr/>
            </p:nvSpPr>
            <p:spPr>
              <a:xfrm>
                <a:off x="6345258" y="4440948"/>
                <a:ext cx="803564" cy="389376"/>
              </a:xfrm>
              <a:prstGeom prst="rect">
                <a:avLst/>
              </a:prstGeom>
              <a:noFill/>
            </p:spPr>
            <p:txBody>
              <a:bodyPr wrap="square" rtlCol="0">
                <a:spAutoFit/>
              </a:bodyPr>
              <a:lstStyle/>
              <a:p>
                <a:r>
                  <a:rPr kumimoji="1" lang="en-US" altLang="ja-JP" sz="3200" dirty="0" smtClean="0">
                    <a:solidFill>
                      <a:schemeClr val="accent5">
                        <a:lumMod val="60000"/>
                        <a:lumOff val="40000"/>
                      </a:schemeClr>
                    </a:solidFill>
                  </a:rPr>
                  <a:t>13</a:t>
                </a:r>
                <a:endParaRPr kumimoji="1" lang="ja-JP" altLang="en-US" sz="3200" dirty="0">
                  <a:solidFill>
                    <a:schemeClr val="accent5">
                      <a:lumMod val="60000"/>
                      <a:lumOff val="40000"/>
                    </a:schemeClr>
                  </a:solidFill>
                </a:endParaRPr>
              </a:p>
            </p:txBody>
          </p:sp>
        </p:grpSp>
        <p:sp>
          <p:nvSpPr>
            <p:cNvPr id="27" name="テキスト ボックス 26"/>
            <p:cNvSpPr txBox="1"/>
            <p:nvPr/>
          </p:nvSpPr>
          <p:spPr>
            <a:xfrm>
              <a:off x="9179988" y="2942536"/>
              <a:ext cx="2075935" cy="553324"/>
            </a:xfrm>
            <a:prstGeom prst="rect">
              <a:avLst/>
            </a:prstGeom>
            <a:noFill/>
          </p:spPr>
          <p:txBody>
            <a:bodyPr wrap="square" rtlCol="0">
              <a:spAutoFit/>
            </a:bodyPr>
            <a:lstStyle/>
            <a:p>
              <a:r>
                <a:rPr kumimoji="1" lang="en-US" altLang="ja-JP" sz="2400" dirty="0" smtClean="0"/>
                <a:t>recursion(…)</a:t>
              </a:r>
            </a:p>
            <a:p>
              <a:r>
                <a:rPr kumimoji="1" lang="en-US" altLang="ja-JP" sz="2400" dirty="0" smtClean="0"/>
                <a:t>recursion(…)</a:t>
              </a:r>
              <a:endParaRPr kumimoji="1" lang="ja-JP" altLang="en-US" sz="2400" dirty="0"/>
            </a:p>
          </p:txBody>
        </p:sp>
      </p:grpSp>
      <p:grpSp>
        <p:nvGrpSpPr>
          <p:cNvPr id="39" name="グループ化 38"/>
          <p:cNvGrpSpPr/>
          <p:nvPr/>
        </p:nvGrpSpPr>
        <p:grpSpPr>
          <a:xfrm>
            <a:off x="4550077" y="2103785"/>
            <a:ext cx="7952726" cy="4264070"/>
            <a:chOff x="4203002" y="2088856"/>
            <a:chExt cx="7952726" cy="4264070"/>
          </a:xfrm>
        </p:grpSpPr>
        <p:sp>
          <p:nvSpPr>
            <p:cNvPr id="34" name="テキスト ボックス 33"/>
            <p:cNvSpPr txBox="1"/>
            <p:nvPr/>
          </p:nvSpPr>
          <p:spPr>
            <a:xfrm>
              <a:off x="4203002" y="3836613"/>
              <a:ext cx="2456998" cy="646331"/>
            </a:xfrm>
            <a:prstGeom prst="rect">
              <a:avLst/>
            </a:prstGeom>
            <a:noFill/>
          </p:spPr>
          <p:txBody>
            <a:bodyPr wrap="square" rtlCol="0">
              <a:spAutoFit/>
            </a:bodyPr>
            <a:lstStyle/>
            <a:p>
              <a:r>
                <a:rPr kumimoji="1" lang="ja-JP" altLang="en-US" b="1" dirty="0" smtClean="0"/>
                <a:t>注目している番号の商品を買わなかった場合</a:t>
              </a:r>
              <a:endParaRPr kumimoji="1" lang="ja-JP" altLang="en-US" b="1" dirty="0"/>
            </a:p>
          </p:txBody>
        </p:sp>
        <p:grpSp>
          <p:nvGrpSpPr>
            <p:cNvPr id="38" name="グループ化 37"/>
            <p:cNvGrpSpPr/>
            <p:nvPr/>
          </p:nvGrpSpPr>
          <p:grpSpPr>
            <a:xfrm>
              <a:off x="5657003" y="2088856"/>
              <a:ext cx="6498725" cy="4264070"/>
              <a:chOff x="5657003" y="2088856"/>
              <a:chExt cx="6498725" cy="4264070"/>
            </a:xfrm>
          </p:grpSpPr>
          <p:grpSp>
            <p:nvGrpSpPr>
              <p:cNvPr id="23" name="グループ化 22"/>
              <p:cNvGrpSpPr/>
              <p:nvPr/>
            </p:nvGrpSpPr>
            <p:grpSpPr>
              <a:xfrm>
                <a:off x="5657003" y="2088856"/>
                <a:ext cx="5295698" cy="4264070"/>
                <a:chOff x="3560962" y="1690688"/>
                <a:chExt cx="5295698" cy="4264070"/>
              </a:xfrm>
            </p:grpSpPr>
            <p:grpSp>
              <p:nvGrpSpPr>
                <p:cNvPr id="4" name="グループ化 3"/>
                <p:cNvGrpSpPr/>
                <p:nvPr/>
              </p:nvGrpSpPr>
              <p:grpSpPr>
                <a:xfrm>
                  <a:off x="5428276" y="1690688"/>
                  <a:ext cx="1508516" cy="1206814"/>
                  <a:chOff x="3998998" y="4078473"/>
                  <a:chExt cx="1508516" cy="1206814"/>
                </a:xfrm>
              </p:grpSpPr>
              <p:sp>
                <p:nvSpPr>
                  <p:cNvPr id="5" name="円/楕円 4"/>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94333" y="4127207"/>
                    <a:ext cx="936320" cy="584775"/>
                  </a:xfrm>
                  <a:prstGeom prst="rect">
                    <a:avLst/>
                  </a:prstGeom>
                  <a:noFill/>
                </p:spPr>
                <p:txBody>
                  <a:bodyPr wrap="square" rtlCol="0">
                    <a:spAutoFit/>
                  </a:bodyPr>
                  <a:lstStyle/>
                  <a:p>
                    <a:r>
                      <a:rPr kumimoji="1" lang="en-US" altLang="ja-JP" sz="3200" dirty="0" smtClean="0">
                        <a:solidFill>
                          <a:schemeClr val="accent2"/>
                        </a:solidFill>
                      </a:rPr>
                      <a:t>1</a:t>
                    </a:r>
                    <a:endParaRPr kumimoji="1" lang="ja-JP" altLang="en-US" sz="3200" dirty="0">
                      <a:solidFill>
                        <a:schemeClr val="accent2"/>
                      </a:solidFill>
                    </a:endParaRPr>
                  </a:p>
                </p:txBody>
              </p:sp>
              <p:sp>
                <p:nvSpPr>
                  <p:cNvPr id="8" name="テキスト ボックス 7"/>
                  <p:cNvSpPr txBox="1"/>
                  <p:nvPr/>
                </p:nvSpPr>
                <p:spPr>
                  <a:xfrm>
                    <a:off x="4300700" y="4687389"/>
                    <a:ext cx="1206814" cy="584775"/>
                  </a:xfrm>
                  <a:prstGeom prst="rect">
                    <a:avLst/>
                  </a:prstGeom>
                  <a:noFill/>
                </p:spPr>
                <p:txBody>
                  <a:bodyPr wrap="square" rtlCol="0">
                    <a:spAutoFit/>
                  </a:bodyPr>
                  <a:lstStyle/>
                  <a:p>
                    <a:r>
                      <a:rPr kumimoji="1" lang="en-US" altLang="ja-JP" sz="3200" dirty="0" smtClean="0">
                        <a:solidFill>
                          <a:schemeClr val="accent5">
                            <a:lumMod val="60000"/>
                            <a:lumOff val="40000"/>
                          </a:schemeClr>
                        </a:solidFill>
                      </a:rPr>
                      <a:t>13</a:t>
                    </a:r>
                    <a:endParaRPr kumimoji="1" lang="ja-JP" altLang="en-US" sz="3200" dirty="0">
                      <a:solidFill>
                        <a:schemeClr val="accent5">
                          <a:lumMod val="60000"/>
                          <a:lumOff val="40000"/>
                        </a:schemeClr>
                      </a:solidFill>
                    </a:endParaRPr>
                  </a:p>
                </p:txBody>
              </p:sp>
            </p:grpSp>
            <p:grpSp>
              <p:nvGrpSpPr>
                <p:cNvPr id="9" name="グループ化 8"/>
                <p:cNvGrpSpPr/>
                <p:nvPr/>
              </p:nvGrpSpPr>
              <p:grpSpPr>
                <a:xfrm>
                  <a:off x="3560962" y="4747944"/>
                  <a:ext cx="1508516" cy="1206814"/>
                  <a:chOff x="3998998" y="4078473"/>
                  <a:chExt cx="1508516" cy="1206814"/>
                </a:xfrm>
              </p:grpSpPr>
              <p:sp>
                <p:nvSpPr>
                  <p:cNvPr id="10" name="円/楕円 9"/>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394333" y="4127207"/>
                    <a:ext cx="936320" cy="584775"/>
                  </a:xfrm>
                  <a:prstGeom prst="rect">
                    <a:avLst/>
                  </a:prstGeom>
                  <a:noFill/>
                </p:spPr>
                <p:txBody>
                  <a:bodyPr wrap="square" rtlCol="0">
                    <a:spAutoFit/>
                  </a:bodyPr>
                  <a:lstStyle/>
                  <a:p>
                    <a:r>
                      <a:rPr kumimoji="1" lang="en-US" altLang="ja-JP" sz="3200" dirty="0" smtClean="0">
                        <a:solidFill>
                          <a:schemeClr val="accent2"/>
                        </a:solidFill>
                      </a:rPr>
                      <a:t>2</a:t>
                    </a:r>
                    <a:endParaRPr kumimoji="1" lang="ja-JP" altLang="en-US" sz="3200" dirty="0">
                      <a:solidFill>
                        <a:schemeClr val="accent2"/>
                      </a:solidFill>
                    </a:endParaRPr>
                  </a:p>
                </p:txBody>
              </p:sp>
              <p:sp>
                <p:nvSpPr>
                  <p:cNvPr id="13" name="テキスト ボックス 12"/>
                  <p:cNvSpPr txBox="1"/>
                  <p:nvPr/>
                </p:nvSpPr>
                <p:spPr>
                  <a:xfrm>
                    <a:off x="4300700" y="4687389"/>
                    <a:ext cx="1206814" cy="584775"/>
                  </a:xfrm>
                  <a:prstGeom prst="rect">
                    <a:avLst/>
                  </a:prstGeom>
                  <a:noFill/>
                </p:spPr>
                <p:txBody>
                  <a:bodyPr wrap="square" rtlCol="0">
                    <a:spAutoFit/>
                  </a:bodyPr>
                  <a:lstStyle/>
                  <a:p>
                    <a:r>
                      <a:rPr kumimoji="1" lang="en-US" altLang="ja-JP" sz="3200" dirty="0" smtClean="0">
                        <a:solidFill>
                          <a:schemeClr val="accent5">
                            <a:lumMod val="60000"/>
                            <a:lumOff val="40000"/>
                          </a:schemeClr>
                        </a:solidFill>
                      </a:rPr>
                      <a:t>13</a:t>
                    </a:r>
                    <a:endParaRPr kumimoji="1" lang="ja-JP" altLang="en-US" sz="3200" dirty="0">
                      <a:solidFill>
                        <a:schemeClr val="accent5">
                          <a:lumMod val="60000"/>
                          <a:lumOff val="40000"/>
                        </a:schemeClr>
                      </a:solidFill>
                    </a:endParaRPr>
                  </a:p>
                </p:txBody>
              </p:sp>
            </p:grpSp>
            <p:grpSp>
              <p:nvGrpSpPr>
                <p:cNvPr id="14" name="グループ化 13"/>
                <p:cNvGrpSpPr/>
                <p:nvPr/>
              </p:nvGrpSpPr>
              <p:grpSpPr>
                <a:xfrm>
                  <a:off x="7348144" y="4747944"/>
                  <a:ext cx="1508516" cy="1206814"/>
                  <a:chOff x="3998998" y="4078473"/>
                  <a:chExt cx="1508516" cy="1206814"/>
                </a:xfrm>
              </p:grpSpPr>
              <p:sp>
                <p:nvSpPr>
                  <p:cNvPr id="15" name="円/楕円 14"/>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394333" y="4127207"/>
                    <a:ext cx="936320" cy="584775"/>
                  </a:xfrm>
                  <a:prstGeom prst="rect">
                    <a:avLst/>
                  </a:prstGeom>
                  <a:noFill/>
                </p:spPr>
                <p:txBody>
                  <a:bodyPr wrap="square" rtlCol="0">
                    <a:spAutoFit/>
                  </a:bodyPr>
                  <a:lstStyle/>
                  <a:p>
                    <a:r>
                      <a:rPr kumimoji="1" lang="en-US" altLang="ja-JP" sz="3200" dirty="0">
                        <a:solidFill>
                          <a:schemeClr val="accent2"/>
                        </a:solidFill>
                      </a:rPr>
                      <a:t>2</a:t>
                    </a:r>
                    <a:endParaRPr kumimoji="1" lang="ja-JP" altLang="en-US" sz="3200" dirty="0">
                      <a:solidFill>
                        <a:schemeClr val="accent2"/>
                      </a:solidFill>
                    </a:endParaRPr>
                  </a:p>
                </p:txBody>
              </p:sp>
              <p:sp>
                <p:nvSpPr>
                  <p:cNvPr id="18" name="テキスト ボックス 17"/>
                  <p:cNvSpPr txBox="1"/>
                  <p:nvPr/>
                </p:nvSpPr>
                <p:spPr>
                  <a:xfrm>
                    <a:off x="4300700" y="4687389"/>
                    <a:ext cx="1206814" cy="584775"/>
                  </a:xfrm>
                  <a:prstGeom prst="rect">
                    <a:avLst/>
                  </a:prstGeom>
                  <a:noFill/>
                </p:spPr>
                <p:txBody>
                  <a:bodyPr wrap="square" rtlCol="0">
                    <a:spAutoFit/>
                  </a:bodyPr>
                  <a:lstStyle/>
                  <a:p>
                    <a:r>
                      <a:rPr kumimoji="1" lang="en-US" altLang="ja-JP" sz="3200" dirty="0" smtClean="0">
                        <a:solidFill>
                          <a:schemeClr val="accent5">
                            <a:lumMod val="60000"/>
                            <a:lumOff val="40000"/>
                          </a:schemeClr>
                        </a:solidFill>
                      </a:rPr>
                      <a:t>11</a:t>
                    </a:r>
                    <a:endParaRPr kumimoji="1" lang="ja-JP" altLang="en-US" sz="3200" dirty="0">
                      <a:solidFill>
                        <a:schemeClr val="accent5">
                          <a:lumMod val="60000"/>
                          <a:lumOff val="40000"/>
                        </a:schemeClr>
                      </a:solidFill>
                    </a:endParaRPr>
                  </a:p>
                </p:txBody>
              </p:sp>
            </p:grpSp>
            <p:cxnSp>
              <p:nvCxnSpPr>
                <p:cNvPr id="20" name="直線コネクタ 19"/>
                <p:cNvCxnSpPr>
                  <a:stCxn id="15" idx="0"/>
                </p:cNvCxnSpPr>
                <p:nvPr/>
              </p:nvCxnSpPr>
              <p:spPr>
                <a:xfrm flipH="1" flipV="1">
                  <a:off x="6484647" y="2718486"/>
                  <a:ext cx="1487710" cy="20294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5" idx="3"/>
                  <a:endCxn id="10" idx="0"/>
                </p:cNvCxnSpPr>
                <p:nvPr/>
              </p:nvCxnSpPr>
              <p:spPr>
                <a:xfrm flipH="1">
                  <a:off x="4185175" y="2720768"/>
                  <a:ext cx="1440641" cy="20271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直線矢印コネクタ 32"/>
              <p:cNvCxnSpPr/>
              <p:nvPr/>
            </p:nvCxnSpPr>
            <p:spPr>
              <a:xfrm flipH="1">
                <a:off x="6277346" y="3492171"/>
                <a:ext cx="952639" cy="12523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9032833" y="3492171"/>
                <a:ext cx="901999" cy="11416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698730" y="3837978"/>
                <a:ext cx="2456998" cy="646331"/>
              </a:xfrm>
              <a:prstGeom prst="rect">
                <a:avLst/>
              </a:prstGeom>
              <a:noFill/>
            </p:spPr>
            <p:txBody>
              <a:bodyPr wrap="square" rtlCol="0">
                <a:spAutoFit/>
              </a:bodyPr>
              <a:lstStyle/>
              <a:p>
                <a:r>
                  <a:rPr kumimoji="1" lang="ja-JP" altLang="en-US" b="1" dirty="0" smtClean="0"/>
                  <a:t>注目している番号の商品を買った場合</a:t>
                </a:r>
                <a:endParaRPr kumimoji="1" lang="ja-JP" altLang="en-US" b="1" dirty="0"/>
              </a:p>
            </p:txBody>
          </p:sp>
        </p:grpSp>
      </p:grpSp>
      <p:sp>
        <p:nvSpPr>
          <p:cNvPr id="40" name="テキスト ボックス 39"/>
          <p:cNvSpPr txBox="1"/>
          <p:nvPr/>
        </p:nvSpPr>
        <p:spPr>
          <a:xfrm>
            <a:off x="10415473" y="4517870"/>
            <a:ext cx="1066776" cy="584775"/>
          </a:xfrm>
          <a:prstGeom prst="rect">
            <a:avLst/>
          </a:prstGeom>
          <a:noFill/>
        </p:spPr>
        <p:txBody>
          <a:bodyPr wrap="square" rtlCol="0">
            <a:spAutoFit/>
          </a:bodyPr>
          <a:lstStyle/>
          <a:p>
            <a:r>
              <a:rPr kumimoji="1" lang="en-US" altLang="ja-JP" sz="3200" dirty="0" smtClean="0">
                <a:solidFill>
                  <a:schemeClr val="accent1">
                    <a:lumMod val="60000"/>
                    <a:lumOff val="40000"/>
                  </a:schemeClr>
                </a:solidFill>
              </a:rPr>
              <a:t>-2</a:t>
            </a:r>
            <a:endParaRPr kumimoji="1" lang="ja-JP" altLang="en-US" sz="3200" dirty="0">
              <a:solidFill>
                <a:schemeClr val="accent1">
                  <a:lumMod val="60000"/>
                  <a:lumOff val="40000"/>
                </a:schemeClr>
              </a:solidFill>
            </a:endParaRPr>
          </a:p>
        </p:txBody>
      </p:sp>
      <p:sp>
        <p:nvSpPr>
          <p:cNvPr id="44" name="テキスト ボックス 43"/>
          <p:cNvSpPr txBox="1"/>
          <p:nvPr/>
        </p:nvSpPr>
        <p:spPr>
          <a:xfrm>
            <a:off x="7122627" y="4821500"/>
            <a:ext cx="1066776" cy="584775"/>
          </a:xfrm>
          <a:prstGeom prst="rect">
            <a:avLst/>
          </a:prstGeom>
          <a:noFill/>
        </p:spPr>
        <p:txBody>
          <a:bodyPr wrap="square" rtlCol="0">
            <a:spAutoFit/>
          </a:bodyPr>
          <a:lstStyle/>
          <a:p>
            <a:r>
              <a:rPr kumimoji="1" lang="en-US" altLang="ja-JP" sz="3200" dirty="0" smtClean="0">
                <a:solidFill>
                  <a:schemeClr val="accent2"/>
                </a:solidFill>
              </a:rPr>
              <a:t>+1</a:t>
            </a:r>
            <a:endParaRPr kumimoji="1" lang="ja-JP" altLang="en-US" sz="3200" dirty="0">
              <a:solidFill>
                <a:schemeClr val="accent2"/>
              </a:solidFill>
            </a:endParaRPr>
          </a:p>
        </p:txBody>
      </p:sp>
      <p:sp>
        <p:nvSpPr>
          <p:cNvPr id="45" name="テキスト ボックス 44"/>
          <p:cNvSpPr txBox="1"/>
          <p:nvPr/>
        </p:nvSpPr>
        <p:spPr>
          <a:xfrm>
            <a:off x="9278244" y="4839456"/>
            <a:ext cx="1066776" cy="584775"/>
          </a:xfrm>
          <a:prstGeom prst="rect">
            <a:avLst/>
          </a:prstGeom>
          <a:noFill/>
        </p:spPr>
        <p:txBody>
          <a:bodyPr wrap="square" rtlCol="0">
            <a:spAutoFit/>
          </a:bodyPr>
          <a:lstStyle/>
          <a:p>
            <a:r>
              <a:rPr kumimoji="1" lang="en-US" altLang="ja-JP" sz="3200" dirty="0" smtClean="0">
                <a:solidFill>
                  <a:schemeClr val="accent2"/>
                </a:solidFill>
              </a:rPr>
              <a:t>+1</a:t>
            </a:r>
            <a:endParaRPr kumimoji="1" lang="ja-JP" altLang="en-US" sz="3200" dirty="0">
              <a:solidFill>
                <a:schemeClr val="accent2"/>
              </a:solidFill>
            </a:endParaRPr>
          </a:p>
        </p:txBody>
      </p:sp>
      <p:sp>
        <p:nvSpPr>
          <p:cNvPr id="46" name="テキスト ボックス 45"/>
          <p:cNvSpPr txBox="1"/>
          <p:nvPr/>
        </p:nvSpPr>
        <p:spPr>
          <a:xfrm>
            <a:off x="5758759" y="4585582"/>
            <a:ext cx="1066776" cy="584775"/>
          </a:xfrm>
          <a:prstGeom prst="rect">
            <a:avLst/>
          </a:prstGeom>
          <a:noFill/>
        </p:spPr>
        <p:txBody>
          <a:bodyPr wrap="square" rtlCol="0">
            <a:spAutoFit/>
          </a:bodyPr>
          <a:lstStyle/>
          <a:p>
            <a:r>
              <a:rPr kumimoji="1" lang="en-US" altLang="ja-JP" sz="3200" dirty="0" smtClean="0">
                <a:solidFill>
                  <a:schemeClr val="accent1">
                    <a:lumMod val="60000"/>
                    <a:lumOff val="40000"/>
                  </a:schemeClr>
                </a:solidFill>
              </a:rPr>
              <a:t>-0</a:t>
            </a:r>
            <a:endParaRPr kumimoji="1" lang="ja-JP" altLang="en-US" sz="3200" dirty="0">
              <a:solidFill>
                <a:schemeClr val="accent1">
                  <a:lumMod val="60000"/>
                  <a:lumOff val="40000"/>
                </a:schemeClr>
              </a:solidFill>
            </a:endParaRPr>
          </a:p>
        </p:txBody>
      </p:sp>
    </p:spTree>
    <p:extLst>
      <p:ext uri="{BB962C8B-B14F-4D97-AF65-F5344CB8AC3E}">
        <p14:creationId xmlns:p14="http://schemas.microsoft.com/office/powerpoint/2010/main" val="970198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再帰</a:t>
            </a:r>
            <a:r>
              <a:rPr lang="ja-JP" altLang="en-US" dirty="0" smtClean="0"/>
              <a:t>の使い方：③の解説</a:t>
            </a:r>
            <a:endParaRPr kumimoji="1" lang="ja-JP" altLang="en-US" dirty="0"/>
          </a:p>
        </p:txBody>
      </p:sp>
      <p:sp>
        <p:nvSpPr>
          <p:cNvPr id="3" name="コンテンツ プレースホルダー 2"/>
          <p:cNvSpPr>
            <a:spLocks noGrp="1"/>
          </p:cNvSpPr>
          <p:nvPr>
            <p:ph idx="1"/>
          </p:nvPr>
        </p:nvSpPr>
        <p:spPr>
          <a:xfrm>
            <a:off x="838200" y="1825625"/>
            <a:ext cx="6000637" cy="4351338"/>
          </a:xfrm>
        </p:spPr>
        <p:txBody>
          <a:bodyPr/>
          <a:lstStyle/>
          <a:p>
            <a:r>
              <a:rPr lang="ja-JP" altLang="en-US" dirty="0"/>
              <a:t>末尾</a:t>
            </a:r>
            <a:r>
              <a:rPr lang="ja-JP" altLang="en-US" dirty="0" smtClean="0"/>
              <a:t>のノード以外は一つ階層が</a:t>
            </a:r>
            <a:r>
              <a:rPr lang="ja-JP" altLang="en-US" dirty="0" err="1" smtClean="0"/>
              <a:t>したの</a:t>
            </a:r>
            <a:r>
              <a:rPr lang="ja-JP" altLang="en-US" dirty="0" smtClean="0"/>
              <a:t>子ノードたちから真偽を受け取る</a:t>
            </a:r>
            <a:endParaRPr lang="en-US" altLang="ja-JP" dirty="0" smtClean="0"/>
          </a:p>
          <a:p>
            <a:endParaRPr kumimoji="1" lang="en-US" altLang="ja-JP" dirty="0"/>
          </a:p>
          <a:p>
            <a:r>
              <a:rPr lang="ja-JP" altLang="en-US" dirty="0" smtClean="0"/>
              <a:t>それを</a:t>
            </a:r>
            <a:r>
              <a:rPr lang="en-US" altLang="ja-JP" dirty="0" smtClean="0"/>
              <a:t>OR</a:t>
            </a:r>
            <a:r>
              <a:rPr lang="ja-JP" altLang="en-US" dirty="0" smtClean="0"/>
              <a:t>演算する（どちらか一方でも</a:t>
            </a:r>
            <a:r>
              <a:rPr lang="en-US" altLang="ja-JP" dirty="0" smtClean="0"/>
              <a:t>true</a:t>
            </a:r>
            <a:r>
              <a:rPr lang="ja-JP" altLang="en-US" dirty="0" smtClean="0"/>
              <a:t>ならそれを残す）</a:t>
            </a:r>
            <a:endParaRPr kumimoji="1" lang="ja-JP" altLang="en-US" dirty="0"/>
          </a:p>
        </p:txBody>
      </p:sp>
      <p:grpSp>
        <p:nvGrpSpPr>
          <p:cNvPr id="19" name="グループ化 18"/>
          <p:cNvGrpSpPr/>
          <p:nvPr/>
        </p:nvGrpSpPr>
        <p:grpSpPr>
          <a:xfrm>
            <a:off x="6813958" y="1825625"/>
            <a:ext cx="4774441" cy="2733145"/>
            <a:chOff x="4144898" y="1455796"/>
            <a:chExt cx="4774441" cy="2733145"/>
          </a:xfrm>
        </p:grpSpPr>
        <p:grpSp>
          <p:nvGrpSpPr>
            <p:cNvPr id="4" name="グループ化 3"/>
            <p:cNvGrpSpPr/>
            <p:nvPr/>
          </p:nvGrpSpPr>
          <p:grpSpPr>
            <a:xfrm>
              <a:off x="5499001" y="1825625"/>
              <a:ext cx="1508516" cy="1206814"/>
              <a:chOff x="3998998" y="4078473"/>
              <a:chExt cx="1508516" cy="1206814"/>
            </a:xfrm>
          </p:grpSpPr>
          <p:sp>
            <p:nvSpPr>
              <p:cNvPr id="5" name="円/楕円 4"/>
              <p:cNvSpPr/>
              <p:nvPr/>
            </p:nvSpPr>
            <p:spPr>
              <a:xfrm>
                <a:off x="4019804" y="4078473"/>
                <a:ext cx="1206814" cy="12068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998998" y="4681880"/>
                <a:ext cx="1248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94333" y="4127207"/>
                <a:ext cx="936320" cy="584775"/>
              </a:xfrm>
              <a:prstGeom prst="rect">
                <a:avLst/>
              </a:prstGeom>
              <a:noFill/>
            </p:spPr>
            <p:txBody>
              <a:bodyPr wrap="square" rtlCol="0">
                <a:spAutoFit/>
              </a:bodyPr>
              <a:lstStyle/>
              <a:p>
                <a:r>
                  <a:rPr kumimoji="1" lang="en-US" altLang="ja-JP" sz="3200" dirty="0">
                    <a:solidFill>
                      <a:schemeClr val="accent2"/>
                    </a:solidFill>
                  </a:rPr>
                  <a:t>0</a:t>
                </a:r>
                <a:endParaRPr kumimoji="1" lang="ja-JP" altLang="en-US" sz="3200" dirty="0">
                  <a:solidFill>
                    <a:schemeClr val="accent2"/>
                  </a:solidFill>
                </a:endParaRPr>
              </a:p>
            </p:txBody>
          </p:sp>
          <p:sp>
            <p:nvSpPr>
              <p:cNvPr id="8" name="テキスト ボックス 7"/>
              <p:cNvSpPr txBox="1"/>
              <p:nvPr/>
            </p:nvSpPr>
            <p:spPr>
              <a:xfrm>
                <a:off x="4300700" y="4687389"/>
                <a:ext cx="1206814" cy="584775"/>
              </a:xfrm>
              <a:prstGeom prst="rect">
                <a:avLst/>
              </a:prstGeom>
              <a:noFill/>
            </p:spPr>
            <p:txBody>
              <a:bodyPr wrap="square" rtlCol="0">
                <a:spAutoFit/>
              </a:bodyPr>
              <a:lstStyle/>
              <a:p>
                <a:r>
                  <a:rPr kumimoji="1" lang="en-US" altLang="ja-JP" sz="3200" dirty="0" smtClean="0">
                    <a:solidFill>
                      <a:schemeClr val="accent5">
                        <a:lumMod val="60000"/>
                        <a:lumOff val="40000"/>
                      </a:schemeClr>
                    </a:solidFill>
                  </a:rPr>
                  <a:t>13</a:t>
                </a:r>
                <a:endParaRPr kumimoji="1" lang="ja-JP" altLang="en-US" sz="3200" dirty="0">
                  <a:solidFill>
                    <a:schemeClr val="accent5">
                      <a:lumMod val="60000"/>
                      <a:lumOff val="40000"/>
                    </a:schemeClr>
                  </a:solidFill>
                </a:endParaRPr>
              </a:p>
            </p:txBody>
          </p:sp>
        </p:grpSp>
        <p:cxnSp>
          <p:nvCxnSpPr>
            <p:cNvPr id="12" name="直線コネクタ 11"/>
            <p:cNvCxnSpPr>
              <a:stCxn id="5" idx="3"/>
            </p:cNvCxnSpPr>
            <p:nvPr/>
          </p:nvCxnSpPr>
          <p:spPr>
            <a:xfrm flipH="1">
              <a:off x="4893276" y="2855705"/>
              <a:ext cx="803265" cy="1333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6531007" y="2855705"/>
              <a:ext cx="757406" cy="1271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144898" y="3757825"/>
              <a:ext cx="1655805" cy="369332"/>
            </a:xfrm>
            <a:prstGeom prst="rect">
              <a:avLst/>
            </a:prstGeom>
            <a:noFill/>
          </p:spPr>
          <p:txBody>
            <a:bodyPr wrap="square" rtlCol="0">
              <a:spAutoFit/>
            </a:bodyPr>
            <a:lstStyle/>
            <a:p>
              <a:r>
                <a:rPr kumimoji="1" lang="en-US" altLang="ja-JP" dirty="0" smtClean="0"/>
                <a:t>A=true</a:t>
              </a:r>
              <a:endParaRPr kumimoji="1" lang="ja-JP" altLang="en-US" dirty="0"/>
            </a:p>
          </p:txBody>
        </p:sp>
        <p:sp>
          <p:nvSpPr>
            <p:cNvPr id="17" name="テキスト ボックス 16"/>
            <p:cNvSpPr txBox="1"/>
            <p:nvPr/>
          </p:nvSpPr>
          <p:spPr>
            <a:xfrm>
              <a:off x="7263534" y="3757825"/>
              <a:ext cx="1655805" cy="369332"/>
            </a:xfrm>
            <a:prstGeom prst="rect">
              <a:avLst/>
            </a:prstGeom>
            <a:noFill/>
          </p:spPr>
          <p:txBody>
            <a:bodyPr wrap="square" rtlCol="0">
              <a:spAutoFit/>
            </a:bodyPr>
            <a:lstStyle/>
            <a:p>
              <a:r>
                <a:rPr kumimoji="1" lang="en-US" altLang="ja-JP" dirty="0" smtClean="0"/>
                <a:t>B=false</a:t>
              </a:r>
              <a:endParaRPr kumimoji="1" lang="ja-JP" altLang="en-US" dirty="0"/>
            </a:p>
          </p:txBody>
        </p:sp>
        <p:sp>
          <p:nvSpPr>
            <p:cNvPr id="18" name="テキスト ボックス 17"/>
            <p:cNvSpPr txBox="1"/>
            <p:nvPr/>
          </p:nvSpPr>
          <p:spPr>
            <a:xfrm>
              <a:off x="5722899" y="1455796"/>
              <a:ext cx="1655805" cy="369332"/>
            </a:xfrm>
            <a:prstGeom prst="rect">
              <a:avLst/>
            </a:prstGeom>
            <a:noFill/>
          </p:spPr>
          <p:txBody>
            <a:bodyPr wrap="square" rtlCol="0">
              <a:spAutoFit/>
            </a:bodyPr>
            <a:lstStyle/>
            <a:p>
              <a:r>
                <a:rPr kumimoji="1" lang="en-US" altLang="ja-JP" dirty="0" smtClean="0"/>
                <a:t>A || B</a:t>
              </a:r>
              <a:endParaRPr kumimoji="1" lang="ja-JP" altLang="en-US" dirty="0"/>
            </a:p>
          </p:txBody>
        </p:sp>
      </p:grpSp>
    </p:spTree>
    <p:extLst>
      <p:ext uri="{BB962C8B-B14F-4D97-AF65-F5344CB8AC3E}">
        <p14:creationId xmlns:p14="http://schemas.microsoft.com/office/powerpoint/2010/main" val="2566044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a:t>
            </a:r>
            <a:r>
              <a:rPr lang="ja-JP" altLang="en-US" dirty="0" smtClean="0"/>
              <a:t>の構成</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u"/>
            </a:pPr>
            <a:r>
              <a:rPr kumimoji="1" lang="en-US" altLang="ja-JP" dirty="0" smtClean="0"/>
              <a:t>Main</a:t>
            </a:r>
            <a:r>
              <a:rPr kumimoji="1" lang="ja-JP" altLang="en-US" dirty="0" smtClean="0"/>
              <a:t>クラス</a:t>
            </a:r>
            <a:endParaRPr kumimoji="1" lang="en-US" altLang="ja-JP" dirty="0" smtClean="0"/>
          </a:p>
          <a:p>
            <a:pPr lvl="1"/>
            <a:r>
              <a:rPr lang="en-US" altLang="ja-JP" dirty="0" smtClean="0">
                <a:solidFill>
                  <a:schemeClr val="accent2"/>
                </a:solidFill>
              </a:rPr>
              <a:t>Data</a:t>
            </a:r>
            <a:r>
              <a:rPr lang="en-US" altLang="ja-JP" dirty="0" smtClean="0"/>
              <a:t> </a:t>
            </a:r>
            <a:r>
              <a:rPr lang="en-US" altLang="ja-JP" dirty="0" err="1" smtClean="0"/>
              <a:t>data</a:t>
            </a:r>
            <a:endParaRPr kumimoji="1" lang="en-US" altLang="ja-JP" dirty="0" smtClean="0"/>
          </a:p>
          <a:p>
            <a:pPr lvl="1"/>
            <a:r>
              <a:rPr lang="en-US" altLang="ja-JP" dirty="0">
                <a:solidFill>
                  <a:schemeClr val="accent2"/>
                </a:solidFill>
              </a:rPr>
              <a:t>v</a:t>
            </a:r>
            <a:r>
              <a:rPr lang="en-US" altLang="ja-JP" dirty="0" smtClean="0">
                <a:solidFill>
                  <a:schemeClr val="accent2"/>
                </a:solidFill>
              </a:rPr>
              <a:t>oid</a:t>
            </a:r>
            <a:r>
              <a:rPr lang="en-US" altLang="ja-JP" dirty="0" smtClean="0"/>
              <a:t> </a:t>
            </a:r>
            <a:r>
              <a:rPr lang="en-US" altLang="ja-JP" dirty="0" smtClean="0">
                <a:solidFill>
                  <a:schemeClr val="accent1"/>
                </a:solidFill>
              </a:rPr>
              <a:t>m</a:t>
            </a:r>
            <a:r>
              <a:rPr kumimoji="1" lang="en-US" altLang="ja-JP" dirty="0" smtClean="0">
                <a:solidFill>
                  <a:schemeClr val="accent1"/>
                </a:solidFill>
              </a:rPr>
              <a:t>ain</a:t>
            </a:r>
            <a:r>
              <a:rPr kumimoji="1" lang="en-US" altLang="ja-JP" dirty="0" smtClean="0"/>
              <a:t>(</a:t>
            </a:r>
            <a:r>
              <a:rPr kumimoji="1" lang="en-US" altLang="ja-JP" dirty="0" smtClean="0">
                <a:solidFill>
                  <a:schemeClr val="accent2"/>
                </a:solidFill>
              </a:rPr>
              <a:t>String</a:t>
            </a:r>
            <a:r>
              <a:rPr kumimoji="1" lang="en-US" altLang="ja-JP" dirty="0" smtClean="0"/>
              <a:t>[] </a:t>
            </a:r>
            <a:r>
              <a:rPr kumimoji="1" lang="en-US" altLang="ja-JP" dirty="0" err="1" smtClean="0"/>
              <a:t>args</a:t>
            </a:r>
            <a:r>
              <a:rPr kumimoji="1" lang="en-US" altLang="ja-JP" dirty="0" smtClean="0"/>
              <a:t>)</a:t>
            </a:r>
          </a:p>
          <a:p>
            <a:pPr lvl="1"/>
            <a:r>
              <a:rPr lang="en-US" altLang="ja-JP" dirty="0" err="1">
                <a:solidFill>
                  <a:schemeClr val="accent2"/>
                </a:solidFill>
              </a:rPr>
              <a:t>b</a:t>
            </a:r>
            <a:r>
              <a:rPr lang="en-US" altLang="ja-JP" dirty="0" err="1" smtClean="0">
                <a:solidFill>
                  <a:schemeClr val="accent2"/>
                </a:solidFill>
              </a:rPr>
              <a:t>oolean</a:t>
            </a:r>
            <a:r>
              <a:rPr lang="en-US" altLang="ja-JP" dirty="0" smtClean="0"/>
              <a:t> </a:t>
            </a:r>
            <a:r>
              <a:rPr lang="en-US" altLang="ja-JP" dirty="0">
                <a:solidFill>
                  <a:schemeClr val="accent1"/>
                </a:solidFill>
              </a:rPr>
              <a:t>r</a:t>
            </a:r>
            <a:r>
              <a:rPr kumimoji="1" lang="en-US" altLang="ja-JP" dirty="0" smtClean="0">
                <a:solidFill>
                  <a:schemeClr val="accent1"/>
                </a:solidFill>
              </a:rPr>
              <a:t>ecursion</a:t>
            </a:r>
            <a:r>
              <a:rPr kumimoji="1" lang="en-US" altLang="ja-JP" dirty="0" smtClean="0"/>
              <a:t>(</a:t>
            </a:r>
            <a:r>
              <a:rPr kumimoji="1" lang="en-US" altLang="ja-JP" dirty="0" err="1" smtClean="0">
                <a:solidFill>
                  <a:schemeClr val="accent2"/>
                </a:solidFill>
              </a:rPr>
              <a:t>int</a:t>
            </a:r>
            <a:r>
              <a:rPr kumimoji="1" lang="en-US" altLang="ja-JP" dirty="0" smtClean="0"/>
              <a:t> </a:t>
            </a:r>
            <a:r>
              <a:rPr kumimoji="1" lang="en-US" altLang="ja-JP" dirty="0" err="1" smtClean="0"/>
              <a:t>i</a:t>
            </a:r>
            <a:r>
              <a:rPr kumimoji="1" lang="en-US" altLang="ja-JP" dirty="0" smtClean="0"/>
              <a:t>, </a:t>
            </a:r>
            <a:r>
              <a:rPr kumimoji="1" lang="en-US" altLang="ja-JP" dirty="0" err="1" smtClean="0">
                <a:solidFill>
                  <a:schemeClr val="accent2"/>
                </a:solidFill>
              </a:rPr>
              <a:t>int</a:t>
            </a:r>
            <a:r>
              <a:rPr kumimoji="1" lang="en-US" altLang="ja-JP" dirty="0" smtClean="0"/>
              <a:t> rest)</a:t>
            </a:r>
            <a:endParaRPr lang="en-US" altLang="ja-JP" dirty="0"/>
          </a:p>
          <a:p>
            <a:pPr lvl="1"/>
            <a:endParaRPr kumimoji="1" lang="en-US" altLang="ja-JP" dirty="0" smtClean="0"/>
          </a:p>
          <a:p>
            <a:pPr>
              <a:buFont typeface="Wingdings" panose="05000000000000000000" pitchFamily="2" charset="2"/>
              <a:buChar char="u"/>
            </a:pPr>
            <a:r>
              <a:rPr lang="en-US" altLang="ja-JP" dirty="0" smtClean="0"/>
              <a:t>Data</a:t>
            </a:r>
            <a:r>
              <a:rPr lang="ja-JP" altLang="en-US" dirty="0" smtClean="0"/>
              <a:t>クラス</a:t>
            </a:r>
            <a:endParaRPr lang="en-US" altLang="ja-JP" dirty="0" smtClean="0"/>
          </a:p>
          <a:p>
            <a:pPr lvl="1"/>
            <a:r>
              <a:rPr lang="en-US" altLang="ja-JP" dirty="0" err="1">
                <a:solidFill>
                  <a:schemeClr val="accent2"/>
                </a:solidFill>
              </a:rPr>
              <a:t>i</a:t>
            </a:r>
            <a:r>
              <a:rPr kumimoji="1" lang="en-US" altLang="ja-JP" dirty="0" err="1" smtClean="0">
                <a:solidFill>
                  <a:schemeClr val="accent2"/>
                </a:solidFill>
              </a:rPr>
              <a:t>nt</a:t>
            </a:r>
            <a:r>
              <a:rPr lang="en-US" altLang="ja-JP" dirty="0" smtClean="0"/>
              <a:t>[] </a:t>
            </a:r>
            <a:r>
              <a:rPr lang="en-US" altLang="ja-JP" dirty="0" err="1" smtClean="0"/>
              <a:t>item_prices</a:t>
            </a:r>
            <a:endParaRPr lang="en-US" altLang="ja-JP" dirty="0" smtClean="0"/>
          </a:p>
          <a:p>
            <a:pPr lvl="1"/>
            <a:r>
              <a:rPr lang="en-US" altLang="ja-JP" dirty="0" err="1">
                <a:solidFill>
                  <a:schemeClr val="accent2"/>
                </a:solidFill>
              </a:rPr>
              <a:t>i</a:t>
            </a:r>
            <a:r>
              <a:rPr kumimoji="1" lang="en-US" altLang="ja-JP" dirty="0" err="1" smtClean="0">
                <a:solidFill>
                  <a:schemeClr val="accent2"/>
                </a:solidFill>
              </a:rPr>
              <a:t>nt</a:t>
            </a:r>
            <a:r>
              <a:rPr kumimoji="1" lang="en-US" altLang="ja-JP" dirty="0" smtClean="0"/>
              <a:t> </a:t>
            </a:r>
            <a:r>
              <a:rPr kumimoji="1" lang="en-US" altLang="ja-JP" dirty="0" err="1" smtClean="0"/>
              <a:t>pocket_money</a:t>
            </a:r>
            <a:endParaRPr kumimoji="1" lang="en-US" altLang="ja-JP" dirty="0" smtClean="0"/>
          </a:p>
          <a:p>
            <a:pPr lvl="1"/>
            <a:r>
              <a:rPr lang="en-US" altLang="ja-JP" dirty="0" smtClean="0">
                <a:solidFill>
                  <a:schemeClr val="accent1"/>
                </a:solidFill>
              </a:rPr>
              <a:t>Data</a:t>
            </a:r>
            <a:r>
              <a:rPr lang="en-US" altLang="ja-JP" dirty="0" smtClean="0"/>
              <a:t>()</a:t>
            </a:r>
          </a:p>
          <a:p>
            <a:pPr lvl="1"/>
            <a:r>
              <a:rPr lang="en-US" altLang="ja-JP" dirty="0" smtClean="0">
                <a:solidFill>
                  <a:schemeClr val="accent2"/>
                </a:solidFill>
              </a:rPr>
              <a:t>String</a:t>
            </a:r>
            <a:r>
              <a:rPr lang="en-US" altLang="ja-JP" dirty="0" smtClean="0"/>
              <a:t> </a:t>
            </a:r>
            <a:r>
              <a:rPr lang="en-US" altLang="ja-JP" dirty="0" err="1" smtClean="0">
                <a:solidFill>
                  <a:schemeClr val="accent1"/>
                </a:solidFill>
              </a:rPr>
              <a:t>toString</a:t>
            </a:r>
            <a:r>
              <a:rPr lang="en-US" altLang="ja-JP" dirty="0" smtClean="0"/>
              <a:t>()</a:t>
            </a:r>
            <a:endParaRPr kumimoji="1" lang="ja-JP" altLang="en-US" dirty="0"/>
          </a:p>
        </p:txBody>
      </p:sp>
    </p:spTree>
    <p:extLst>
      <p:ext uri="{BB962C8B-B14F-4D97-AF65-F5344CB8AC3E}">
        <p14:creationId xmlns:p14="http://schemas.microsoft.com/office/powerpoint/2010/main" val="4181976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271849"/>
            <a:ext cx="10515600" cy="5905114"/>
          </a:xfrm>
        </p:spPr>
        <p:txBody>
          <a:bodyPr>
            <a:normAutofit fontScale="85000" lnSpcReduction="20000"/>
          </a:bodyPr>
          <a:lstStyle/>
          <a:p>
            <a:pPr marL="0" indent="0">
              <a:buNone/>
            </a:pPr>
            <a:r>
              <a:rPr lang="en-US" altLang="ja-JP" dirty="0">
                <a:solidFill>
                  <a:srgbClr val="FF00FF"/>
                </a:solidFill>
              </a:rPr>
              <a:t>import</a:t>
            </a:r>
            <a:r>
              <a:rPr lang="en-US" altLang="ja-JP" dirty="0"/>
              <a:t> </a:t>
            </a:r>
            <a:r>
              <a:rPr lang="en-US" altLang="ja-JP" dirty="0" err="1"/>
              <a:t>java.util.Scanner</a:t>
            </a:r>
            <a:r>
              <a:rPr lang="en-US" altLang="ja-JP" dirty="0" smtClean="0"/>
              <a:t>;</a:t>
            </a:r>
            <a:endParaRPr lang="en-US" altLang="ja-JP" dirty="0"/>
          </a:p>
          <a:p>
            <a:pPr marL="0" indent="0">
              <a:buNone/>
            </a:pPr>
            <a:r>
              <a:rPr lang="en-US" altLang="ja-JP" dirty="0">
                <a:solidFill>
                  <a:srgbClr val="FF00FF"/>
                </a:solidFill>
              </a:rPr>
              <a:t>class</a:t>
            </a:r>
            <a:r>
              <a:rPr lang="en-US" altLang="ja-JP" dirty="0"/>
              <a:t> </a:t>
            </a:r>
            <a:r>
              <a:rPr lang="en-US" altLang="ja-JP" dirty="0">
                <a:solidFill>
                  <a:schemeClr val="accent1"/>
                </a:solidFill>
              </a:rPr>
              <a:t>Main</a:t>
            </a:r>
            <a:r>
              <a:rPr lang="en-US" altLang="ja-JP" dirty="0"/>
              <a:t> {</a:t>
            </a:r>
          </a:p>
          <a:p>
            <a:pPr marL="0" indent="0">
              <a:buNone/>
            </a:pPr>
            <a:r>
              <a:rPr lang="en-US" altLang="ja-JP" dirty="0"/>
              <a:t>    </a:t>
            </a:r>
            <a:r>
              <a:rPr lang="en-US" altLang="ja-JP" sz="1600" dirty="0" smtClean="0"/>
              <a:t>//</a:t>
            </a:r>
            <a:r>
              <a:rPr lang="ja-JP" altLang="en-US" sz="1600" dirty="0"/>
              <a:t>解答する問題のデータ</a:t>
            </a:r>
          </a:p>
          <a:p>
            <a:pPr marL="0" indent="0">
              <a:buNone/>
            </a:pPr>
            <a:r>
              <a:rPr lang="ja-JP" altLang="en-US" dirty="0"/>
              <a:t>  </a:t>
            </a:r>
            <a:r>
              <a:rPr lang="en-US" altLang="ja-JP" dirty="0">
                <a:solidFill>
                  <a:srgbClr val="FF00FF"/>
                </a:solidFill>
              </a:rPr>
              <a:t>static</a:t>
            </a:r>
            <a:r>
              <a:rPr lang="en-US" altLang="ja-JP" dirty="0"/>
              <a:t> </a:t>
            </a:r>
            <a:r>
              <a:rPr lang="en-US" altLang="ja-JP" dirty="0">
                <a:solidFill>
                  <a:schemeClr val="accent2"/>
                </a:solidFill>
              </a:rPr>
              <a:t>Data</a:t>
            </a:r>
            <a:r>
              <a:rPr lang="en-US" altLang="ja-JP" dirty="0"/>
              <a:t> </a:t>
            </a:r>
            <a:r>
              <a:rPr lang="en-US" altLang="ja-JP" dirty="0" err="1"/>
              <a:t>data</a:t>
            </a:r>
            <a:r>
              <a:rPr lang="en-US" altLang="ja-JP" dirty="0" smtClean="0"/>
              <a:t>;</a:t>
            </a:r>
            <a:endParaRPr lang="en-US" altLang="ja-JP" dirty="0"/>
          </a:p>
          <a:p>
            <a:pPr marL="0" indent="0">
              <a:buNone/>
            </a:pPr>
            <a:r>
              <a:rPr lang="en-US" altLang="ja-JP" dirty="0"/>
              <a:t>    </a:t>
            </a:r>
            <a:r>
              <a:rPr lang="en-US" altLang="ja-JP" sz="1600" dirty="0" smtClean="0"/>
              <a:t>//</a:t>
            </a:r>
            <a:r>
              <a:rPr lang="ja-JP" altLang="en-US" sz="1600" dirty="0"/>
              <a:t>再帰関数　漸化式の形で表す</a:t>
            </a:r>
          </a:p>
          <a:p>
            <a:pPr marL="0" indent="0">
              <a:buNone/>
            </a:pPr>
            <a:r>
              <a:rPr lang="ja-JP" altLang="en-US" dirty="0"/>
              <a:t>  </a:t>
            </a:r>
            <a:r>
              <a:rPr lang="en-US" altLang="ja-JP" dirty="0">
                <a:solidFill>
                  <a:srgbClr val="FF00FF"/>
                </a:solidFill>
              </a:rPr>
              <a:t>public static </a:t>
            </a:r>
            <a:r>
              <a:rPr lang="en-US" altLang="ja-JP" dirty="0" err="1">
                <a:solidFill>
                  <a:schemeClr val="accent2"/>
                </a:solidFill>
              </a:rPr>
              <a:t>boolean</a:t>
            </a:r>
            <a:r>
              <a:rPr lang="en-US" altLang="ja-JP" dirty="0"/>
              <a:t> </a:t>
            </a:r>
            <a:r>
              <a:rPr lang="en-US" altLang="ja-JP" dirty="0">
                <a:solidFill>
                  <a:schemeClr val="accent1"/>
                </a:solidFill>
              </a:rPr>
              <a:t>recursion</a:t>
            </a:r>
            <a:r>
              <a:rPr lang="en-US" altLang="ja-JP" dirty="0"/>
              <a:t>(</a:t>
            </a:r>
            <a:r>
              <a:rPr lang="en-US" altLang="ja-JP" dirty="0" err="1">
                <a:solidFill>
                  <a:schemeClr val="accent2"/>
                </a:solidFill>
              </a:rPr>
              <a:t>int</a:t>
            </a:r>
            <a:r>
              <a:rPr lang="en-US" altLang="ja-JP" dirty="0"/>
              <a:t> </a:t>
            </a:r>
            <a:r>
              <a:rPr lang="en-US" altLang="ja-JP" dirty="0" err="1"/>
              <a:t>i</a:t>
            </a:r>
            <a:r>
              <a:rPr lang="en-US" altLang="ja-JP" dirty="0"/>
              <a:t>, </a:t>
            </a:r>
            <a:r>
              <a:rPr lang="en-US" altLang="ja-JP" dirty="0" err="1">
                <a:solidFill>
                  <a:schemeClr val="accent2"/>
                </a:solidFill>
              </a:rPr>
              <a:t>int</a:t>
            </a:r>
            <a:r>
              <a:rPr lang="en-US" altLang="ja-JP" dirty="0"/>
              <a:t> rest) {</a:t>
            </a:r>
          </a:p>
          <a:p>
            <a:pPr marL="0" indent="0">
              <a:buNone/>
            </a:pPr>
            <a:r>
              <a:rPr lang="en-US" altLang="ja-JP" sz="1600" dirty="0"/>
              <a:t> </a:t>
            </a:r>
            <a:r>
              <a:rPr lang="en-US" altLang="ja-JP" sz="3300" dirty="0"/>
              <a:t>     </a:t>
            </a:r>
            <a:r>
              <a:rPr lang="en-US" altLang="ja-JP" sz="1600" dirty="0"/>
              <a:t>//</a:t>
            </a:r>
            <a:r>
              <a:rPr lang="ja-JP" altLang="en-US" sz="1600" dirty="0"/>
              <a:t>基底</a:t>
            </a:r>
          </a:p>
          <a:p>
            <a:pPr marL="0" indent="0">
              <a:buNone/>
            </a:pPr>
            <a:r>
              <a:rPr lang="ja-JP" altLang="en-US" dirty="0"/>
              <a:t>    </a:t>
            </a:r>
            <a:r>
              <a:rPr lang="en-US" altLang="ja-JP" dirty="0">
                <a:solidFill>
                  <a:srgbClr val="FF00FF"/>
                </a:solidFill>
              </a:rPr>
              <a:t>if</a:t>
            </a:r>
            <a:r>
              <a:rPr lang="en-US" altLang="ja-JP" dirty="0"/>
              <a:t>(</a:t>
            </a:r>
            <a:r>
              <a:rPr lang="en-US" altLang="ja-JP" dirty="0" err="1"/>
              <a:t>i</a:t>
            </a:r>
            <a:r>
              <a:rPr lang="en-US" altLang="ja-JP" dirty="0"/>
              <a:t> == </a:t>
            </a:r>
            <a:r>
              <a:rPr lang="en-US" altLang="ja-JP" dirty="0" err="1"/>
              <a:t>data.item_prices.length</a:t>
            </a:r>
            <a:r>
              <a:rPr lang="en-US" altLang="ja-JP" dirty="0"/>
              <a:t>) {</a:t>
            </a:r>
          </a:p>
          <a:p>
            <a:pPr marL="0" indent="0">
              <a:buNone/>
            </a:pPr>
            <a:r>
              <a:rPr lang="en-US" altLang="ja-JP" dirty="0"/>
              <a:t>      return rest == 0;</a:t>
            </a:r>
          </a:p>
          <a:p>
            <a:pPr marL="0" indent="0">
              <a:buNone/>
            </a:pPr>
            <a:r>
              <a:rPr lang="en-US" altLang="ja-JP" dirty="0"/>
              <a:t>    </a:t>
            </a:r>
            <a:r>
              <a:rPr lang="en-US" altLang="ja-JP" dirty="0" smtClean="0"/>
              <a:t>}</a:t>
            </a:r>
            <a:endParaRPr lang="en-US" altLang="ja-JP" dirty="0"/>
          </a:p>
          <a:p>
            <a:pPr marL="0" indent="0">
              <a:buNone/>
            </a:pPr>
            <a:r>
              <a:rPr lang="en-US" altLang="ja-JP" dirty="0"/>
              <a:t>      </a:t>
            </a:r>
            <a:r>
              <a:rPr lang="en-US" altLang="ja-JP" sz="1600" dirty="0"/>
              <a:t>//</a:t>
            </a:r>
            <a:r>
              <a:rPr lang="ja-JP" altLang="en-US" sz="1600" dirty="0"/>
              <a:t>一般項</a:t>
            </a:r>
          </a:p>
          <a:p>
            <a:pPr marL="0" indent="0">
              <a:buNone/>
            </a:pPr>
            <a:r>
              <a:rPr lang="ja-JP" altLang="en-US" dirty="0"/>
              <a:t>    </a:t>
            </a:r>
            <a:r>
              <a:rPr lang="en-US" altLang="ja-JP" dirty="0">
                <a:solidFill>
                  <a:srgbClr val="FF00FF"/>
                </a:solidFill>
              </a:rPr>
              <a:t>else</a:t>
            </a:r>
            <a:r>
              <a:rPr lang="en-US" altLang="ja-JP" dirty="0"/>
              <a:t> {</a:t>
            </a:r>
          </a:p>
          <a:p>
            <a:pPr marL="0" indent="0">
              <a:buNone/>
            </a:pPr>
            <a:r>
              <a:rPr lang="ja-JP" altLang="en-US" dirty="0"/>
              <a:t>　</a:t>
            </a:r>
            <a:r>
              <a:rPr lang="ja-JP" altLang="en-US" dirty="0" smtClean="0"/>
              <a:t>　　　 </a:t>
            </a:r>
            <a:r>
              <a:rPr lang="en-US" altLang="ja-JP" dirty="0" smtClean="0"/>
              <a:t>return </a:t>
            </a:r>
            <a:r>
              <a:rPr lang="en-US" altLang="ja-JP" dirty="0"/>
              <a:t>recursion(i+1, rest) ||</a:t>
            </a:r>
          </a:p>
          <a:p>
            <a:pPr marL="0" indent="0">
              <a:buNone/>
            </a:pPr>
            <a:r>
              <a:rPr lang="en-US" altLang="ja-JP" dirty="0"/>
              <a:t>             recursion(i+1, rest-</a:t>
            </a:r>
            <a:r>
              <a:rPr lang="en-US" altLang="ja-JP" dirty="0" err="1"/>
              <a:t>data.item_prices</a:t>
            </a:r>
            <a:r>
              <a:rPr lang="en-US" altLang="ja-JP" dirty="0"/>
              <a:t>[</a:t>
            </a:r>
            <a:r>
              <a:rPr lang="en-US" altLang="ja-JP" dirty="0" err="1"/>
              <a:t>i</a:t>
            </a:r>
            <a:r>
              <a:rPr lang="en-US" altLang="ja-JP" dirty="0" smtClean="0"/>
              <a:t>]);</a:t>
            </a:r>
            <a:endParaRPr lang="en-US" altLang="ja-JP" dirty="0"/>
          </a:p>
          <a:p>
            <a:pPr marL="0" indent="0">
              <a:buNone/>
            </a:pPr>
            <a:r>
              <a:rPr lang="en-US" altLang="ja-JP" dirty="0" smtClean="0"/>
              <a:t>    }</a:t>
            </a:r>
          </a:p>
        </p:txBody>
      </p:sp>
    </p:spTree>
    <p:extLst>
      <p:ext uri="{BB962C8B-B14F-4D97-AF65-F5344CB8AC3E}">
        <p14:creationId xmlns:p14="http://schemas.microsoft.com/office/powerpoint/2010/main" val="3277631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16923" y="778476"/>
            <a:ext cx="11456773" cy="5732120"/>
          </a:xfrm>
        </p:spPr>
        <p:txBody>
          <a:bodyPr/>
          <a:lstStyle/>
          <a:p>
            <a:pPr marL="0" indent="0">
              <a:buNone/>
            </a:pPr>
            <a:r>
              <a:rPr lang="en-US" altLang="ja-JP" dirty="0">
                <a:solidFill>
                  <a:srgbClr val="FF00FF"/>
                </a:solidFill>
              </a:rPr>
              <a:t>public static </a:t>
            </a:r>
            <a:r>
              <a:rPr lang="en-US" altLang="ja-JP" dirty="0">
                <a:solidFill>
                  <a:schemeClr val="accent2"/>
                </a:solidFill>
              </a:rPr>
              <a:t>void</a:t>
            </a:r>
            <a:r>
              <a:rPr lang="en-US" altLang="ja-JP" dirty="0"/>
              <a:t> </a:t>
            </a:r>
            <a:r>
              <a:rPr lang="en-US" altLang="ja-JP" dirty="0">
                <a:solidFill>
                  <a:schemeClr val="accent1"/>
                </a:solidFill>
              </a:rPr>
              <a:t>main</a:t>
            </a:r>
            <a:r>
              <a:rPr lang="en-US" altLang="ja-JP" dirty="0"/>
              <a:t>(</a:t>
            </a:r>
            <a:r>
              <a:rPr lang="en-US" altLang="ja-JP" dirty="0">
                <a:solidFill>
                  <a:schemeClr val="accent2"/>
                </a:solidFill>
              </a:rPr>
              <a:t>String</a:t>
            </a:r>
            <a:r>
              <a:rPr lang="en-US" altLang="ja-JP" dirty="0"/>
              <a:t>[]</a:t>
            </a:r>
            <a:r>
              <a:rPr lang="en-US" altLang="ja-JP" dirty="0" err="1"/>
              <a:t>args</a:t>
            </a:r>
            <a:r>
              <a:rPr lang="en-US" altLang="ja-JP" dirty="0"/>
              <a:t>) {</a:t>
            </a:r>
          </a:p>
          <a:p>
            <a:pPr marL="0" indent="0">
              <a:buNone/>
            </a:pPr>
            <a:r>
              <a:rPr lang="en-US" altLang="ja-JP" dirty="0"/>
              <a:t>    data = new Data(); </a:t>
            </a:r>
          </a:p>
          <a:p>
            <a:pPr marL="0" indent="0">
              <a:buNone/>
            </a:pPr>
            <a:r>
              <a:rPr lang="en-US" altLang="ja-JP" dirty="0"/>
              <a:t>    </a:t>
            </a:r>
            <a:r>
              <a:rPr lang="en-US" altLang="ja-JP" dirty="0" err="1"/>
              <a:t>System.out.println</a:t>
            </a:r>
            <a:r>
              <a:rPr lang="en-US" altLang="ja-JP" dirty="0"/>
              <a:t>(</a:t>
            </a:r>
            <a:r>
              <a:rPr lang="en-US" altLang="ja-JP" dirty="0" err="1"/>
              <a:t>data.toString</a:t>
            </a:r>
            <a:r>
              <a:rPr lang="en-US" altLang="ja-JP" dirty="0" smtClean="0"/>
              <a:t>());           </a:t>
            </a:r>
            <a:r>
              <a:rPr lang="ja-JP" altLang="en-US" dirty="0" smtClean="0"/>
              <a:t>　      </a:t>
            </a:r>
            <a:r>
              <a:rPr lang="en-US" altLang="ja-JP" dirty="0" err="1" smtClean="0"/>
              <a:t>System.out.printf</a:t>
            </a:r>
            <a:r>
              <a:rPr lang="en-US" altLang="ja-JP" dirty="0"/>
              <a:t>("%</a:t>
            </a:r>
            <a:r>
              <a:rPr lang="en-US" altLang="ja-JP" dirty="0" err="1"/>
              <a:t>s%n</a:t>
            </a:r>
            <a:r>
              <a:rPr lang="en-US" altLang="ja-JP" dirty="0"/>
              <a:t>",recursion(0,data.pocket_money)?"</a:t>
            </a:r>
            <a:r>
              <a:rPr lang="en-US" altLang="ja-JP" dirty="0">
                <a:solidFill>
                  <a:srgbClr val="92D050"/>
                </a:solidFill>
              </a:rPr>
              <a:t>\</a:t>
            </a:r>
            <a:r>
              <a:rPr lang="en-US" altLang="ja-JP" dirty="0" err="1">
                <a:solidFill>
                  <a:srgbClr val="92D050"/>
                </a:solidFill>
              </a:rPr>
              <a:t>nYes</a:t>
            </a:r>
            <a:r>
              <a:rPr lang="en-US" altLang="ja-JP" dirty="0"/>
              <a:t>":"</a:t>
            </a:r>
            <a:r>
              <a:rPr lang="en-US" altLang="ja-JP" dirty="0">
                <a:solidFill>
                  <a:srgbClr val="92D050"/>
                </a:solidFill>
              </a:rPr>
              <a:t>\</a:t>
            </a:r>
            <a:r>
              <a:rPr lang="en-US" altLang="ja-JP" dirty="0" err="1">
                <a:solidFill>
                  <a:srgbClr val="92D050"/>
                </a:solidFill>
              </a:rPr>
              <a:t>nNo</a:t>
            </a:r>
            <a:r>
              <a:rPr lang="en-US" altLang="ja-JP" dirty="0"/>
              <a:t>");</a:t>
            </a:r>
          </a:p>
          <a:p>
            <a:pPr marL="0" indent="0">
              <a:buNone/>
            </a:pPr>
            <a:r>
              <a:rPr lang="en-US" altLang="ja-JP" dirty="0"/>
              <a:t>  }</a:t>
            </a:r>
          </a:p>
          <a:p>
            <a:pPr marL="0" indent="0">
              <a:buNone/>
            </a:pPr>
            <a:r>
              <a:rPr lang="en-US" altLang="ja-JP" dirty="0"/>
              <a:t>}</a:t>
            </a:r>
          </a:p>
        </p:txBody>
      </p:sp>
    </p:spTree>
    <p:extLst>
      <p:ext uri="{BB962C8B-B14F-4D97-AF65-F5344CB8AC3E}">
        <p14:creationId xmlns:p14="http://schemas.microsoft.com/office/powerpoint/2010/main" val="2492862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02276" y="284205"/>
            <a:ext cx="10515600" cy="5929828"/>
          </a:xfrm>
        </p:spPr>
        <p:txBody>
          <a:bodyPr>
            <a:normAutofit fontScale="62500" lnSpcReduction="20000"/>
          </a:bodyPr>
          <a:lstStyle/>
          <a:p>
            <a:pPr marL="0" indent="0">
              <a:buNone/>
            </a:pPr>
            <a:r>
              <a:rPr lang="en-US" altLang="ja-JP" dirty="0">
                <a:solidFill>
                  <a:srgbClr val="FF00FF"/>
                </a:solidFill>
              </a:rPr>
              <a:t>class</a:t>
            </a:r>
            <a:r>
              <a:rPr lang="en-US" altLang="ja-JP" dirty="0"/>
              <a:t> Data {</a:t>
            </a:r>
          </a:p>
          <a:p>
            <a:pPr marL="0" indent="0">
              <a:buNone/>
            </a:pPr>
            <a:r>
              <a:rPr lang="en-US" altLang="ja-JP" dirty="0"/>
              <a:t>		//</a:t>
            </a:r>
            <a:r>
              <a:rPr lang="ja-JP" altLang="en-US" dirty="0"/>
              <a:t>商品の値段を持つ配列</a:t>
            </a:r>
          </a:p>
          <a:p>
            <a:pPr marL="0" indent="0">
              <a:buNone/>
            </a:pPr>
            <a:r>
              <a:rPr lang="ja-JP" altLang="en-US" dirty="0"/>
              <a:t>  </a:t>
            </a:r>
            <a:r>
              <a:rPr lang="en-US" altLang="ja-JP" dirty="0">
                <a:solidFill>
                  <a:srgbClr val="FF00FF"/>
                </a:solidFill>
              </a:rPr>
              <a:t>public final </a:t>
            </a:r>
            <a:r>
              <a:rPr lang="en-US" altLang="ja-JP" dirty="0" err="1">
                <a:solidFill>
                  <a:schemeClr val="accent2"/>
                </a:solidFill>
              </a:rPr>
              <a:t>int</a:t>
            </a:r>
            <a:r>
              <a:rPr lang="en-US" altLang="ja-JP" dirty="0"/>
              <a:t>[] </a:t>
            </a:r>
            <a:r>
              <a:rPr lang="en-US" altLang="ja-JP" dirty="0" err="1"/>
              <a:t>item_prices</a:t>
            </a:r>
            <a:r>
              <a:rPr lang="en-US" altLang="ja-JP" dirty="0"/>
              <a:t>;</a:t>
            </a:r>
          </a:p>
          <a:p>
            <a:pPr marL="0" indent="0">
              <a:buNone/>
            </a:pPr>
            <a:r>
              <a:rPr lang="en-US" altLang="ja-JP" dirty="0"/>
              <a:t>		//</a:t>
            </a:r>
            <a:r>
              <a:rPr lang="ja-JP" altLang="en-US" dirty="0"/>
              <a:t>使える最大のお金</a:t>
            </a:r>
          </a:p>
          <a:p>
            <a:pPr marL="0" indent="0">
              <a:buNone/>
            </a:pPr>
            <a:r>
              <a:rPr lang="ja-JP" altLang="en-US" dirty="0"/>
              <a:t>  </a:t>
            </a:r>
            <a:r>
              <a:rPr lang="en-US" altLang="ja-JP" dirty="0">
                <a:solidFill>
                  <a:srgbClr val="FF00FF"/>
                </a:solidFill>
              </a:rPr>
              <a:t>public final </a:t>
            </a:r>
            <a:r>
              <a:rPr lang="en-US" altLang="ja-JP" dirty="0" err="1">
                <a:solidFill>
                  <a:schemeClr val="accent2"/>
                </a:solidFill>
              </a:rPr>
              <a:t>int</a:t>
            </a:r>
            <a:r>
              <a:rPr lang="en-US" altLang="ja-JP" dirty="0"/>
              <a:t> </a:t>
            </a:r>
            <a:r>
              <a:rPr lang="en-US" altLang="ja-JP" dirty="0" err="1"/>
              <a:t>pocket_money</a:t>
            </a:r>
            <a:r>
              <a:rPr lang="en-US" altLang="ja-JP" dirty="0" smtClean="0"/>
              <a:t>;</a:t>
            </a:r>
            <a:endParaRPr lang="en-US" altLang="ja-JP" dirty="0"/>
          </a:p>
          <a:p>
            <a:pPr marL="0" indent="0">
              <a:buNone/>
            </a:pPr>
            <a:r>
              <a:rPr lang="en-US" altLang="ja-JP" dirty="0"/>
              <a:t>		//</a:t>
            </a:r>
            <a:r>
              <a:rPr lang="ja-JP" altLang="en-US" dirty="0"/>
              <a:t>コンストラクタにて標準入力から与えられたデータを取得</a:t>
            </a:r>
          </a:p>
          <a:p>
            <a:pPr marL="0" indent="0">
              <a:buNone/>
            </a:pPr>
            <a:r>
              <a:rPr lang="ja-JP" altLang="en-US" dirty="0"/>
              <a:t> </a:t>
            </a:r>
            <a:r>
              <a:rPr lang="ja-JP" altLang="en-US" dirty="0">
                <a:solidFill>
                  <a:srgbClr val="FF00FF"/>
                </a:solidFill>
              </a:rPr>
              <a:t> </a:t>
            </a:r>
            <a:r>
              <a:rPr lang="en-US" altLang="ja-JP" dirty="0">
                <a:solidFill>
                  <a:srgbClr val="FF00FF"/>
                </a:solidFill>
              </a:rPr>
              <a:t>public </a:t>
            </a:r>
            <a:r>
              <a:rPr lang="en-US" altLang="ja-JP" dirty="0">
                <a:solidFill>
                  <a:schemeClr val="accent1"/>
                </a:solidFill>
              </a:rPr>
              <a:t>Data</a:t>
            </a:r>
            <a:r>
              <a:rPr lang="en-US" altLang="ja-JP" dirty="0"/>
              <a:t>() {</a:t>
            </a:r>
          </a:p>
          <a:p>
            <a:pPr marL="0" indent="0">
              <a:buNone/>
            </a:pPr>
            <a:r>
              <a:rPr lang="en-US" altLang="ja-JP" dirty="0"/>
              <a:t>    Scanner </a:t>
            </a:r>
            <a:r>
              <a:rPr lang="en-US" altLang="ja-JP" dirty="0" err="1"/>
              <a:t>stdIn</a:t>
            </a:r>
            <a:r>
              <a:rPr lang="en-US" altLang="ja-JP" dirty="0"/>
              <a:t> = new Scanner(System.in);</a:t>
            </a:r>
          </a:p>
          <a:p>
            <a:pPr marL="0" indent="0">
              <a:buNone/>
            </a:pPr>
            <a:endParaRPr lang="en-US" altLang="ja-JP" dirty="0"/>
          </a:p>
          <a:p>
            <a:pPr marL="0" indent="0">
              <a:buNone/>
            </a:pPr>
            <a:r>
              <a:rPr lang="en-US" altLang="ja-JP" dirty="0"/>
              <a:t>   </a:t>
            </a:r>
            <a:r>
              <a:rPr lang="en-US" altLang="ja-JP" dirty="0">
                <a:solidFill>
                  <a:srgbClr val="FF00FF"/>
                </a:solidFill>
              </a:rPr>
              <a:t> </a:t>
            </a:r>
            <a:r>
              <a:rPr lang="en-US" altLang="ja-JP" dirty="0" err="1">
                <a:solidFill>
                  <a:srgbClr val="FF00FF"/>
                </a:solidFill>
              </a:rPr>
              <a:t>int</a:t>
            </a:r>
            <a:r>
              <a:rPr lang="en-US" altLang="ja-JP" dirty="0"/>
              <a:t>[] a = new </a:t>
            </a:r>
            <a:r>
              <a:rPr lang="en-US" altLang="ja-JP" dirty="0" err="1">
                <a:solidFill>
                  <a:schemeClr val="accent2"/>
                </a:solidFill>
              </a:rPr>
              <a:t>int</a:t>
            </a:r>
            <a:r>
              <a:rPr lang="en-US" altLang="ja-JP" dirty="0"/>
              <a:t>[</a:t>
            </a:r>
            <a:r>
              <a:rPr lang="en-US" altLang="ja-JP" dirty="0" err="1"/>
              <a:t>stdIn.nextInt</a:t>
            </a:r>
            <a:r>
              <a:rPr lang="en-US" altLang="ja-JP" dirty="0"/>
              <a:t>()];</a:t>
            </a:r>
          </a:p>
          <a:p>
            <a:pPr marL="0" indent="0">
              <a:buNone/>
            </a:pPr>
            <a:r>
              <a:rPr lang="en-US" altLang="ja-JP" dirty="0"/>
              <a:t>    </a:t>
            </a:r>
          </a:p>
          <a:p>
            <a:pPr marL="0" indent="0">
              <a:buNone/>
            </a:pPr>
            <a:r>
              <a:rPr lang="en-US" altLang="ja-JP" dirty="0"/>
              <a:t>    </a:t>
            </a:r>
            <a:r>
              <a:rPr lang="en-US" altLang="ja-JP" dirty="0">
                <a:solidFill>
                  <a:srgbClr val="FF00FF"/>
                </a:solidFill>
              </a:rPr>
              <a:t>for</a:t>
            </a:r>
            <a:r>
              <a:rPr lang="en-US" altLang="ja-JP" dirty="0"/>
              <a:t>(</a:t>
            </a:r>
            <a:r>
              <a:rPr lang="en-US" altLang="ja-JP" dirty="0" err="1">
                <a:solidFill>
                  <a:schemeClr val="accent2"/>
                </a:solidFill>
              </a:rPr>
              <a:t>int</a:t>
            </a:r>
            <a:r>
              <a:rPr lang="en-US" altLang="ja-JP" dirty="0"/>
              <a:t> </a:t>
            </a:r>
            <a:r>
              <a:rPr lang="en-US" altLang="ja-JP" dirty="0" err="1"/>
              <a:t>i</a:t>
            </a:r>
            <a:r>
              <a:rPr lang="en-US" altLang="ja-JP" dirty="0"/>
              <a:t>=0;i&lt;</a:t>
            </a:r>
            <a:r>
              <a:rPr lang="en-US" altLang="ja-JP" dirty="0" err="1"/>
              <a:t>a.length;i</a:t>
            </a:r>
            <a:r>
              <a:rPr lang="en-US" altLang="ja-JP" dirty="0"/>
              <a:t>++) {</a:t>
            </a:r>
          </a:p>
          <a:p>
            <a:pPr marL="0" indent="0">
              <a:buNone/>
            </a:pPr>
            <a:r>
              <a:rPr lang="en-US" altLang="ja-JP" dirty="0"/>
              <a:t>      a[</a:t>
            </a:r>
            <a:r>
              <a:rPr lang="en-US" altLang="ja-JP" dirty="0" err="1"/>
              <a:t>i</a:t>
            </a:r>
            <a:r>
              <a:rPr lang="en-US" altLang="ja-JP" dirty="0"/>
              <a:t>] = </a:t>
            </a:r>
            <a:r>
              <a:rPr lang="en-US" altLang="ja-JP" dirty="0" err="1"/>
              <a:t>stdIn.nextInt</a:t>
            </a:r>
            <a:r>
              <a:rPr lang="en-US" altLang="ja-JP" dirty="0"/>
              <a:t>();</a:t>
            </a:r>
          </a:p>
          <a:p>
            <a:pPr marL="0" indent="0">
              <a:buNone/>
            </a:pPr>
            <a:r>
              <a:rPr lang="en-US" altLang="ja-JP" dirty="0"/>
              <a:t>    }</a:t>
            </a:r>
          </a:p>
          <a:p>
            <a:pPr marL="0" indent="0">
              <a:buNone/>
            </a:pPr>
            <a:r>
              <a:rPr lang="en-US" altLang="ja-JP" dirty="0"/>
              <a:t>    </a:t>
            </a:r>
            <a:r>
              <a:rPr lang="en-US" altLang="ja-JP" dirty="0" err="1"/>
              <a:t>item_prices</a:t>
            </a:r>
            <a:r>
              <a:rPr lang="en-US" altLang="ja-JP" dirty="0"/>
              <a:t> = </a:t>
            </a:r>
            <a:r>
              <a:rPr lang="en-US" altLang="ja-JP" dirty="0" err="1"/>
              <a:t>a.clone</a:t>
            </a:r>
            <a:r>
              <a:rPr lang="en-US" altLang="ja-JP" dirty="0"/>
              <a:t>();</a:t>
            </a:r>
          </a:p>
          <a:p>
            <a:pPr marL="0" indent="0">
              <a:buNone/>
            </a:pPr>
            <a:endParaRPr lang="en-US" altLang="ja-JP" dirty="0"/>
          </a:p>
          <a:p>
            <a:pPr marL="0" indent="0">
              <a:buNone/>
            </a:pPr>
            <a:r>
              <a:rPr lang="en-US" altLang="ja-JP" dirty="0"/>
              <a:t>    </a:t>
            </a:r>
            <a:r>
              <a:rPr lang="en-US" altLang="ja-JP" dirty="0" err="1"/>
              <a:t>pocket_money</a:t>
            </a:r>
            <a:r>
              <a:rPr lang="en-US" altLang="ja-JP" dirty="0"/>
              <a:t> = </a:t>
            </a:r>
            <a:r>
              <a:rPr lang="en-US" altLang="ja-JP" dirty="0" err="1"/>
              <a:t>stdIn.nextInt</a:t>
            </a:r>
            <a:r>
              <a:rPr lang="en-US" altLang="ja-JP" dirty="0"/>
              <a:t>();</a:t>
            </a:r>
          </a:p>
          <a:p>
            <a:pPr marL="0" indent="0">
              <a:buNone/>
            </a:pPr>
            <a:r>
              <a:rPr lang="en-US" altLang="ja-JP" dirty="0"/>
              <a:t>  }</a:t>
            </a:r>
            <a:endParaRPr kumimoji="1" lang="ja-JP" altLang="en-US" dirty="0"/>
          </a:p>
        </p:txBody>
      </p:sp>
    </p:spTree>
    <p:extLst>
      <p:ext uri="{BB962C8B-B14F-4D97-AF65-F5344CB8AC3E}">
        <p14:creationId xmlns:p14="http://schemas.microsoft.com/office/powerpoint/2010/main" val="1577424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18984"/>
            <a:ext cx="10515600" cy="5657979"/>
          </a:xfrm>
        </p:spPr>
        <p:txBody>
          <a:bodyPr>
            <a:normAutofit fontScale="70000" lnSpcReduction="20000"/>
          </a:bodyPr>
          <a:lstStyle/>
          <a:p>
            <a:pPr marL="0" indent="0">
              <a:buNone/>
            </a:pPr>
            <a:r>
              <a:rPr lang="en-US" altLang="ja-JP" dirty="0"/>
              <a:t> @Override</a:t>
            </a:r>
          </a:p>
          <a:p>
            <a:pPr marL="0" indent="0">
              <a:buNone/>
            </a:pPr>
            <a:r>
              <a:rPr lang="en-US" altLang="ja-JP" dirty="0"/>
              <a:t>  </a:t>
            </a:r>
            <a:r>
              <a:rPr lang="en-US" altLang="ja-JP" dirty="0">
                <a:solidFill>
                  <a:srgbClr val="FF00FF"/>
                </a:solidFill>
              </a:rPr>
              <a:t>public</a:t>
            </a:r>
            <a:r>
              <a:rPr lang="en-US" altLang="ja-JP" dirty="0"/>
              <a:t> </a:t>
            </a:r>
            <a:r>
              <a:rPr lang="en-US" altLang="ja-JP" dirty="0">
                <a:solidFill>
                  <a:schemeClr val="accent2"/>
                </a:solidFill>
              </a:rPr>
              <a:t>String</a:t>
            </a:r>
            <a:r>
              <a:rPr lang="en-US" altLang="ja-JP" dirty="0"/>
              <a:t> </a:t>
            </a:r>
            <a:r>
              <a:rPr lang="en-US" altLang="ja-JP" dirty="0" err="1"/>
              <a:t>toString</a:t>
            </a:r>
            <a:r>
              <a:rPr lang="en-US" altLang="ja-JP" dirty="0"/>
              <a:t>() {</a:t>
            </a:r>
          </a:p>
          <a:p>
            <a:pPr marL="0" indent="0">
              <a:buNone/>
            </a:pPr>
            <a:r>
              <a:rPr lang="en-US" altLang="ja-JP" dirty="0"/>
              <a:t>    </a:t>
            </a:r>
            <a:r>
              <a:rPr lang="en-US" altLang="ja-JP" dirty="0">
                <a:solidFill>
                  <a:schemeClr val="accent2"/>
                </a:solidFill>
              </a:rPr>
              <a:t>String</a:t>
            </a:r>
            <a:r>
              <a:rPr lang="en-US" altLang="ja-JP" dirty="0"/>
              <a:t> t = "";</a:t>
            </a:r>
          </a:p>
          <a:p>
            <a:pPr marL="0" indent="0">
              <a:buNone/>
            </a:pPr>
            <a:endParaRPr lang="en-US" altLang="ja-JP" dirty="0"/>
          </a:p>
          <a:p>
            <a:pPr marL="0" indent="0">
              <a:buNone/>
            </a:pPr>
            <a:r>
              <a:rPr lang="en-US" altLang="ja-JP" dirty="0"/>
              <a:t>    t += "number=" + </a:t>
            </a:r>
            <a:r>
              <a:rPr lang="en-US" altLang="ja-JP" dirty="0" err="1"/>
              <a:t>item_prices.length</a:t>
            </a:r>
            <a:r>
              <a:rPr lang="en-US" altLang="ja-JP" dirty="0"/>
              <a:t> + "\n";</a:t>
            </a:r>
          </a:p>
          <a:p>
            <a:pPr marL="0" indent="0">
              <a:buNone/>
            </a:pPr>
            <a:endParaRPr lang="en-US" altLang="ja-JP" dirty="0"/>
          </a:p>
          <a:p>
            <a:pPr marL="0" indent="0">
              <a:buNone/>
            </a:pPr>
            <a:r>
              <a:rPr lang="en-US" altLang="ja-JP" dirty="0"/>
              <a:t>    t += "prices=";</a:t>
            </a:r>
          </a:p>
          <a:p>
            <a:pPr marL="0" indent="0">
              <a:buNone/>
            </a:pPr>
            <a:r>
              <a:rPr lang="en-US" altLang="ja-JP" dirty="0"/>
              <a:t>    </a:t>
            </a:r>
            <a:r>
              <a:rPr lang="en-US" altLang="ja-JP" dirty="0">
                <a:solidFill>
                  <a:srgbClr val="FF00FF"/>
                </a:solidFill>
              </a:rPr>
              <a:t>for</a:t>
            </a:r>
            <a:r>
              <a:rPr lang="en-US" altLang="ja-JP" dirty="0"/>
              <a:t>(</a:t>
            </a:r>
            <a:r>
              <a:rPr lang="en-US" altLang="ja-JP" dirty="0" err="1"/>
              <a:t>int</a:t>
            </a:r>
            <a:r>
              <a:rPr lang="en-US" altLang="ja-JP" dirty="0"/>
              <a:t> </a:t>
            </a:r>
            <a:r>
              <a:rPr lang="en-US" altLang="ja-JP" dirty="0" err="1"/>
              <a:t>i</a:t>
            </a:r>
            <a:r>
              <a:rPr lang="en-US" altLang="ja-JP" dirty="0"/>
              <a:t> : </a:t>
            </a:r>
            <a:r>
              <a:rPr lang="en-US" altLang="ja-JP" dirty="0" err="1"/>
              <a:t>item_prices</a:t>
            </a:r>
            <a:r>
              <a:rPr lang="en-US" altLang="ja-JP" dirty="0"/>
              <a:t>)</a:t>
            </a:r>
          </a:p>
          <a:p>
            <a:pPr marL="0" indent="0">
              <a:buNone/>
            </a:pPr>
            <a:r>
              <a:rPr lang="en-US" altLang="ja-JP" dirty="0"/>
              <a:t>      t += </a:t>
            </a:r>
            <a:r>
              <a:rPr lang="en-US" altLang="ja-JP" dirty="0" err="1"/>
              <a:t>i</a:t>
            </a:r>
            <a:r>
              <a:rPr lang="en-US" altLang="ja-JP" dirty="0"/>
              <a:t> + " ";</a:t>
            </a:r>
          </a:p>
          <a:p>
            <a:pPr marL="0" indent="0">
              <a:buNone/>
            </a:pPr>
            <a:r>
              <a:rPr lang="en-US" altLang="ja-JP" dirty="0"/>
              <a:t>    t += "\n";</a:t>
            </a:r>
          </a:p>
          <a:p>
            <a:pPr marL="0" indent="0">
              <a:buNone/>
            </a:pPr>
            <a:endParaRPr lang="en-US" altLang="ja-JP" dirty="0"/>
          </a:p>
          <a:p>
            <a:pPr marL="0" indent="0">
              <a:buNone/>
            </a:pPr>
            <a:r>
              <a:rPr lang="en-US" altLang="ja-JP" dirty="0"/>
              <a:t>    t += "</a:t>
            </a:r>
            <a:r>
              <a:rPr lang="en-US" altLang="ja-JP" dirty="0" err="1"/>
              <a:t>pocket_money</a:t>
            </a:r>
            <a:r>
              <a:rPr lang="en-US" altLang="ja-JP" dirty="0"/>
              <a:t>=" + </a:t>
            </a:r>
            <a:r>
              <a:rPr lang="en-US" altLang="ja-JP" dirty="0" err="1"/>
              <a:t>pocket_money</a:t>
            </a:r>
            <a:r>
              <a:rPr lang="en-US" altLang="ja-JP" dirty="0"/>
              <a:t>;</a:t>
            </a:r>
          </a:p>
          <a:p>
            <a:pPr marL="0" indent="0">
              <a:buNone/>
            </a:pPr>
            <a:endParaRPr lang="en-US" altLang="ja-JP" dirty="0"/>
          </a:p>
          <a:p>
            <a:pPr marL="0" indent="0">
              <a:buNone/>
            </a:pPr>
            <a:r>
              <a:rPr lang="en-US" altLang="ja-JP" dirty="0"/>
              <a:t>    return t;</a:t>
            </a:r>
          </a:p>
          <a:p>
            <a:pPr marL="0" indent="0">
              <a:buNone/>
            </a:pPr>
            <a:r>
              <a:rPr lang="en-US" altLang="ja-JP" dirty="0"/>
              <a:t>  }</a:t>
            </a:r>
          </a:p>
          <a:p>
            <a:pPr marL="0" indent="0">
              <a:buNone/>
            </a:pPr>
            <a:r>
              <a:rPr lang="en-US" altLang="ja-JP" dirty="0"/>
              <a:t>}</a:t>
            </a:r>
            <a:endParaRPr kumimoji="1" lang="ja-JP" altLang="en-US" dirty="0"/>
          </a:p>
        </p:txBody>
      </p:sp>
    </p:spTree>
    <p:extLst>
      <p:ext uri="{BB962C8B-B14F-4D97-AF65-F5344CB8AC3E}">
        <p14:creationId xmlns:p14="http://schemas.microsoft.com/office/powerpoint/2010/main" val="2414620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Wikipedia</a:t>
            </a:r>
            <a:r>
              <a:rPr lang="ja-JP" altLang="en-US" b="1" dirty="0" smtClean="0"/>
              <a:t>大先生</a:t>
            </a:r>
            <a:endParaRPr lang="en-US" altLang="ja-JP" b="1" dirty="0" smtClean="0"/>
          </a:p>
          <a:p>
            <a:r>
              <a:rPr lang="ja-JP" altLang="en-US" b="1" dirty="0" smtClean="0"/>
              <a:t>「</a:t>
            </a:r>
            <a:r>
              <a:rPr lang="ja-JP" altLang="en-US" b="1" dirty="0"/>
              <a:t>再帰関数</a:t>
            </a:r>
            <a:r>
              <a:rPr lang="ja-JP" altLang="en-US" b="1" dirty="0" smtClean="0"/>
              <a:t>」 ～</a:t>
            </a:r>
            <a:r>
              <a:rPr lang="ja-JP" altLang="en-US" b="1" dirty="0"/>
              <a:t>マンガでプログラミング用語</a:t>
            </a:r>
            <a:r>
              <a:rPr lang="ja-JP" altLang="en-US" b="1" dirty="0" smtClean="0"/>
              <a:t>解説</a:t>
            </a:r>
            <a:r>
              <a:rPr lang="ja-JP" altLang="en-US" dirty="0" smtClean="0"/>
              <a:t>　</a:t>
            </a:r>
            <a:r>
              <a:rPr lang="en-US" altLang="ja-JP" dirty="0" smtClean="0">
                <a:hlinkClick r:id="rId2"/>
              </a:rPr>
              <a:t>http</a:t>
            </a:r>
            <a:r>
              <a:rPr lang="en-US" altLang="ja-JP" dirty="0">
                <a:hlinkClick r:id="rId2"/>
              </a:rPr>
              <a:t>://</a:t>
            </a:r>
            <a:r>
              <a:rPr lang="en-US" altLang="ja-JP" dirty="0" smtClean="0">
                <a:hlinkClick r:id="rId2"/>
              </a:rPr>
              <a:t>codezine.jp/article/detail/7265</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525242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復習</a:t>
            </a:r>
            <a:r>
              <a:rPr kumimoji="1" lang="en-US" altLang="ja-JP" dirty="0" smtClean="0"/>
              <a:t>】</a:t>
            </a:r>
            <a:r>
              <a:rPr kumimoji="1" lang="ja-JP" altLang="en-US" dirty="0" smtClean="0"/>
              <a:t>　深さ、幅優先探索とは？</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u"/>
            </a:pPr>
            <a:r>
              <a:rPr lang="ja-JP" altLang="en-US" dirty="0" smtClean="0"/>
              <a:t>共通</a:t>
            </a:r>
            <a:endParaRPr lang="en-US" altLang="ja-JP" dirty="0" smtClean="0"/>
          </a:p>
          <a:p>
            <a:pPr lvl="1"/>
            <a:r>
              <a:rPr lang="ja-JP" altLang="en-US" dirty="0" smtClean="0"/>
              <a:t>木やグラフを探索するためのアルゴリズムである</a:t>
            </a:r>
            <a:endParaRPr lang="en-US" altLang="ja-JP" dirty="0" smtClean="0"/>
          </a:p>
          <a:p>
            <a:pPr marL="457200" lvl="1" indent="0">
              <a:buNone/>
            </a:pPr>
            <a:endParaRPr lang="en-US" altLang="ja-JP" dirty="0" smtClean="0"/>
          </a:p>
          <a:p>
            <a:pPr marL="457200" lvl="1" indent="0">
              <a:buNone/>
            </a:pPr>
            <a:endParaRPr lang="en-US" altLang="ja-JP" dirty="0" smtClean="0"/>
          </a:p>
          <a:p>
            <a:pPr lvl="1"/>
            <a:r>
              <a:rPr lang="ja-JP" altLang="en-US" dirty="0" smtClean="0"/>
              <a:t>全探索に分類される</a:t>
            </a:r>
            <a:endParaRPr lang="en-US" altLang="ja-JP" dirty="0" smtClean="0"/>
          </a:p>
          <a:p>
            <a:pPr marL="914400" lvl="2" indent="0">
              <a:buNone/>
            </a:pPr>
            <a:r>
              <a:rPr lang="en-US" altLang="ja-JP" dirty="0"/>
              <a:t>―</a:t>
            </a:r>
            <a:r>
              <a:rPr lang="ja-JP" altLang="en-US" dirty="0" smtClean="0"/>
              <a:t>全探索とは？</a:t>
            </a:r>
            <a:endParaRPr lang="en-US" altLang="ja-JP" dirty="0" smtClean="0"/>
          </a:p>
          <a:p>
            <a:pPr marL="1371600" lvl="3" indent="0">
              <a:buNone/>
            </a:pPr>
            <a:r>
              <a:rPr lang="ja-JP" altLang="en-US" dirty="0" smtClean="0"/>
              <a:t>力まかせ探索（</a:t>
            </a:r>
            <a:r>
              <a:rPr lang="en-US" altLang="ja-JP" dirty="0"/>
              <a:t>Brute-force </a:t>
            </a:r>
            <a:r>
              <a:rPr lang="en-US" altLang="ja-JP" dirty="0" smtClean="0"/>
              <a:t>Search</a:t>
            </a:r>
            <a:r>
              <a:rPr lang="ja-JP" altLang="en-US" dirty="0" smtClean="0"/>
              <a:t>）とも呼ばれる、もっとも単純な解を探索する方法。</a:t>
            </a:r>
            <a:endParaRPr lang="en-US" altLang="ja-JP" dirty="0" smtClean="0"/>
          </a:p>
          <a:p>
            <a:pPr marL="1371600" lvl="3" indent="0">
              <a:buNone/>
            </a:pPr>
            <a:r>
              <a:rPr lang="ja-JP" altLang="en-US" dirty="0"/>
              <a:t>問題</a:t>
            </a:r>
            <a:r>
              <a:rPr lang="ja-JP" altLang="en-US" dirty="0" smtClean="0"/>
              <a:t>がとり得る全ての解を、しらみつぶしに調べていく。</a:t>
            </a:r>
            <a:endParaRPr lang="en-US" altLang="ja-JP" dirty="0" smtClean="0"/>
          </a:p>
          <a:p>
            <a:pPr marL="1371600" lvl="3" indent="0">
              <a:buNone/>
            </a:pPr>
            <a:r>
              <a:rPr lang="ja-JP" altLang="en-US" dirty="0" smtClean="0"/>
              <a:t>問題の規模によっては組み合わせ爆発を起こす。</a:t>
            </a:r>
            <a:endParaRPr lang="en-US" altLang="ja-JP" dirty="0" smtClean="0"/>
          </a:p>
          <a:p>
            <a:pPr marL="914400" lvl="2" indent="0">
              <a:buNone/>
            </a:pPr>
            <a:endParaRPr lang="en-US" altLang="ja-JP" dirty="0"/>
          </a:p>
          <a:p>
            <a:pPr lvl="1"/>
            <a:endParaRPr lang="en-US" altLang="ja-JP" dirty="0" smtClean="0"/>
          </a:p>
        </p:txBody>
      </p:sp>
    </p:spTree>
    <p:extLst>
      <p:ext uri="{BB962C8B-B14F-4D97-AF65-F5344CB8AC3E}">
        <p14:creationId xmlns:p14="http://schemas.microsoft.com/office/powerpoint/2010/main" val="1131239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復習その２</a:t>
            </a:r>
            <a:r>
              <a:rPr kumimoji="1" lang="en-US" altLang="ja-JP" dirty="0" smtClean="0"/>
              <a:t>】</a:t>
            </a:r>
            <a:r>
              <a:rPr kumimoji="1" lang="ja-JP" altLang="en-US" dirty="0" smtClean="0"/>
              <a:t>　深さ優先探索とは？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Depth-first Search </a:t>
            </a:r>
            <a:r>
              <a:rPr kumimoji="1" lang="ja-JP" altLang="en-US" dirty="0" smtClean="0"/>
              <a:t>またはバックトラック法</a:t>
            </a:r>
            <a:endParaRPr kumimoji="1" lang="en-US" altLang="ja-JP" dirty="0" smtClean="0"/>
          </a:p>
          <a:p>
            <a:pPr marL="0" indent="0">
              <a:buNone/>
            </a:pPr>
            <a:endParaRPr lang="en-US" altLang="ja-JP" dirty="0"/>
          </a:p>
          <a:p>
            <a:r>
              <a:rPr kumimoji="1" lang="ja-JP" altLang="en-US" dirty="0" smtClean="0"/>
              <a:t>探索方法</a:t>
            </a:r>
            <a:endParaRPr kumimoji="1" lang="en-US" altLang="ja-JP" dirty="0" smtClean="0"/>
          </a:p>
          <a:p>
            <a:pPr marL="457200" lvl="1" indent="0">
              <a:buNone/>
            </a:pPr>
            <a:r>
              <a:rPr lang="ja-JP" altLang="en-US" dirty="0"/>
              <a:t>探索対象となる木の最初のノードから、目的のノードが見つかるか子のないノードに行き着くまで、深く伸びて</a:t>
            </a:r>
            <a:r>
              <a:rPr lang="ja-JP" altLang="en-US" dirty="0" smtClean="0"/>
              <a:t>いく</a:t>
            </a:r>
            <a:endParaRPr lang="en-US" altLang="ja-JP" dirty="0" smtClean="0"/>
          </a:p>
          <a:p>
            <a:pPr marL="457200" lvl="1" indent="0">
              <a:buNone/>
            </a:pPr>
            <a:endParaRPr kumimoji="1" lang="en-US" altLang="ja-JP" dirty="0"/>
          </a:p>
          <a:p>
            <a:r>
              <a:rPr lang="ja-JP" altLang="en-US" dirty="0" smtClean="0"/>
              <a:t>特徴</a:t>
            </a:r>
            <a:endParaRPr lang="en-US" altLang="ja-JP" dirty="0" smtClean="0"/>
          </a:p>
          <a:p>
            <a:pPr lvl="1">
              <a:buFont typeface="Wingdings" panose="05000000000000000000" pitchFamily="2" charset="2"/>
              <a:buChar char="ü"/>
            </a:pPr>
            <a:r>
              <a:rPr lang="ja-JP" altLang="en-US" dirty="0"/>
              <a:t>解</a:t>
            </a:r>
            <a:r>
              <a:rPr lang="ja-JP" altLang="en-US" dirty="0" smtClean="0"/>
              <a:t>がかなり早い段階で見つかることもある。しかし最短経路とは限らない</a:t>
            </a:r>
            <a:endParaRPr lang="en-US" altLang="ja-JP" dirty="0" smtClean="0"/>
          </a:p>
          <a:p>
            <a:pPr lvl="1"/>
            <a:endParaRPr kumimoji="1" lang="ja-JP" altLang="en-US" dirty="0"/>
          </a:p>
        </p:txBody>
      </p:sp>
    </p:spTree>
    <p:extLst>
      <p:ext uri="{BB962C8B-B14F-4D97-AF65-F5344CB8AC3E}">
        <p14:creationId xmlns:p14="http://schemas.microsoft.com/office/powerpoint/2010/main" val="3326131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復習その</a:t>
            </a:r>
            <a:r>
              <a:rPr lang="ja-JP" altLang="en-US" dirty="0"/>
              <a:t>３</a:t>
            </a:r>
            <a:r>
              <a:rPr kumimoji="1" lang="en-US" altLang="ja-JP" dirty="0" smtClean="0"/>
              <a:t>】</a:t>
            </a:r>
            <a:r>
              <a:rPr kumimoji="1" lang="ja-JP" altLang="en-US" dirty="0" smtClean="0"/>
              <a:t>　幅優先探索とは？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B</a:t>
            </a:r>
            <a:r>
              <a:rPr lang="en-US" altLang="ja-JP" dirty="0" smtClean="0"/>
              <a:t>readth</a:t>
            </a:r>
            <a:r>
              <a:rPr kumimoji="1" lang="en-US" altLang="ja-JP" dirty="0" smtClean="0"/>
              <a:t>-first Search </a:t>
            </a:r>
            <a:r>
              <a:rPr kumimoji="1" lang="ja-JP" altLang="en-US" dirty="0" smtClean="0"/>
              <a:t>とも呼ばれる</a:t>
            </a:r>
            <a:endParaRPr kumimoji="1" lang="en-US" altLang="ja-JP" dirty="0" smtClean="0"/>
          </a:p>
          <a:p>
            <a:endParaRPr lang="en-US" altLang="ja-JP" dirty="0"/>
          </a:p>
          <a:p>
            <a:r>
              <a:rPr kumimoji="1" lang="ja-JP" altLang="en-US" dirty="0" smtClean="0"/>
              <a:t>探索方法</a:t>
            </a:r>
            <a:endParaRPr kumimoji="1" lang="en-US" altLang="ja-JP" dirty="0" smtClean="0"/>
          </a:p>
          <a:p>
            <a:pPr marL="457200" lvl="1" indent="0">
              <a:buNone/>
            </a:pPr>
            <a:r>
              <a:rPr lang="ja-JP" altLang="en-US" dirty="0"/>
              <a:t>グラフの全てのノードを網羅的に展開・検査</a:t>
            </a:r>
            <a:r>
              <a:rPr lang="ja-JP" altLang="en-US" dirty="0" smtClean="0"/>
              <a:t>する</a:t>
            </a:r>
            <a:endParaRPr lang="en-US" altLang="ja-JP" dirty="0" smtClean="0"/>
          </a:p>
          <a:p>
            <a:pPr marL="457200" lvl="1" indent="0">
              <a:buNone/>
            </a:pPr>
            <a:endParaRPr kumimoji="1" lang="en-US" altLang="ja-JP" dirty="0"/>
          </a:p>
          <a:p>
            <a:r>
              <a:rPr lang="ja-JP" altLang="en-US" dirty="0" smtClean="0"/>
              <a:t>特徴</a:t>
            </a:r>
            <a:endParaRPr lang="en-US" altLang="ja-JP" dirty="0" smtClean="0"/>
          </a:p>
          <a:p>
            <a:pPr lvl="1">
              <a:buFont typeface="Wingdings" panose="05000000000000000000" pitchFamily="2" charset="2"/>
              <a:buChar char="ü"/>
            </a:pPr>
            <a:r>
              <a:rPr kumimoji="1" lang="ja-JP" altLang="en-US" dirty="0" smtClean="0"/>
              <a:t>見つかった解は必ず最短経路である</a:t>
            </a:r>
            <a:endParaRPr kumimoji="1" lang="ja-JP" altLang="en-US" dirty="0"/>
          </a:p>
        </p:txBody>
      </p:sp>
    </p:spTree>
    <p:extLst>
      <p:ext uri="{BB962C8B-B14F-4D97-AF65-F5344CB8AC3E}">
        <p14:creationId xmlns:p14="http://schemas.microsoft.com/office/powerpoint/2010/main" val="4107316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走査</a:t>
            </a:r>
            <a:r>
              <a:rPr lang="ja-JP" altLang="en-US" dirty="0"/>
              <a:t>法</a:t>
            </a:r>
            <a:r>
              <a:rPr lang="ja-JP" altLang="en-US" dirty="0" smtClean="0"/>
              <a:t>比較</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dirty="0" smtClean="0"/>
              <a:t>深さ優先探索</a:t>
            </a:r>
            <a:endParaRPr kumimoji="1" lang="ja-JP" altLang="en-US" dirty="0"/>
          </a:p>
        </p:txBody>
      </p:sp>
      <p:pic>
        <p:nvPicPr>
          <p:cNvPr id="8" name="コンテンツ プレースホルダー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13918" y="2409569"/>
            <a:ext cx="4713169" cy="3252086"/>
          </a:xfrm>
        </p:spPr>
      </p:pic>
      <p:sp>
        <p:nvSpPr>
          <p:cNvPr id="6" name="テキスト プレースホルダー 5"/>
          <p:cNvSpPr>
            <a:spLocks noGrp="1"/>
          </p:cNvSpPr>
          <p:nvPr>
            <p:ph type="body" sz="quarter" idx="3"/>
          </p:nvPr>
        </p:nvSpPr>
        <p:spPr/>
        <p:txBody>
          <a:bodyPr/>
          <a:lstStyle/>
          <a:p>
            <a:r>
              <a:rPr kumimoji="1" lang="ja-JP" altLang="en-US" dirty="0" smtClean="0"/>
              <a:t>幅優先探索</a:t>
            </a:r>
            <a:endParaRPr kumimoji="1" lang="ja-JP" altLang="en-US" dirty="0"/>
          </a:p>
        </p:txBody>
      </p:sp>
      <p:pic>
        <p:nvPicPr>
          <p:cNvPr id="10" name="コンテンツ プレースホルダー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859032" y="2409569"/>
            <a:ext cx="4713168" cy="3252085"/>
          </a:xfrm>
        </p:spPr>
      </p:pic>
      <p:sp>
        <p:nvSpPr>
          <p:cNvPr id="13" name="フリーフォーム 12"/>
          <p:cNvSpPr/>
          <p:nvPr/>
        </p:nvSpPr>
        <p:spPr>
          <a:xfrm>
            <a:off x="1717589" y="2706130"/>
            <a:ext cx="4386649" cy="2842054"/>
          </a:xfrm>
          <a:custGeom>
            <a:avLst/>
            <a:gdLst>
              <a:gd name="connsiteX0" fmla="*/ 2286000 w 4386649"/>
              <a:gd name="connsiteY0" fmla="*/ 0 h 2842054"/>
              <a:gd name="connsiteX1" fmla="*/ 2174789 w 4386649"/>
              <a:gd name="connsiteY1" fmla="*/ 74140 h 2842054"/>
              <a:gd name="connsiteX2" fmla="*/ 2113006 w 4386649"/>
              <a:gd name="connsiteY2" fmla="*/ 111211 h 2842054"/>
              <a:gd name="connsiteX3" fmla="*/ 2075935 w 4386649"/>
              <a:gd name="connsiteY3" fmla="*/ 123567 h 2842054"/>
              <a:gd name="connsiteX4" fmla="*/ 2014152 w 4386649"/>
              <a:gd name="connsiteY4" fmla="*/ 185351 h 2842054"/>
              <a:gd name="connsiteX5" fmla="*/ 1977081 w 4386649"/>
              <a:gd name="connsiteY5" fmla="*/ 222421 h 2842054"/>
              <a:gd name="connsiteX6" fmla="*/ 1927654 w 4386649"/>
              <a:gd name="connsiteY6" fmla="*/ 234778 h 2842054"/>
              <a:gd name="connsiteX7" fmla="*/ 1853514 w 4386649"/>
              <a:gd name="connsiteY7" fmla="*/ 296562 h 2842054"/>
              <a:gd name="connsiteX8" fmla="*/ 1828800 w 4386649"/>
              <a:gd name="connsiteY8" fmla="*/ 345989 h 2842054"/>
              <a:gd name="connsiteX9" fmla="*/ 1804087 w 4386649"/>
              <a:gd name="connsiteY9" fmla="*/ 383059 h 2842054"/>
              <a:gd name="connsiteX10" fmla="*/ 1742303 w 4386649"/>
              <a:gd name="connsiteY10" fmla="*/ 432486 h 2842054"/>
              <a:gd name="connsiteX11" fmla="*/ 1717589 w 4386649"/>
              <a:gd name="connsiteY11" fmla="*/ 469556 h 2842054"/>
              <a:gd name="connsiteX12" fmla="*/ 1680519 w 4386649"/>
              <a:gd name="connsiteY12" fmla="*/ 494270 h 2842054"/>
              <a:gd name="connsiteX13" fmla="*/ 1643449 w 4386649"/>
              <a:gd name="connsiteY13" fmla="*/ 531340 h 2842054"/>
              <a:gd name="connsiteX14" fmla="*/ 1606379 w 4386649"/>
              <a:gd name="connsiteY14" fmla="*/ 556054 h 2842054"/>
              <a:gd name="connsiteX15" fmla="*/ 1532238 w 4386649"/>
              <a:gd name="connsiteY15" fmla="*/ 617838 h 2842054"/>
              <a:gd name="connsiteX16" fmla="*/ 1519881 w 4386649"/>
              <a:gd name="connsiteY16" fmla="*/ 667265 h 2842054"/>
              <a:gd name="connsiteX17" fmla="*/ 1470454 w 4386649"/>
              <a:gd name="connsiteY17" fmla="*/ 716692 h 2842054"/>
              <a:gd name="connsiteX18" fmla="*/ 1445741 w 4386649"/>
              <a:gd name="connsiteY18" fmla="*/ 753762 h 2842054"/>
              <a:gd name="connsiteX19" fmla="*/ 1408670 w 4386649"/>
              <a:gd name="connsiteY19" fmla="*/ 778475 h 2842054"/>
              <a:gd name="connsiteX20" fmla="*/ 1309816 w 4386649"/>
              <a:gd name="connsiteY20" fmla="*/ 877329 h 2842054"/>
              <a:gd name="connsiteX21" fmla="*/ 1235676 w 4386649"/>
              <a:gd name="connsiteY21" fmla="*/ 951470 h 2842054"/>
              <a:gd name="connsiteX22" fmla="*/ 1186249 w 4386649"/>
              <a:gd name="connsiteY22" fmla="*/ 1013254 h 2842054"/>
              <a:gd name="connsiteX23" fmla="*/ 1112108 w 4386649"/>
              <a:gd name="connsiteY23" fmla="*/ 1062681 h 2842054"/>
              <a:gd name="connsiteX24" fmla="*/ 1037968 w 4386649"/>
              <a:gd name="connsiteY24" fmla="*/ 1087394 h 2842054"/>
              <a:gd name="connsiteX25" fmla="*/ 963827 w 4386649"/>
              <a:gd name="connsiteY25" fmla="*/ 1173892 h 2842054"/>
              <a:gd name="connsiteX26" fmla="*/ 840260 w 4386649"/>
              <a:gd name="connsiteY26" fmla="*/ 1285102 h 2842054"/>
              <a:gd name="connsiteX27" fmla="*/ 815546 w 4386649"/>
              <a:gd name="connsiteY27" fmla="*/ 1322173 h 2842054"/>
              <a:gd name="connsiteX28" fmla="*/ 778476 w 4386649"/>
              <a:gd name="connsiteY28" fmla="*/ 1334529 h 2842054"/>
              <a:gd name="connsiteX29" fmla="*/ 753762 w 4386649"/>
              <a:gd name="connsiteY29" fmla="*/ 1383956 h 2842054"/>
              <a:gd name="connsiteX30" fmla="*/ 716692 w 4386649"/>
              <a:gd name="connsiteY30" fmla="*/ 1433384 h 2842054"/>
              <a:gd name="connsiteX31" fmla="*/ 654908 w 4386649"/>
              <a:gd name="connsiteY31" fmla="*/ 1507524 h 2842054"/>
              <a:gd name="connsiteX32" fmla="*/ 605481 w 4386649"/>
              <a:gd name="connsiteY32" fmla="*/ 1532238 h 2842054"/>
              <a:gd name="connsiteX33" fmla="*/ 506627 w 4386649"/>
              <a:gd name="connsiteY33" fmla="*/ 1668162 h 2842054"/>
              <a:gd name="connsiteX34" fmla="*/ 469557 w 4386649"/>
              <a:gd name="connsiteY34" fmla="*/ 1705232 h 2842054"/>
              <a:gd name="connsiteX35" fmla="*/ 395416 w 4386649"/>
              <a:gd name="connsiteY35" fmla="*/ 1767016 h 2842054"/>
              <a:gd name="connsiteX36" fmla="*/ 321276 w 4386649"/>
              <a:gd name="connsiteY36" fmla="*/ 1915297 h 2842054"/>
              <a:gd name="connsiteX37" fmla="*/ 296562 w 4386649"/>
              <a:gd name="connsiteY37" fmla="*/ 1952367 h 2842054"/>
              <a:gd name="connsiteX38" fmla="*/ 271849 w 4386649"/>
              <a:gd name="connsiteY38" fmla="*/ 1989438 h 2842054"/>
              <a:gd name="connsiteX39" fmla="*/ 222422 w 4386649"/>
              <a:gd name="connsiteY39" fmla="*/ 2026508 h 2842054"/>
              <a:gd name="connsiteX40" fmla="*/ 197708 w 4386649"/>
              <a:gd name="connsiteY40" fmla="*/ 2063578 h 2842054"/>
              <a:gd name="connsiteX41" fmla="*/ 160638 w 4386649"/>
              <a:gd name="connsiteY41" fmla="*/ 2113005 h 2842054"/>
              <a:gd name="connsiteX42" fmla="*/ 111211 w 4386649"/>
              <a:gd name="connsiteY42" fmla="*/ 2187146 h 2842054"/>
              <a:gd name="connsiteX43" fmla="*/ 37070 w 4386649"/>
              <a:gd name="connsiteY43" fmla="*/ 2261286 h 2842054"/>
              <a:gd name="connsiteX44" fmla="*/ 12357 w 4386649"/>
              <a:gd name="connsiteY44" fmla="*/ 2397211 h 2842054"/>
              <a:gd name="connsiteX45" fmla="*/ 0 w 4386649"/>
              <a:gd name="connsiteY45" fmla="*/ 2446638 h 2842054"/>
              <a:gd name="connsiteX46" fmla="*/ 24714 w 4386649"/>
              <a:gd name="connsiteY46" fmla="*/ 2730843 h 2842054"/>
              <a:gd name="connsiteX47" fmla="*/ 86497 w 4386649"/>
              <a:gd name="connsiteY47" fmla="*/ 2743200 h 2842054"/>
              <a:gd name="connsiteX48" fmla="*/ 296562 w 4386649"/>
              <a:gd name="connsiteY48" fmla="*/ 2730843 h 2842054"/>
              <a:gd name="connsiteX49" fmla="*/ 333633 w 4386649"/>
              <a:gd name="connsiteY49" fmla="*/ 2706129 h 2842054"/>
              <a:gd name="connsiteX50" fmla="*/ 407773 w 4386649"/>
              <a:gd name="connsiteY50" fmla="*/ 2681416 h 2842054"/>
              <a:gd name="connsiteX51" fmla="*/ 444843 w 4386649"/>
              <a:gd name="connsiteY51" fmla="*/ 2656702 h 2842054"/>
              <a:gd name="connsiteX52" fmla="*/ 469557 w 4386649"/>
              <a:gd name="connsiteY52" fmla="*/ 2619632 h 2842054"/>
              <a:gd name="connsiteX53" fmla="*/ 506627 w 4386649"/>
              <a:gd name="connsiteY53" fmla="*/ 2582562 h 2842054"/>
              <a:gd name="connsiteX54" fmla="*/ 518984 w 4386649"/>
              <a:gd name="connsiteY54" fmla="*/ 2545492 h 2842054"/>
              <a:gd name="connsiteX55" fmla="*/ 593125 w 4386649"/>
              <a:gd name="connsiteY55" fmla="*/ 2446638 h 2842054"/>
              <a:gd name="connsiteX56" fmla="*/ 605481 w 4386649"/>
              <a:gd name="connsiteY56" fmla="*/ 2372497 h 2842054"/>
              <a:gd name="connsiteX57" fmla="*/ 630195 w 4386649"/>
              <a:gd name="connsiteY57" fmla="*/ 2286000 h 2842054"/>
              <a:gd name="connsiteX58" fmla="*/ 654908 w 4386649"/>
              <a:gd name="connsiteY58" fmla="*/ 2174789 h 2842054"/>
              <a:gd name="connsiteX59" fmla="*/ 716692 w 4386649"/>
              <a:gd name="connsiteY59" fmla="*/ 2113005 h 2842054"/>
              <a:gd name="connsiteX60" fmla="*/ 753762 w 4386649"/>
              <a:gd name="connsiteY60" fmla="*/ 2075935 h 2842054"/>
              <a:gd name="connsiteX61" fmla="*/ 778476 w 4386649"/>
              <a:gd name="connsiteY61" fmla="*/ 2113005 h 2842054"/>
              <a:gd name="connsiteX62" fmla="*/ 741406 w 4386649"/>
              <a:gd name="connsiteY62" fmla="*/ 2310713 h 2842054"/>
              <a:gd name="connsiteX63" fmla="*/ 704335 w 4386649"/>
              <a:gd name="connsiteY63" fmla="*/ 2397211 h 2842054"/>
              <a:gd name="connsiteX64" fmla="*/ 716692 w 4386649"/>
              <a:gd name="connsiteY64" fmla="*/ 2631989 h 2842054"/>
              <a:gd name="connsiteX65" fmla="*/ 741406 w 4386649"/>
              <a:gd name="connsiteY65" fmla="*/ 2669059 h 2842054"/>
              <a:gd name="connsiteX66" fmla="*/ 815546 w 4386649"/>
              <a:gd name="connsiteY66" fmla="*/ 2693773 h 2842054"/>
              <a:gd name="connsiteX67" fmla="*/ 902043 w 4386649"/>
              <a:gd name="connsiteY67" fmla="*/ 2730843 h 2842054"/>
              <a:gd name="connsiteX68" fmla="*/ 939114 w 4386649"/>
              <a:gd name="connsiteY68" fmla="*/ 2755556 h 2842054"/>
              <a:gd name="connsiteX69" fmla="*/ 1112108 w 4386649"/>
              <a:gd name="connsiteY69" fmla="*/ 2780270 h 2842054"/>
              <a:gd name="connsiteX70" fmla="*/ 1161535 w 4386649"/>
              <a:gd name="connsiteY70" fmla="*/ 2767913 h 2842054"/>
              <a:gd name="connsiteX71" fmla="*/ 1223319 w 4386649"/>
              <a:gd name="connsiteY71" fmla="*/ 2755556 h 2842054"/>
              <a:gd name="connsiteX72" fmla="*/ 1334530 w 4386649"/>
              <a:gd name="connsiteY72" fmla="*/ 2669059 h 2842054"/>
              <a:gd name="connsiteX73" fmla="*/ 1359243 w 4386649"/>
              <a:gd name="connsiteY73" fmla="*/ 2594919 h 2842054"/>
              <a:gd name="connsiteX74" fmla="*/ 1371600 w 4386649"/>
              <a:gd name="connsiteY74" fmla="*/ 2557848 h 2842054"/>
              <a:gd name="connsiteX75" fmla="*/ 1346887 w 4386649"/>
              <a:gd name="connsiteY75" fmla="*/ 2409567 h 2842054"/>
              <a:gd name="connsiteX76" fmla="*/ 1359243 w 4386649"/>
              <a:gd name="connsiteY76" fmla="*/ 1717589 h 2842054"/>
              <a:gd name="connsiteX77" fmla="*/ 1371600 w 4386649"/>
              <a:gd name="connsiteY77" fmla="*/ 1680519 h 2842054"/>
              <a:gd name="connsiteX78" fmla="*/ 1396314 w 4386649"/>
              <a:gd name="connsiteY78" fmla="*/ 1643448 h 2842054"/>
              <a:gd name="connsiteX79" fmla="*/ 1421027 w 4386649"/>
              <a:gd name="connsiteY79" fmla="*/ 1556951 h 2842054"/>
              <a:gd name="connsiteX80" fmla="*/ 1433384 w 4386649"/>
              <a:gd name="connsiteY80" fmla="*/ 1519881 h 2842054"/>
              <a:gd name="connsiteX81" fmla="*/ 1482811 w 4386649"/>
              <a:gd name="connsiteY81" fmla="*/ 1445740 h 2842054"/>
              <a:gd name="connsiteX82" fmla="*/ 1507525 w 4386649"/>
              <a:gd name="connsiteY82" fmla="*/ 1408670 h 2842054"/>
              <a:gd name="connsiteX83" fmla="*/ 1532238 w 4386649"/>
              <a:gd name="connsiteY83" fmla="*/ 1371600 h 2842054"/>
              <a:gd name="connsiteX84" fmla="*/ 1569308 w 4386649"/>
              <a:gd name="connsiteY84" fmla="*/ 1346886 h 2842054"/>
              <a:gd name="connsiteX85" fmla="*/ 1581665 w 4386649"/>
              <a:gd name="connsiteY85" fmla="*/ 1309816 h 2842054"/>
              <a:gd name="connsiteX86" fmla="*/ 1618735 w 4386649"/>
              <a:gd name="connsiteY86" fmla="*/ 1297459 h 2842054"/>
              <a:gd name="connsiteX87" fmla="*/ 1594022 w 4386649"/>
              <a:gd name="connsiteY87" fmla="*/ 1445740 h 2842054"/>
              <a:gd name="connsiteX88" fmla="*/ 1544595 w 4386649"/>
              <a:gd name="connsiteY88" fmla="*/ 1519881 h 2842054"/>
              <a:gd name="connsiteX89" fmla="*/ 1519881 w 4386649"/>
              <a:gd name="connsiteY89" fmla="*/ 1556951 h 2842054"/>
              <a:gd name="connsiteX90" fmla="*/ 1532238 w 4386649"/>
              <a:gd name="connsiteY90" fmla="*/ 1816443 h 2842054"/>
              <a:gd name="connsiteX91" fmla="*/ 1581665 w 4386649"/>
              <a:gd name="connsiteY91" fmla="*/ 1902940 h 2842054"/>
              <a:gd name="connsiteX92" fmla="*/ 1631092 w 4386649"/>
              <a:gd name="connsiteY92" fmla="*/ 1927654 h 2842054"/>
              <a:gd name="connsiteX93" fmla="*/ 1705233 w 4386649"/>
              <a:gd name="connsiteY93" fmla="*/ 1977081 h 2842054"/>
              <a:gd name="connsiteX94" fmla="*/ 1816443 w 4386649"/>
              <a:gd name="connsiteY94" fmla="*/ 2001794 h 2842054"/>
              <a:gd name="connsiteX95" fmla="*/ 2063579 w 4386649"/>
              <a:gd name="connsiteY95" fmla="*/ 1989438 h 2842054"/>
              <a:gd name="connsiteX96" fmla="*/ 2100649 w 4386649"/>
              <a:gd name="connsiteY96" fmla="*/ 1964724 h 2842054"/>
              <a:gd name="connsiteX97" fmla="*/ 2113006 w 4386649"/>
              <a:gd name="connsiteY97" fmla="*/ 1272746 h 2842054"/>
              <a:gd name="connsiteX98" fmla="*/ 2125362 w 4386649"/>
              <a:gd name="connsiteY98" fmla="*/ 1235675 h 2842054"/>
              <a:gd name="connsiteX99" fmla="*/ 2113006 w 4386649"/>
              <a:gd name="connsiteY99" fmla="*/ 1149178 h 2842054"/>
              <a:gd name="connsiteX100" fmla="*/ 2125362 w 4386649"/>
              <a:gd name="connsiteY100" fmla="*/ 926756 h 2842054"/>
              <a:gd name="connsiteX101" fmla="*/ 2162433 w 4386649"/>
              <a:gd name="connsiteY101" fmla="*/ 803189 h 2842054"/>
              <a:gd name="connsiteX102" fmla="*/ 2174789 w 4386649"/>
              <a:gd name="connsiteY102" fmla="*/ 766119 h 2842054"/>
              <a:gd name="connsiteX103" fmla="*/ 2199503 w 4386649"/>
              <a:gd name="connsiteY103" fmla="*/ 729048 h 2842054"/>
              <a:gd name="connsiteX104" fmla="*/ 2236573 w 4386649"/>
              <a:gd name="connsiteY104" fmla="*/ 642551 h 2842054"/>
              <a:gd name="connsiteX105" fmla="*/ 2286000 w 4386649"/>
              <a:gd name="connsiteY105" fmla="*/ 531340 h 2842054"/>
              <a:gd name="connsiteX106" fmla="*/ 2323070 w 4386649"/>
              <a:gd name="connsiteY106" fmla="*/ 506627 h 2842054"/>
              <a:gd name="connsiteX107" fmla="*/ 2347784 w 4386649"/>
              <a:gd name="connsiteY107" fmla="*/ 469556 h 2842054"/>
              <a:gd name="connsiteX108" fmla="*/ 2384854 w 4386649"/>
              <a:gd name="connsiteY108" fmla="*/ 457200 h 2842054"/>
              <a:gd name="connsiteX109" fmla="*/ 2372497 w 4386649"/>
              <a:gd name="connsiteY109" fmla="*/ 593124 h 2842054"/>
              <a:gd name="connsiteX110" fmla="*/ 2310714 w 4386649"/>
              <a:gd name="connsiteY110" fmla="*/ 667265 h 2842054"/>
              <a:gd name="connsiteX111" fmla="*/ 2273643 w 4386649"/>
              <a:gd name="connsiteY111" fmla="*/ 741405 h 2842054"/>
              <a:gd name="connsiteX112" fmla="*/ 2248930 w 4386649"/>
              <a:gd name="connsiteY112" fmla="*/ 778475 h 2842054"/>
              <a:gd name="connsiteX113" fmla="*/ 2261287 w 4386649"/>
              <a:gd name="connsiteY113" fmla="*/ 1062681 h 2842054"/>
              <a:gd name="connsiteX114" fmla="*/ 2298357 w 4386649"/>
              <a:gd name="connsiteY114" fmla="*/ 1136821 h 2842054"/>
              <a:gd name="connsiteX115" fmla="*/ 2335427 w 4386649"/>
              <a:gd name="connsiteY115" fmla="*/ 1149178 h 2842054"/>
              <a:gd name="connsiteX116" fmla="*/ 2458995 w 4386649"/>
              <a:gd name="connsiteY116" fmla="*/ 1210962 h 2842054"/>
              <a:gd name="connsiteX117" fmla="*/ 2718487 w 4386649"/>
              <a:gd name="connsiteY117" fmla="*/ 1186248 h 2842054"/>
              <a:gd name="connsiteX118" fmla="*/ 2755557 w 4386649"/>
              <a:gd name="connsiteY118" fmla="*/ 1161535 h 2842054"/>
              <a:gd name="connsiteX119" fmla="*/ 2817341 w 4386649"/>
              <a:gd name="connsiteY119" fmla="*/ 1050324 h 2842054"/>
              <a:gd name="connsiteX120" fmla="*/ 2804984 w 4386649"/>
              <a:gd name="connsiteY120" fmla="*/ 803189 h 2842054"/>
              <a:gd name="connsiteX121" fmla="*/ 2792627 w 4386649"/>
              <a:gd name="connsiteY121" fmla="*/ 766119 h 2842054"/>
              <a:gd name="connsiteX122" fmla="*/ 2743200 w 4386649"/>
              <a:gd name="connsiteY122" fmla="*/ 691978 h 2842054"/>
              <a:gd name="connsiteX123" fmla="*/ 2706130 w 4386649"/>
              <a:gd name="connsiteY123" fmla="*/ 667265 h 2842054"/>
              <a:gd name="connsiteX124" fmla="*/ 2681416 w 4386649"/>
              <a:gd name="connsiteY124" fmla="*/ 630194 h 2842054"/>
              <a:gd name="connsiteX125" fmla="*/ 2644346 w 4386649"/>
              <a:gd name="connsiteY125" fmla="*/ 605481 h 2842054"/>
              <a:gd name="connsiteX126" fmla="*/ 2631989 w 4386649"/>
              <a:gd name="connsiteY126" fmla="*/ 568411 h 2842054"/>
              <a:gd name="connsiteX127" fmla="*/ 2792627 w 4386649"/>
              <a:gd name="connsiteY127" fmla="*/ 580767 h 2842054"/>
              <a:gd name="connsiteX128" fmla="*/ 2829697 w 4386649"/>
              <a:gd name="connsiteY128" fmla="*/ 605481 h 2842054"/>
              <a:gd name="connsiteX129" fmla="*/ 2866768 w 4386649"/>
              <a:gd name="connsiteY129" fmla="*/ 679621 h 2842054"/>
              <a:gd name="connsiteX130" fmla="*/ 2903838 w 4386649"/>
              <a:gd name="connsiteY130" fmla="*/ 716692 h 2842054"/>
              <a:gd name="connsiteX131" fmla="*/ 2916195 w 4386649"/>
              <a:gd name="connsiteY131" fmla="*/ 753762 h 2842054"/>
              <a:gd name="connsiteX132" fmla="*/ 2953265 w 4386649"/>
              <a:gd name="connsiteY132" fmla="*/ 778475 h 2842054"/>
              <a:gd name="connsiteX133" fmla="*/ 2977979 w 4386649"/>
              <a:gd name="connsiteY133" fmla="*/ 852616 h 2842054"/>
              <a:gd name="connsiteX134" fmla="*/ 2990335 w 4386649"/>
              <a:gd name="connsiteY134" fmla="*/ 889686 h 2842054"/>
              <a:gd name="connsiteX135" fmla="*/ 3015049 w 4386649"/>
              <a:gd name="connsiteY135" fmla="*/ 1631092 h 2842054"/>
              <a:gd name="connsiteX136" fmla="*/ 3027406 w 4386649"/>
              <a:gd name="connsiteY136" fmla="*/ 1705232 h 2842054"/>
              <a:gd name="connsiteX137" fmla="*/ 3039762 w 4386649"/>
              <a:gd name="connsiteY137" fmla="*/ 1841156 h 2842054"/>
              <a:gd name="connsiteX138" fmla="*/ 3052119 w 4386649"/>
              <a:gd name="connsiteY138" fmla="*/ 2298356 h 2842054"/>
              <a:gd name="connsiteX139" fmla="*/ 3064476 w 4386649"/>
              <a:gd name="connsiteY139" fmla="*/ 2594919 h 2842054"/>
              <a:gd name="connsiteX140" fmla="*/ 3089189 w 4386649"/>
              <a:gd name="connsiteY140" fmla="*/ 2669059 h 2842054"/>
              <a:gd name="connsiteX141" fmla="*/ 3113903 w 4386649"/>
              <a:gd name="connsiteY141" fmla="*/ 2706129 h 2842054"/>
              <a:gd name="connsiteX142" fmla="*/ 3150973 w 4386649"/>
              <a:gd name="connsiteY142" fmla="*/ 2718486 h 2842054"/>
              <a:gd name="connsiteX143" fmla="*/ 3225114 w 4386649"/>
              <a:gd name="connsiteY143" fmla="*/ 2755556 h 2842054"/>
              <a:gd name="connsiteX144" fmla="*/ 3558746 w 4386649"/>
              <a:gd name="connsiteY144" fmla="*/ 2706129 h 2842054"/>
              <a:gd name="connsiteX145" fmla="*/ 3583460 w 4386649"/>
              <a:gd name="connsiteY145" fmla="*/ 2669059 h 2842054"/>
              <a:gd name="connsiteX146" fmla="*/ 3620530 w 4386649"/>
              <a:gd name="connsiteY146" fmla="*/ 2545492 h 2842054"/>
              <a:gd name="connsiteX147" fmla="*/ 3608173 w 4386649"/>
              <a:gd name="connsiteY147" fmla="*/ 2335427 h 2842054"/>
              <a:gd name="connsiteX148" fmla="*/ 3583460 w 4386649"/>
              <a:gd name="connsiteY148" fmla="*/ 2298356 h 2842054"/>
              <a:gd name="connsiteX149" fmla="*/ 3571103 w 4386649"/>
              <a:gd name="connsiteY149" fmla="*/ 2261286 h 2842054"/>
              <a:gd name="connsiteX150" fmla="*/ 3534033 w 4386649"/>
              <a:gd name="connsiteY150" fmla="*/ 2236573 h 2842054"/>
              <a:gd name="connsiteX151" fmla="*/ 3509319 w 4386649"/>
              <a:gd name="connsiteY151" fmla="*/ 2199502 h 2842054"/>
              <a:gd name="connsiteX152" fmla="*/ 3447535 w 4386649"/>
              <a:gd name="connsiteY152" fmla="*/ 2150075 h 2842054"/>
              <a:gd name="connsiteX153" fmla="*/ 3435179 w 4386649"/>
              <a:gd name="connsiteY153" fmla="*/ 2113005 h 2842054"/>
              <a:gd name="connsiteX154" fmla="*/ 3509319 w 4386649"/>
              <a:gd name="connsiteY154" fmla="*/ 2051221 h 2842054"/>
              <a:gd name="connsiteX155" fmla="*/ 3546389 w 4386649"/>
              <a:gd name="connsiteY155" fmla="*/ 2063578 h 2842054"/>
              <a:gd name="connsiteX156" fmla="*/ 3583460 w 4386649"/>
              <a:gd name="connsiteY156" fmla="*/ 2174789 h 2842054"/>
              <a:gd name="connsiteX157" fmla="*/ 3645243 w 4386649"/>
              <a:gd name="connsiteY157" fmla="*/ 2236573 h 2842054"/>
              <a:gd name="connsiteX158" fmla="*/ 3669957 w 4386649"/>
              <a:gd name="connsiteY158" fmla="*/ 2310713 h 2842054"/>
              <a:gd name="connsiteX159" fmla="*/ 3694670 w 4386649"/>
              <a:gd name="connsiteY159" fmla="*/ 2409567 h 2842054"/>
              <a:gd name="connsiteX160" fmla="*/ 3719384 w 4386649"/>
              <a:gd name="connsiteY160" fmla="*/ 2483708 h 2842054"/>
              <a:gd name="connsiteX161" fmla="*/ 3731741 w 4386649"/>
              <a:gd name="connsiteY161" fmla="*/ 2730843 h 2842054"/>
              <a:gd name="connsiteX162" fmla="*/ 3768811 w 4386649"/>
              <a:gd name="connsiteY162" fmla="*/ 2755556 h 2842054"/>
              <a:gd name="connsiteX163" fmla="*/ 3842952 w 4386649"/>
              <a:gd name="connsiteY163" fmla="*/ 2792627 h 2842054"/>
              <a:gd name="connsiteX164" fmla="*/ 3880022 w 4386649"/>
              <a:gd name="connsiteY164" fmla="*/ 2817340 h 2842054"/>
              <a:gd name="connsiteX165" fmla="*/ 4028303 w 4386649"/>
              <a:gd name="connsiteY165" fmla="*/ 2842054 h 2842054"/>
              <a:gd name="connsiteX166" fmla="*/ 4213654 w 4386649"/>
              <a:gd name="connsiteY166" fmla="*/ 2829697 h 2842054"/>
              <a:gd name="connsiteX167" fmla="*/ 4287795 w 4386649"/>
              <a:gd name="connsiteY167" fmla="*/ 2804984 h 2842054"/>
              <a:gd name="connsiteX168" fmla="*/ 4324865 w 4386649"/>
              <a:gd name="connsiteY168" fmla="*/ 2767913 h 2842054"/>
              <a:gd name="connsiteX169" fmla="*/ 4349579 w 4386649"/>
              <a:gd name="connsiteY169" fmla="*/ 2718486 h 2842054"/>
              <a:gd name="connsiteX170" fmla="*/ 4374292 w 4386649"/>
              <a:gd name="connsiteY170" fmla="*/ 2681416 h 2842054"/>
              <a:gd name="connsiteX171" fmla="*/ 4386649 w 4386649"/>
              <a:gd name="connsiteY171" fmla="*/ 2533135 h 2842054"/>
              <a:gd name="connsiteX172" fmla="*/ 4374292 w 4386649"/>
              <a:gd name="connsiteY172" fmla="*/ 2335427 h 2842054"/>
              <a:gd name="connsiteX173" fmla="*/ 4312508 w 4386649"/>
              <a:gd name="connsiteY173" fmla="*/ 2248929 h 2842054"/>
              <a:gd name="connsiteX174" fmla="*/ 4275438 w 4386649"/>
              <a:gd name="connsiteY174" fmla="*/ 2224216 h 2842054"/>
              <a:gd name="connsiteX175" fmla="*/ 4201297 w 4386649"/>
              <a:gd name="connsiteY175" fmla="*/ 2199502 h 2842054"/>
              <a:gd name="connsiteX176" fmla="*/ 4127157 w 4386649"/>
              <a:gd name="connsiteY176" fmla="*/ 2162432 h 2842054"/>
              <a:gd name="connsiteX177" fmla="*/ 4077730 w 4386649"/>
              <a:gd name="connsiteY177" fmla="*/ 2125362 h 2842054"/>
              <a:gd name="connsiteX178" fmla="*/ 4015946 w 4386649"/>
              <a:gd name="connsiteY178" fmla="*/ 2113005 h 2842054"/>
              <a:gd name="connsiteX179" fmla="*/ 3904735 w 4386649"/>
              <a:gd name="connsiteY179" fmla="*/ 2088292 h 2842054"/>
              <a:gd name="connsiteX180" fmla="*/ 3867665 w 4386649"/>
              <a:gd name="connsiteY180" fmla="*/ 2075935 h 2842054"/>
              <a:gd name="connsiteX181" fmla="*/ 3818238 w 4386649"/>
              <a:gd name="connsiteY181" fmla="*/ 2038865 h 2842054"/>
              <a:gd name="connsiteX182" fmla="*/ 3781168 w 4386649"/>
              <a:gd name="connsiteY182" fmla="*/ 2014151 h 2842054"/>
              <a:gd name="connsiteX183" fmla="*/ 3731741 w 4386649"/>
              <a:gd name="connsiteY183" fmla="*/ 1940011 h 2842054"/>
              <a:gd name="connsiteX184" fmla="*/ 3707027 w 4386649"/>
              <a:gd name="connsiteY184" fmla="*/ 1902940 h 2842054"/>
              <a:gd name="connsiteX185" fmla="*/ 3694670 w 4386649"/>
              <a:gd name="connsiteY185" fmla="*/ 1865870 h 2842054"/>
              <a:gd name="connsiteX186" fmla="*/ 3632887 w 4386649"/>
              <a:gd name="connsiteY186" fmla="*/ 1791729 h 2842054"/>
              <a:gd name="connsiteX187" fmla="*/ 3595816 w 4386649"/>
              <a:gd name="connsiteY187" fmla="*/ 1717589 h 2842054"/>
              <a:gd name="connsiteX188" fmla="*/ 3546389 w 4386649"/>
              <a:gd name="connsiteY188" fmla="*/ 1631092 h 2842054"/>
              <a:gd name="connsiteX189" fmla="*/ 3496962 w 4386649"/>
              <a:gd name="connsiteY189" fmla="*/ 1569308 h 2842054"/>
              <a:gd name="connsiteX190" fmla="*/ 3447535 w 4386649"/>
              <a:gd name="connsiteY190" fmla="*/ 1495167 h 2842054"/>
              <a:gd name="connsiteX191" fmla="*/ 3435179 w 4386649"/>
              <a:gd name="connsiteY191" fmla="*/ 1285102 h 2842054"/>
              <a:gd name="connsiteX192" fmla="*/ 3534033 w 4386649"/>
              <a:gd name="connsiteY192" fmla="*/ 1322173 h 2842054"/>
              <a:gd name="connsiteX193" fmla="*/ 3546389 w 4386649"/>
              <a:gd name="connsiteY193" fmla="*/ 1383956 h 2842054"/>
              <a:gd name="connsiteX194" fmla="*/ 3571103 w 4386649"/>
              <a:gd name="connsiteY194" fmla="*/ 1421027 h 2842054"/>
              <a:gd name="connsiteX195" fmla="*/ 3595816 w 4386649"/>
              <a:gd name="connsiteY195" fmla="*/ 1495167 h 2842054"/>
              <a:gd name="connsiteX196" fmla="*/ 3608173 w 4386649"/>
              <a:gd name="connsiteY196" fmla="*/ 1544594 h 2842054"/>
              <a:gd name="connsiteX197" fmla="*/ 3632887 w 4386649"/>
              <a:gd name="connsiteY197" fmla="*/ 1581665 h 2842054"/>
              <a:gd name="connsiteX198" fmla="*/ 3669957 w 4386649"/>
              <a:gd name="connsiteY198" fmla="*/ 1655805 h 2842054"/>
              <a:gd name="connsiteX199" fmla="*/ 3682314 w 4386649"/>
              <a:gd name="connsiteY199" fmla="*/ 1692875 h 2842054"/>
              <a:gd name="connsiteX200" fmla="*/ 3719384 w 4386649"/>
              <a:gd name="connsiteY200" fmla="*/ 1742302 h 2842054"/>
              <a:gd name="connsiteX201" fmla="*/ 3744097 w 4386649"/>
              <a:gd name="connsiteY201" fmla="*/ 1779373 h 2842054"/>
              <a:gd name="connsiteX202" fmla="*/ 3818238 w 4386649"/>
              <a:gd name="connsiteY202" fmla="*/ 1816443 h 2842054"/>
              <a:gd name="connsiteX203" fmla="*/ 3867665 w 4386649"/>
              <a:gd name="connsiteY203" fmla="*/ 1865870 h 2842054"/>
              <a:gd name="connsiteX204" fmla="*/ 3941806 w 4386649"/>
              <a:gd name="connsiteY204" fmla="*/ 1915297 h 2842054"/>
              <a:gd name="connsiteX205" fmla="*/ 3978876 w 4386649"/>
              <a:gd name="connsiteY205" fmla="*/ 1940011 h 2842054"/>
              <a:gd name="connsiteX206" fmla="*/ 4188941 w 4386649"/>
              <a:gd name="connsiteY206" fmla="*/ 1940011 h 2842054"/>
              <a:gd name="connsiteX207" fmla="*/ 4275438 w 4386649"/>
              <a:gd name="connsiteY207" fmla="*/ 1915297 h 2842054"/>
              <a:gd name="connsiteX208" fmla="*/ 4349579 w 4386649"/>
              <a:gd name="connsiteY208" fmla="*/ 1865870 h 2842054"/>
              <a:gd name="connsiteX209" fmla="*/ 4361935 w 4386649"/>
              <a:gd name="connsiteY209" fmla="*/ 1828800 h 2842054"/>
              <a:gd name="connsiteX210" fmla="*/ 4312508 w 4386649"/>
              <a:gd name="connsiteY210" fmla="*/ 1433384 h 2842054"/>
              <a:gd name="connsiteX211" fmla="*/ 4275438 w 4386649"/>
              <a:gd name="connsiteY211" fmla="*/ 1408670 h 2842054"/>
              <a:gd name="connsiteX212" fmla="*/ 4226011 w 4386649"/>
              <a:gd name="connsiteY212" fmla="*/ 1334529 h 2842054"/>
              <a:gd name="connsiteX213" fmla="*/ 4213654 w 4386649"/>
              <a:gd name="connsiteY213" fmla="*/ 1297459 h 2842054"/>
              <a:gd name="connsiteX214" fmla="*/ 4176584 w 4386649"/>
              <a:gd name="connsiteY214" fmla="*/ 1260389 h 2842054"/>
              <a:gd name="connsiteX215" fmla="*/ 4114800 w 4386649"/>
              <a:gd name="connsiteY215" fmla="*/ 1186248 h 2842054"/>
              <a:gd name="connsiteX216" fmla="*/ 4065373 w 4386649"/>
              <a:gd name="connsiteY216" fmla="*/ 1112108 h 2842054"/>
              <a:gd name="connsiteX217" fmla="*/ 3941806 w 4386649"/>
              <a:gd name="connsiteY217" fmla="*/ 988540 h 2842054"/>
              <a:gd name="connsiteX218" fmla="*/ 3880022 w 4386649"/>
              <a:gd name="connsiteY218" fmla="*/ 926756 h 2842054"/>
              <a:gd name="connsiteX219" fmla="*/ 3830595 w 4386649"/>
              <a:gd name="connsiteY219" fmla="*/ 877329 h 2842054"/>
              <a:gd name="connsiteX220" fmla="*/ 3793525 w 4386649"/>
              <a:gd name="connsiteY220" fmla="*/ 852616 h 2842054"/>
              <a:gd name="connsiteX221" fmla="*/ 3694670 w 4386649"/>
              <a:gd name="connsiteY221" fmla="*/ 766119 h 2842054"/>
              <a:gd name="connsiteX222" fmla="*/ 3669957 w 4386649"/>
              <a:gd name="connsiteY222" fmla="*/ 729048 h 2842054"/>
              <a:gd name="connsiteX223" fmla="*/ 3558746 w 4386649"/>
              <a:gd name="connsiteY223" fmla="*/ 654908 h 2842054"/>
              <a:gd name="connsiteX224" fmla="*/ 3521676 w 4386649"/>
              <a:gd name="connsiteY224" fmla="*/ 617838 h 2842054"/>
              <a:gd name="connsiteX225" fmla="*/ 3447535 w 4386649"/>
              <a:gd name="connsiteY225" fmla="*/ 593124 h 2842054"/>
              <a:gd name="connsiteX226" fmla="*/ 3398108 w 4386649"/>
              <a:gd name="connsiteY226" fmla="*/ 568411 h 2842054"/>
              <a:gd name="connsiteX227" fmla="*/ 3348681 w 4386649"/>
              <a:gd name="connsiteY227" fmla="*/ 556054 h 2842054"/>
              <a:gd name="connsiteX228" fmla="*/ 3311611 w 4386649"/>
              <a:gd name="connsiteY228" fmla="*/ 543697 h 2842054"/>
              <a:gd name="connsiteX229" fmla="*/ 3200400 w 4386649"/>
              <a:gd name="connsiteY229" fmla="*/ 395416 h 2842054"/>
              <a:gd name="connsiteX230" fmla="*/ 3163330 w 4386649"/>
              <a:gd name="connsiteY230" fmla="*/ 345989 h 2842054"/>
              <a:gd name="connsiteX231" fmla="*/ 3138616 w 4386649"/>
              <a:gd name="connsiteY231" fmla="*/ 308919 h 2842054"/>
              <a:gd name="connsiteX232" fmla="*/ 3101546 w 4386649"/>
              <a:gd name="connsiteY232" fmla="*/ 284205 h 2842054"/>
              <a:gd name="connsiteX233" fmla="*/ 3076833 w 4386649"/>
              <a:gd name="connsiteY233" fmla="*/ 247135 h 2842054"/>
              <a:gd name="connsiteX234" fmla="*/ 3039762 w 4386649"/>
              <a:gd name="connsiteY234" fmla="*/ 210065 h 2842054"/>
              <a:gd name="connsiteX235" fmla="*/ 3027406 w 4386649"/>
              <a:gd name="connsiteY235" fmla="*/ 172994 h 2842054"/>
              <a:gd name="connsiteX236" fmla="*/ 2953265 w 4386649"/>
              <a:gd name="connsiteY236" fmla="*/ 123567 h 2842054"/>
              <a:gd name="connsiteX237" fmla="*/ 2916195 w 4386649"/>
              <a:gd name="connsiteY237" fmla="*/ 86497 h 2842054"/>
              <a:gd name="connsiteX238" fmla="*/ 2854411 w 4386649"/>
              <a:gd name="connsiteY238" fmla="*/ 49427 h 28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6649" h="2842054">
                <a:moveTo>
                  <a:pt x="2286000" y="0"/>
                </a:moveTo>
                <a:cubicBezTo>
                  <a:pt x="2248930" y="24713"/>
                  <a:pt x="2212266" y="50048"/>
                  <a:pt x="2174789" y="74140"/>
                </a:cubicBezTo>
                <a:cubicBezTo>
                  <a:pt x="2154586" y="87127"/>
                  <a:pt x="2135791" y="103617"/>
                  <a:pt x="2113006" y="111211"/>
                </a:cubicBezTo>
                <a:lnTo>
                  <a:pt x="2075935" y="123567"/>
                </a:lnTo>
                <a:cubicBezTo>
                  <a:pt x="2030629" y="191528"/>
                  <a:pt x="2075934" y="133867"/>
                  <a:pt x="2014152" y="185351"/>
                </a:cubicBezTo>
                <a:cubicBezTo>
                  <a:pt x="2000727" y="196538"/>
                  <a:pt x="1992254" y="213751"/>
                  <a:pt x="1977081" y="222421"/>
                </a:cubicBezTo>
                <a:cubicBezTo>
                  <a:pt x="1962336" y="230847"/>
                  <a:pt x="1944130" y="230659"/>
                  <a:pt x="1927654" y="234778"/>
                </a:cubicBezTo>
                <a:cubicBezTo>
                  <a:pt x="1842169" y="363008"/>
                  <a:pt x="1978930" y="171146"/>
                  <a:pt x="1853514" y="296562"/>
                </a:cubicBezTo>
                <a:cubicBezTo>
                  <a:pt x="1840489" y="309587"/>
                  <a:pt x="1837939" y="329996"/>
                  <a:pt x="1828800" y="345989"/>
                </a:cubicBezTo>
                <a:cubicBezTo>
                  <a:pt x="1821432" y="358883"/>
                  <a:pt x="1814588" y="372558"/>
                  <a:pt x="1804087" y="383059"/>
                </a:cubicBezTo>
                <a:cubicBezTo>
                  <a:pt x="1785438" y="401708"/>
                  <a:pt x="1760952" y="413837"/>
                  <a:pt x="1742303" y="432486"/>
                </a:cubicBezTo>
                <a:cubicBezTo>
                  <a:pt x="1731802" y="442987"/>
                  <a:pt x="1728090" y="459055"/>
                  <a:pt x="1717589" y="469556"/>
                </a:cubicBezTo>
                <a:cubicBezTo>
                  <a:pt x="1707088" y="480057"/>
                  <a:pt x="1691928" y="484763"/>
                  <a:pt x="1680519" y="494270"/>
                </a:cubicBezTo>
                <a:cubicBezTo>
                  <a:pt x="1667094" y="505457"/>
                  <a:pt x="1656874" y="520153"/>
                  <a:pt x="1643449" y="531340"/>
                </a:cubicBezTo>
                <a:cubicBezTo>
                  <a:pt x="1632040" y="540847"/>
                  <a:pt x="1617788" y="546547"/>
                  <a:pt x="1606379" y="556054"/>
                </a:cubicBezTo>
                <a:cubicBezTo>
                  <a:pt x="1511236" y="635340"/>
                  <a:pt x="1624276" y="556478"/>
                  <a:pt x="1532238" y="617838"/>
                </a:cubicBezTo>
                <a:cubicBezTo>
                  <a:pt x="1528119" y="634314"/>
                  <a:pt x="1528882" y="652864"/>
                  <a:pt x="1519881" y="667265"/>
                </a:cubicBezTo>
                <a:cubicBezTo>
                  <a:pt x="1507532" y="687023"/>
                  <a:pt x="1485617" y="699001"/>
                  <a:pt x="1470454" y="716692"/>
                </a:cubicBezTo>
                <a:cubicBezTo>
                  <a:pt x="1460789" y="727968"/>
                  <a:pt x="1456242" y="743261"/>
                  <a:pt x="1445741" y="753762"/>
                </a:cubicBezTo>
                <a:cubicBezTo>
                  <a:pt x="1435240" y="764263"/>
                  <a:pt x="1419659" y="768485"/>
                  <a:pt x="1408670" y="778475"/>
                </a:cubicBezTo>
                <a:cubicBezTo>
                  <a:pt x="1374188" y="809822"/>
                  <a:pt x="1342767" y="844378"/>
                  <a:pt x="1309816" y="877329"/>
                </a:cubicBezTo>
                <a:cubicBezTo>
                  <a:pt x="1285103" y="902043"/>
                  <a:pt x="1257509" y="924178"/>
                  <a:pt x="1235676" y="951470"/>
                </a:cubicBezTo>
                <a:cubicBezTo>
                  <a:pt x="1219200" y="972065"/>
                  <a:pt x="1205853" y="995611"/>
                  <a:pt x="1186249" y="1013254"/>
                </a:cubicBezTo>
                <a:cubicBezTo>
                  <a:pt x="1164172" y="1033124"/>
                  <a:pt x="1140286" y="1053288"/>
                  <a:pt x="1112108" y="1062681"/>
                </a:cubicBezTo>
                <a:lnTo>
                  <a:pt x="1037968" y="1087394"/>
                </a:lnTo>
                <a:cubicBezTo>
                  <a:pt x="892177" y="1233185"/>
                  <a:pt x="1122345" y="999522"/>
                  <a:pt x="963827" y="1173892"/>
                </a:cubicBezTo>
                <a:cubicBezTo>
                  <a:pt x="889213" y="1255968"/>
                  <a:pt x="903104" y="1243206"/>
                  <a:pt x="840260" y="1285102"/>
                </a:cubicBezTo>
                <a:cubicBezTo>
                  <a:pt x="832022" y="1297459"/>
                  <a:pt x="827143" y="1312896"/>
                  <a:pt x="815546" y="1322173"/>
                </a:cubicBezTo>
                <a:cubicBezTo>
                  <a:pt x="805375" y="1330310"/>
                  <a:pt x="787686" y="1325319"/>
                  <a:pt x="778476" y="1334529"/>
                </a:cubicBezTo>
                <a:cubicBezTo>
                  <a:pt x="765451" y="1347554"/>
                  <a:pt x="763525" y="1368335"/>
                  <a:pt x="753762" y="1383956"/>
                </a:cubicBezTo>
                <a:cubicBezTo>
                  <a:pt x="742847" y="1401420"/>
                  <a:pt x="728662" y="1416625"/>
                  <a:pt x="716692" y="1433384"/>
                </a:cubicBezTo>
                <a:cubicBezTo>
                  <a:pt x="694111" y="1464997"/>
                  <a:pt x="688565" y="1483484"/>
                  <a:pt x="654908" y="1507524"/>
                </a:cubicBezTo>
                <a:cubicBezTo>
                  <a:pt x="639919" y="1518231"/>
                  <a:pt x="621957" y="1524000"/>
                  <a:pt x="605481" y="1532238"/>
                </a:cubicBezTo>
                <a:cubicBezTo>
                  <a:pt x="577882" y="1573637"/>
                  <a:pt x="534315" y="1640474"/>
                  <a:pt x="506627" y="1668162"/>
                </a:cubicBezTo>
                <a:cubicBezTo>
                  <a:pt x="494270" y="1680519"/>
                  <a:pt x="480930" y="1691964"/>
                  <a:pt x="469557" y="1705232"/>
                </a:cubicBezTo>
                <a:cubicBezTo>
                  <a:pt x="415695" y="1768072"/>
                  <a:pt x="457703" y="1746254"/>
                  <a:pt x="395416" y="1767016"/>
                </a:cubicBezTo>
                <a:cubicBezTo>
                  <a:pt x="361311" y="1869332"/>
                  <a:pt x="385152" y="1819483"/>
                  <a:pt x="321276" y="1915297"/>
                </a:cubicBezTo>
                <a:lnTo>
                  <a:pt x="296562" y="1952367"/>
                </a:lnTo>
                <a:cubicBezTo>
                  <a:pt x="288324" y="1964724"/>
                  <a:pt x="283730" y="1980527"/>
                  <a:pt x="271849" y="1989438"/>
                </a:cubicBezTo>
                <a:cubicBezTo>
                  <a:pt x="255373" y="2001795"/>
                  <a:pt x="236985" y="2011946"/>
                  <a:pt x="222422" y="2026508"/>
                </a:cubicBezTo>
                <a:cubicBezTo>
                  <a:pt x="211921" y="2037009"/>
                  <a:pt x="206340" y="2051493"/>
                  <a:pt x="197708" y="2063578"/>
                </a:cubicBezTo>
                <a:cubicBezTo>
                  <a:pt x="185738" y="2080336"/>
                  <a:pt x="172448" y="2096133"/>
                  <a:pt x="160638" y="2113005"/>
                </a:cubicBezTo>
                <a:cubicBezTo>
                  <a:pt x="143605" y="2137338"/>
                  <a:pt x="132214" y="2166144"/>
                  <a:pt x="111211" y="2187146"/>
                </a:cubicBezTo>
                <a:lnTo>
                  <a:pt x="37070" y="2261286"/>
                </a:lnTo>
                <a:cubicBezTo>
                  <a:pt x="10559" y="2340822"/>
                  <a:pt x="35645" y="2257483"/>
                  <a:pt x="12357" y="2397211"/>
                </a:cubicBezTo>
                <a:cubicBezTo>
                  <a:pt x="9565" y="2413963"/>
                  <a:pt x="4119" y="2430162"/>
                  <a:pt x="0" y="2446638"/>
                </a:cubicBezTo>
                <a:cubicBezTo>
                  <a:pt x="8238" y="2541373"/>
                  <a:pt x="-1912" y="2639554"/>
                  <a:pt x="24714" y="2730843"/>
                </a:cubicBezTo>
                <a:cubicBezTo>
                  <a:pt x="30595" y="2751005"/>
                  <a:pt x="65495" y="2743200"/>
                  <a:pt x="86497" y="2743200"/>
                </a:cubicBezTo>
                <a:cubicBezTo>
                  <a:pt x="156640" y="2743200"/>
                  <a:pt x="226540" y="2734962"/>
                  <a:pt x="296562" y="2730843"/>
                </a:cubicBezTo>
                <a:cubicBezTo>
                  <a:pt x="308919" y="2722605"/>
                  <a:pt x="320062" y="2712161"/>
                  <a:pt x="333633" y="2706129"/>
                </a:cubicBezTo>
                <a:cubicBezTo>
                  <a:pt x="357438" y="2695549"/>
                  <a:pt x="386098" y="2695866"/>
                  <a:pt x="407773" y="2681416"/>
                </a:cubicBezTo>
                <a:lnTo>
                  <a:pt x="444843" y="2656702"/>
                </a:lnTo>
                <a:cubicBezTo>
                  <a:pt x="453081" y="2644345"/>
                  <a:pt x="460050" y="2631041"/>
                  <a:pt x="469557" y="2619632"/>
                </a:cubicBezTo>
                <a:cubicBezTo>
                  <a:pt x="480744" y="2606207"/>
                  <a:pt x="496934" y="2597102"/>
                  <a:pt x="506627" y="2582562"/>
                </a:cubicBezTo>
                <a:cubicBezTo>
                  <a:pt x="513852" y="2571724"/>
                  <a:pt x="511413" y="2556091"/>
                  <a:pt x="518984" y="2545492"/>
                </a:cubicBezTo>
                <a:cubicBezTo>
                  <a:pt x="623072" y="2399770"/>
                  <a:pt x="525074" y="2582736"/>
                  <a:pt x="593125" y="2446638"/>
                </a:cubicBezTo>
                <a:cubicBezTo>
                  <a:pt x="597244" y="2421924"/>
                  <a:pt x="600568" y="2397065"/>
                  <a:pt x="605481" y="2372497"/>
                </a:cubicBezTo>
                <a:cubicBezTo>
                  <a:pt x="628590" y="2256947"/>
                  <a:pt x="606644" y="2380203"/>
                  <a:pt x="630195" y="2286000"/>
                </a:cubicBezTo>
                <a:cubicBezTo>
                  <a:pt x="633712" y="2271934"/>
                  <a:pt x="647300" y="2192541"/>
                  <a:pt x="654908" y="2174789"/>
                </a:cubicBezTo>
                <a:cubicBezTo>
                  <a:pt x="675044" y="2127805"/>
                  <a:pt x="680082" y="2143514"/>
                  <a:pt x="716692" y="2113005"/>
                </a:cubicBezTo>
                <a:cubicBezTo>
                  <a:pt x="730117" y="2101818"/>
                  <a:pt x="741405" y="2088292"/>
                  <a:pt x="753762" y="2075935"/>
                </a:cubicBezTo>
                <a:cubicBezTo>
                  <a:pt x="762000" y="2088292"/>
                  <a:pt x="777337" y="2098198"/>
                  <a:pt x="778476" y="2113005"/>
                </a:cubicBezTo>
                <a:cubicBezTo>
                  <a:pt x="787285" y="2227525"/>
                  <a:pt x="764258" y="2219309"/>
                  <a:pt x="741406" y="2310713"/>
                </a:cubicBezTo>
                <a:cubicBezTo>
                  <a:pt x="725447" y="2374548"/>
                  <a:pt x="738469" y="2346009"/>
                  <a:pt x="704335" y="2397211"/>
                </a:cubicBezTo>
                <a:cubicBezTo>
                  <a:pt x="708454" y="2475470"/>
                  <a:pt x="706103" y="2554340"/>
                  <a:pt x="716692" y="2631989"/>
                </a:cubicBezTo>
                <a:cubicBezTo>
                  <a:pt x="718699" y="2646704"/>
                  <a:pt x="728812" y="2661188"/>
                  <a:pt x="741406" y="2669059"/>
                </a:cubicBezTo>
                <a:cubicBezTo>
                  <a:pt x="763497" y="2682866"/>
                  <a:pt x="793871" y="2679323"/>
                  <a:pt x="815546" y="2693773"/>
                </a:cubicBezTo>
                <a:cubicBezTo>
                  <a:pt x="866747" y="2727906"/>
                  <a:pt x="838209" y="2714884"/>
                  <a:pt x="902043" y="2730843"/>
                </a:cubicBezTo>
                <a:cubicBezTo>
                  <a:pt x="914400" y="2739081"/>
                  <a:pt x="925464" y="2749706"/>
                  <a:pt x="939114" y="2755556"/>
                </a:cubicBezTo>
                <a:cubicBezTo>
                  <a:pt x="980014" y="2773084"/>
                  <a:pt x="1090312" y="2778090"/>
                  <a:pt x="1112108" y="2780270"/>
                </a:cubicBezTo>
                <a:cubicBezTo>
                  <a:pt x="1128584" y="2776151"/>
                  <a:pt x="1144957" y="2771597"/>
                  <a:pt x="1161535" y="2767913"/>
                </a:cubicBezTo>
                <a:cubicBezTo>
                  <a:pt x="1182037" y="2763357"/>
                  <a:pt x="1204199" y="2764247"/>
                  <a:pt x="1223319" y="2755556"/>
                </a:cubicBezTo>
                <a:cubicBezTo>
                  <a:pt x="1277514" y="2730922"/>
                  <a:pt x="1296747" y="2706842"/>
                  <a:pt x="1334530" y="2669059"/>
                </a:cubicBezTo>
                <a:lnTo>
                  <a:pt x="1359243" y="2594919"/>
                </a:lnTo>
                <a:lnTo>
                  <a:pt x="1371600" y="2557848"/>
                </a:lnTo>
                <a:cubicBezTo>
                  <a:pt x="1364582" y="2522761"/>
                  <a:pt x="1346887" y="2440229"/>
                  <a:pt x="1346887" y="2409567"/>
                </a:cubicBezTo>
                <a:cubicBezTo>
                  <a:pt x="1346887" y="2178871"/>
                  <a:pt x="1351427" y="1948153"/>
                  <a:pt x="1359243" y="1717589"/>
                </a:cubicBezTo>
                <a:cubicBezTo>
                  <a:pt x="1359684" y="1704571"/>
                  <a:pt x="1365775" y="1692169"/>
                  <a:pt x="1371600" y="1680519"/>
                </a:cubicBezTo>
                <a:cubicBezTo>
                  <a:pt x="1378242" y="1667236"/>
                  <a:pt x="1388076" y="1655805"/>
                  <a:pt x="1396314" y="1643448"/>
                </a:cubicBezTo>
                <a:cubicBezTo>
                  <a:pt x="1425946" y="1554547"/>
                  <a:pt x="1389987" y="1665587"/>
                  <a:pt x="1421027" y="1556951"/>
                </a:cubicBezTo>
                <a:cubicBezTo>
                  <a:pt x="1424605" y="1544427"/>
                  <a:pt x="1427058" y="1531267"/>
                  <a:pt x="1433384" y="1519881"/>
                </a:cubicBezTo>
                <a:cubicBezTo>
                  <a:pt x="1447809" y="1493917"/>
                  <a:pt x="1466335" y="1470454"/>
                  <a:pt x="1482811" y="1445740"/>
                </a:cubicBezTo>
                <a:lnTo>
                  <a:pt x="1507525" y="1408670"/>
                </a:lnTo>
                <a:cubicBezTo>
                  <a:pt x="1515763" y="1396313"/>
                  <a:pt x="1519881" y="1379838"/>
                  <a:pt x="1532238" y="1371600"/>
                </a:cubicBezTo>
                <a:lnTo>
                  <a:pt x="1569308" y="1346886"/>
                </a:lnTo>
                <a:cubicBezTo>
                  <a:pt x="1573427" y="1334529"/>
                  <a:pt x="1572455" y="1319026"/>
                  <a:pt x="1581665" y="1309816"/>
                </a:cubicBezTo>
                <a:cubicBezTo>
                  <a:pt x="1590875" y="1300606"/>
                  <a:pt x="1615576" y="1284823"/>
                  <a:pt x="1618735" y="1297459"/>
                </a:cubicBezTo>
                <a:cubicBezTo>
                  <a:pt x="1621552" y="1308727"/>
                  <a:pt x="1612373" y="1412708"/>
                  <a:pt x="1594022" y="1445740"/>
                </a:cubicBezTo>
                <a:cubicBezTo>
                  <a:pt x="1579597" y="1471704"/>
                  <a:pt x="1561071" y="1495167"/>
                  <a:pt x="1544595" y="1519881"/>
                </a:cubicBezTo>
                <a:lnTo>
                  <a:pt x="1519881" y="1556951"/>
                </a:lnTo>
                <a:cubicBezTo>
                  <a:pt x="1524000" y="1643448"/>
                  <a:pt x="1521920" y="1730465"/>
                  <a:pt x="1532238" y="1816443"/>
                </a:cubicBezTo>
                <a:cubicBezTo>
                  <a:pt x="1533264" y="1824993"/>
                  <a:pt x="1571186" y="1894208"/>
                  <a:pt x="1581665" y="1902940"/>
                </a:cubicBezTo>
                <a:cubicBezTo>
                  <a:pt x="1595816" y="1914733"/>
                  <a:pt x="1615297" y="1918177"/>
                  <a:pt x="1631092" y="1927654"/>
                </a:cubicBezTo>
                <a:cubicBezTo>
                  <a:pt x="1656561" y="1942936"/>
                  <a:pt x="1676418" y="1969877"/>
                  <a:pt x="1705233" y="1977081"/>
                </a:cubicBezTo>
                <a:cubicBezTo>
                  <a:pt x="1775035" y="1994532"/>
                  <a:pt x="1738007" y="1986108"/>
                  <a:pt x="1816443" y="2001794"/>
                </a:cubicBezTo>
                <a:cubicBezTo>
                  <a:pt x="1898822" y="1997675"/>
                  <a:pt x="1981790" y="2000106"/>
                  <a:pt x="2063579" y="1989438"/>
                </a:cubicBezTo>
                <a:cubicBezTo>
                  <a:pt x="2078305" y="1987517"/>
                  <a:pt x="2099627" y="1979540"/>
                  <a:pt x="2100649" y="1964724"/>
                </a:cubicBezTo>
                <a:cubicBezTo>
                  <a:pt x="2116521" y="1734575"/>
                  <a:pt x="2105190" y="1503310"/>
                  <a:pt x="2113006" y="1272746"/>
                </a:cubicBezTo>
                <a:cubicBezTo>
                  <a:pt x="2113447" y="1259728"/>
                  <a:pt x="2121243" y="1248032"/>
                  <a:pt x="2125362" y="1235675"/>
                </a:cubicBezTo>
                <a:cubicBezTo>
                  <a:pt x="2121243" y="1206843"/>
                  <a:pt x="2113006" y="1178303"/>
                  <a:pt x="2113006" y="1149178"/>
                </a:cubicBezTo>
                <a:cubicBezTo>
                  <a:pt x="2113006" y="1074923"/>
                  <a:pt x="2118639" y="1000706"/>
                  <a:pt x="2125362" y="926756"/>
                </a:cubicBezTo>
                <a:cubicBezTo>
                  <a:pt x="2127696" y="901078"/>
                  <a:pt x="2157414" y="818246"/>
                  <a:pt x="2162433" y="803189"/>
                </a:cubicBezTo>
                <a:cubicBezTo>
                  <a:pt x="2166552" y="790832"/>
                  <a:pt x="2167564" y="776956"/>
                  <a:pt x="2174789" y="766119"/>
                </a:cubicBezTo>
                <a:lnTo>
                  <a:pt x="2199503" y="729048"/>
                </a:lnTo>
                <a:cubicBezTo>
                  <a:pt x="2232190" y="598301"/>
                  <a:pt x="2187811" y="752264"/>
                  <a:pt x="2236573" y="642551"/>
                </a:cubicBezTo>
                <a:cubicBezTo>
                  <a:pt x="2256147" y="598509"/>
                  <a:pt x="2252445" y="564896"/>
                  <a:pt x="2286000" y="531340"/>
                </a:cubicBezTo>
                <a:cubicBezTo>
                  <a:pt x="2296501" y="520839"/>
                  <a:pt x="2310713" y="514865"/>
                  <a:pt x="2323070" y="506627"/>
                </a:cubicBezTo>
                <a:cubicBezTo>
                  <a:pt x="2331308" y="494270"/>
                  <a:pt x="2336187" y="478833"/>
                  <a:pt x="2347784" y="469556"/>
                </a:cubicBezTo>
                <a:cubicBezTo>
                  <a:pt x="2357955" y="461419"/>
                  <a:pt x="2382300" y="444428"/>
                  <a:pt x="2384854" y="457200"/>
                </a:cubicBezTo>
                <a:cubicBezTo>
                  <a:pt x="2393776" y="501811"/>
                  <a:pt x="2382029" y="548639"/>
                  <a:pt x="2372497" y="593124"/>
                </a:cubicBezTo>
                <a:cubicBezTo>
                  <a:pt x="2367187" y="617903"/>
                  <a:pt x="2324046" y="651266"/>
                  <a:pt x="2310714" y="667265"/>
                </a:cubicBezTo>
                <a:cubicBezTo>
                  <a:pt x="2266447" y="720385"/>
                  <a:pt x="2301508" y="685674"/>
                  <a:pt x="2273643" y="741405"/>
                </a:cubicBezTo>
                <a:cubicBezTo>
                  <a:pt x="2267002" y="754688"/>
                  <a:pt x="2257168" y="766118"/>
                  <a:pt x="2248930" y="778475"/>
                </a:cubicBezTo>
                <a:cubicBezTo>
                  <a:pt x="2253049" y="873210"/>
                  <a:pt x="2254014" y="968135"/>
                  <a:pt x="2261287" y="1062681"/>
                </a:cubicBezTo>
                <a:cubicBezTo>
                  <a:pt x="2262755" y="1081765"/>
                  <a:pt x="2284187" y="1125485"/>
                  <a:pt x="2298357" y="1136821"/>
                </a:cubicBezTo>
                <a:cubicBezTo>
                  <a:pt x="2308528" y="1144958"/>
                  <a:pt x="2324041" y="1142852"/>
                  <a:pt x="2335427" y="1149178"/>
                </a:cubicBezTo>
                <a:cubicBezTo>
                  <a:pt x="2455796" y="1216050"/>
                  <a:pt x="2362400" y="1186813"/>
                  <a:pt x="2458995" y="1210962"/>
                </a:cubicBezTo>
                <a:cubicBezTo>
                  <a:pt x="2464583" y="1210652"/>
                  <a:pt x="2651289" y="1219846"/>
                  <a:pt x="2718487" y="1186248"/>
                </a:cubicBezTo>
                <a:cubicBezTo>
                  <a:pt x="2731770" y="1179607"/>
                  <a:pt x="2743200" y="1169773"/>
                  <a:pt x="2755557" y="1161535"/>
                </a:cubicBezTo>
                <a:cubicBezTo>
                  <a:pt x="2812209" y="1076556"/>
                  <a:pt x="2795591" y="1115572"/>
                  <a:pt x="2817341" y="1050324"/>
                </a:cubicBezTo>
                <a:cubicBezTo>
                  <a:pt x="2813222" y="967946"/>
                  <a:pt x="2812129" y="885360"/>
                  <a:pt x="2804984" y="803189"/>
                </a:cubicBezTo>
                <a:cubicBezTo>
                  <a:pt x="2803856" y="790213"/>
                  <a:pt x="2798953" y="777505"/>
                  <a:pt x="2792627" y="766119"/>
                </a:cubicBezTo>
                <a:cubicBezTo>
                  <a:pt x="2778202" y="740155"/>
                  <a:pt x="2767914" y="708454"/>
                  <a:pt x="2743200" y="691978"/>
                </a:cubicBezTo>
                <a:lnTo>
                  <a:pt x="2706130" y="667265"/>
                </a:lnTo>
                <a:cubicBezTo>
                  <a:pt x="2697892" y="654908"/>
                  <a:pt x="2691917" y="640695"/>
                  <a:pt x="2681416" y="630194"/>
                </a:cubicBezTo>
                <a:cubicBezTo>
                  <a:pt x="2670915" y="619693"/>
                  <a:pt x="2653623" y="617077"/>
                  <a:pt x="2644346" y="605481"/>
                </a:cubicBezTo>
                <a:cubicBezTo>
                  <a:pt x="2636209" y="595310"/>
                  <a:pt x="2619141" y="570552"/>
                  <a:pt x="2631989" y="568411"/>
                </a:cubicBezTo>
                <a:cubicBezTo>
                  <a:pt x="2684962" y="559582"/>
                  <a:pt x="2739081" y="576648"/>
                  <a:pt x="2792627" y="580767"/>
                </a:cubicBezTo>
                <a:cubicBezTo>
                  <a:pt x="2804984" y="589005"/>
                  <a:pt x="2819196" y="594980"/>
                  <a:pt x="2829697" y="605481"/>
                </a:cubicBezTo>
                <a:cubicBezTo>
                  <a:pt x="2888027" y="663811"/>
                  <a:pt x="2826568" y="619321"/>
                  <a:pt x="2866768" y="679621"/>
                </a:cubicBezTo>
                <a:cubicBezTo>
                  <a:pt x="2876461" y="694161"/>
                  <a:pt x="2891481" y="704335"/>
                  <a:pt x="2903838" y="716692"/>
                </a:cubicBezTo>
                <a:cubicBezTo>
                  <a:pt x="2907957" y="729049"/>
                  <a:pt x="2908058" y="743591"/>
                  <a:pt x="2916195" y="753762"/>
                </a:cubicBezTo>
                <a:cubicBezTo>
                  <a:pt x="2925472" y="765358"/>
                  <a:pt x="2945394" y="765882"/>
                  <a:pt x="2953265" y="778475"/>
                </a:cubicBezTo>
                <a:cubicBezTo>
                  <a:pt x="2967072" y="800566"/>
                  <a:pt x="2969741" y="827902"/>
                  <a:pt x="2977979" y="852616"/>
                </a:cubicBezTo>
                <a:lnTo>
                  <a:pt x="2990335" y="889686"/>
                </a:lnTo>
                <a:cubicBezTo>
                  <a:pt x="2994226" y="1053115"/>
                  <a:pt x="2997484" y="1420320"/>
                  <a:pt x="3015049" y="1631092"/>
                </a:cubicBezTo>
                <a:cubicBezTo>
                  <a:pt x="3017130" y="1656060"/>
                  <a:pt x="3024479" y="1680349"/>
                  <a:pt x="3027406" y="1705232"/>
                </a:cubicBezTo>
                <a:cubicBezTo>
                  <a:pt x="3032722" y="1750415"/>
                  <a:pt x="3035643" y="1795848"/>
                  <a:pt x="3039762" y="1841156"/>
                </a:cubicBezTo>
                <a:cubicBezTo>
                  <a:pt x="3043881" y="1993556"/>
                  <a:pt x="3047123" y="2145982"/>
                  <a:pt x="3052119" y="2298356"/>
                </a:cubicBezTo>
                <a:cubicBezTo>
                  <a:pt x="3055361" y="2397243"/>
                  <a:pt x="3054631" y="2496470"/>
                  <a:pt x="3064476" y="2594919"/>
                </a:cubicBezTo>
                <a:cubicBezTo>
                  <a:pt x="3067068" y="2620840"/>
                  <a:pt x="3074739" y="2647384"/>
                  <a:pt x="3089189" y="2669059"/>
                </a:cubicBezTo>
                <a:cubicBezTo>
                  <a:pt x="3097427" y="2681416"/>
                  <a:pt x="3102306" y="2696852"/>
                  <a:pt x="3113903" y="2706129"/>
                </a:cubicBezTo>
                <a:cubicBezTo>
                  <a:pt x="3124074" y="2714266"/>
                  <a:pt x="3139323" y="2712661"/>
                  <a:pt x="3150973" y="2718486"/>
                </a:cubicBezTo>
                <a:cubicBezTo>
                  <a:pt x="3246778" y="2766390"/>
                  <a:pt x="3131945" y="2724502"/>
                  <a:pt x="3225114" y="2755556"/>
                </a:cubicBezTo>
                <a:cubicBezTo>
                  <a:pt x="3753401" y="2735238"/>
                  <a:pt x="3488921" y="2845778"/>
                  <a:pt x="3558746" y="2706129"/>
                </a:cubicBezTo>
                <a:cubicBezTo>
                  <a:pt x="3565388" y="2692846"/>
                  <a:pt x="3575222" y="2681416"/>
                  <a:pt x="3583460" y="2669059"/>
                </a:cubicBezTo>
                <a:cubicBezTo>
                  <a:pt x="3613543" y="2578808"/>
                  <a:pt x="3601855" y="2620191"/>
                  <a:pt x="3620530" y="2545492"/>
                </a:cubicBezTo>
                <a:cubicBezTo>
                  <a:pt x="3616411" y="2475470"/>
                  <a:pt x="3618578" y="2404794"/>
                  <a:pt x="3608173" y="2335427"/>
                </a:cubicBezTo>
                <a:cubicBezTo>
                  <a:pt x="3605970" y="2320740"/>
                  <a:pt x="3590102" y="2311639"/>
                  <a:pt x="3583460" y="2298356"/>
                </a:cubicBezTo>
                <a:cubicBezTo>
                  <a:pt x="3577635" y="2286706"/>
                  <a:pt x="3579240" y="2271457"/>
                  <a:pt x="3571103" y="2261286"/>
                </a:cubicBezTo>
                <a:cubicBezTo>
                  <a:pt x="3561826" y="2249690"/>
                  <a:pt x="3546390" y="2244811"/>
                  <a:pt x="3534033" y="2236573"/>
                </a:cubicBezTo>
                <a:cubicBezTo>
                  <a:pt x="3525795" y="2224216"/>
                  <a:pt x="3520916" y="2208779"/>
                  <a:pt x="3509319" y="2199502"/>
                </a:cubicBezTo>
                <a:cubicBezTo>
                  <a:pt x="3424053" y="2131289"/>
                  <a:pt x="3518363" y="2256317"/>
                  <a:pt x="3447535" y="2150075"/>
                </a:cubicBezTo>
                <a:cubicBezTo>
                  <a:pt x="3443416" y="2137718"/>
                  <a:pt x="3431060" y="2125362"/>
                  <a:pt x="3435179" y="2113005"/>
                </a:cubicBezTo>
                <a:cubicBezTo>
                  <a:pt x="3441975" y="2092618"/>
                  <a:pt x="3492362" y="2062526"/>
                  <a:pt x="3509319" y="2051221"/>
                </a:cubicBezTo>
                <a:cubicBezTo>
                  <a:pt x="3521676" y="2055340"/>
                  <a:pt x="3536218" y="2055441"/>
                  <a:pt x="3546389" y="2063578"/>
                </a:cubicBezTo>
                <a:cubicBezTo>
                  <a:pt x="3584677" y="2094208"/>
                  <a:pt x="3569208" y="2132033"/>
                  <a:pt x="3583460" y="2174789"/>
                </a:cubicBezTo>
                <a:cubicBezTo>
                  <a:pt x="3595228" y="2210094"/>
                  <a:pt x="3616999" y="2217743"/>
                  <a:pt x="3645243" y="2236573"/>
                </a:cubicBezTo>
                <a:cubicBezTo>
                  <a:pt x="3653481" y="2261286"/>
                  <a:pt x="3663639" y="2285441"/>
                  <a:pt x="3669957" y="2310713"/>
                </a:cubicBezTo>
                <a:cubicBezTo>
                  <a:pt x="3678195" y="2343664"/>
                  <a:pt x="3683929" y="2377345"/>
                  <a:pt x="3694670" y="2409567"/>
                </a:cubicBezTo>
                <a:lnTo>
                  <a:pt x="3719384" y="2483708"/>
                </a:lnTo>
                <a:cubicBezTo>
                  <a:pt x="3723503" y="2566086"/>
                  <a:pt x="3716986" y="2649692"/>
                  <a:pt x="3731741" y="2730843"/>
                </a:cubicBezTo>
                <a:cubicBezTo>
                  <a:pt x="3734398" y="2745454"/>
                  <a:pt x="3755829" y="2748344"/>
                  <a:pt x="3768811" y="2755556"/>
                </a:cubicBezTo>
                <a:cubicBezTo>
                  <a:pt x="3792965" y="2768975"/>
                  <a:pt x="3818798" y="2779208"/>
                  <a:pt x="3842952" y="2792627"/>
                </a:cubicBezTo>
                <a:cubicBezTo>
                  <a:pt x="3855934" y="2799839"/>
                  <a:pt x="3866117" y="2812126"/>
                  <a:pt x="3880022" y="2817340"/>
                </a:cubicBezTo>
                <a:cubicBezTo>
                  <a:pt x="3902261" y="2825680"/>
                  <a:pt x="4015458" y="2840219"/>
                  <a:pt x="4028303" y="2842054"/>
                </a:cubicBezTo>
                <a:cubicBezTo>
                  <a:pt x="4090087" y="2837935"/>
                  <a:pt x="4152356" y="2838454"/>
                  <a:pt x="4213654" y="2829697"/>
                </a:cubicBezTo>
                <a:cubicBezTo>
                  <a:pt x="4239443" y="2826013"/>
                  <a:pt x="4287795" y="2804984"/>
                  <a:pt x="4287795" y="2804984"/>
                </a:cubicBezTo>
                <a:cubicBezTo>
                  <a:pt x="4300152" y="2792627"/>
                  <a:pt x="4314708" y="2782133"/>
                  <a:pt x="4324865" y="2767913"/>
                </a:cubicBezTo>
                <a:cubicBezTo>
                  <a:pt x="4335572" y="2752924"/>
                  <a:pt x="4340440" y="2734479"/>
                  <a:pt x="4349579" y="2718486"/>
                </a:cubicBezTo>
                <a:cubicBezTo>
                  <a:pt x="4356947" y="2705592"/>
                  <a:pt x="4366054" y="2693773"/>
                  <a:pt x="4374292" y="2681416"/>
                </a:cubicBezTo>
                <a:cubicBezTo>
                  <a:pt x="4378411" y="2631989"/>
                  <a:pt x="4386649" y="2582733"/>
                  <a:pt x="4386649" y="2533135"/>
                </a:cubicBezTo>
                <a:cubicBezTo>
                  <a:pt x="4386649" y="2467104"/>
                  <a:pt x="4384087" y="2400728"/>
                  <a:pt x="4374292" y="2335427"/>
                </a:cubicBezTo>
                <a:cubicBezTo>
                  <a:pt x="4369295" y="2302113"/>
                  <a:pt x="4336485" y="2268910"/>
                  <a:pt x="4312508" y="2248929"/>
                </a:cubicBezTo>
                <a:cubicBezTo>
                  <a:pt x="4301099" y="2239422"/>
                  <a:pt x="4289009" y="2230247"/>
                  <a:pt x="4275438" y="2224216"/>
                </a:cubicBezTo>
                <a:cubicBezTo>
                  <a:pt x="4251633" y="2213636"/>
                  <a:pt x="4222972" y="2213952"/>
                  <a:pt x="4201297" y="2199502"/>
                </a:cubicBezTo>
                <a:cubicBezTo>
                  <a:pt x="4153389" y="2167564"/>
                  <a:pt x="4178316" y="2179485"/>
                  <a:pt x="4127157" y="2162432"/>
                </a:cubicBezTo>
                <a:cubicBezTo>
                  <a:pt x="4110681" y="2150075"/>
                  <a:pt x="4096550" y="2133726"/>
                  <a:pt x="4077730" y="2125362"/>
                </a:cubicBezTo>
                <a:cubicBezTo>
                  <a:pt x="4058538" y="2116832"/>
                  <a:pt x="4036321" y="2118099"/>
                  <a:pt x="4015946" y="2113005"/>
                </a:cubicBezTo>
                <a:cubicBezTo>
                  <a:pt x="3894278" y="2082587"/>
                  <a:pt x="4108733" y="2122289"/>
                  <a:pt x="3904735" y="2088292"/>
                </a:cubicBezTo>
                <a:cubicBezTo>
                  <a:pt x="3892378" y="2084173"/>
                  <a:pt x="3878974" y="2082397"/>
                  <a:pt x="3867665" y="2075935"/>
                </a:cubicBezTo>
                <a:cubicBezTo>
                  <a:pt x="3849784" y="2065717"/>
                  <a:pt x="3834996" y="2050835"/>
                  <a:pt x="3818238" y="2038865"/>
                </a:cubicBezTo>
                <a:cubicBezTo>
                  <a:pt x="3806153" y="2030233"/>
                  <a:pt x="3793525" y="2022389"/>
                  <a:pt x="3781168" y="2014151"/>
                </a:cubicBezTo>
                <a:lnTo>
                  <a:pt x="3731741" y="1940011"/>
                </a:lnTo>
                <a:cubicBezTo>
                  <a:pt x="3723503" y="1927654"/>
                  <a:pt x="3711723" y="1917029"/>
                  <a:pt x="3707027" y="1902940"/>
                </a:cubicBezTo>
                <a:cubicBezTo>
                  <a:pt x="3702908" y="1890583"/>
                  <a:pt x="3700495" y="1877520"/>
                  <a:pt x="3694670" y="1865870"/>
                </a:cubicBezTo>
                <a:cubicBezTo>
                  <a:pt x="3677467" y="1831463"/>
                  <a:pt x="3660215" y="1819058"/>
                  <a:pt x="3632887" y="1791729"/>
                </a:cubicBezTo>
                <a:cubicBezTo>
                  <a:pt x="3610230" y="1723760"/>
                  <a:pt x="3634144" y="1784663"/>
                  <a:pt x="3595816" y="1717589"/>
                </a:cubicBezTo>
                <a:cubicBezTo>
                  <a:pt x="3533106" y="1607846"/>
                  <a:pt x="3606601" y="1721407"/>
                  <a:pt x="3546389" y="1631092"/>
                </a:cubicBezTo>
                <a:cubicBezTo>
                  <a:pt x="3518564" y="1547610"/>
                  <a:pt x="3557154" y="1638098"/>
                  <a:pt x="3496962" y="1569308"/>
                </a:cubicBezTo>
                <a:cubicBezTo>
                  <a:pt x="3477403" y="1546955"/>
                  <a:pt x="3447535" y="1495167"/>
                  <a:pt x="3447535" y="1495167"/>
                </a:cubicBezTo>
                <a:cubicBezTo>
                  <a:pt x="3419369" y="1326169"/>
                  <a:pt x="3412995" y="1396022"/>
                  <a:pt x="3435179" y="1285102"/>
                </a:cubicBezTo>
                <a:cubicBezTo>
                  <a:pt x="3457612" y="1289589"/>
                  <a:pt x="3517611" y="1293434"/>
                  <a:pt x="3534033" y="1322173"/>
                </a:cubicBezTo>
                <a:cubicBezTo>
                  <a:pt x="3544453" y="1340408"/>
                  <a:pt x="3539015" y="1364291"/>
                  <a:pt x="3546389" y="1383956"/>
                </a:cubicBezTo>
                <a:cubicBezTo>
                  <a:pt x="3551604" y="1397862"/>
                  <a:pt x="3565071" y="1407456"/>
                  <a:pt x="3571103" y="1421027"/>
                </a:cubicBezTo>
                <a:cubicBezTo>
                  <a:pt x="3581683" y="1444832"/>
                  <a:pt x="3589498" y="1469895"/>
                  <a:pt x="3595816" y="1495167"/>
                </a:cubicBezTo>
                <a:cubicBezTo>
                  <a:pt x="3599935" y="1511643"/>
                  <a:pt x="3601483" y="1528984"/>
                  <a:pt x="3608173" y="1544594"/>
                </a:cubicBezTo>
                <a:cubicBezTo>
                  <a:pt x="3614023" y="1558244"/>
                  <a:pt x="3624649" y="1569308"/>
                  <a:pt x="3632887" y="1581665"/>
                </a:cubicBezTo>
                <a:cubicBezTo>
                  <a:pt x="3663942" y="1674834"/>
                  <a:pt x="3622052" y="1559998"/>
                  <a:pt x="3669957" y="1655805"/>
                </a:cubicBezTo>
                <a:cubicBezTo>
                  <a:pt x="3675782" y="1667455"/>
                  <a:pt x="3675852" y="1681566"/>
                  <a:pt x="3682314" y="1692875"/>
                </a:cubicBezTo>
                <a:cubicBezTo>
                  <a:pt x="3692532" y="1710756"/>
                  <a:pt x="3707414" y="1725543"/>
                  <a:pt x="3719384" y="1742302"/>
                </a:cubicBezTo>
                <a:cubicBezTo>
                  <a:pt x="3728016" y="1754387"/>
                  <a:pt x="3733596" y="1768872"/>
                  <a:pt x="3744097" y="1779373"/>
                </a:cubicBezTo>
                <a:cubicBezTo>
                  <a:pt x="3768049" y="1803325"/>
                  <a:pt x="3788090" y="1806393"/>
                  <a:pt x="3818238" y="1816443"/>
                </a:cubicBezTo>
                <a:cubicBezTo>
                  <a:pt x="3841775" y="1887052"/>
                  <a:pt x="3811177" y="1828211"/>
                  <a:pt x="3867665" y="1865870"/>
                </a:cubicBezTo>
                <a:cubicBezTo>
                  <a:pt x="3960224" y="1927577"/>
                  <a:pt x="3853661" y="1885915"/>
                  <a:pt x="3941806" y="1915297"/>
                </a:cubicBezTo>
                <a:cubicBezTo>
                  <a:pt x="3954163" y="1923535"/>
                  <a:pt x="3965593" y="1933369"/>
                  <a:pt x="3978876" y="1940011"/>
                </a:cubicBezTo>
                <a:cubicBezTo>
                  <a:pt x="4043980" y="1972563"/>
                  <a:pt x="4121959" y="1944795"/>
                  <a:pt x="4188941" y="1940011"/>
                </a:cubicBezTo>
                <a:cubicBezTo>
                  <a:pt x="4200576" y="1937102"/>
                  <a:pt x="4260933" y="1923355"/>
                  <a:pt x="4275438" y="1915297"/>
                </a:cubicBezTo>
                <a:cubicBezTo>
                  <a:pt x="4301402" y="1900872"/>
                  <a:pt x="4349579" y="1865870"/>
                  <a:pt x="4349579" y="1865870"/>
                </a:cubicBezTo>
                <a:cubicBezTo>
                  <a:pt x="4353698" y="1853513"/>
                  <a:pt x="4361935" y="1841825"/>
                  <a:pt x="4361935" y="1828800"/>
                </a:cubicBezTo>
                <a:cubicBezTo>
                  <a:pt x="4361935" y="1673882"/>
                  <a:pt x="4416486" y="1537362"/>
                  <a:pt x="4312508" y="1433384"/>
                </a:cubicBezTo>
                <a:cubicBezTo>
                  <a:pt x="4302007" y="1422883"/>
                  <a:pt x="4287795" y="1416908"/>
                  <a:pt x="4275438" y="1408670"/>
                </a:cubicBezTo>
                <a:cubicBezTo>
                  <a:pt x="4258962" y="1383956"/>
                  <a:pt x="4235404" y="1362707"/>
                  <a:pt x="4226011" y="1334529"/>
                </a:cubicBezTo>
                <a:cubicBezTo>
                  <a:pt x="4221892" y="1322172"/>
                  <a:pt x="4220879" y="1308297"/>
                  <a:pt x="4213654" y="1297459"/>
                </a:cubicBezTo>
                <a:cubicBezTo>
                  <a:pt x="4203961" y="1282919"/>
                  <a:pt x="4186741" y="1274609"/>
                  <a:pt x="4176584" y="1260389"/>
                </a:cubicBezTo>
                <a:cubicBezTo>
                  <a:pt x="4119574" y="1180576"/>
                  <a:pt x="4187880" y="1234969"/>
                  <a:pt x="4114800" y="1186248"/>
                </a:cubicBezTo>
                <a:cubicBezTo>
                  <a:pt x="4098324" y="1161535"/>
                  <a:pt x="4086375" y="1133110"/>
                  <a:pt x="4065373" y="1112108"/>
                </a:cubicBezTo>
                <a:lnTo>
                  <a:pt x="3941806" y="988540"/>
                </a:lnTo>
                <a:lnTo>
                  <a:pt x="3880022" y="926756"/>
                </a:lnTo>
                <a:cubicBezTo>
                  <a:pt x="3863546" y="910280"/>
                  <a:pt x="3849982" y="890253"/>
                  <a:pt x="3830595" y="877329"/>
                </a:cubicBezTo>
                <a:lnTo>
                  <a:pt x="3793525" y="852616"/>
                </a:lnTo>
                <a:cubicBezTo>
                  <a:pt x="3744371" y="754309"/>
                  <a:pt x="3803412" y="847676"/>
                  <a:pt x="3694670" y="766119"/>
                </a:cubicBezTo>
                <a:cubicBezTo>
                  <a:pt x="3682789" y="757208"/>
                  <a:pt x="3681451" y="738452"/>
                  <a:pt x="3669957" y="729048"/>
                </a:cubicBezTo>
                <a:cubicBezTo>
                  <a:pt x="3635475" y="700835"/>
                  <a:pt x="3590250" y="686412"/>
                  <a:pt x="3558746" y="654908"/>
                </a:cubicBezTo>
                <a:cubicBezTo>
                  <a:pt x="3546389" y="642551"/>
                  <a:pt x="3536952" y="626325"/>
                  <a:pt x="3521676" y="617838"/>
                </a:cubicBezTo>
                <a:cubicBezTo>
                  <a:pt x="3498904" y="605187"/>
                  <a:pt x="3470835" y="604774"/>
                  <a:pt x="3447535" y="593124"/>
                </a:cubicBezTo>
                <a:cubicBezTo>
                  <a:pt x="3431059" y="584886"/>
                  <a:pt x="3415355" y="574879"/>
                  <a:pt x="3398108" y="568411"/>
                </a:cubicBezTo>
                <a:cubicBezTo>
                  <a:pt x="3382207" y="562448"/>
                  <a:pt x="3365010" y="560720"/>
                  <a:pt x="3348681" y="556054"/>
                </a:cubicBezTo>
                <a:cubicBezTo>
                  <a:pt x="3336157" y="552476"/>
                  <a:pt x="3323968" y="547816"/>
                  <a:pt x="3311611" y="543697"/>
                </a:cubicBezTo>
                <a:lnTo>
                  <a:pt x="3200400" y="395416"/>
                </a:lnTo>
                <a:cubicBezTo>
                  <a:pt x="3188043" y="378940"/>
                  <a:pt x="3174754" y="363125"/>
                  <a:pt x="3163330" y="345989"/>
                </a:cubicBezTo>
                <a:cubicBezTo>
                  <a:pt x="3155092" y="333632"/>
                  <a:pt x="3149117" y="319420"/>
                  <a:pt x="3138616" y="308919"/>
                </a:cubicBezTo>
                <a:cubicBezTo>
                  <a:pt x="3128115" y="298418"/>
                  <a:pt x="3113903" y="292443"/>
                  <a:pt x="3101546" y="284205"/>
                </a:cubicBezTo>
                <a:cubicBezTo>
                  <a:pt x="3093308" y="271848"/>
                  <a:pt x="3086340" y="258544"/>
                  <a:pt x="3076833" y="247135"/>
                </a:cubicBezTo>
                <a:cubicBezTo>
                  <a:pt x="3065646" y="233710"/>
                  <a:pt x="3049455" y="224605"/>
                  <a:pt x="3039762" y="210065"/>
                </a:cubicBezTo>
                <a:cubicBezTo>
                  <a:pt x="3032537" y="199227"/>
                  <a:pt x="3036616" y="182204"/>
                  <a:pt x="3027406" y="172994"/>
                </a:cubicBezTo>
                <a:cubicBezTo>
                  <a:pt x="3006404" y="151991"/>
                  <a:pt x="2974268" y="144570"/>
                  <a:pt x="2953265" y="123567"/>
                </a:cubicBezTo>
                <a:cubicBezTo>
                  <a:pt x="2940908" y="111210"/>
                  <a:pt x="2930735" y="96190"/>
                  <a:pt x="2916195" y="86497"/>
                </a:cubicBezTo>
                <a:cubicBezTo>
                  <a:pt x="2819945" y="22330"/>
                  <a:pt x="2931383" y="126395"/>
                  <a:pt x="2854411" y="4942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7129849" y="2804984"/>
            <a:ext cx="4423719" cy="2446638"/>
          </a:xfrm>
          <a:custGeom>
            <a:avLst/>
            <a:gdLst>
              <a:gd name="connsiteX0" fmla="*/ 2397210 w 4423719"/>
              <a:gd name="connsiteY0" fmla="*/ 0 h 2446638"/>
              <a:gd name="connsiteX1" fmla="*/ 2286000 w 4423719"/>
              <a:gd name="connsiteY1" fmla="*/ 37070 h 2446638"/>
              <a:gd name="connsiteX2" fmla="*/ 2211859 w 4423719"/>
              <a:gd name="connsiteY2" fmla="*/ 74140 h 2446638"/>
              <a:gd name="connsiteX3" fmla="*/ 2137719 w 4423719"/>
              <a:gd name="connsiteY3" fmla="*/ 123567 h 2446638"/>
              <a:gd name="connsiteX4" fmla="*/ 2088292 w 4423719"/>
              <a:gd name="connsiteY4" fmla="*/ 148281 h 2446638"/>
              <a:gd name="connsiteX5" fmla="*/ 2014151 w 4423719"/>
              <a:gd name="connsiteY5" fmla="*/ 197708 h 2446638"/>
              <a:gd name="connsiteX6" fmla="*/ 1940010 w 4423719"/>
              <a:gd name="connsiteY6" fmla="*/ 247135 h 2446638"/>
              <a:gd name="connsiteX7" fmla="*/ 1865870 w 4423719"/>
              <a:gd name="connsiteY7" fmla="*/ 345989 h 2446638"/>
              <a:gd name="connsiteX8" fmla="*/ 1828800 w 4423719"/>
              <a:gd name="connsiteY8" fmla="*/ 395416 h 2446638"/>
              <a:gd name="connsiteX9" fmla="*/ 1816443 w 4423719"/>
              <a:gd name="connsiteY9" fmla="*/ 432486 h 2446638"/>
              <a:gd name="connsiteX10" fmla="*/ 1791729 w 4423719"/>
              <a:gd name="connsiteY10" fmla="*/ 531340 h 2446638"/>
              <a:gd name="connsiteX11" fmla="*/ 1841156 w 4423719"/>
              <a:gd name="connsiteY11" fmla="*/ 691978 h 2446638"/>
              <a:gd name="connsiteX12" fmla="*/ 1878227 w 4423719"/>
              <a:gd name="connsiteY12" fmla="*/ 704335 h 2446638"/>
              <a:gd name="connsiteX13" fmla="*/ 2471351 w 4423719"/>
              <a:gd name="connsiteY13" fmla="*/ 691978 h 2446638"/>
              <a:gd name="connsiteX14" fmla="*/ 2570205 w 4423719"/>
              <a:gd name="connsiteY14" fmla="*/ 667265 h 2446638"/>
              <a:gd name="connsiteX15" fmla="*/ 2619632 w 4423719"/>
              <a:gd name="connsiteY15" fmla="*/ 654908 h 2446638"/>
              <a:gd name="connsiteX16" fmla="*/ 2656702 w 4423719"/>
              <a:gd name="connsiteY16" fmla="*/ 642551 h 2446638"/>
              <a:gd name="connsiteX17" fmla="*/ 2879124 w 4423719"/>
              <a:gd name="connsiteY17" fmla="*/ 630194 h 2446638"/>
              <a:gd name="connsiteX18" fmla="*/ 3089189 w 4423719"/>
              <a:gd name="connsiteY18" fmla="*/ 642551 h 2446638"/>
              <a:gd name="connsiteX19" fmla="*/ 3175686 w 4423719"/>
              <a:gd name="connsiteY19" fmla="*/ 679621 h 2446638"/>
              <a:gd name="connsiteX20" fmla="*/ 3262183 w 4423719"/>
              <a:gd name="connsiteY20" fmla="*/ 691978 h 2446638"/>
              <a:gd name="connsiteX21" fmla="*/ 3373394 w 4423719"/>
              <a:gd name="connsiteY21" fmla="*/ 778475 h 2446638"/>
              <a:gd name="connsiteX22" fmla="*/ 3373394 w 4423719"/>
              <a:gd name="connsiteY22" fmla="*/ 902043 h 2446638"/>
              <a:gd name="connsiteX23" fmla="*/ 3323967 w 4423719"/>
              <a:gd name="connsiteY23" fmla="*/ 926757 h 2446638"/>
              <a:gd name="connsiteX24" fmla="*/ 3237470 w 4423719"/>
              <a:gd name="connsiteY24" fmla="*/ 988540 h 2446638"/>
              <a:gd name="connsiteX25" fmla="*/ 3138616 w 4423719"/>
              <a:gd name="connsiteY25" fmla="*/ 1013254 h 2446638"/>
              <a:gd name="connsiteX26" fmla="*/ 2965621 w 4423719"/>
              <a:gd name="connsiteY26" fmla="*/ 1075038 h 2446638"/>
              <a:gd name="connsiteX27" fmla="*/ 2829697 w 4423719"/>
              <a:gd name="connsiteY27" fmla="*/ 1099751 h 2446638"/>
              <a:gd name="connsiteX28" fmla="*/ 2730843 w 4423719"/>
              <a:gd name="connsiteY28" fmla="*/ 1124465 h 2446638"/>
              <a:gd name="connsiteX29" fmla="*/ 1989437 w 4423719"/>
              <a:gd name="connsiteY29" fmla="*/ 1136821 h 2446638"/>
              <a:gd name="connsiteX30" fmla="*/ 1902940 w 4423719"/>
              <a:gd name="connsiteY30" fmla="*/ 1149178 h 2446638"/>
              <a:gd name="connsiteX31" fmla="*/ 1791729 w 4423719"/>
              <a:gd name="connsiteY31" fmla="*/ 1161535 h 2446638"/>
              <a:gd name="connsiteX32" fmla="*/ 1717589 w 4423719"/>
              <a:gd name="connsiteY32" fmla="*/ 1173892 h 2446638"/>
              <a:gd name="connsiteX33" fmla="*/ 1668162 w 4423719"/>
              <a:gd name="connsiteY33" fmla="*/ 1186248 h 2446638"/>
              <a:gd name="connsiteX34" fmla="*/ 1445740 w 4423719"/>
              <a:gd name="connsiteY34" fmla="*/ 1223319 h 2446638"/>
              <a:gd name="connsiteX35" fmla="*/ 1408670 w 4423719"/>
              <a:gd name="connsiteY35" fmla="*/ 1248032 h 2446638"/>
              <a:gd name="connsiteX36" fmla="*/ 1334529 w 4423719"/>
              <a:gd name="connsiteY36" fmla="*/ 1260389 h 2446638"/>
              <a:gd name="connsiteX37" fmla="*/ 1272746 w 4423719"/>
              <a:gd name="connsiteY37" fmla="*/ 1272746 h 2446638"/>
              <a:gd name="connsiteX38" fmla="*/ 1235675 w 4423719"/>
              <a:gd name="connsiteY38" fmla="*/ 1285102 h 2446638"/>
              <a:gd name="connsiteX39" fmla="*/ 1050324 w 4423719"/>
              <a:gd name="connsiteY39" fmla="*/ 1309816 h 2446638"/>
              <a:gd name="connsiteX40" fmla="*/ 988540 w 4423719"/>
              <a:gd name="connsiteY40" fmla="*/ 1322173 h 2446638"/>
              <a:gd name="connsiteX41" fmla="*/ 951470 w 4423719"/>
              <a:gd name="connsiteY41" fmla="*/ 1346886 h 2446638"/>
              <a:gd name="connsiteX42" fmla="*/ 939113 w 4423719"/>
              <a:gd name="connsiteY42" fmla="*/ 1396313 h 2446638"/>
              <a:gd name="connsiteX43" fmla="*/ 926756 w 4423719"/>
              <a:gd name="connsiteY43" fmla="*/ 1433384 h 2446638"/>
              <a:gd name="connsiteX44" fmla="*/ 1013254 w 4423719"/>
              <a:gd name="connsiteY44" fmla="*/ 1482811 h 2446638"/>
              <a:gd name="connsiteX45" fmla="*/ 2953265 w 4423719"/>
              <a:gd name="connsiteY45" fmla="*/ 1470454 h 2446638"/>
              <a:gd name="connsiteX46" fmla="*/ 3410465 w 4423719"/>
              <a:gd name="connsiteY46" fmla="*/ 1445740 h 2446638"/>
              <a:gd name="connsiteX47" fmla="*/ 3867665 w 4423719"/>
              <a:gd name="connsiteY47" fmla="*/ 1458097 h 2446638"/>
              <a:gd name="connsiteX48" fmla="*/ 3929448 w 4423719"/>
              <a:gd name="connsiteY48" fmla="*/ 1470454 h 2446638"/>
              <a:gd name="connsiteX49" fmla="*/ 4003589 w 4423719"/>
              <a:gd name="connsiteY49" fmla="*/ 1495167 h 2446638"/>
              <a:gd name="connsiteX50" fmla="*/ 4003589 w 4423719"/>
              <a:gd name="connsiteY50" fmla="*/ 1631092 h 2446638"/>
              <a:gd name="connsiteX51" fmla="*/ 3954162 w 4423719"/>
              <a:gd name="connsiteY51" fmla="*/ 1643448 h 2446638"/>
              <a:gd name="connsiteX52" fmla="*/ 3892378 w 4423719"/>
              <a:gd name="connsiteY52" fmla="*/ 1668162 h 2446638"/>
              <a:gd name="connsiteX53" fmla="*/ 3793524 w 4423719"/>
              <a:gd name="connsiteY53" fmla="*/ 1705232 h 2446638"/>
              <a:gd name="connsiteX54" fmla="*/ 3682313 w 4423719"/>
              <a:gd name="connsiteY54" fmla="*/ 1742302 h 2446638"/>
              <a:gd name="connsiteX55" fmla="*/ 3521675 w 4423719"/>
              <a:gd name="connsiteY55" fmla="*/ 1767016 h 2446638"/>
              <a:gd name="connsiteX56" fmla="*/ 3323967 w 4423719"/>
              <a:gd name="connsiteY56" fmla="*/ 1779373 h 2446638"/>
              <a:gd name="connsiteX57" fmla="*/ 2854410 w 4423719"/>
              <a:gd name="connsiteY57" fmla="*/ 1816443 h 2446638"/>
              <a:gd name="connsiteX58" fmla="*/ 2743200 w 4423719"/>
              <a:gd name="connsiteY58" fmla="*/ 1828800 h 2446638"/>
              <a:gd name="connsiteX59" fmla="*/ 2483708 w 4423719"/>
              <a:gd name="connsiteY59" fmla="*/ 1853513 h 2446638"/>
              <a:gd name="connsiteX60" fmla="*/ 2446637 w 4423719"/>
              <a:gd name="connsiteY60" fmla="*/ 1865870 h 2446638"/>
              <a:gd name="connsiteX61" fmla="*/ 2347783 w 4423719"/>
              <a:gd name="connsiteY61" fmla="*/ 1890584 h 2446638"/>
              <a:gd name="connsiteX62" fmla="*/ 2310713 w 4423719"/>
              <a:gd name="connsiteY62" fmla="*/ 1915297 h 2446638"/>
              <a:gd name="connsiteX63" fmla="*/ 2199502 w 4423719"/>
              <a:gd name="connsiteY63" fmla="*/ 1940011 h 2446638"/>
              <a:gd name="connsiteX64" fmla="*/ 2088292 w 4423719"/>
              <a:gd name="connsiteY64" fmla="*/ 1952367 h 2446638"/>
              <a:gd name="connsiteX65" fmla="*/ 1828800 w 4423719"/>
              <a:gd name="connsiteY65" fmla="*/ 1964724 h 2446638"/>
              <a:gd name="connsiteX66" fmla="*/ 1285102 w 4423719"/>
              <a:gd name="connsiteY66" fmla="*/ 1989438 h 2446638"/>
              <a:gd name="connsiteX67" fmla="*/ 815546 w 4423719"/>
              <a:gd name="connsiteY67" fmla="*/ 2001794 h 2446638"/>
              <a:gd name="connsiteX68" fmla="*/ 654908 w 4423719"/>
              <a:gd name="connsiteY68" fmla="*/ 2014151 h 2446638"/>
              <a:gd name="connsiteX69" fmla="*/ 444843 w 4423719"/>
              <a:gd name="connsiteY69" fmla="*/ 2038865 h 2446638"/>
              <a:gd name="connsiteX70" fmla="*/ 407773 w 4423719"/>
              <a:gd name="connsiteY70" fmla="*/ 2051221 h 2446638"/>
              <a:gd name="connsiteX71" fmla="*/ 247135 w 4423719"/>
              <a:gd name="connsiteY71" fmla="*/ 2100648 h 2446638"/>
              <a:gd name="connsiteX72" fmla="*/ 210065 w 4423719"/>
              <a:gd name="connsiteY72" fmla="*/ 2113005 h 2446638"/>
              <a:gd name="connsiteX73" fmla="*/ 172994 w 4423719"/>
              <a:gd name="connsiteY73" fmla="*/ 2137719 h 2446638"/>
              <a:gd name="connsiteX74" fmla="*/ 86497 w 4423719"/>
              <a:gd name="connsiteY74" fmla="*/ 2162432 h 2446638"/>
              <a:gd name="connsiteX75" fmla="*/ 49427 w 4423719"/>
              <a:gd name="connsiteY75" fmla="*/ 2199502 h 2446638"/>
              <a:gd name="connsiteX76" fmla="*/ 12356 w 4423719"/>
              <a:gd name="connsiteY76" fmla="*/ 2224216 h 2446638"/>
              <a:gd name="connsiteX77" fmla="*/ 0 w 4423719"/>
              <a:gd name="connsiteY77" fmla="*/ 2273643 h 2446638"/>
              <a:gd name="connsiteX78" fmla="*/ 24713 w 4423719"/>
              <a:gd name="connsiteY78" fmla="*/ 2360140 h 2446638"/>
              <a:gd name="connsiteX79" fmla="*/ 61783 w 4423719"/>
              <a:gd name="connsiteY79" fmla="*/ 2384854 h 2446638"/>
              <a:gd name="connsiteX80" fmla="*/ 148281 w 4423719"/>
              <a:gd name="connsiteY80" fmla="*/ 2421924 h 2446638"/>
              <a:gd name="connsiteX81" fmla="*/ 308919 w 4423719"/>
              <a:gd name="connsiteY81" fmla="*/ 2434281 h 2446638"/>
              <a:gd name="connsiteX82" fmla="*/ 1643448 w 4423719"/>
              <a:gd name="connsiteY82" fmla="*/ 2421924 h 2446638"/>
              <a:gd name="connsiteX83" fmla="*/ 2051221 w 4423719"/>
              <a:gd name="connsiteY83" fmla="*/ 2409567 h 2446638"/>
              <a:gd name="connsiteX84" fmla="*/ 3064475 w 4423719"/>
              <a:gd name="connsiteY84" fmla="*/ 2434281 h 2446638"/>
              <a:gd name="connsiteX85" fmla="*/ 3398108 w 4423719"/>
              <a:gd name="connsiteY85" fmla="*/ 2446638 h 2446638"/>
              <a:gd name="connsiteX86" fmla="*/ 4423719 w 4423719"/>
              <a:gd name="connsiteY86" fmla="*/ 2446638 h 244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423719" h="2446638">
                <a:moveTo>
                  <a:pt x="2397210" y="0"/>
                </a:moveTo>
                <a:cubicBezTo>
                  <a:pt x="2360140" y="12357"/>
                  <a:pt x="2318513" y="15395"/>
                  <a:pt x="2286000" y="37070"/>
                </a:cubicBezTo>
                <a:cubicBezTo>
                  <a:pt x="2238092" y="69009"/>
                  <a:pt x="2263018" y="57088"/>
                  <a:pt x="2211859" y="74140"/>
                </a:cubicBezTo>
                <a:cubicBezTo>
                  <a:pt x="2187146" y="90616"/>
                  <a:pt x="2164285" y="110284"/>
                  <a:pt x="2137719" y="123567"/>
                </a:cubicBezTo>
                <a:cubicBezTo>
                  <a:pt x="2121243" y="131805"/>
                  <a:pt x="2103281" y="137574"/>
                  <a:pt x="2088292" y="148281"/>
                </a:cubicBezTo>
                <a:cubicBezTo>
                  <a:pt x="2007302" y="206131"/>
                  <a:pt x="2093670" y="171201"/>
                  <a:pt x="2014151" y="197708"/>
                </a:cubicBezTo>
                <a:cubicBezTo>
                  <a:pt x="1895897" y="315962"/>
                  <a:pt x="2047307" y="175604"/>
                  <a:pt x="1940010" y="247135"/>
                </a:cubicBezTo>
                <a:cubicBezTo>
                  <a:pt x="1900875" y="273225"/>
                  <a:pt x="1891428" y="307652"/>
                  <a:pt x="1865870" y="345989"/>
                </a:cubicBezTo>
                <a:cubicBezTo>
                  <a:pt x="1854446" y="363125"/>
                  <a:pt x="1841157" y="378940"/>
                  <a:pt x="1828800" y="395416"/>
                </a:cubicBezTo>
                <a:cubicBezTo>
                  <a:pt x="1824681" y="407773"/>
                  <a:pt x="1819870" y="419920"/>
                  <a:pt x="1816443" y="432486"/>
                </a:cubicBezTo>
                <a:cubicBezTo>
                  <a:pt x="1807506" y="465255"/>
                  <a:pt x="1791729" y="531340"/>
                  <a:pt x="1791729" y="531340"/>
                </a:cubicBezTo>
                <a:cubicBezTo>
                  <a:pt x="1800212" y="616171"/>
                  <a:pt x="1777185" y="649331"/>
                  <a:pt x="1841156" y="691978"/>
                </a:cubicBezTo>
                <a:cubicBezTo>
                  <a:pt x="1851994" y="699203"/>
                  <a:pt x="1865870" y="700216"/>
                  <a:pt x="1878227" y="704335"/>
                </a:cubicBezTo>
                <a:lnTo>
                  <a:pt x="2471351" y="691978"/>
                </a:lnTo>
                <a:cubicBezTo>
                  <a:pt x="2514763" y="690340"/>
                  <a:pt x="2532524" y="678031"/>
                  <a:pt x="2570205" y="667265"/>
                </a:cubicBezTo>
                <a:cubicBezTo>
                  <a:pt x="2586534" y="662600"/>
                  <a:pt x="2603303" y="659574"/>
                  <a:pt x="2619632" y="654908"/>
                </a:cubicBezTo>
                <a:cubicBezTo>
                  <a:pt x="2632156" y="651330"/>
                  <a:pt x="2643736" y="643786"/>
                  <a:pt x="2656702" y="642551"/>
                </a:cubicBezTo>
                <a:cubicBezTo>
                  <a:pt x="2730623" y="635511"/>
                  <a:pt x="2804983" y="634313"/>
                  <a:pt x="2879124" y="630194"/>
                </a:cubicBezTo>
                <a:cubicBezTo>
                  <a:pt x="2949146" y="634313"/>
                  <a:pt x="3019362" y="635901"/>
                  <a:pt x="3089189" y="642551"/>
                </a:cubicBezTo>
                <a:cubicBezTo>
                  <a:pt x="3209621" y="654021"/>
                  <a:pt x="3074993" y="649413"/>
                  <a:pt x="3175686" y="679621"/>
                </a:cubicBezTo>
                <a:cubicBezTo>
                  <a:pt x="3203583" y="687990"/>
                  <a:pt x="3233351" y="687859"/>
                  <a:pt x="3262183" y="691978"/>
                </a:cubicBezTo>
                <a:cubicBezTo>
                  <a:pt x="3350864" y="751098"/>
                  <a:pt x="3315321" y="720402"/>
                  <a:pt x="3373394" y="778475"/>
                </a:cubicBezTo>
                <a:cubicBezTo>
                  <a:pt x="3388082" y="822539"/>
                  <a:pt x="3402975" y="848797"/>
                  <a:pt x="3373394" y="902043"/>
                </a:cubicBezTo>
                <a:cubicBezTo>
                  <a:pt x="3364448" y="918145"/>
                  <a:pt x="3339587" y="916994"/>
                  <a:pt x="3323967" y="926757"/>
                </a:cubicBezTo>
                <a:cubicBezTo>
                  <a:pt x="3319703" y="929422"/>
                  <a:pt x="3250541" y="983638"/>
                  <a:pt x="3237470" y="988540"/>
                </a:cubicBezTo>
                <a:cubicBezTo>
                  <a:pt x="3122069" y="1031815"/>
                  <a:pt x="3220941" y="976665"/>
                  <a:pt x="3138616" y="1013254"/>
                </a:cubicBezTo>
                <a:cubicBezTo>
                  <a:pt x="3051164" y="1052122"/>
                  <a:pt x="3070299" y="1060085"/>
                  <a:pt x="2965621" y="1075038"/>
                </a:cubicBezTo>
                <a:cubicBezTo>
                  <a:pt x="2895616" y="1085038"/>
                  <a:pt x="2887960" y="1083104"/>
                  <a:pt x="2829697" y="1099751"/>
                </a:cubicBezTo>
                <a:cubicBezTo>
                  <a:pt x="2792748" y="1110308"/>
                  <a:pt x="2773076" y="1123166"/>
                  <a:pt x="2730843" y="1124465"/>
                </a:cubicBezTo>
                <a:cubicBezTo>
                  <a:pt x="2483790" y="1132066"/>
                  <a:pt x="2236572" y="1132702"/>
                  <a:pt x="1989437" y="1136821"/>
                </a:cubicBezTo>
                <a:lnTo>
                  <a:pt x="1902940" y="1149178"/>
                </a:lnTo>
                <a:cubicBezTo>
                  <a:pt x="1865930" y="1153804"/>
                  <a:pt x="1828700" y="1156605"/>
                  <a:pt x="1791729" y="1161535"/>
                </a:cubicBezTo>
                <a:cubicBezTo>
                  <a:pt x="1766895" y="1164846"/>
                  <a:pt x="1742157" y="1168979"/>
                  <a:pt x="1717589" y="1173892"/>
                </a:cubicBezTo>
                <a:cubicBezTo>
                  <a:pt x="1700936" y="1177223"/>
                  <a:pt x="1684914" y="1183456"/>
                  <a:pt x="1668162" y="1186248"/>
                </a:cubicBezTo>
                <a:cubicBezTo>
                  <a:pt x="1424138" y="1226918"/>
                  <a:pt x="1567485" y="1192882"/>
                  <a:pt x="1445740" y="1223319"/>
                </a:cubicBezTo>
                <a:cubicBezTo>
                  <a:pt x="1433383" y="1231557"/>
                  <a:pt x="1422759" y="1243336"/>
                  <a:pt x="1408670" y="1248032"/>
                </a:cubicBezTo>
                <a:cubicBezTo>
                  <a:pt x="1384901" y="1255955"/>
                  <a:pt x="1359179" y="1255907"/>
                  <a:pt x="1334529" y="1260389"/>
                </a:cubicBezTo>
                <a:cubicBezTo>
                  <a:pt x="1313866" y="1264146"/>
                  <a:pt x="1293121" y="1267652"/>
                  <a:pt x="1272746" y="1272746"/>
                </a:cubicBezTo>
                <a:cubicBezTo>
                  <a:pt x="1260110" y="1275905"/>
                  <a:pt x="1248447" y="1282548"/>
                  <a:pt x="1235675" y="1285102"/>
                </a:cubicBezTo>
                <a:cubicBezTo>
                  <a:pt x="1194058" y="1293425"/>
                  <a:pt x="1089425" y="1303800"/>
                  <a:pt x="1050324" y="1309816"/>
                </a:cubicBezTo>
                <a:cubicBezTo>
                  <a:pt x="1029566" y="1313010"/>
                  <a:pt x="1009135" y="1318054"/>
                  <a:pt x="988540" y="1322173"/>
                </a:cubicBezTo>
                <a:cubicBezTo>
                  <a:pt x="976183" y="1330411"/>
                  <a:pt x="959708" y="1334529"/>
                  <a:pt x="951470" y="1346886"/>
                </a:cubicBezTo>
                <a:cubicBezTo>
                  <a:pt x="942050" y="1361016"/>
                  <a:pt x="943779" y="1379984"/>
                  <a:pt x="939113" y="1396313"/>
                </a:cubicBezTo>
                <a:cubicBezTo>
                  <a:pt x="935535" y="1408837"/>
                  <a:pt x="930875" y="1421027"/>
                  <a:pt x="926756" y="1433384"/>
                </a:cubicBezTo>
                <a:cubicBezTo>
                  <a:pt x="944524" y="1486686"/>
                  <a:pt x="931098" y="1482811"/>
                  <a:pt x="1013254" y="1482811"/>
                </a:cubicBezTo>
                <a:lnTo>
                  <a:pt x="2953265" y="1470454"/>
                </a:lnTo>
                <a:cubicBezTo>
                  <a:pt x="3128189" y="1426722"/>
                  <a:pt x="3037202" y="1445740"/>
                  <a:pt x="3410465" y="1445740"/>
                </a:cubicBezTo>
                <a:cubicBezTo>
                  <a:pt x="3562921" y="1445740"/>
                  <a:pt x="3715265" y="1453978"/>
                  <a:pt x="3867665" y="1458097"/>
                </a:cubicBezTo>
                <a:cubicBezTo>
                  <a:pt x="3888259" y="1462216"/>
                  <a:pt x="3909186" y="1464928"/>
                  <a:pt x="3929448" y="1470454"/>
                </a:cubicBezTo>
                <a:cubicBezTo>
                  <a:pt x="3954581" y="1477308"/>
                  <a:pt x="4003589" y="1495167"/>
                  <a:pt x="4003589" y="1495167"/>
                </a:cubicBezTo>
                <a:cubicBezTo>
                  <a:pt x="4014712" y="1539657"/>
                  <a:pt x="4032579" y="1584708"/>
                  <a:pt x="4003589" y="1631092"/>
                </a:cubicBezTo>
                <a:cubicBezTo>
                  <a:pt x="3994588" y="1645493"/>
                  <a:pt x="3970273" y="1638078"/>
                  <a:pt x="3954162" y="1643448"/>
                </a:cubicBezTo>
                <a:cubicBezTo>
                  <a:pt x="3933119" y="1650462"/>
                  <a:pt x="3912647" y="1659153"/>
                  <a:pt x="3892378" y="1668162"/>
                </a:cubicBezTo>
                <a:cubicBezTo>
                  <a:pt x="3740707" y="1735571"/>
                  <a:pt x="3941082" y="1656045"/>
                  <a:pt x="3793524" y="1705232"/>
                </a:cubicBezTo>
                <a:cubicBezTo>
                  <a:pt x="3692600" y="1738874"/>
                  <a:pt x="3771153" y="1722560"/>
                  <a:pt x="3682313" y="1742302"/>
                </a:cubicBezTo>
                <a:cubicBezTo>
                  <a:pt x="3625769" y="1754867"/>
                  <a:pt x="3581598" y="1762022"/>
                  <a:pt x="3521675" y="1767016"/>
                </a:cubicBezTo>
                <a:cubicBezTo>
                  <a:pt x="3455872" y="1772500"/>
                  <a:pt x="3389818" y="1774495"/>
                  <a:pt x="3323967" y="1779373"/>
                </a:cubicBezTo>
                <a:cubicBezTo>
                  <a:pt x="3167390" y="1790971"/>
                  <a:pt x="3010456" y="1799104"/>
                  <a:pt x="2854410" y="1816443"/>
                </a:cubicBezTo>
                <a:cubicBezTo>
                  <a:pt x="2817340" y="1820562"/>
                  <a:pt x="2780358" y="1825569"/>
                  <a:pt x="2743200" y="1828800"/>
                </a:cubicBezTo>
                <a:cubicBezTo>
                  <a:pt x="2485018" y="1851251"/>
                  <a:pt x="2655717" y="1828942"/>
                  <a:pt x="2483708" y="1853513"/>
                </a:cubicBezTo>
                <a:cubicBezTo>
                  <a:pt x="2471351" y="1857632"/>
                  <a:pt x="2459203" y="1862443"/>
                  <a:pt x="2446637" y="1865870"/>
                </a:cubicBezTo>
                <a:cubicBezTo>
                  <a:pt x="2413868" y="1874807"/>
                  <a:pt x="2347783" y="1890584"/>
                  <a:pt x="2347783" y="1890584"/>
                </a:cubicBezTo>
                <a:cubicBezTo>
                  <a:pt x="2335426" y="1898822"/>
                  <a:pt x="2323996" y="1908656"/>
                  <a:pt x="2310713" y="1915297"/>
                </a:cubicBezTo>
                <a:cubicBezTo>
                  <a:pt x="2281638" y="1929834"/>
                  <a:pt x="2225391" y="1936559"/>
                  <a:pt x="2199502" y="1940011"/>
                </a:cubicBezTo>
                <a:cubicBezTo>
                  <a:pt x="2162531" y="1944940"/>
                  <a:pt x="2125507" y="1949886"/>
                  <a:pt x="2088292" y="1952367"/>
                </a:cubicBezTo>
                <a:cubicBezTo>
                  <a:pt x="2001888" y="1958127"/>
                  <a:pt x="1915287" y="1960400"/>
                  <a:pt x="1828800" y="1964724"/>
                </a:cubicBezTo>
                <a:cubicBezTo>
                  <a:pt x="1575589" y="1977385"/>
                  <a:pt x="1561232" y="1980672"/>
                  <a:pt x="1285102" y="1989438"/>
                </a:cubicBezTo>
                <a:lnTo>
                  <a:pt x="815546" y="2001794"/>
                </a:lnTo>
                <a:lnTo>
                  <a:pt x="654908" y="2014151"/>
                </a:lnTo>
                <a:cubicBezTo>
                  <a:pt x="589245" y="2019623"/>
                  <a:pt x="511425" y="2024069"/>
                  <a:pt x="444843" y="2038865"/>
                </a:cubicBezTo>
                <a:cubicBezTo>
                  <a:pt x="432128" y="2041690"/>
                  <a:pt x="420339" y="2047794"/>
                  <a:pt x="407773" y="2051221"/>
                </a:cubicBezTo>
                <a:cubicBezTo>
                  <a:pt x="225737" y="2100867"/>
                  <a:pt x="380725" y="2050552"/>
                  <a:pt x="247135" y="2100648"/>
                </a:cubicBezTo>
                <a:cubicBezTo>
                  <a:pt x="234939" y="2105221"/>
                  <a:pt x="221715" y="2107180"/>
                  <a:pt x="210065" y="2113005"/>
                </a:cubicBezTo>
                <a:cubicBezTo>
                  <a:pt x="196782" y="2119647"/>
                  <a:pt x="186277" y="2131077"/>
                  <a:pt x="172994" y="2137719"/>
                </a:cubicBezTo>
                <a:cubicBezTo>
                  <a:pt x="155271" y="2146580"/>
                  <a:pt x="102328" y="2158474"/>
                  <a:pt x="86497" y="2162432"/>
                </a:cubicBezTo>
                <a:cubicBezTo>
                  <a:pt x="74140" y="2174789"/>
                  <a:pt x="62852" y="2188315"/>
                  <a:pt x="49427" y="2199502"/>
                </a:cubicBezTo>
                <a:cubicBezTo>
                  <a:pt x="38018" y="2209010"/>
                  <a:pt x="20594" y="2211859"/>
                  <a:pt x="12356" y="2224216"/>
                </a:cubicBezTo>
                <a:cubicBezTo>
                  <a:pt x="2936" y="2238346"/>
                  <a:pt x="4119" y="2257167"/>
                  <a:pt x="0" y="2273643"/>
                </a:cubicBezTo>
                <a:cubicBezTo>
                  <a:pt x="8238" y="2302475"/>
                  <a:pt x="10151" y="2333927"/>
                  <a:pt x="24713" y="2360140"/>
                </a:cubicBezTo>
                <a:cubicBezTo>
                  <a:pt x="31925" y="2373122"/>
                  <a:pt x="48889" y="2377486"/>
                  <a:pt x="61783" y="2384854"/>
                </a:cubicBezTo>
                <a:cubicBezTo>
                  <a:pt x="77089" y="2393600"/>
                  <a:pt x="126101" y="2419151"/>
                  <a:pt x="148281" y="2421924"/>
                </a:cubicBezTo>
                <a:cubicBezTo>
                  <a:pt x="201570" y="2428585"/>
                  <a:pt x="255373" y="2430162"/>
                  <a:pt x="308919" y="2434281"/>
                </a:cubicBezTo>
                <a:lnTo>
                  <a:pt x="1643448" y="2421924"/>
                </a:lnTo>
                <a:cubicBezTo>
                  <a:pt x="1779421" y="2419995"/>
                  <a:pt x="1915234" y="2409567"/>
                  <a:pt x="2051221" y="2409567"/>
                </a:cubicBezTo>
                <a:cubicBezTo>
                  <a:pt x="2100370" y="2409567"/>
                  <a:pt x="2988532" y="2431980"/>
                  <a:pt x="3064475" y="2434281"/>
                </a:cubicBezTo>
                <a:cubicBezTo>
                  <a:pt x="3175711" y="2437652"/>
                  <a:pt x="3286825" y="2445626"/>
                  <a:pt x="3398108" y="2446638"/>
                </a:cubicBezTo>
                <a:lnTo>
                  <a:pt x="4423719" y="2446638"/>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1703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再帰による深さ優先探索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深さ優先探索は再帰関数を使って実装することもできる</a:t>
            </a:r>
            <a:endParaRPr lang="en-US" altLang="ja-JP" dirty="0"/>
          </a:p>
          <a:p>
            <a:pPr marL="457200" lvl="1" indent="0">
              <a:buNone/>
            </a:pPr>
            <a:r>
              <a:rPr kumimoji="1" lang="ja-JP" altLang="en-US" dirty="0" smtClean="0"/>
              <a:t>その他にスタックや</a:t>
            </a:r>
            <a:r>
              <a:rPr kumimoji="1" lang="en-US" altLang="ja-JP" dirty="0" smtClean="0"/>
              <a:t>for</a:t>
            </a:r>
            <a:r>
              <a:rPr kumimoji="1" lang="ja-JP" altLang="en-US" dirty="0" smtClean="0"/>
              <a:t>文も使える</a:t>
            </a:r>
            <a:endParaRPr kumimoji="1" lang="en-US" altLang="ja-JP" dirty="0" smtClean="0"/>
          </a:p>
          <a:p>
            <a:pPr marL="457200" lvl="1" indent="0">
              <a:buNone/>
            </a:pPr>
            <a:endParaRPr kumimoji="1" lang="en-US" altLang="ja-JP" dirty="0" smtClean="0"/>
          </a:p>
          <a:p>
            <a:r>
              <a:rPr kumimoji="1" lang="ja-JP" altLang="en-US" dirty="0" smtClean="0"/>
              <a:t>私的によいところ</a:t>
            </a:r>
            <a:endParaRPr kumimoji="1" lang="en-US" altLang="ja-JP" dirty="0" smtClean="0"/>
          </a:p>
          <a:p>
            <a:pPr marL="457200" lvl="1" indent="0">
              <a:buNone/>
            </a:pPr>
            <a:r>
              <a:rPr kumimoji="1" lang="ja-JP" altLang="en-US" dirty="0" smtClean="0"/>
              <a:t>メソッド一つのため簡潔</a:t>
            </a:r>
            <a:endParaRPr kumimoji="1" lang="en-US" altLang="ja-JP" dirty="0" smtClean="0"/>
          </a:p>
          <a:p>
            <a:pPr marL="457200" lvl="1" indent="0">
              <a:buNone/>
            </a:pPr>
            <a:endParaRPr lang="en-US" altLang="ja-JP" dirty="0"/>
          </a:p>
        </p:txBody>
      </p:sp>
    </p:spTree>
    <p:extLst>
      <p:ext uri="{BB962C8B-B14F-4D97-AF65-F5344CB8AC3E}">
        <p14:creationId xmlns:p14="http://schemas.microsoft.com/office/powerpoint/2010/main" val="3189974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再帰とは</a:t>
            </a:r>
            <a:endParaRPr kumimoji="1" lang="ja-JP" altLang="en-US" dirty="0"/>
          </a:p>
        </p:txBody>
      </p:sp>
      <p:pic>
        <p:nvPicPr>
          <p:cNvPr id="4" name="コンテンツ プレースホルダー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34936" y="2413002"/>
            <a:ext cx="7322128" cy="4118694"/>
          </a:xfrm>
        </p:spPr>
      </p:pic>
      <p:sp>
        <p:nvSpPr>
          <p:cNvPr id="5" name="コンテンツ プレースホルダー 4"/>
          <p:cNvSpPr>
            <a:spLocks noGrp="1"/>
          </p:cNvSpPr>
          <p:nvPr>
            <p:ph sz="half" idx="2"/>
          </p:nvPr>
        </p:nvSpPr>
        <p:spPr>
          <a:xfrm>
            <a:off x="1717964" y="1690688"/>
            <a:ext cx="9053945" cy="967654"/>
          </a:xfrm>
        </p:spPr>
        <p:txBody>
          <a:bodyPr/>
          <a:lstStyle/>
          <a:p>
            <a:r>
              <a:rPr kumimoji="1" lang="ja-JP" altLang="en-US" dirty="0" smtClean="0"/>
              <a:t>ある事象が自分自身を含んでいること</a:t>
            </a:r>
            <a:endParaRPr kumimoji="1" lang="ja-JP" altLang="en-US" dirty="0"/>
          </a:p>
        </p:txBody>
      </p:sp>
    </p:spTree>
    <p:extLst>
      <p:ext uri="{BB962C8B-B14F-4D97-AF65-F5344CB8AC3E}">
        <p14:creationId xmlns:p14="http://schemas.microsoft.com/office/powerpoint/2010/main" val="617953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再帰関数とは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自分自身を呼び出している関数。</a:t>
            </a:r>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pPr marL="457200" lvl="1" indent="0">
              <a:buNone/>
            </a:pPr>
            <a:r>
              <a:rPr kumimoji="1" lang="ja-JP" altLang="en-US" dirty="0" smtClean="0"/>
              <a:t>上の例だと、関数</a:t>
            </a:r>
            <a:r>
              <a:rPr kumimoji="1" lang="en-US" altLang="ja-JP" dirty="0" smtClean="0"/>
              <a:t>A</a:t>
            </a:r>
            <a:r>
              <a:rPr kumimoji="1" lang="ja-JP" altLang="en-US" dirty="0" smtClean="0"/>
              <a:t>内で関数</a:t>
            </a:r>
            <a:r>
              <a:rPr kumimoji="1" lang="en-US" altLang="ja-JP" dirty="0" smtClean="0"/>
              <a:t>A</a:t>
            </a:r>
            <a:r>
              <a:rPr kumimoji="1" lang="ja-JP" altLang="en-US" dirty="0" smtClean="0"/>
              <a:t>を呼び出している。</a:t>
            </a:r>
            <a:endParaRPr kumimoji="1" lang="ja-JP" altLang="en-US" dirty="0"/>
          </a:p>
        </p:txBody>
      </p:sp>
      <p:grpSp>
        <p:nvGrpSpPr>
          <p:cNvPr id="24" name="グループ化 23"/>
          <p:cNvGrpSpPr/>
          <p:nvPr/>
        </p:nvGrpSpPr>
        <p:grpSpPr>
          <a:xfrm>
            <a:off x="4045528" y="2615190"/>
            <a:ext cx="3560618" cy="2220046"/>
            <a:chOff x="4045528" y="2615190"/>
            <a:chExt cx="3560618" cy="2220046"/>
          </a:xfrm>
        </p:grpSpPr>
        <p:grpSp>
          <p:nvGrpSpPr>
            <p:cNvPr id="23" name="グループ化 22"/>
            <p:cNvGrpSpPr/>
            <p:nvPr/>
          </p:nvGrpSpPr>
          <p:grpSpPr>
            <a:xfrm>
              <a:off x="4045528" y="2615190"/>
              <a:ext cx="3560618" cy="2220046"/>
              <a:chOff x="4045528" y="2615190"/>
              <a:chExt cx="3560618" cy="2220046"/>
            </a:xfrm>
          </p:grpSpPr>
          <p:sp>
            <p:nvSpPr>
              <p:cNvPr id="4" name="正方形/長方形 3"/>
              <p:cNvSpPr/>
              <p:nvPr/>
            </p:nvSpPr>
            <p:spPr>
              <a:xfrm>
                <a:off x="4045528" y="2992582"/>
                <a:ext cx="2951018" cy="18426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4807527" y="2615190"/>
                <a:ext cx="1939636" cy="484909"/>
                <a:chOff x="3034145" y="3020291"/>
                <a:chExt cx="1939636" cy="484909"/>
              </a:xfrm>
            </p:grpSpPr>
            <p:sp>
              <p:nvSpPr>
                <p:cNvPr id="5" name="正方形/長方形 4"/>
                <p:cNvSpPr/>
                <p:nvPr/>
              </p:nvSpPr>
              <p:spPr>
                <a:xfrm>
                  <a:off x="3034145" y="3020291"/>
                  <a:ext cx="1357746" cy="4849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297381" y="3078079"/>
                  <a:ext cx="1676400" cy="369332"/>
                </a:xfrm>
                <a:prstGeom prst="rect">
                  <a:avLst/>
                </a:prstGeom>
                <a:noFill/>
              </p:spPr>
              <p:txBody>
                <a:bodyPr wrap="square" rtlCol="0">
                  <a:spAutoFit/>
                </a:bodyPr>
                <a:lstStyle/>
                <a:p>
                  <a:r>
                    <a:rPr kumimoji="1" lang="ja-JP" altLang="en-US" dirty="0" smtClean="0"/>
                    <a:t>関数</a:t>
                  </a:r>
                  <a:r>
                    <a:rPr kumimoji="1" lang="en-US" altLang="ja-JP" dirty="0" smtClean="0"/>
                    <a:t>A</a:t>
                  </a:r>
                  <a:endParaRPr kumimoji="1" lang="ja-JP" altLang="en-US" dirty="0"/>
                </a:p>
              </p:txBody>
            </p:sp>
          </p:grpSp>
          <p:cxnSp>
            <p:nvCxnSpPr>
              <p:cNvPr id="10" name="直線コネクタ 9"/>
              <p:cNvCxnSpPr/>
              <p:nvPr/>
            </p:nvCxnSpPr>
            <p:spPr>
              <a:xfrm>
                <a:off x="5548745" y="3913909"/>
                <a:ext cx="20574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7592292" y="2857644"/>
                <a:ext cx="13854" cy="10562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6165273" y="2857644"/>
                <a:ext cx="144087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テキスト ボックス 7"/>
            <p:cNvSpPr txBox="1"/>
            <p:nvPr/>
          </p:nvSpPr>
          <p:spPr>
            <a:xfrm>
              <a:off x="4350328" y="3435927"/>
              <a:ext cx="2396835"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処理</a:t>
              </a:r>
              <a:endParaRPr kumimoji="1" lang="en-US" altLang="ja-JP" dirty="0" smtClean="0"/>
            </a:p>
            <a:p>
              <a:pPr marL="285750" indent="-285750">
                <a:buFont typeface="Arial" panose="020B0604020202020204" pitchFamily="34" charset="0"/>
                <a:buChar char="•"/>
              </a:pPr>
              <a:r>
                <a:rPr kumimoji="1" lang="ja-JP" altLang="en-US" dirty="0" smtClean="0"/>
                <a:t>関数</a:t>
              </a:r>
              <a:r>
                <a:rPr kumimoji="1" lang="en-US" altLang="ja-JP" dirty="0" smtClean="0"/>
                <a:t>A</a:t>
              </a:r>
            </a:p>
            <a:p>
              <a:endParaRPr kumimoji="1" lang="en-US" altLang="ja-JP" dirty="0" smtClean="0"/>
            </a:p>
            <a:p>
              <a:pPr marL="285750" indent="-285750">
                <a:buFont typeface="Arial" panose="020B0604020202020204" pitchFamily="34" charset="0"/>
                <a:buChar char="•"/>
              </a:pPr>
              <a:r>
                <a:rPr kumimoji="1" lang="ja-JP" altLang="en-US" dirty="0"/>
                <a:t>処理</a:t>
              </a:r>
            </a:p>
          </p:txBody>
        </p:sp>
      </p:grpSp>
    </p:spTree>
    <p:extLst>
      <p:ext uri="{BB962C8B-B14F-4D97-AF65-F5344CB8AC3E}">
        <p14:creationId xmlns:p14="http://schemas.microsoft.com/office/powerpoint/2010/main" val="15229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3542</TotalTime>
  <Words>1133</Words>
  <Application>Microsoft Office PowerPoint</Application>
  <PresentationFormat>ワイド画面</PresentationFormat>
  <Paragraphs>354</Paragraphs>
  <Slides>29</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ＭＳ Ｐゴシック</vt:lpstr>
      <vt:lpstr>Arial</vt:lpstr>
      <vt:lpstr>Calibri</vt:lpstr>
      <vt:lpstr>Calibri Light</vt:lpstr>
      <vt:lpstr>Cambria Math</vt:lpstr>
      <vt:lpstr>Wingdings</vt:lpstr>
      <vt:lpstr>Office テーマ</vt:lpstr>
      <vt:lpstr>プロコン塾（2015/12/21） 深さ、幅優先探索の復習</vt:lpstr>
      <vt:lpstr>今日の予定</vt:lpstr>
      <vt:lpstr>【復習】　深さ、幅優先探索とは？</vt:lpstr>
      <vt:lpstr>【復習その２】　深さ優先探索とは？</vt:lpstr>
      <vt:lpstr>【復習その３】　幅優先探索とは？</vt:lpstr>
      <vt:lpstr>走査法比較</vt:lpstr>
      <vt:lpstr>再帰による深さ優先探索</vt:lpstr>
      <vt:lpstr>再帰とは</vt:lpstr>
      <vt:lpstr>再帰関数とは</vt:lpstr>
      <vt:lpstr>再帰関数の書き方（テンプレ）</vt:lpstr>
      <vt:lpstr>例：階乗</vt:lpstr>
      <vt:lpstr>今回解く問題　:　お小遣い使い切り問題</vt:lpstr>
      <vt:lpstr>問題説明続き</vt:lpstr>
      <vt:lpstr>解答の例その１</vt:lpstr>
      <vt:lpstr>解答の例その２</vt:lpstr>
      <vt:lpstr>問題の考え方</vt:lpstr>
      <vt:lpstr>再帰関数を実装してみた</vt:lpstr>
      <vt:lpstr>言語化すると</vt:lpstr>
      <vt:lpstr>再帰の使い方</vt:lpstr>
      <vt:lpstr>再帰の使い方：①の解説</vt:lpstr>
      <vt:lpstr>再帰の使い方：②の解説</vt:lpstr>
      <vt:lpstr>再帰の使い方：③の解説</vt:lpstr>
      <vt:lpstr>再帰の使い方：③の解説</vt:lpstr>
      <vt:lpstr>コードの構成</vt:lpstr>
      <vt:lpstr>PowerPoint プレゼンテーション</vt:lpstr>
      <vt:lpstr>PowerPoint プレゼンテーション</vt:lpstr>
      <vt:lpstr>PowerPoint プレゼンテーション</vt:lpstr>
      <vt:lpstr>PowerPoint プレゼンテーション</vt:lpstr>
      <vt:lpstr>参考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宮川大樹</dc:creator>
  <cp:lastModifiedBy>宮川 大樹</cp:lastModifiedBy>
  <cp:revision>71</cp:revision>
  <dcterms:created xsi:type="dcterms:W3CDTF">2015-12-14T16:34:00Z</dcterms:created>
  <dcterms:modified xsi:type="dcterms:W3CDTF">2015-12-21T06:05:34Z</dcterms:modified>
</cp:coreProperties>
</file>