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24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5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3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32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1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58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3183-5B69-4672-B537-68009B96CFC8}" type="datetimeFigureOut">
              <a:rPr kumimoji="1" lang="ja-JP" altLang="en-US" smtClean="0"/>
              <a:t>2015/12/19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8AD5-CC40-4BCC-BEEF-9BA0C9C7F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A*</a:t>
            </a:r>
            <a:r>
              <a:rPr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" y="31691"/>
            <a:ext cx="7956376" cy="481125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716016" y="516445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 | 2  |3    |4</a:t>
            </a:r>
          </a:p>
          <a:p>
            <a:r>
              <a:rPr lang="en-US" altLang="ja-JP" sz="3200" dirty="0" smtClean="0"/>
              <a:t>5 | 6  |7    |8</a:t>
            </a:r>
          </a:p>
          <a:p>
            <a:r>
              <a:rPr kumimoji="1" lang="en-US" altLang="ja-JP" sz="3200" dirty="0" smtClean="0"/>
              <a:t>9 |10 |11 |</a:t>
            </a:r>
            <a:r>
              <a:rPr kumimoji="1" lang="ja-JP" altLang="en-US" sz="3200" dirty="0" smtClean="0"/>
              <a:t>□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3608" y="516445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a</a:t>
            </a:r>
            <a:r>
              <a:rPr lang="en-US" altLang="ja-JP" sz="3200" dirty="0" smtClean="0"/>
              <a:t> </a:t>
            </a:r>
            <a:r>
              <a:rPr kumimoji="1" lang="en-US" altLang="ja-JP" sz="3200" dirty="0" smtClean="0"/>
              <a:t>  b   c    d</a:t>
            </a:r>
          </a:p>
          <a:p>
            <a:r>
              <a:rPr lang="en-US" altLang="ja-JP" sz="3200" dirty="0" smtClean="0"/>
              <a:t>e   f    g    h</a:t>
            </a:r>
          </a:p>
          <a:p>
            <a:r>
              <a:rPr lang="en-US" altLang="ja-JP" sz="3200" dirty="0" err="1" smtClean="0"/>
              <a:t>i</a:t>
            </a:r>
            <a:r>
              <a:rPr kumimoji="1" lang="en-US" altLang="ja-JP" sz="3200" dirty="0" smtClean="0"/>
              <a:t>    j    k    </a:t>
            </a:r>
            <a:r>
              <a:rPr lang="en-US" altLang="ja-JP" sz="3200" dirty="0" smtClean="0"/>
              <a:t>l</a:t>
            </a:r>
            <a:endParaRPr kumimoji="1" lang="ja-JP" altLang="en-US" sz="3200" dirty="0"/>
          </a:p>
        </p:txBody>
      </p:sp>
      <p:sp>
        <p:nvSpPr>
          <p:cNvPr id="8" name="右矢印 7"/>
          <p:cNvSpPr/>
          <p:nvPr/>
        </p:nvSpPr>
        <p:spPr>
          <a:xfrm>
            <a:off x="3635896" y="5733256"/>
            <a:ext cx="587003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2195736" y="1484784"/>
            <a:ext cx="3684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051720" y="826023"/>
            <a:ext cx="56166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" y="10802"/>
            <a:ext cx="7394084" cy="45790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3528" y="4725144"/>
            <a:ext cx="9145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●</a:t>
            </a:r>
            <a:r>
              <a:rPr lang="en-US" altLang="ja-JP" sz="2800" dirty="0" smtClean="0"/>
              <a:t>open</a:t>
            </a:r>
            <a:r>
              <a:rPr lang="ja-JP" altLang="en-US" sz="2800" dirty="0" smtClean="0"/>
              <a:t>（優先度付きキュー）に</a:t>
            </a:r>
            <a:r>
              <a:rPr lang="en-US" altLang="ja-JP" sz="2800" dirty="0" smtClean="0"/>
              <a:t>f</a:t>
            </a:r>
            <a:r>
              <a:rPr kumimoji="1" lang="en-US" altLang="ja-JP" sz="2800" dirty="0" smtClean="0"/>
              <a:t>irst</a:t>
            </a:r>
            <a:r>
              <a:rPr kumimoji="1" lang="ja-JP" altLang="en-US" sz="2800" dirty="0" smtClean="0"/>
              <a:t>ノードを追加</a:t>
            </a:r>
            <a:endParaRPr kumimoji="1" lang="en-US" altLang="ja-JP" sz="2800" dirty="0" smtClean="0"/>
          </a:p>
          <a:p>
            <a:r>
              <a:rPr lang="ja-JP" altLang="en-US" dirty="0"/>
              <a:t>●</a:t>
            </a:r>
            <a:r>
              <a:rPr lang="ja-JP" altLang="en-US" sz="2800" dirty="0" smtClean="0"/>
              <a:t>ｈ</a:t>
            </a:r>
            <a:r>
              <a:rPr kumimoji="1" lang="ja-JP" altLang="en-US" sz="2800" dirty="0" smtClean="0"/>
              <a:t>＝０になる</a:t>
            </a:r>
            <a:r>
              <a:rPr lang="ja-JP" altLang="en-US" sz="2800" dirty="0" smtClean="0"/>
              <a:t>か</a:t>
            </a:r>
            <a:r>
              <a:rPr lang="en-US" altLang="ja-JP" sz="2800" dirty="0" smtClean="0"/>
              <a:t>open</a:t>
            </a:r>
            <a:r>
              <a:rPr lang="ja-JP" altLang="en-US" sz="2800" dirty="0" smtClean="0"/>
              <a:t>内のノードがなくなるまで以下ループ</a:t>
            </a:r>
            <a:endParaRPr lang="en-US" altLang="ja-JP" sz="2800" dirty="0" smtClean="0"/>
          </a:p>
          <a:p>
            <a:r>
              <a:rPr lang="en-US" altLang="ja-JP" sz="2800" dirty="0" smtClean="0"/>
              <a:t>1.open</a:t>
            </a:r>
            <a:r>
              <a:rPr lang="ja-JP" altLang="en-US" sz="2800" dirty="0" smtClean="0"/>
              <a:t>からノードを取ってくる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2.</a:t>
            </a:r>
            <a:r>
              <a:rPr lang="ja-JP" altLang="en-US" sz="2800" dirty="0"/>
              <a:t>取って</a:t>
            </a:r>
            <a:r>
              <a:rPr lang="ja-JP" altLang="en-US" sz="2800" dirty="0" smtClean="0"/>
              <a:t>きたノードの子ノードを展開し、</a:t>
            </a:r>
            <a:r>
              <a:rPr lang="en-US" altLang="ja-JP" sz="2800" dirty="0" smtClean="0"/>
              <a:t>open</a:t>
            </a:r>
            <a:r>
              <a:rPr lang="ja-JP" altLang="en-US" sz="2800" dirty="0" smtClean="0"/>
              <a:t>に加える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67682" y="1196752"/>
            <a:ext cx="1840021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7270" y="4370887"/>
            <a:ext cx="1840021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" y="22702"/>
            <a:ext cx="9129468" cy="47024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532" y="4814990"/>
            <a:ext cx="5925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gValue</a:t>
            </a:r>
            <a:r>
              <a:rPr lang="en-US" altLang="ja-JP" sz="2800" dirty="0" smtClean="0"/>
              <a:t>…g(n)</a:t>
            </a:r>
            <a:r>
              <a:rPr lang="ja-JP" altLang="en-US" sz="2800" dirty="0" smtClean="0"/>
              <a:t>の値</a:t>
            </a:r>
            <a:endParaRPr lang="en-US" altLang="ja-JP" sz="2800" dirty="0" smtClean="0"/>
          </a:p>
          <a:p>
            <a:r>
              <a:rPr kumimoji="1" lang="en-US" altLang="ja-JP" sz="2800" dirty="0" err="1" smtClean="0"/>
              <a:t>hValue</a:t>
            </a:r>
            <a:r>
              <a:rPr kumimoji="1" lang="en-US" altLang="ja-JP" sz="2800" dirty="0" smtClean="0"/>
              <a:t>…h(n)</a:t>
            </a:r>
            <a:r>
              <a:rPr kumimoji="1" lang="ja-JP" altLang="en-US" sz="2800" dirty="0" smtClean="0"/>
              <a:t>の値</a:t>
            </a:r>
            <a:endParaRPr kumimoji="1" lang="en-US" altLang="ja-JP" sz="2800" dirty="0" smtClean="0"/>
          </a:p>
          <a:p>
            <a:r>
              <a:rPr lang="en-US" altLang="ja-JP" sz="2800" dirty="0"/>
              <a:t>p</a:t>
            </a:r>
            <a:r>
              <a:rPr kumimoji="1" lang="en-US" altLang="ja-JP" sz="2800" dirty="0" smtClean="0"/>
              <a:t>arent…</a:t>
            </a:r>
            <a:r>
              <a:rPr kumimoji="1" lang="ja-JP" altLang="en-US" sz="2800" dirty="0" smtClean="0"/>
              <a:t>親ノード</a:t>
            </a:r>
            <a:endParaRPr kumimoji="1" lang="en-US" altLang="ja-JP" sz="2800" dirty="0" smtClean="0"/>
          </a:p>
          <a:p>
            <a:r>
              <a:rPr kumimoji="1" lang="en-US" altLang="ja-JP" sz="2800" dirty="0" err="1" smtClean="0"/>
              <a:t>calculateH</a:t>
            </a:r>
            <a:r>
              <a:rPr kumimoji="1" lang="en-US" altLang="ja-JP" sz="2800" dirty="0" smtClean="0"/>
              <a:t>()…h(n)</a:t>
            </a:r>
            <a:r>
              <a:rPr kumimoji="1" lang="ja-JP" altLang="en-US" sz="2800" dirty="0" smtClean="0"/>
              <a:t>の値を求めるメソッド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40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94"/>
            <a:ext cx="9144000" cy="280831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9552" y="328498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10| 2  |3    |4</a:t>
            </a:r>
          </a:p>
          <a:p>
            <a:r>
              <a:rPr lang="en-US" altLang="ja-JP" sz="3200" dirty="0" smtClean="0"/>
              <a:t>5  | 6  |7    |8</a:t>
            </a:r>
          </a:p>
          <a:p>
            <a:r>
              <a:rPr kumimoji="1" lang="en-US" altLang="ja-JP" sz="3200" dirty="0" smtClean="0"/>
              <a:t>9  |</a:t>
            </a:r>
            <a:r>
              <a:rPr lang="ja-JP" altLang="en-US" sz="3200" dirty="0" smtClean="0"/>
              <a:t> </a:t>
            </a:r>
            <a:r>
              <a:rPr kumimoji="1" lang="en-US" altLang="ja-JP" sz="3200" dirty="0" smtClean="0"/>
              <a:t>1  |11 |</a:t>
            </a:r>
            <a:r>
              <a:rPr kumimoji="1" lang="ja-JP" altLang="en-US" sz="3200" dirty="0" smtClean="0"/>
              <a:t>□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16016" y="328498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  | 2  |3    |4</a:t>
            </a:r>
          </a:p>
          <a:p>
            <a:r>
              <a:rPr lang="en-US" altLang="ja-JP" sz="3200" dirty="0" smtClean="0"/>
              <a:t>5  | 6  |7    |8</a:t>
            </a:r>
          </a:p>
          <a:p>
            <a:r>
              <a:rPr kumimoji="1" lang="en-US" altLang="ja-JP" sz="3200" dirty="0" smtClean="0"/>
              <a:t>9  |10 |11 |</a:t>
            </a:r>
            <a:r>
              <a:rPr kumimoji="1" lang="ja-JP" altLang="en-US" sz="3200" dirty="0" smtClean="0"/>
              <a:t>□</a:t>
            </a:r>
            <a:endParaRPr kumimoji="1" lang="ja-JP" altLang="en-US" sz="3200" dirty="0"/>
          </a:p>
        </p:txBody>
      </p:sp>
      <p:sp>
        <p:nvSpPr>
          <p:cNvPr id="7" name="円/楕円 6"/>
          <p:cNvSpPr/>
          <p:nvPr/>
        </p:nvSpPr>
        <p:spPr>
          <a:xfrm>
            <a:off x="683568" y="3363986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268016" y="4422596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4"/>
          </p:cNvCxnSpPr>
          <p:nvPr/>
        </p:nvCxnSpPr>
        <p:spPr>
          <a:xfrm>
            <a:off x="899592" y="3796034"/>
            <a:ext cx="0" cy="131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4"/>
          </p:cNvCxnSpPr>
          <p:nvPr/>
        </p:nvCxnSpPr>
        <p:spPr>
          <a:xfrm flipH="1">
            <a:off x="1268016" y="4854644"/>
            <a:ext cx="216024" cy="37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9512" y="523057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h</a:t>
            </a:r>
            <a:r>
              <a:rPr kumimoji="1" lang="en-US" altLang="ja-JP" sz="3600" dirty="0" smtClean="0"/>
              <a:t>=3+3</a:t>
            </a:r>
          </a:p>
          <a:p>
            <a:r>
              <a:rPr lang="en-US" altLang="ja-JP" sz="3600" dirty="0"/>
              <a:t> </a:t>
            </a:r>
            <a:r>
              <a:rPr lang="en-US" altLang="ja-JP" sz="3600" dirty="0" smtClean="0"/>
              <a:t>  =6</a:t>
            </a:r>
            <a:endParaRPr kumimoji="1" lang="ja-JP" altLang="en-US" sz="3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7449" y="4896162"/>
            <a:ext cx="394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 </a:t>
            </a:r>
            <a:r>
              <a:rPr lang="en-US" altLang="ja-JP" sz="2800" dirty="0" smtClean="0"/>
              <a:t>9  -----</a:t>
            </a:r>
            <a:r>
              <a:rPr lang="ja-JP" altLang="en-US" sz="2800" dirty="0" smtClean="0"/>
              <a:t>   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smtClean="0"/>
              <a:t>index   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-</a:t>
            </a:r>
            <a:r>
              <a:rPr lang="en-US" altLang="ja-JP" sz="2800" dirty="0" smtClean="0"/>
              <a:t>----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0</a:t>
            </a:r>
          </a:p>
          <a:p>
            <a:r>
              <a:rPr lang="ja-JP" altLang="en-US" sz="2800" dirty="0" smtClean="0"/>
              <a:t> </a:t>
            </a:r>
            <a:r>
              <a:rPr lang="en-US" altLang="ja-JP" sz="2800" dirty="0" smtClean="0"/>
              <a:t>0 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-----</a:t>
            </a:r>
            <a:r>
              <a:rPr lang="ja-JP" altLang="en-US" sz="2800" dirty="0" smtClean="0"/>
              <a:t>   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index 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-----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9 </a:t>
            </a:r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9755" y="27617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stageValue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56076" y="2881467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goalValue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7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" y="13396"/>
            <a:ext cx="9132313" cy="462375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11560" y="4854644"/>
            <a:ext cx="25922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  | 2  |10  |4</a:t>
            </a:r>
          </a:p>
          <a:p>
            <a:r>
              <a:rPr lang="en-US" altLang="ja-JP" sz="3200" dirty="0" smtClean="0"/>
              <a:t>5  | </a:t>
            </a:r>
            <a:r>
              <a:rPr lang="ja-JP" altLang="en-US" sz="3200" dirty="0" smtClean="0"/>
              <a:t>□</a:t>
            </a:r>
            <a:r>
              <a:rPr lang="en-US" altLang="ja-JP" sz="3200" dirty="0" smtClean="0"/>
              <a:t>|7    |8</a:t>
            </a:r>
          </a:p>
          <a:p>
            <a:r>
              <a:rPr kumimoji="1" lang="en-US" altLang="ja-JP" sz="3200" dirty="0" smtClean="0"/>
              <a:t>9  |11 |3    |</a:t>
            </a:r>
            <a:r>
              <a:rPr lang="en-US" altLang="ja-JP" sz="3200" dirty="0"/>
              <a:t>6</a:t>
            </a:r>
            <a:endParaRPr kumimoji="1" lang="ja-JP" altLang="en-US" sz="3200" dirty="0"/>
          </a:p>
        </p:txBody>
      </p:sp>
      <p:sp>
        <p:nvSpPr>
          <p:cNvPr id="8" name="円/楕円 7"/>
          <p:cNvSpPr/>
          <p:nvPr/>
        </p:nvSpPr>
        <p:spPr>
          <a:xfrm>
            <a:off x="1398182" y="5423450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27375" y="4823574"/>
            <a:ext cx="561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</a:t>
            </a:r>
            <a:r>
              <a:rPr kumimoji="1" lang="ja-JP" altLang="en-US" sz="2800" dirty="0" smtClean="0"/>
              <a:t>空き場所の</a:t>
            </a:r>
            <a:r>
              <a:rPr kumimoji="1" lang="en-US" altLang="ja-JP" sz="2800" dirty="0" smtClean="0"/>
              <a:t>index</a:t>
            </a:r>
            <a:r>
              <a:rPr kumimoji="1" lang="ja-JP" altLang="en-US" sz="2800" dirty="0" smtClean="0"/>
              <a:t>を</a:t>
            </a:r>
            <a:r>
              <a:rPr kumimoji="1" lang="en-US" altLang="ja-JP" sz="2800" dirty="0" smtClean="0"/>
              <a:t>from</a:t>
            </a:r>
            <a:r>
              <a:rPr kumimoji="1" lang="ja-JP" altLang="en-US" sz="2800" dirty="0" smtClean="0"/>
              <a:t>に格納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2.</a:t>
            </a:r>
            <a:r>
              <a:rPr lang="ja-JP" altLang="en-US" sz="2800" dirty="0" smtClean="0"/>
              <a:t>交換出来る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方向を</a:t>
            </a:r>
            <a:r>
              <a:rPr lang="en-US" altLang="ja-JP" sz="2800" dirty="0" smtClean="0"/>
              <a:t>to[]</a:t>
            </a:r>
            <a:r>
              <a:rPr lang="ja-JP" altLang="en-US" sz="2800" dirty="0" smtClean="0"/>
              <a:t>に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3.</a:t>
            </a:r>
            <a:r>
              <a:rPr kumimoji="1" lang="ja-JP" altLang="en-US" sz="2800" dirty="0" smtClean="0"/>
              <a:t>交換出来たら子ノード作成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4.</a:t>
            </a:r>
            <a:r>
              <a:rPr lang="ja-JP" altLang="en-US" sz="2800" dirty="0" smtClean="0"/>
              <a:t>子ノードのｇ（ｎ）と</a:t>
            </a:r>
            <a:r>
              <a:rPr lang="en-US" altLang="ja-JP" sz="2800" dirty="0" smtClean="0"/>
              <a:t>parent</a:t>
            </a:r>
            <a:r>
              <a:rPr lang="ja-JP" altLang="en-US" sz="2800" dirty="0" smtClean="0"/>
              <a:t>設定</a:t>
            </a:r>
            <a:endParaRPr kumimoji="1" lang="ja-JP" altLang="en-US" sz="2800" dirty="0"/>
          </a:p>
        </p:txBody>
      </p:sp>
      <p:sp>
        <p:nvSpPr>
          <p:cNvPr id="10" name="下矢印 9"/>
          <p:cNvSpPr/>
          <p:nvPr/>
        </p:nvSpPr>
        <p:spPr>
          <a:xfrm rot="5201061">
            <a:off x="963060" y="5488302"/>
            <a:ext cx="338309" cy="30217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1398182" y="5816154"/>
            <a:ext cx="288032" cy="23984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10800000">
            <a:off x="1326174" y="5301207"/>
            <a:ext cx="360040" cy="17804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6364221">
            <a:off x="1640502" y="5520717"/>
            <a:ext cx="359613" cy="28631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A*</a:t>
            </a:r>
            <a:r>
              <a:rPr kumimoji="1" lang="ja-JP" altLang="en-US" dirty="0" smtClean="0"/>
              <a:t>の考え方①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●</a:t>
            </a:r>
            <a:r>
              <a:rPr lang="en-US" altLang="ja-JP" sz="4800" b="1" dirty="0" smtClean="0"/>
              <a:t>f(n)=g(n)+h(n</a:t>
            </a:r>
            <a:r>
              <a:rPr lang="en-US" altLang="ja-JP" sz="4800" b="1" dirty="0" smtClean="0"/>
              <a:t>)</a:t>
            </a:r>
            <a:endParaRPr lang="en-US" altLang="ja-JP" sz="48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7317319" y="2377084"/>
            <a:ext cx="457200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865835" y="29866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7774519" y="29677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408635" y="3716596"/>
            <a:ext cx="457200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60527" y="5356509"/>
            <a:ext cx="457200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75590" y="1579127"/>
            <a:ext cx="22637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スタートノード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87033" y="3454986"/>
            <a:ext cx="12823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ノードｎ</a:t>
            </a:r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4" idx="3"/>
            <a:endCxn id="5" idx="0"/>
          </p:cNvCxnSpPr>
          <p:nvPr/>
        </p:nvCxnSpPr>
        <p:spPr>
          <a:xfrm flipH="1">
            <a:off x="7094435" y="2767329"/>
            <a:ext cx="289839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6" idx="0"/>
            <a:endCxn id="4" idx="5"/>
          </p:cNvCxnSpPr>
          <p:nvPr/>
        </p:nvCxnSpPr>
        <p:spPr>
          <a:xfrm flipH="1" flipV="1">
            <a:off x="7707564" y="2767329"/>
            <a:ext cx="295555" cy="2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5" idx="3"/>
            <a:endCxn id="8" idx="0"/>
          </p:cNvCxnSpPr>
          <p:nvPr/>
        </p:nvCxnSpPr>
        <p:spPr>
          <a:xfrm flipH="1">
            <a:off x="6637235" y="3376929"/>
            <a:ext cx="295555" cy="3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8" idx="3"/>
            <a:endCxn id="48" idx="2"/>
          </p:cNvCxnSpPr>
          <p:nvPr/>
        </p:nvCxnSpPr>
        <p:spPr>
          <a:xfrm flipH="1">
            <a:off x="6063175" y="4106841"/>
            <a:ext cx="412415" cy="63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/>
          <p:cNvSpPr/>
          <p:nvPr/>
        </p:nvSpPr>
        <p:spPr>
          <a:xfrm>
            <a:off x="5247249" y="4627491"/>
            <a:ext cx="1561514" cy="183660"/>
          </a:xfrm>
          <a:custGeom>
            <a:avLst/>
            <a:gdLst>
              <a:gd name="connsiteX0" fmla="*/ 0 w 1561514"/>
              <a:gd name="connsiteY0" fmla="*/ 183660 h 183660"/>
              <a:gd name="connsiteX1" fmla="*/ 379828 w 1561514"/>
              <a:gd name="connsiteY1" fmla="*/ 780 h 183660"/>
              <a:gd name="connsiteX2" fmla="*/ 815926 w 1561514"/>
              <a:gd name="connsiteY2" fmla="*/ 113321 h 183660"/>
              <a:gd name="connsiteX3" fmla="*/ 1223889 w 1561514"/>
              <a:gd name="connsiteY3" fmla="*/ 780 h 183660"/>
              <a:gd name="connsiteX4" fmla="*/ 1561514 w 1561514"/>
              <a:gd name="connsiteY4" fmla="*/ 155524 h 18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514" h="183660">
                <a:moveTo>
                  <a:pt x="0" y="183660"/>
                </a:moveTo>
                <a:cubicBezTo>
                  <a:pt x="121920" y="98081"/>
                  <a:pt x="243840" y="12503"/>
                  <a:pt x="379828" y="780"/>
                </a:cubicBezTo>
                <a:cubicBezTo>
                  <a:pt x="515816" y="-10943"/>
                  <a:pt x="675249" y="113321"/>
                  <a:pt x="815926" y="113321"/>
                </a:cubicBezTo>
                <a:cubicBezTo>
                  <a:pt x="956603" y="113321"/>
                  <a:pt x="1099624" y="-6254"/>
                  <a:pt x="1223889" y="780"/>
                </a:cubicBezTo>
                <a:cubicBezTo>
                  <a:pt x="1348154" y="7814"/>
                  <a:pt x="1454834" y="81669"/>
                  <a:pt x="1561514" y="1555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265570" y="4811151"/>
            <a:ext cx="1561514" cy="183660"/>
          </a:xfrm>
          <a:custGeom>
            <a:avLst/>
            <a:gdLst>
              <a:gd name="connsiteX0" fmla="*/ 0 w 1561514"/>
              <a:gd name="connsiteY0" fmla="*/ 183660 h 183660"/>
              <a:gd name="connsiteX1" fmla="*/ 379828 w 1561514"/>
              <a:gd name="connsiteY1" fmla="*/ 780 h 183660"/>
              <a:gd name="connsiteX2" fmla="*/ 815926 w 1561514"/>
              <a:gd name="connsiteY2" fmla="*/ 113321 h 183660"/>
              <a:gd name="connsiteX3" fmla="*/ 1223889 w 1561514"/>
              <a:gd name="connsiteY3" fmla="*/ 780 h 183660"/>
              <a:gd name="connsiteX4" fmla="*/ 1561514 w 1561514"/>
              <a:gd name="connsiteY4" fmla="*/ 155524 h 18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514" h="183660">
                <a:moveTo>
                  <a:pt x="0" y="183660"/>
                </a:moveTo>
                <a:cubicBezTo>
                  <a:pt x="121920" y="98081"/>
                  <a:pt x="243840" y="12503"/>
                  <a:pt x="379828" y="780"/>
                </a:cubicBezTo>
                <a:cubicBezTo>
                  <a:pt x="515816" y="-10943"/>
                  <a:pt x="675249" y="113321"/>
                  <a:pt x="815926" y="113321"/>
                </a:cubicBezTo>
                <a:cubicBezTo>
                  <a:pt x="956603" y="113321"/>
                  <a:pt x="1099624" y="-6254"/>
                  <a:pt x="1223889" y="780"/>
                </a:cubicBezTo>
                <a:cubicBezTo>
                  <a:pt x="1348154" y="7814"/>
                  <a:pt x="1454834" y="81669"/>
                  <a:pt x="1561514" y="1555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49" idx="2"/>
            <a:endCxn id="10" idx="0"/>
          </p:cNvCxnSpPr>
          <p:nvPr/>
        </p:nvCxnSpPr>
        <p:spPr>
          <a:xfrm flipH="1">
            <a:off x="5589127" y="4924472"/>
            <a:ext cx="492369" cy="43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439046" y="5845596"/>
            <a:ext cx="21098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ゴールノード</a:t>
            </a:r>
            <a:endParaRPr kumimoji="1" lang="ja-JP" altLang="en-US" sz="2800" dirty="0"/>
          </a:p>
        </p:txBody>
      </p:sp>
      <p:sp>
        <p:nvSpPr>
          <p:cNvPr id="56" name="下矢印 55"/>
          <p:cNvSpPr/>
          <p:nvPr/>
        </p:nvSpPr>
        <p:spPr>
          <a:xfrm rot="1979012">
            <a:off x="6233274" y="2075701"/>
            <a:ext cx="484632" cy="146123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 rot="1979012">
            <a:off x="4718524" y="4041461"/>
            <a:ext cx="484632" cy="176602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05681" y="1931458"/>
            <a:ext cx="15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ｇ</a:t>
            </a:r>
            <a:r>
              <a:rPr kumimoji="1" lang="ja-JP" altLang="en-US" sz="3600" b="1" dirty="0" smtClean="0"/>
              <a:t>（ｎ）</a:t>
            </a:r>
            <a:endParaRPr kumimoji="1" lang="ja-JP" altLang="en-US" sz="36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014068" y="3981160"/>
            <a:ext cx="15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ｈ</a:t>
            </a:r>
            <a:r>
              <a:rPr kumimoji="1" lang="ja-JP" altLang="en-US" sz="3600" b="1" dirty="0" smtClean="0"/>
              <a:t>（ｎ）</a:t>
            </a:r>
            <a:endParaRPr kumimoji="1" lang="ja-JP" altLang="en-US" sz="3600" b="1" dirty="0"/>
          </a:p>
        </p:txBody>
      </p:sp>
      <p:sp>
        <p:nvSpPr>
          <p:cNvPr id="61" name="左中かっこ 60"/>
          <p:cNvSpPr/>
          <p:nvPr/>
        </p:nvSpPr>
        <p:spPr>
          <a:xfrm rot="2238768">
            <a:off x="4087196" y="3803265"/>
            <a:ext cx="441574" cy="1648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左中かっこ 61"/>
          <p:cNvSpPr/>
          <p:nvPr/>
        </p:nvSpPr>
        <p:spPr>
          <a:xfrm rot="2238768">
            <a:off x="5668559" y="1941034"/>
            <a:ext cx="441574" cy="12142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01224" y="2820037"/>
            <a:ext cx="4104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ｈ（ｎ）はｎからゴールまでの推定コストを計算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8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A*</a:t>
            </a:r>
            <a:r>
              <a:rPr kumimoji="1" lang="ja-JP" altLang="en-US" dirty="0" smtClean="0"/>
              <a:t>の考え方②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3819" y="161711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●</a:t>
            </a:r>
            <a:r>
              <a:rPr kumimoji="1" lang="ja-JP" altLang="en-US" dirty="0" smtClean="0"/>
              <a:t>より良いコストを持っているノードを見ていく</a:t>
            </a:r>
            <a:endParaRPr kumimoji="1"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7306734" y="2343620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38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3"/>
            <a:endCxn id="65" idx="0"/>
          </p:cNvCxnSpPr>
          <p:nvPr/>
        </p:nvCxnSpPr>
        <p:spPr>
          <a:xfrm flipH="1">
            <a:off x="7005915" y="3052320"/>
            <a:ext cx="425423" cy="41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71" idx="0"/>
            <a:endCxn id="4" idx="5"/>
          </p:cNvCxnSpPr>
          <p:nvPr/>
        </p:nvCxnSpPr>
        <p:spPr>
          <a:xfrm flipH="1" flipV="1">
            <a:off x="8032977" y="3052320"/>
            <a:ext cx="500876" cy="41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5" idx="3"/>
            <a:endCxn id="73" idx="0"/>
          </p:cNvCxnSpPr>
          <p:nvPr/>
        </p:nvCxnSpPr>
        <p:spPr>
          <a:xfrm flipH="1">
            <a:off x="6508087" y="4173649"/>
            <a:ext cx="197008" cy="65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580491" y="3464949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8108429" y="3464949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6082663" y="4833101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65" idx="5"/>
            <a:endCxn id="79" idx="0"/>
          </p:cNvCxnSpPr>
          <p:nvPr/>
        </p:nvCxnSpPr>
        <p:spPr>
          <a:xfrm>
            <a:off x="7306734" y="4173649"/>
            <a:ext cx="467133" cy="65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348443" y="4833101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959066" y="2499151"/>
            <a:ext cx="2664296" cy="83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772515" y="2505405"/>
            <a:ext cx="850847" cy="83029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959066" y="3649844"/>
            <a:ext cx="2664296" cy="83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2769833" y="3649844"/>
            <a:ext cx="850847" cy="83029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1906670" y="3649844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959066" y="4809864"/>
            <a:ext cx="2664296" cy="83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2769834" y="4809864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1906669" y="4809864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1009149" y="4809864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44923" y="6063807"/>
            <a:ext cx="6160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 smtClean="0"/>
              <a:t>PriorityQueue</a:t>
            </a:r>
            <a:r>
              <a:rPr lang="en-US" altLang="ja-JP" sz="4000" dirty="0" smtClean="0"/>
              <a:t>(</a:t>
            </a:r>
            <a:r>
              <a:rPr lang="ja-JP" altLang="en-US" sz="2800" dirty="0" smtClean="0"/>
              <a:t>優先度付きキュー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114" name="円/楕円 113"/>
          <p:cNvSpPr/>
          <p:nvPr/>
        </p:nvSpPr>
        <p:spPr>
          <a:xfrm>
            <a:off x="4628620" y="2413270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38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5" name="右矢印 114"/>
          <p:cNvSpPr/>
          <p:nvPr/>
        </p:nvSpPr>
        <p:spPr>
          <a:xfrm>
            <a:off x="3650212" y="2828417"/>
            <a:ext cx="978408" cy="18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4631712" y="3652155"/>
            <a:ext cx="850847" cy="8302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34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8" name="右矢印 117"/>
          <p:cNvSpPr/>
          <p:nvPr/>
        </p:nvSpPr>
        <p:spPr>
          <a:xfrm>
            <a:off x="3653304" y="3986405"/>
            <a:ext cx="978408" cy="18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9923290">
            <a:off x="2568807" y="3327899"/>
            <a:ext cx="2162810" cy="1874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9086007">
            <a:off x="3516794" y="3444717"/>
            <a:ext cx="1377018" cy="2058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矢印 120"/>
          <p:cNvSpPr/>
          <p:nvPr/>
        </p:nvSpPr>
        <p:spPr>
          <a:xfrm rot="10229659">
            <a:off x="1836733" y="4468891"/>
            <a:ext cx="2863672" cy="1827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右矢印 121"/>
          <p:cNvSpPr/>
          <p:nvPr/>
        </p:nvSpPr>
        <p:spPr>
          <a:xfrm rot="9086007">
            <a:off x="3450906" y="4611944"/>
            <a:ext cx="1377018" cy="2058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右矢印 122"/>
          <p:cNvSpPr/>
          <p:nvPr/>
        </p:nvSpPr>
        <p:spPr>
          <a:xfrm>
            <a:off x="3650211" y="5220555"/>
            <a:ext cx="978408" cy="18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屈折矢印 125"/>
          <p:cNvSpPr/>
          <p:nvPr/>
        </p:nvSpPr>
        <p:spPr>
          <a:xfrm rot="5400000">
            <a:off x="83406" y="5834529"/>
            <a:ext cx="970364" cy="489374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339226" y="2828417"/>
            <a:ext cx="115861" cy="27656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365254" y="2828417"/>
            <a:ext cx="59381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348776" y="4006532"/>
            <a:ext cx="59381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339226" y="5153003"/>
            <a:ext cx="59381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3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A*</a:t>
            </a:r>
            <a:r>
              <a:rPr kumimoji="1" lang="ja-JP" altLang="en-US" dirty="0" smtClean="0"/>
              <a:t>の考え方③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●</a:t>
            </a:r>
            <a:r>
              <a:rPr lang="ja-JP" altLang="en-US" dirty="0" smtClean="0"/>
              <a:t>ｈ＝０なら</a:t>
            </a:r>
            <a:r>
              <a:rPr kumimoji="1" lang="ja-JP" altLang="en-US" dirty="0" smtClean="0"/>
              <a:t>探索終了（ゴール）</a:t>
            </a:r>
            <a:endParaRPr kumimoji="1"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7317319" y="2377084"/>
            <a:ext cx="457200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865835" y="29866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7774519" y="29677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408635" y="3716596"/>
            <a:ext cx="457200" cy="4572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360527" y="5356509"/>
            <a:ext cx="457200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75590" y="1579127"/>
            <a:ext cx="22637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スタートノード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3688" y="5845596"/>
            <a:ext cx="12823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ノードｎ</a:t>
            </a:r>
            <a:endParaRPr kumimoji="1" lang="ja-JP" altLang="en-US" sz="2800" dirty="0"/>
          </a:p>
        </p:txBody>
      </p:sp>
      <p:cxnSp>
        <p:nvCxnSpPr>
          <p:cNvPr id="11" name="直線コネクタ 10"/>
          <p:cNvCxnSpPr>
            <a:stCxn id="4" idx="3"/>
            <a:endCxn id="5" idx="0"/>
          </p:cNvCxnSpPr>
          <p:nvPr/>
        </p:nvCxnSpPr>
        <p:spPr>
          <a:xfrm flipH="1">
            <a:off x="7094435" y="2767329"/>
            <a:ext cx="289839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0"/>
            <a:endCxn id="4" idx="5"/>
          </p:cNvCxnSpPr>
          <p:nvPr/>
        </p:nvCxnSpPr>
        <p:spPr>
          <a:xfrm flipH="1" flipV="1">
            <a:off x="7707564" y="2767329"/>
            <a:ext cx="295555" cy="2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0"/>
          </p:cNvCxnSpPr>
          <p:nvPr/>
        </p:nvCxnSpPr>
        <p:spPr>
          <a:xfrm flipH="1">
            <a:off x="6637235" y="3376929"/>
            <a:ext cx="295555" cy="3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3"/>
            <a:endCxn id="15" idx="2"/>
          </p:cNvCxnSpPr>
          <p:nvPr/>
        </p:nvCxnSpPr>
        <p:spPr>
          <a:xfrm flipH="1">
            <a:off x="6063175" y="4106841"/>
            <a:ext cx="412415" cy="63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/>
          <p:cNvSpPr/>
          <p:nvPr/>
        </p:nvSpPr>
        <p:spPr>
          <a:xfrm>
            <a:off x="5247249" y="4627491"/>
            <a:ext cx="1561514" cy="183660"/>
          </a:xfrm>
          <a:custGeom>
            <a:avLst/>
            <a:gdLst>
              <a:gd name="connsiteX0" fmla="*/ 0 w 1561514"/>
              <a:gd name="connsiteY0" fmla="*/ 183660 h 183660"/>
              <a:gd name="connsiteX1" fmla="*/ 379828 w 1561514"/>
              <a:gd name="connsiteY1" fmla="*/ 780 h 183660"/>
              <a:gd name="connsiteX2" fmla="*/ 815926 w 1561514"/>
              <a:gd name="connsiteY2" fmla="*/ 113321 h 183660"/>
              <a:gd name="connsiteX3" fmla="*/ 1223889 w 1561514"/>
              <a:gd name="connsiteY3" fmla="*/ 780 h 183660"/>
              <a:gd name="connsiteX4" fmla="*/ 1561514 w 1561514"/>
              <a:gd name="connsiteY4" fmla="*/ 155524 h 18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514" h="183660">
                <a:moveTo>
                  <a:pt x="0" y="183660"/>
                </a:moveTo>
                <a:cubicBezTo>
                  <a:pt x="121920" y="98081"/>
                  <a:pt x="243840" y="12503"/>
                  <a:pt x="379828" y="780"/>
                </a:cubicBezTo>
                <a:cubicBezTo>
                  <a:pt x="515816" y="-10943"/>
                  <a:pt x="675249" y="113321"/>
                  <a:pt x="815926" y="113321"/>
                </a:cubicBezTo>
                <a:cubicBezTo>
                  <a:pt x="956603" y="113321"/>
                  <a:pt x="1099624" y="-6254"/>
                  <a:pt x="1223889" y="780"/>
                </a:cubicBezTo>
                <a:cubicBezTo>
                  <a:pt x="1348154" y="7814"/>
                  <a:pt x="1454834" y="81669"/>
                  <a:pt x="1561514" y="1555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5265570" y="4811151"/>
            <a:ext cx="1561514" cy="183660"/>
          </a:xfrm>
          <a:custGeom>
            <a:avLst/>
            <a:gdLst>
              <a:gd name="connsiteX0" fmla="*/ 0 w 1561514"/>
              <a:gd name="connsiteY0" fmla="*/ 183660 h 183660"/>
              <a:gd name="connsiteX1" fmla="*/ 379828 w 1561514"/>
              <a:gd name="connsiteY1" fmla="*/ 780 h 183660"/>
              <a:gd name="connsiteX2" fmla="*/ 815926 w 1561514"/>
              <a:gd name="connsiteY2" fmla="*/ 113321 h 183660"/>
              <a:gd name="connsiteX3" fmla="*/ 1223889 w 1561514"/>
              <a:gd name="connsiteY3" fmla="*/ 780 h 183660"/>
              <a:gd name="connsiteX4" fmla="*/ 1561514 w 1561514"/>
              <a:gd name="connsiteY4" fmla="*/ 155524 h 18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514" h="183660">
                <a:moveTo>
                  <a:pt x="0" y="183660"/>
                </a:moveTo>
                <a:cubicBezTo>
                  <a:pt x="121920" y="98081"/>
                  <a:pt x="243840" y="12503"/>
                  <a:pt x="379828" y="780"/>
                </a:cubicBezTo>
                <a:cubicBezTo>
                  <a:pt x="515816" y="-10943"/>
                  <a:pt x="675249" y="113321"/>
                  <a:pt x="815926" y="113321"/>
                </a:cubicBezTo>
                <a:cubicBezTo>
                  <a:pt x="956603" y="113321"/>
                  <a:pt x="1099624" y="-6254"/>
                  <a:pt x="1223889" y="780"/>
                </a:cubicBezTo>
                <a:cubicBezTo>
                  <a:pt x="1348154" y="7814"/>
                  <a:pt x="1454834" y="81669"/>
                  <a:pt x="1561514" y="1555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6" idx="2"/>
            <a:endCxn id="8" idx="0"/>
          </p:cNvCxnSpPr>
          <p:nvPr/>
        </p:nvCxnSpPr>
        <p:spPr>
          <a:xfrm flipH="1">
            <a:off x="5589127" y="4924472"/>
            <a:ext cx="492369" cy="43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439046" y="5845596"/>
            <a:ext cx="21098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ゴールノード</a:t>
            </a:r>
            <a:endParaRPr kumimoji="1" lang="ja-JP" altLang="en-US" sz="2800" dirty="0"/>
          </a:p>
        </p:txBody>
      </p:sp>
      <p:sp>
        <p:nvSpPr>
          <p:cNvPr id="19" name="下矢印 18"/>
          <p:cNvSpPr/>
          <p:nvPr/>
        </p:nvSpPr>
        <p:spPr>
          <a:xfrm rot="1979012">
            <a:off x="5525103" y="1866041"/>
            <a:ext cx="484632" cy="40629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79435" y="2810898"/>
            <a:ext cx="15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ｇ</a:t>
            </a:r>
            <a:r>
              <a:rPr kumimoji="1" lang="ja-JP" altLang="en-US" sz="3600" b="1" dirty="0" smtClean="0"/>
              <a:t>（ｎ）</a:t>
            </a:r>
            <a:endParaRPr kumimoji="1" lang="ja-JP" altLang="en-US" sz="3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63688" y="435863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ｈ</a:t>
            </a:r>
            <a:r>
              <a:rPr kumimoji="1" lang="ja-JP" altLang="en-US" sz="3600" b="1" dirty="0" smtClean="0"/>
              <a:t>（ｎ）＝０</a:t>
            </a:r>
            <a:endParaRPr kumimoji="1" lang="ja-JP" altLang="en-US" sz="3600" b="1" dirty="0"/>
          </a:p>
        </p:txBody>
      </p:sp>
      <p:sp>
        <p:nvSpPr>
          <p:cNvPr id="24" name="左中かっこ 23"/>
          <p:cNvSpPr/>
          <p:nvPr/>
        </p:nvSpPr>
        <p:spPr>
          <a:xfrm rot="2238768">
            <a:off x="5044783" y="1834890"/>
            <a:ext cx="441574" cy="3423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87824" y="5839074"/>
            <a:ext cx="58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＝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7436" y="2321378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/>
              <a:t>ｆ</a:t>
            </a:r>
            <a:r>
              <a:rPr kumimoji="1" lang="ja-JP" altLang="en-US" sz="3600" b="1" dirty="0" smtClean="0"/>
              <a:t>（ｎ）＝ｇ（ｎ）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56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3849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１１パズルの例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52120" y="2878437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 | 2  |3    |4</a:t>
            </a:r>
          </a:p>
          <a:p>
            <a:r>
              <a:rPr lang="en-US" altLang="ja-JP" sz="3200" dirty="0" smtClean="0"/>
              <a:t>5 | 6  |7    |8</a:t>
            </a:r>
          </a:p>
          <a:p>
            <a:r>
              <a:rPr kumimoji="1" lang="en-US" altLang="ja-JP" sz="3200" dirty="0" smtClean="0"/>
              <a:t>9 |10 |11 |</a:t>
            </a:r>
            <a:r>
              <a:rPr kumimoji="1" lang="ja-JP" altLang="en-US" sz="3200" dirty="0" smtClean="0"/>
              <a:t>□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0254" y="2662413"/>
            <a:ext cx="2895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   | 2  |3    |4</a:t>
            </a:r>
          </a:p>
          <a:p>
            <a:r>
              <a:rPr lang="en-US" altLang="ja-JP" sz="3200" dirty="0"/>
              <a:t>9</a:t>
            </a:r>
            <a:r>
              <a:rPr lang="en-US" altLang="ja-JP" sz="3200" dirty="0" smtClean="0"/>
              <a:t>   | 5  |7    |8</a:t>
            </a:r>
          </a:p>
          <a:p>
            <a:r>
              <a:rPr lang="en-US" altLang="ja-JP" sz="3200" dirty="0" smtClean="0"/>
              <a:t>11</a:t>
            </a:r>
            <a:r>
              <a:rPr kumimoji="1" lang="en-US" altLang="ja-JP" sz="3200" dirty="0" smtClean="0"/>
              <a:t> | </a:t>
            </a:r>
            <a:r>
              <a:rPr kumimoji="1" lang="ja-JP" altLang="en-US" sz="2800" dirty="0" smtClean="0"/>
              <a:t>６</a:t>
            </a:r>
            <a:r>
              <a:rPr kumimoji="1" lang="en-US" altLang="ja-JP" sz="3200" dirty="0" smtClean="0"/>
              <a:t>  |10 |</a:t>
            </a:r>
            <a:r>
              <a:rPr kumimoji="1" lang="ja-JP" altLang="en-US" sz="3200" dirty="0" smtClean="0"/>
              <a:t>□</a:t>
            </a:r>
            <a:endParaRPr kumimoji="1" lang="ja-JP" altLang="en-US" sz="3200" dirty="0"/>
          </a:p>
        </p:txBody>
      </p:sp>
      <p:sp>
        <p:nvSpPr>
          <p:cNvPr id="6" name="円/楕円 5"/>
          <p:cNvSpPr/>
          <p:nvPr/>
        </p:nvSpPr>
        <p:spPr>
          <a:xfrm>
            <a:off x="943008" y="37767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97366" y="37767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341727" y="376874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6" idx="4"/>
          </p:cNvCxnSpPr>
          <p:nvPr/>
        </p:nvCxnSpPr>
        <p:spPr>
          <a:xfrm>
            <a:off x="1159032" y="4208768"/>
            <a:ext cx="1182695" cy="106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13390" y="4232073"/>
            <a:ext cx="960385" cy="104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</p:cNvCxnSpPr>
          <p:nvPr/>
        </p:nvCxnSpPr>
        <p:spPr>
          <a:xfrm>
            <a:off x="2557751" y="4200796"/>
            <a:ext cx="790113" cy="104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9646" y="5245445"/>
            <a:ext cx="296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h=1+1+2+1</a:t>
            </a:r>
            <a:r>
              <a:rPr lang="ja-JP" altLang="en-US" sz="2800" dirty="0" smtClean="0"/>
              <a:t>＋</a:t>
            </a:r>
            <a:r>
              <a:rPr lang="en-US" altLang="ja-JP" sz="3600" dirty="0" smtClean="0"/>
              <a:t>1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smtClean="0"/>
              <a:t> =6</a:t>
            </a:r>
            <a:endParaRPr kumimoji="1" lang="ja-JP" altLang="en-US" sz="3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20072" y="4833991"/>
            <a:ext cx="235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h=0+0+….</a:t>
            </a:r>
          </a:p>
          <a:p>
            <a:r>
              <a:rPr lang="en-US" altLang="ja-JP" sz="3600" dirty="0"/>
              <a:t> </a:t>
            </a:r>
            <a:r>
              <a:rPr lang="en-US" altLang="ja-JP" sz="3600" dirty="0" smtClean="0"/>
              <a:t> =0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5652120" y="302245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180585" y="301448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0" idx="4"/>
          </p:cNvCxnSpPr>
          <p:nvPr/>
        </p:nvCxnSpPr>
        <p:spPr>
          <a:xfrm>
            <a:off x="5868144" y="3454501"/>
            <a:ext cx="0" cy="149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4"/>
          </p:cNvCxnSpPr>
          <p:nvPr/>
        </p:nvCxnSpPr>
        <p:spPr>
          <a:xfrm>
            <a:off x="6396609" y="3446529"/>
            <a:ext cx="0" cy="15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563888" y="1092753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 | 2  |3    |4</a:t>
            </a:r>
          </a:p>
          <a:p>
            <a:r>
              <a:rPr lang="en-US" altLang="ja-JP" sz="3200" dirty="0" smtClean="0"/>
              <a:t>5 | 6  |7    |8</a:t>
            </a:r>
          </a:p>
          <a:p>
            <a:r>
              <a:rPr kumimoji="1" lang="en-US" altLang="ja-JP" sz="3200" dirty="0" smtClean="0"/>
              <a:t>9 |10 |11 |</a:t>
            </a:r>
            <a:r>
              <a:rPr kumimoji="1" lang="ja-JP" altLang="en-US" sz="3200" dirty="0" smtClean="0"/>
              <a:t>□</a:t>
            </a:r>
            <a:endParaRPr kumimoji="1"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60871" y="1381498"/>
            <a:ext cx="220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完成形</a:t>
            </a:r>
            <a:endParaRPr kumimoji="1" lang="ja-JP" altLang="en-US" sz="3600" dirty="0"/>
          </a:p>
        </p:txBody>
      </p:sp>
      <p:sp>
        <p:nvSpPr>
          <p:cNvPr id="36" name="円/楕円 35"/>
          <p:cNvSpPr/>
          <p:nvPr/>
        </p:nvSpPr>
        <p:spPr>
          <a:xfrm>
            <a:off x="1585738" y="326287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stCxn id="36" idx="4"/>
          </p:cNvCxnSpPr>
          <p:nvPr/>
        </p:nvCxnSpPr>
        <p:spPr>
          <a:xfrm>
            <a:off x="1801762" y="3694922"/>
            <a:ext cx="52971" cy="15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936001" y="327851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1" idx="4"/>
          </p:cNvCxnSpPr>
          <p:nvPr/>
        </p:nvCxnSpPr>
        <p:spPr>
          <a:xfrm>
            <a:off x="1152025" y="3710560"/>
            <a:ext cx="223031" cy="156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(11</a:t>
            </a:r>
            <a:r>
              <a:rPr kumimoji="1" lang="ja-JP" altLang="en-US" dirty="0" smtClean="0"/>
              <a:t>パズル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/>
          <a:lstStyle/>
          <a:p>
            <a:r>
              <a:rPr kumimoji="1" lang="en-US" altLang="ja-JP" dirty="0" smtClean="0"/>
              <a:t>Puzzle11(main)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Comparable</a:t>
            </a:r>
            <a:r>
              <a:rPr lang="ja-JP" altLang="en-US" dirty="0" smtClean="0"/>
              <a:t>インターフェースを実装した</a:t>
            </a:r>
            <a:r>
              <a:rPr lang="en-US" altLang="ja-JP" dirty="0" smtClean="0"/>
              <a:t>Node</a:t>
            </a:r>
            <a:r>
              <a:rPr lang="ja-JP" altLang="en-US" dirty="0" smtClean="0"/>
              <a:t>クラス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08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Comparable</a:t>
            </a:r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 smtClean="0"/>
              <a:t>自然順序</a:t>
            </a:r>
            <a:r>
              <a:rPr lang="ja-JP" altLang="en-US" dirty="0" smtClean="0"/>
              <a:t>付けをする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compareTo</a:t>
            </a:r>
            <a:r>
              <a:rPr lang="en-US" altLang="ja-JP" dirty="0" smtClean="0"/>
              <a:t>(T o)</a:t>
            </a:r>
          </a:p>
          <a:p>
            <a:pPr marL="0" indent="0">
              <a:buNone/>
            </a:pPr>
            <a:r>
              <a:rPr lang="ja-JP" altLang="en-US" sz="2800" dirty="0" smtClean="0"/>
              <a:t>このオブジェクトと指定されたオブジェクトの順序を比較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このオブジェクトの方が小さい場合 　→ 戻り値 </a:t>
            </a:r>
            <a:r>
              <a:rPr lang="en-US" altLang="ja-JP" sz="2800" dirty="0" smtClean="0"/>
              <a:t>-1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		</a:t>
            </a:r>
            <a:r>
              <a:rPr lang="ja-JP" altLang="en-US" sz="2800" dirty="0" smtClean="0"/>
              <a:t>　　　等しい場合　→ 戻り値 </a:t>
            </a:r>
            <a:r>
              <a:rPr lang="en-US" altLang="ja-JP" sz="2800" dirty="0" smtClean="0"/>
              <a:t>0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　</a:t>
            </a:r>
            <a:r>
              <a:rPr lang="en-US" altLang="ja-JP" sz="2800" dirty="0" smtClean="0"/>
              <a:t>		</a:t>
            </a:r>
            <a:r>
              <a:rPr lang="ja-JP" altLang="en-US" sz="2800" dirty="0" smtClean="0"/>
              <a:t>　　　大きい場合　→ 戻り値 </a:t>
            </a:r>
            <a:r>
              <a:rPr lang="en-US" altLang="ja-JP" sz="2800" dirty="0"/>
              <a:t>1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400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PriorityQueue</a:t>
            </a:r>
            <a:r>
              <a:rPr kumimoji="1" lang="ja-JP" altLang="en-US" dirty="0" smtClean="0"/>
              <a:t>のコンストラクタ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引数なし</a:t>
            </a:r>
            <a:r>
              <a:rPr kumimoji="1" lang="en-US" altLang="ja-JP" dirty="0" err="1" smtClean="0"/>
              <a:t>PriorityQueue</a:t>
            </a:r>
            <a:r>
              <a:rPr kumimoji="1" lang="en-US" altLang="ja-JP" dirty="0" smtClean="0"/>
              <a:t>()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…</a:t>
            </a:r>
            <a:r>
              <a:rPr lang="ja-JP" altLang="en-US" dirty="0" smtClean="0"/>
              <a:t>自然順序付けに従って要素を順序付け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PriorityQueue</a:t>
            </a:r>
            <a:r>
              <a:rPr lang="en-US" altLang="ja-JP" dirty="0" smtClean="0"/>
              <a:t>&lt;Node&gt; </a:t>
            </a:r>
            <a:r>
              <a:rPr lang="en-US" altLang="ja-JP" dirty="0" err="1" smtClean="0"/>
              <a:t>pq</a:t>
            </a:r>
            <a:r>
              <a:rPr lang="en-US" altLang="ja-JP" dirty="0" smtClean="0"/>
              <a:t> = new </a:t>
            </a:r>
            <a:r>
              <a:rPr lang="en-US" altLang="ja-JP" dirty="0" err="1" smtClean="0"/>
              <a:t>PriorityQueue</a:t>
            </a:r>
            <a:r>
              <a:rPr lang="en-US" altLang="ja-JP" dirty="0" smtClean="0"/>
              <a:t>&lt;&gt;();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0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220" y="-723092"/>
            <a:ext cx="9640206" cy="7200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403648" y="4869160"/>
            <a:ext cx="7715338" cy="16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6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467</Words>
  <Application>Microsoft Office PowerPoint</Application>
  <PresentationFormat>画面に合わせる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A*探索</vt:lpstr>
      <vt:lpstr>A*の考え方①</vt:lpstr>
      <vt:lpstr>A*の考え方②</vt:lpstr>
      <vt:lpstr>A*の考え方③</vt:lpstr>
      <vt:lpstr>１１パズルの例</vt:lpstr>
      <vt:lpstr>実装(11パズル)</vt:lpstr>
      <vt:lpstr>Comparableインターフェース</vt:lpstr>
      <vt:lpstr>PriorityQueueのコンストラクタ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A*探索</dc:title>
  <dc:creator>morishita makoto</dc:creator>
  <cp:lastModifiedBy>morishita makoto</cp:lastModifiedBy>
  <cp:revision>44</cp:revision>
  <dcterms:created xsi:type="dcterms:W3CDTF">2015-12-19T10:42:43Z</dcterms:created>
  <dcterms:modified xsi:type="dcterms:W3CDTF">2015-12-20T16:52:16Z</dcterms:modified>
</cp:coreProperties>
</file>