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1a8e7976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c1a8e7976e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1a8e7976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c1a8e7976e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1a8e7976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c1a8e7976e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1a8e7976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c1a8e7976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1a8e797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c1a8e7976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1a8e797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c1a8e7976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1a8e797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c1a8e7976e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1a8e797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c1a8e7976e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Picture Landscape">
  <p:cSld name="4_Title and Picture Landscape">
    <p:spTree>
      <p:nvGrpSpPr>
        <p:cNvPr id="57" name="Shape 57"/>
        <p:cNvGrpSpPr/>
        <p:nvPr/>
      </p:nvGrpSpPr>
      <p:grpSpPr>
        <a:xfrm>
          <a:off x="0" y="0"/>
          <a:ext cx="0" cy="0"/>
          <a:chOff x="0" y="0"/>
          <a:chExt cx="0" cy="0"/>
        </a:xfrm>
      </p:grpSpPr>
      <p:sp>
        <p:nvSpPr>
          <p:cNvPr id="58" name="Google Shape;58;p11"/>
          <p:cNvSpPr txBox="1"/>
          <p:nvPr>
            <p:ph type="title"/>
          </p:nvPr>
        </p:nvSpPr>
        <p:spPr>
          <a:xfrm>
            <a:off x="838200" y="619760"/>
            <a:ext cx="10515600" cy="74168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4400"/>
              <a:buFont typeface="Calibri"/>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9" name="Google Shape;59;p11"/>
          <p:cNvCxnSpPr/>
          <p:nvPr/>
        </p:nvCxnSpPr>
        <p:spPr>
          <a:xfrm>
            <a:off x="5760720" y="1361440"/>
            <a:ext cx="670560" cy="0"/>
          </a:xfrm>
          <a:prstGeom prst="straightConnector1">
            <a:avLst/>
          </a:prstGeom>
          <a:noFill/>
          <a:ln cap="rnd" cmpd="sng" w="22225">
            <a:solidFill>
              <a:schemeClr val="accent1"/>
            </a:solidFill>
            <a:prstDash val="solid"/>
            <a:round/>
            <a:headEnd len="sm" w="sm" type="none"/>
            <a:tailEnd len="sm" w="sm" type="none"/>
          </a:ln>
        </p:spPr>
      </p:cxnSp>
      <p:sp>
        <p:nvSpPr>
          <p:cNvPr id="60" name="Google Shape;60;p11"/>
          <p:cNvSpPr/>
          <p:nvPr>
            <p:ph idx="2" type="pic"/>
          </p:nvPr>
        </p:nvSpPr>
        <p:spPr>
          <a:xfrm>
            <a:off x="0" y="2506398"/>
            <a:ext cx="3046420" cy="4351602"/>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1"/>
          <p:cNvSpPr/>
          <p:nvPr>
            <p:ph idx="3" type="pic"/>
          </p:nvPr>
        </p:nvSpPr>
        <p:spPr>
          <a:xfrm>
            <a:off x="3131917" y="2506398"/>
            <a:ext cx="3046420" cy="1814142"/>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1"/>
          <p:cNvSpPr/>
          <p:nvPr>
            <p:ph idx="4" type="pic"/>
          </p:nvPr>
        </p:nvSpPr>
        <p:spPr>
          <a:xfrm>
            <a:off x="3131917" y="4391994"/>
            <a:ext cx="3046420" cy="2466006"/>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Google Shape;63;p11"/>
          <p:cNvSpPr/>
          <p:nvPr>
            <p:ph idx="5" type="pic"/>
          </p:nvPr>
        </p:nvSpPr>
        <p:spPr>
          <a:xfrm>
            <a:off x="6259186" y="2506397"/>
            <a:ext cx="5932814" cy="2140665"/>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1"/>
          <p:cNvSpPr/>
          <p:nvPr>
            <p:ph idx="6" type="pic"/>
          </p:nvPr>
        </p:nvSpPr>
        <p:spPr>
          <a:xfrm>
            <a:off x="6259186" y="4722839"/>
            <a:ext cx="2916000" cy="2135161"/>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1"/>
          <p:cNvSpPr/>
          <p:nvPr>
            <p:ph idx="7" type="pic"/>
          </p:nvPr>
        </p:nvSpPr>
        <p:spPr>
          <a:xfrm>
            <a:off x="9256035" y="4722839"/>
            <a:ext cx="2935965" cy="2135161"/>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3"/>
          <p:cNvSpPr/>
          <p:nvPr>
            <p:ph idx="2" type="pic"/>
          </p:nvPr>
        </p:nvSpPr>
        <p:spPr>
          <a:xfrm>
            <a:off x="0" y="0"/>
            <a:ext cx="62992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7" name="Shape 17"/>
        <p:cNvGrpSpPr/>
        <p:nvPr/>
      </p:nvGrpSpPr>
      <p:grpSpPr>
        <a:xfrm>
          <a:off x="0" y="0"/>
          <a:ext cx="0" cy="0"/>
          <a:chOff x="0" y="0"/>
          <a:chExt cx="0" cy="0"/>
        </a:xfrm>
      </p:grpSpPr>
      <p:sp>
        <p:nvSpPr>
          <p:cNvPr id="18" name="Google Shape;18;p4"/>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4"/>
          <p:cNvSpPr txBox="1"/>
          <p:nvPr>
            <p:ph type="title"/>
          </p:nvPr>
        </p:nvSpPr>
        <p:spPr>
          <a:xfrm>
            <a:off x="838200" y="619760"/>
            <a:ext cx="10515600" cy="74168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4400"/>
              <a:buFont typeface="Calibri"/>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Picture Landscape">
  <p:cSld name="1_Title and Picture Landscape">
    <p:spTree>
      <p:nvGrpSpPr>
        <p:cNvPr id="20" name="Shape 20"/>
        <p:cNvGrpSpPr/>
        <p:nvPr/>
      </p:nvGrpSpPr>
      <p:grpSpPr>
        <a:xfrm>
          <a:off x="0" y="0"/>
          <a:ext cx="0" cy="0"/>
          <a:chOff x="0" y="0"/>
          <a:chExt cx="0" cy="0"/>
        </a:xfrm>
      </p:grpSpPr>
      <p:sp>
        <p:nvSpPr>
          <p:cNvPr id="21" name="Google Shape;2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5"/>
          <p:cNvSpPr/>
          <p:nvPr>
            <p:ph idx="2" type="pic"/>
          </p:nvPr>
        </p:nvSpPr>
        <p:spPr>
          <a:xfrm>
            <a:off x="0" y="0"/>
            <a:ext cx="12192000" cy="3708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Picture Landscape">
  <p:cSld name="Title and Picture Landscape">
    <p:spTree>
      <p:nvGrpSpPr>
        <p:cNvPr id="25" name="Shape 25"/>
        <p:cNvGrpSpPr/>
        <p:nvPr/>
      </p:nvGrpSpPr>
      <p:grpSpPr>
        <a:xfrm>
          <a:off x="0" y="0"/>
          <a:ext cx="0" cy="0"/>
          <a:chOff x="0" y="0"/>
          <a:chExt cx="0" cy="0"/>
        </a:xfrm>
      </p:grpSpPr>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6"/>
          <p:cNvSpPr/>
          <p:nvPr>
            <p:ph idx="2" type="pic"/>
          </p:nvPr>
        </p:nvSpPr>
        <p:spPr>
          <a:xfrm>
            <a:off x="0" y="1794728"/>
            <a:ext cx="12192000" cy="37200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6"/>
          <p:cNvSpPr txBox="1"/>
          <p:nvPr>
            <p:ph type="title"/>
          </p:nvPr>
        </p:nvSpPr>
        <p:spPr>
          <a:xfrm>
            <a:off x="838200" y="619760"/>
            <a:ext cx="10515600" cy="74168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4400"/>
              <a:buFont typeface="Calibri"/>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1" name="Google Shape;31;p6"/>
          <p:cNvCxnSpPr/>
          <p:nvPr/>
        </p:nvCxnSpPr>
        <p:spPr>
          <a:xfrm>
            <a:off x="5760720" y="1361440"/>
            <a:ext cx="670560" cy="0"/>
          </a:xfrm>
          <a:prstGeom prst="straightConnector1">
            <a:avLst/>
          </a:prstGeom>
          <a:noFill/>
          <a:ln cap="rnd" cmpd="sng" w="222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Picture Landscape">
  <p:cSld name="2_Title and Picture Landscape">
    <p:spTree>
      <p:nvGrpSpPr>
        <p:cNvPr id="32" name="Shape 32"/>
        <p:cNvGrpSpPr/>
        <p:nvPr/>
      </p:nvGrpSpPr>
      <p:grpSpPr>
        <a:xfrm>
          <a:off x="0" y="0"/>
          <a:ext cx="0" cy="0"/>
          <a:chOff x="0" y="0"/>
          <a:chExt cx="0" cy="0"/>
        </a:xfrm>
      </p:grpSpPr>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7"/>
          <p:cNvSpPr txBox="1"/>
          <p:nvPr>
            <p:ph type="title"/>
          </p:nvPr>
        </p:nvSpPr>
        <p:spPr>
          <a:xfrm>
            <a:off x="838200" y="619760"/>
            <a:ext cx="10515600" cy="74168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4400"/>
              <a:buFont typeface="Calibri"/>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7" name="Google Shape;37;p7"/>
          <p:cNvCxnSpPr/>
          <p:nvPr/>
        </p:nvCxnSpPr>
        <p:spPr>
          <a:xfrm>
            <a:off x="5760720" y="1361440"/>
            <a:ext cx="670560" cy="0"/>
          </a:xfrm>
          <a:prstGeom prst="straightConnector1">
            <a:avLst/>
          </a:prstGeom>
          <a:noFill/>
          <a:ln cap="rnd" cmpd="sng" w="222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500"/>
                                        <p:tgtEl>
                                          <p:spTgt spid="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Profile">
  <p:cSld name="Two Picture Profile">
    <p:spTree>
      <p:nvGrpSpPr>
        <p:cNvPr id="38" name="Shape 38"/>
        <p:cNvGrpSpPr/>
        <p:nvPr/>
      </p:nvGrpSpPr>
      <p:grpSpPr>
        <a:xfrm>
          <a:off x="0" y="0"/>
          <a:ext cx="0" cy="0"/>
          <a:chOff x="0" y="0"/>
          <a:chExt cx="0" cy="0"/>
        </a:xfrm>
      </p:grpSpPr>
      <p:sp>
        <p:nvSpPr>
          <p:cNvPr id="39" name="Google Shape;3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8"/>
          <p:cNvSpPr/>
          <p:nvPr>
            <p:ph idx="2" type="pic"/>
          </p:nvPr>
        </p:nvSpPr>
        <p:spPr>
          <a:xfrm>
            <a:off x="838200" y="1818013"/>
            <a:ext cx="2036763" cy="2036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8"/>
          <p:cNvSpPr/>
          <p:nvPr>
            <p:ph idx="3" type="pic"/>
          </p:nvPr>
        </p:nvSpPr>
        <p:spPr>
          <a:xfrm>
            <a:off x="838200" y="4150844"/>
            <a:ext cx="2036763" cy="2036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8"/>
          <p:cNvSpPr txBox="1"/>
          <p:nvPr>
            <p:ph type="title"/>
          </p:nvPr>
        </p:nvSpPr>
        <p:spPr>
          <a:xfrm>
            <a:off x="838200" y="619760"/>
            <a:ext cx="10515600" cy="74168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1"/>
              </a:buClr>
              <a:buSzPts val="4400"/>
              <a:buFont typeface="Calibri"/>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5" name="Google Shape;45;p8"/>
          <p:cNvCxnSpPr/>
          <p:nvPr/>
        </p:nvCxnSpPr>
        <p:spPr>
          <a:xfrm>
            <a:off x="5760720" y="1361440"/>
            <a:ext cx="670560" cy="0"/>
          </a:xfrm>
          <a:prstGeom prst="straightConnector1">
            <a:avLst/>
          </a:prstGeom>
          <a:noFill/>
          <a:ln cap="rnd" cmpd="sng" w="22225">
            <a:solidFill>
              <a:schemeClr val="accent1"/>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p:tgtEl>
                                          <p:spTgt spid="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p:tgtEl>
                                          <p:spTgt spid="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Picture Landscape">
  <p:cSld name="3_Title and Picture Landscape">
    <p:spTree>
      <p:nvGrpSpPr>
        <p:cNvPr id="46" name="Shape 46"/>
        <p:cNvGrpSpPr/>
        <p:nvPr/>
      </p:nvGrpSpPr>
      <p:grpSpPr>
        <a:xfrm>
          <a:off x="0" y="0"/>
          <a:ext cx="0" cy="0"/>
          <a:chOff x="0" y="0"/>
          <a:chExt cx="0" cy="0"/>
        </a:xfrm>
      </p:grpSpPr>
      <p:sp>
        <p:nvSpPr>
          <p:cNvPr id="47" name="Google Shape;4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p:nvPr>
            <p:ph idx="2" type="pic"/>
          </p:nvPr>
        </p:nvSpPr>
        <p:spPr>
          <a:xfrm>
            <a:off x="0" y="0"/>
            <a:ext cx="3046420" cy="3360809"/>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9"/>
          <p:cNvSpPr/>
          <p:nvPr>
            <p:ph idx="3" type="pic"/>
          </p:nvPr>
        </p:nvSpPr>
        <p:spPr>
          <a:xfrm>
            <a:off x="3185606" y="0"/>
            <a:ext cx="3046420" cy="3360809"/>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9"/>
          <p:cNvSpPr/>
          <p:nvPr>
            <p:ph idx="4" type="pic"/>
          </p:nvPr>
        </p:nvSpPr>
        <p:spPr>
          <a:xfrm>
            <a:off x="0" y="3497192"/>
            <a:ext cx="3046420" cy="3360809"/>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9"/>
          <p:cNvSpPr/>
          <p:nvPr>
            <p:ph idx="5" type="pic"/>
          </p:nvPr>
        </p:nvSpPr>
        <p:spPr>
          <a:xfrm>
            <a:off x="3185606" y="3497192"/>
            <a:ext cx="3030525" cy="3360809"/>
          </a:xfrm>
          <a:prstGeom prst="rect">
            <a:avLst/>
          </a:prstGeom>
          <a:solidFill>
            <a:srgbClr val="F7F7F7"/>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Picture Landscape">
  <p:cSld name="5_Title and Picture Landscape">
    <p:spTree>
      <p:nvGrpSpPr>
        <p:cNvPr id="52" name="Shape 52"/>
        <p:cNvGrpSpPr/>
        <p:nvPr/>
      </p:nvGrpSpPr>
      <p:grpSpPr>
        <a:xfrm>
          <a:off x="0" y="0"/>
          <a:ext cx="0" cy="0"/>
          <a:chOff x="0" y="0"/>
          <a:chExt cx="0" cy="0"/>
        </a:xfrm>
      </p:grpSpPr>
      <p:sp>
        <p:nvSpPr>
          <p:cNvPr id="53" name="Google Shape;5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10"/>
          <p:cNvSpPr/>
          <p:nvPr>
            <p:ph idx="2" type="pic"/>
          </p:nvPr>
        </p:nvSpPr>
        <p:spPr>
          <a:xfrm>
            <a:off x="5843146" y="391662"/>
            <a:ext cx="6077066" cy="607467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93AC"/>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93AC"/>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993AC"/>
                </a:solidFill>
                <a:latin typeface="Calibri"/>
                <a:ea typeface="Calibri"/>
                <a:cs typeface="Calibri"/>
                <a:sym typeface="Calibri"/>
              </a:defRPr>
            </a:lvl1pPr>
            <a:lvl2pPr indent="0" lvl="1" marL="0" marR="0" rtl="0" algn="r">
              <a:spcBef>
                <a:spcPts val="0"/>
              </a:spcBef>
              <a:buNone/>
              <a:defRPr b="0" i="0" sz="1200" u="none" cap="none" strike="noStrike">
                <a:solidFill>
                  <a:srgbClr val="8993AC"/>
                </a:solidFill>
                <a:latin typeface="Calibri"/>
                <a:ea typeface="Calibri"/>
                <a:cs typeface="Calibri"/>
                <a:sym typeface="Calibri"/>
              </a:defRPr>
            </a:lvl2pPr>
            <a:lvl3pPr indent="0" lvl="2" marL="0" marR="0" rtl="0" algn="r">
              <a:spcBef>
                <a:spcPts val="0"/>
              </a:spcBef>
              <a:buNone/>
              <a:defRPr b="0" i="0" sz="1200" u="none" cap="none" strike="noStrike">
                <a:solidFill>
                  <a:srgbClr val="8993AC"/>
                </a:solidFill>
                <a:latin typeface="Calibri"/>
                <a:ea typeface="Calibri"/>
                <a:cs typeface="Calibri"/>
                <a:sym typeface="Calibri"/>
              </a:defRPr>
            </a:lvl3pPr>
            <a:lvl4pPr indent="0" lvl="3" marL="0" marR="0" rtl="0" algn="r">
              <a:spcBef>
                <a:spcPts val="0"/>
              </a:spcBef>
              <a:buNone/>
              <a:defRPr b="0" i="0" sz="1200" u="none" cap="none" strike="noStrike">
                <a:solidFill>
                  <a:srgbClr val="8993AC"/>
                </a:solidFill>
                <a:latin typeface="Calibri"/>
                <a:ea typeface="Calibri"/>
                <a:cs typeface="Calibri"/>
                <a:sym typeface="Calibri"/>
              </a:defRPr>
            </a:lvl4pPr>
            <a:lvl5pPr indent="0" lvl="4" marL="0" marR="0" rtl="0" algn="r">
              <a:spcBef>
                <a:spcPts val="0"/>
              </a:spcBef>
              <a:buNone/>
              <a:defRPr b="0" i="0" sz="1200" u="none" cap="none" strike="noStrike">
                <a:solidFill>
                  <a:srgbClr val="8993AC"/>
                </a:solidFill>
                <a:latin typeface="Calibri"/>
                <a:ea typeface="Calibri"/>
                <a:cs typeface="Calibri"/>
                <a:sym typeface="Calibri"/>
              </a:defRPr>
            </a:lvl5pPr>
            <a:lvl6pPr indent="0" lvl="5" marL="0" marR="0" rtl="0" algn="r">
              <a:spcBef>
                <a:spcPts val="0"/>
              </a:spcBef>
              <a:buNone/>
              <a:defRPr b="0" i="0" sz="1200" u="none" cap="none" strike="noStrike">
                <a:solidFill>
                  <a:srgbClr val="8993AC"/>
                </a:solidFill>
                <a:latin typeface="Calibri"/>
                <a:ea typeface="Calibri"/>
                <a:cs typeface="Calibri"/>
                <a:sym typeface="Calibri"/>
              </a:defRPr>
            </a:lvl6pPr>
            <a:lvl7pPr indent="0" lvl="6" marL="0" marR="0" rtl="0" algn="r">
              <a:spcBef>
                <a:spcPts val="0"/>
              </a:spcBef>
              <a:buNone/>
              <a:defRPr b="0" i="0" sz="1200" u="none" cap="none" strike="noStrike">
                <a:solidFill>
                  <a:srgbClr val="8993AC"/>
                </a:solidFill>
                <a:latin typeface="Calibri"/>
                <a:ea typeface="Calibri"/>
                <a:cs typeface="Calibri"/>
                <a:sym typeface="Calibri"/>
              </a:defRPr>
            </a:lvl7pPr>
            <a:lvl8pPr indent="0" lvl="7" marL="0" marR="0" rtl="0" algn="r">
              <a:spcBef>
                <a:spcPts val="0"/>
              </a:spcBef>
              <a:buNone/>
              <a:defRPr b="0" i="0" sz="1200" u="none" cap="none" strike="noStrike">
                <a:solidFill>
                  <a:srgbClr val="8993AC"/>
                </a:solidFill>
                <a:latin typeface="Calibri"/>
                <a:ea typeface="Calibri"/>
                <a:cs typeface="Calibri"/>
                <a:sym typeface="Calibri"/>
              </a:defRPr>
            </a:lvl8pPr>
            <a:lvl9pPr indent="0" lvl="8" marL="0" marR="0" rtl="0" algn="r">
              <a:spcBef>
                <a:spcPts val="0"/>
              </a:spcBef>
              <a:buNone/>
              <a:defRPr b="0" i="0" sz="1200" u="none" cap="none" strike="noStrike">
                <a:solidFill>
                  <a:srgbClr val="8993A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hyperlink" Target="https://googleslidestheme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2"/>
          <p:cNvPicPr preferRelativeResize="0"/>
          <p:nvPr>
            <p:ph idx="2" type="pic"/>
          </p:nvPr>
        </p:nvPicPr>
        <p:blipFill rotWithShape="1">
          <a:blip r:embed="rId3">
            <a:alphaModFix/>
          </a:blip>
          <a:srcRect b="7774" l="0" r="0" t="7774"/>
          <a:stretch/>
        </p:blipFill>
        <p:spPr>
          <a:xfrm>
            <a:off x="0" y="0"/>
            <a:ext cx="12192000" cy="6858000"/>
          </a:xfrm>
          <a:prstGeom prst="rect">
            <a:avLst/>
          </a:prstGeom>
          <a:noFill/>
          <a:ln>
            <a:noFill/>
          </a:ln>
        </p:spPr>
      </p:pic>
      <p:sp>
        <p:nvSpPr>
          <p:cNvPr id="71" name="Google Shape;71;p12"/>
          <p:cNvSpPr/>
          <p:nvPr/>
        </p:nvSpPr>
        <p:spPr>
          <a:xfrm>
            <a:off x="0" y="0"/>
            <a:ext cx="12192000" cy="6858000"/>
          </a:xfrm>
          <a:prstGeom prst="rect">
            <a:avLst/>
          </a:prstGeom>
          <a:solidFill>
            <a:schemeClr val="accent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12"/>
          <p:cNvSpPr/>
          <p:nvPr/>
        </p:nvSpPr>
        <p:spPr>
          <a:xfrm>
            <a:off x="4082257" y="1392238"/>
            <a:ext cx="4027487" cy="4025900"/>
          </a:xfrm>
          <a:custGeom>
            <a:rect b="b" l="l" r="r" t="t"/>
            <a:pathLst>
              <a:path extrusionOk="0" h="1180" w="1180">
                <a:moveTo>
                  <a:pt x="1132" y="276"/>
                </a:moveTo>
                <a:cubicBezTo>
                  <a:pt x="904" y="276"/>
                  <a:pt x="904" y="276"/>
                  <a:pt x="904" y="276"/>
                </a:cubicBezTo>
                <a:cubicBezTo>
                  <a:pt x="904" y="48"/>
                  <a:pt x="904" y="48"/>
                  <a:pt x="904" y="48"/>
                </a:cubicBezTo>
                <a:cubicBezTo>
                  <a:pt x="904" y="22"/>
                  <a:pt x="882" y="0"/>
                  <a:pt x="856" y="0"/>
                </a:cubicBezTo>
                <a:cubicBezTo>
                  <a:pt x="324" y="0"/>
                  <a:pt x="324" y="0"/>
                  <a:pt x="324" y="0"/>
                </a:cubicBezTo>
                <a:cubicBezTo>
                  <a:pt x="298" y="0"/>
                  <a:pt x="276" y="22"/>
                  <a:pt x="276" y="48"/>
                </a:cubicBezTo>
                <a:cubicBezTo>
                  <a:pt x="276" y="276"/>
                  <a:pt x="276" y="276"/>
                  <a:pt x="276" y="276"/>
                </a:cubicBezTo>
                <a:cubicBezTo>
                  <a:pt x="48" y="276"/>
                  <a:pt x="48" y="276"/>
                  <a:pt x="48" y="276"/>
                </a:cubicBezTo>
                <a:cubicBezTo>
                  <a:pt x="22" y="276"/>
                  <a:pt x="0" y="298"/>
                  <a:pt x="0" y="324"/>
                </a:cubicBezTo>
                <a:cubicBezTo>
                  <a:pt x="0" y="856"/>
                  <a:pt x="0" y="856"/>
                  <a:pt x="0" y="856"/>
                </a:cubicBezTo>
                <a:cubicBezTo>
                  <a:pt x="0" y="882"/>
                  <a:pt x="22" y="904"/>
                  <a:pt x="48" y="904"/>
                </a:cubicBezTo>
                <a:cubicBezTo>
                  <a:pt x="276" y="904"/>
                  <a:pt x="276" y="904"/>
                  <a:pt x="276" y="904"/>
                </a:cubicBezTo>
                <a:cubicBezTo>
                  <a:pt x="276" y="1132"/>
                  <a:pt x="276" y="1132"/>
                  <a:pt x="276" y="1132"/>
                </a:cubicBezTo>
                <a:cubicBezTo>
                  <a:pt x="276" y="1158"/>
                  <a:pt x="298" y="1180"/>
                  <a:pt x="324" y="1180"/>
                </a:cubicBezTo>
                <a:cubicBezTo>
                  <a:pt x="856" y="1180"/>
                  <a:pt x="856" y="1180"/>
                  <a:pt x="856" y="1180"/>
                </a:cubicBezTo>
                <a:cubicBezTo>
                  <a:pt x="882" y="1180"/>
                  <a:pt x="904" y="1158"/>
                  <a:pt x="904" y="1132"/>
                </a:cubicBezTo>
                <a:cubicBezTo>
                  <a:pt x="904" y="904"/>
                  <a:pt x="904" y="904"/>
                  <a:pt x="904" y="904"/>
                </a:cubicBezTo>
                <a:cubicBezTo>
                  <a:pt x="1132" y="904"/>
                  <a:pt x="1132" y="904"/>
                  <a:pt x="1132" y="904"/>
                </a:cubicBezTo>
                <a:cubicBezTo>
                  <a:pt x="1158" y="904"/>
                  <a:pt x="1180" y="882"/>
                  <a:pt x="1180" y="856"/>
                </a:cubicBezTo>
                <a:cubicBezTo>
                  <a:pt x="1180" y="324"/>
                  <a:pt x="1180" y="324"/>
                  <a:pt x="1180" y="324"/>
                </a:cubicBezTo>
                <a:cubicBezTo>
                  <a:pt x="1180" y="298"/>
                  <a:pt x="1158" y="276"/>
                  <a:pt x="1132" y="276"/>
                </a:cubicBezTo>
                <a:close/>
              </a:path>
            </a:pathLst>
          </a:custGeom>
          <a:solidFill>
            <a:schemeClr val="accent2">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12"/>
          <p:cNvSpPr txBox="1"/>
          <p:nvPr>
            <p:ph idx="1" type="subTitle"/>
          </p:nvPr>
        </p:nvSpPr>
        <p:spPr>
          <a:xfrm>
            <a:off x="3046071" y="3881839"/>
            <a:ext cx="6099858" cy="512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2000"/>
              <a:buNone/>
            </a:pPr>
            <a:r>
              <a:rPr lang="en-US" sz="2000">
                <a:solidFill>
                  <a:schemeClr val="lt2"/>
                </a:solidFill>
              </a:rPr>
              <a:t>Submission by BlitzHacks</a:t>
            </a:r>
            <a:endParaRPr/>
          </a:p>
        </p:txBody>
      </p:sp>
      <p:sp>
        <p:nvSpPr>
          <p:cNvPr id="74" name="Google Shape;74;p12"/>
          <p:cNvSpPr txBox="1"/>
          <p:nvPr>
            <p:ph type="ctrTitle"/>
          </p:nvPr>
        </p:nvSpPr>
        <p:spPr>
          <a:xfrm>
            <a:off x="3046071" y="2581277"/>
            <a:ext cx="6099858" cy="134778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2"/>
              </a:buClr>
              <a:buSzPts val="5400"/>
              <a:buFont typeface="Calibri"/>
              <a:buNone/>
            </a:pPr>
            <a:r>
              <a:rPr lang="en-US" sz="5400">
                <a:solidFill>
                  <a:schemeClr val="lt2"/>
                </a:solidFill>
              </a:rPr>
              <a:t>HealthHome</a:t>
            </a:r>
            <a:endParaRPr/>
          </a:p>
        </p:txBody>
      </p:sp>
      <p:grpSp>
        <p:nvGrpSpPr>
          <p:cNvPr id="75" name="Google Shape;75;p12"/>
          <p:cNvGrpSpPr/>
          <p:nvPr/>
        </p:nvGrpSpPr>
        <p:grpSpPr>
          <a:xfrm>
            <a:off x="5655553" y="2137769"/>
            <a:ext cx="880895" cy="720533"/>
            <a:chOff x="1016000" y="7689850"/>
            <a:chExt cx="636588" cy="520700"/>
          </a:xfrm>
        </p:grpSpPr>
        <p:sp>
          <p:nvSpPr>
            <p:cNvPr id="76" name="Google Shape;76;p12"/>
            <p:cNvSpPr/>
            <p:nvPr/>
          </p:nvSpPr>
          <p:spPr>
            <a:xfrm>
              <a:off x="1333500" y="7893050"/>
              <a:ext cx="319088" cy="317500"/>
            </a:xfrm>
            <a:custGeom>
              <a:rect b="b" l="l" r="r" t="t"/>
              <a:pathLst>
                <a:path extrusionOk="0" h="122" w="123">
                  <a:moveTo>
                    <a:pt x="117" y="96"/>
                  </a:moveTo>
                  <a:cubicBezTo>
                    <a:pt x="94" y="72"/>
                    <a:pt x="94" y="72"/>
                    <a:pt x="94" y="72"/>
                  </a:cubicBezTo>
                  <a:cubicBezTo>
                    <a:pt x="97" y="65"/>
                    <a:pt x="99" y="58"/>
                    <a:pt x="99" y="50"/>
                  </a:cubicBezTo>
                  <a:cubicBezTo>
                    <a:pt x="99" y="22"/>
                    <a:pt x="77" y="0"/>
                    <a:pt x="49" y="0"/>
                  </a:cubicBezTo>
                  <a:cubicBezTo>
                    <a:pt x="22" y="0"/>
                    <a:pt x="0" y="22"/>
                    <a:pt x="0" y="50"/>
                  </a:cubicBezTo>
                  <a:cubicBezTo>
                    <a:pt x="0" y="77"/>
                    <a:pt x="22" y="99"/>
                    <a:pt x="49" y="99"/>
                  </a:cubicBezTo>
                  <a:cubicBezTo>
                    <a:pt x="58" y="99"/>
                    <a:pt x="65" y="97"/>
                    <a:pt x="72" y="94"/>
                  </a:cubicBezTo>
                  <a:cubicBezTo>
                    <a:pt x="96" y="117"/>
                    <a:pt x="96" y="117"/>
                    <a:pt x="96" y="117"/>
                  </a:cubicBezTo>
                  <a:cubicBezTo>
                    <a:pt x="99" y="120"/>
                    <a:pt x="103" y="122"/>
                    <a:pt x="107" y="122"/>
                  </a:cubicBezTo>
                  <a:cubicBezTo>
                    <a:pt x="110" y="122"/>
                    <a:pt x="114" y="120"/>
                    <a:pt x="117" y="117"/>
                  </a:cubicBezTo>
                  <a:cubicBezTo>
                    <a:pt x="123" y="112"/>
                    <a:pt x="123" y="102"/>
                    <a:pt x="117" y="96"/>
                  </a:cubicBezTo>
                  <a:close/>
                  <a:moveTo>
                    <a:pt x="49" y="76"/>
                  </a:moveTo>
                  <a:cubicBezTo>
                    <a:pt x="35" y="76"/>
                    <a:pt x="23" y="64"/>
                    <a:pt x="23" y="50"/>
                  </a:cubicBezTo>
                  <a:cubicBezTo>
                    <a:pt x="23" y="35"/>
                    <a:pt x="35" y="23"/>
                    <a:pt x="49" y="23"/>
                  </a:cubicBezTo>
                  <a:cubicBezTo>
                    <a:pt x="64" y="23"/>
                    <a:pt x="76" y="35"/>
                    <a:pt x="76" y="50"/>
                  </a:cubicBezTo>
                  <a:cubicBezTo>
                    <a:pt x="76" y="64"/>
                    <a:pt x="64" y="76"/>
                    <a:pt x="49" y="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2"/>
            <p:cNvSpPr/>
            <p:nvPr/>
          </p:nvSpPr>
          <p:spPr>
            <a:xfrm>
              <a:off x="1016000" y="7689850"/>
              <a:ext cx="595313" cy="520700"/>
            </a:xfrm>
            <a:custGeom>
              <a:rect b="b" l="l" r="r" t="t"/>
              <a:pathLst>
                <a:path extrusionOk="0" h="200" w="229">
                  <a:moveTo>
                    <a:pt x="107" y="128"/>
                  </a:moveTo>
                  <a:cubicBezTo>
                    <a:pt x="107" y="92"/>
                    <a:pt x="136" y="63"/>
                    <a:pt x="171" y="63"/>
                  </a:cubicBezTo>
                  <a:cubicBezTo>
                    <a:pt x="192" y="63"/>
                    <a:pt x="210" y="73"/>
                    <a:pt x="222" y="88"/>
                  </a:cubicBezTo>
                  <a:cubicBezTo>
                    <a:pt x="226" y="79"/>
                    <a:pt x="229" y="70"/>
                    <a:pt x="229" y="61"/>
                  </a:cubicBezTo>
                  <a:cubicBezTo>
                    <a:pt x="229" y="44"/>
                    <a:pt x="222" y="29"/>
                    <a:pt x="211" y="18"/>
                  </a:cubicBezTo>
                  <a:cubicBezTo>
                    <a:pt x="199" y="6"/>
                    <a:pt x="184" y="0"/>
                    <a:pt x="168" y="0"/>
                  </a:cubicBezTo>
                  <a:cubicBezTo>
                    <a:pt x="152" y="0"/>
                    <a:pt x="136" y="6"/>
                    <a:pt x="125" y="18"/>
                  </a:cubicBezTo>
                  <a:cubicBezTo>
                    <a:pt x="121" y="22"/>
                    <a:pt x="117" y="27"/>
                    <a:pt x="114" y="32"/>
                  </a:cubicBezTo>
                  <a:cubicBezTo>
                    <a:pt x="112" y="27"/>
                    <a:pt x="108" y="22"/>
                    <a:pt x="104" y="18"/>
                  </a:cubicBezTo>
                  <a:cubicBezTo>
                    <a:pt x="92" y="6"/>
                    <a:pt x="77" y="0"/>
                    <a:pt x="61" y="0"/>
                  </a:cubicBezTo>
                  <a:cubicBezTo>
                    <a:pt x="44" y="0"/>
                    <a:pt x="29" y="6"/>
                    <a:pt x="18" y="18"/>
                  </a:cubicBezTo>
                  <a:cubicBezTo>
                    <a:pt x="6" y="29"/>
                    <a:pt x="0" y="44"/>
                    <a:pt x="0" y="61"/>
                  </a:cubicBezTo>
                  <a:cubicBezTo>
                    <a:pt x="0" y="77"/>
                    <a:pt x="6" y="92"/>
                    <a:pt x="18" y="104"/>
                  </a:cubicBezTo>
                  <a:cubicBezTo>
                    <a:pt x="104" y="195"/>
                    <a:pt x="104" y="195"/>
                    <a:pt x="104" y="195"/>
                  </a:cubicBezTo>
                  <a:cubicBezTo>
                    <a:pt x="107" y="198"/>
                    <a:pt x="110" y="200"/>
                    <a:pt x="114" y="200"/>
                  </a:cubicBezTo>
                  <a:cubicBezTo>
                    <a:pt x="118" y="200"/>
                    <a:pt x="122" y="198"/>
                    <a:pt x="125" y="195"/>
                  </a:cubicBezTo>
                  <a:cubicBezTo>
                    <a:pt x="137" y="182"/>
                    <a:pt x="137" y="182"/>
                    <a:pt x="137" y="182"/>
                  </a:cubicBezTo>
                  <a:cubicBezTo>
                    <a:pt x="119" y="171"/>
                    <a:pt x="107" y="151"/>
                    <a:pt x="107" y="12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12"/>
          <p:cNvSpPr txBox="1"/>
          <p:nvPr/>
        </p:nvSpPr>
        <p:spPr>
          <a:xfrm>
            <a:off x="121375" y="6453400"/>
            <a:ext cx="11986200" cy="31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solidFill>
                  <a:srgbClr val="D9D9D9"/>
                </a:solidFill>
                <a:latin typeface="Calibri"/>
                <a:ea typeface="Calibri"/>
                <a:cs typeface="Calibri"/>
                <a:sym typeface="Calibri"/>
              </a:rPr>
              <a:t>Brought to you by: </a:t>
            </a:r>
            <a:r>
              <a:rPr lang="en-US" u="sng">
                <a:solidFill>
                  <a:srgbClr val="D9D9D9"/>
                </a:solidFill>
                <a:latin typeface="Calibri"/>
                <a:ea typeface="Calibri"/>
                <a:cs typeface="Calibri"/>
                <a:sym typeface="Calibri"/>
                <a:hlinkClick r:id="rId4">
                  <a:extLst>
                    <a:ext uri="{A12FA001-AC4F-418D-AE19-62706E023703}">
                      <ahyp:hlinkClr val="tx"/>
                    </a:ext>
                  </a:extLst>
                </a:hlinkClick>
              </a:rPr>
              <a:t>https://GoogleSlidesThemes.com</a:t>
            </a:r>
            <a:endParaRPr>
              <a:solidFill>
                <a:srgbClr val="D9D9D9"/>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p:tgtEl>
                                          <p:spTgt spid="72"/>
                                        </p:tgtEl>
                                        <p:attrNameLst>
                                          <p:attrName>ppt_w</p:attrName>
                                        </p:attrNameLst>
                                      </p:cBhvr>
                                      <p:tavLst>
                                        <p:tav fmla="" tm="0">
                                          <p:val>
                                            <p:strVal val="0"/>
                                          </p:val>
                                        </p:tav>
                                        <p:tav fmla="" tm="100000">
                                          <p:val>
                                            <p:strVal val="#ppt_w"/>
                                          </p:val>
                                        </p:tav>
                                      </p:tavLst>
                                    </p:anim>
                                    <p:anim calcmode="lin" valueType="num">
                                      <p:cBhvr additive="base">
                                        <p:cTn dur="500"/>
                                        <p:tgtEl>
                                          <p:spTgt spid="7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p:tgtEl>
                                          <p:spTgt spid="75"/>
                                        </p:tgtEl>
                                        <p:attrNameLst>
                                          <p:attrName>ppt_w</p:attrName>
                                        </p:attrNameLst>
                                      </p:cBhvr>
                                      <p:tavLst>
                                        <p:tav fmla="" tm="0">
                                          <p:val>
                                            <p:strVal val="0"/>
                                          </p:val>
                                        </p:tav>
                                        <p:tav fmla="" tm="100000">
                                          <p:val>
                                            <p:strVal val="#ppt_w"/>
                                          </p:val>
                                        </p:tav>
                                      </p:tavLst>
                                    </p:anim>
                                    <p:anim calcmode="lin" valueType="num">
                                      <p:cBhvr additive="base">
                                        <p:cTn dur="500"/>
                                        <p:tgtEl>
                                          <p:spTgt spid="75"/>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500"/>
                                        <p:tgtEl>
                                          <p:spTgt spid="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nvSpPr>
        <p:spPr>
          <a:xfrm>
            <a:off x="529725" y="465300"/>
            <a:ext cx="5877600" cy="6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3100" u="sng">
                <a:solidFill>
                  <a:schemeClr val="dk1"/>
                </a:solidFill>
                <a:latin typeface="Georgia"/>
                <a:ea typeface="Georgia"/>
                <a:cs typeface="Georgia"/>
                <a:sym typeface="Georgia"/>
              </a:rPr>
              <a:t>Medical </a:t>
            </a:r>
            <a:r>
              <a:rPr lang="en-US" sz="3100" u="sng">
                <a:solidFill>
                  <a:schemeClr val="dk1"/>
                </a:solidFill>
                <a:latin typeface="Georgia"/>
                <a:ea typeface="Georgia"/>
                <a:cs typeface="Georgia"/>
                <a:sym typeface="Georgia"/>
              </a:rPr>
              <a:t>Assistance</a:t>
            </a:r>
            <a:r>
              <a:rPr lang="en-US" sz="3100" u="sng">
                <a:solidFill>
                  <a:schemeClr val="dk1"/>
                </a:solidFill>
                <a:latin typeface="Georgia"/>
                <a:ea typeface="Georgia"/>
                <a:cs typeface="Georgia"/>
                <a:sym typeface="Georgia"/>
              </a:rPr>
              <a:t> Features</a:t>
            </a:r>
            <a:endParaRPr sz="3100" u="sng">
              <a:solidFill>
                <a:schemeClr val="dk1"/>
              </a:solidFill>
              <a:latin typeface="Georgia"/>
              <a:ea typeface="Georgia"/>
              <a:cs typeface="Georgia"/>
              <a:sym typeface="Georgia"/>
            </a:endParaRPr>
          </a:p>
        </p:txBody>
      </p:sp>
      <p:sp>
        <p:nvSpPr>
          <p:cNvPr id="152" name="Google Shape;152;p21"/>
          <p:cNvSpPr txBox="1"/>
          <p:nvPr/>
        </p:nvSpPr>
        <p:spPr>
          <a:xfrm>
            <a:off x="1789675" y="1615700"/>
            <a:ext cx="7710000" cy="125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100">
                <a:latin typeface="Georgia"/>
                <a:ea typeface="Georgia"/>
                <a:cs typeface="Georgia"/>
                <a:sym typeface="Georgia"/>
              </a:rPr>
              <a:t>1</a:t>
            </a:r>
            <a:r>
              <a:rPr lang="en-US" sz="2100">
                <a:latin typeface="Georgia"/>
                <a:ea typeface="Georgia"/>
                <a:cs typeface="Georgia"/>
                <a:sym typeface="Georgia"/>
              </a:rPr>
              <a:t>. </a:t>
            </a:r>
            <a:r>
              <a:rPr i="1" lang="en-US" sz="2100" u="sng">
                <a:latin typeface="Georgia"/>
                <a:ea typeface="Georgia"/>
                <a:cs typeface="Georgia"/>
                <a:sym typeface="Georgia"/>
              </a:rPr>
              <a:t>Scheduler and Reminder</a:t>
            </a:r>
            <a:r>
              <a:rPr lang="en-US" sz="2100">
                <a:latin typeface="Georgia"/>
                <a:ea typeface="Georgia"/>
                <a:cs typeface="Georgia"/>
                <a:sym typeface="Georgia"/>
              </a:rPr>
              <a:t>: Can be used to schedule and remind patients of doctors appointments, medicine intake or daily calorie consumption targets.</a:t>
            </a:r>
            <a:endParaRPr sz="1700"/>
          </a:p>
        </p:txBody>
      </p:sp>
      <p:sp>
        <p:nvSpPr>
          <p:cNvPr id="153" name="Google Shape;153;p21"/>
          <p:cNvSpPr txBox="1"/>
          <p:nvPr/>
        </p:nvSpPr>
        <p:spPr>
          <a:xfrm>
            <a:off x="1899125" y="3065675"/>
            <a:ext cx="7710000" cy="125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100">
                <a:latin typeface="Georgia"/>
                <a:ea typeface="Georgia"/>
                <a:cs typeface="Georgia"/>
                <a:sym typeface="Georgia"/>
              </a:rPr>
              <a:t>2</a:t>
            </a:r>
            <a:r>
              <a:rPr lang="en-US" sz="2100">
                <a:latin typeface="Georgia"/>
                <a:ea typeface="Georgia"/>
                <a:cs typeface="Georgia"/>
                <a:sym typeface="Georgia"/>
              </a:rPr>
              <a:t>. </a:t>
            </a:r>
            <a:r>
              <a:rPr i="1" lang="en-US" sz="2100" u="sng">
                <a:latin typeface="Georgia"/>
                <a:ea typeface="Georgia"/>
                <a:cs typeface="Georgia"/>
                <a:sym typeface="Georgia"/>
              </a:rPr>
              <a:t>Nutrition</a:t>
            </a:r>
            <a:r>
              <a:rPr lang="en-US" sz="2100">
                <a:latin typeface="Georgia"/>
                <a:ea typeface="Georgia"/>
                <a:cs typeface="Georgia"/>
                <a:sym typeface="Georgia"/>
              </a:rPr>
              <a:t>: </a:t>
            </a:r>
            <a:r>
              <a:rPr lang="en-US" sz="2100">
                <a:latin typeface="Georgia"/>
                <a:ea typeface="Georgia"/>
                <a:cs typeface="Georgia"/>
                <a:sym typeface="Georgia"/>
              </a:rPr>
              <a:t>This app include diet and calorie calculator.So that the user can plan their diet such that their diet does not exceed a certain amount of calorie</a:t>
            </a:r>
            <a:endParaRPr sz="21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p:nvPr/>
        </p:nvSpPr>
        <p:spPr>
          <a:xfrm>
            <a:off x="899425" y="429175"/>
            <a:ext cx="4977900" cy="800700"/>
          </a:xfrm>
          <a:prstGeom prst="roundRect">
            <a:avLst>
              <a:gd fmla="val 8782" name="adj"/>
            </a:avLst>
          </a:prstGeom>
          <a:solidFill>
            <a:srgbClr val="518B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2"/>
          <p:cNvSpPr/>
          <p:nvPr/>
        </p:nvSpPr>
        <p:spPr>
          <a:xfrm>
            <a:off x="508419" y="428969"/>
            <a:ext cx="801571" cy="801255"/>
          </a:xfrm>
          <a:custGeom>
            <a:rect b="b" l="l" r="r" t="t"/>
            <a:pathLst>
              <a:path extrusionOk="0" h="1180" w="1180">
                <a:moveTo>
                  <a:pt x="1132" y="276"/>
                </a:moveTo>
                <a:cubicBezTo>
                  <a:pt x="904" y="276"/>
                  <a:pt x="904" y="276"/>
                  <a:pt x="904" y="276"/>
                </a:cubicBezTo>
                <a:cubicBezTo>
                  <a:pt x="904" y="48"/>
                  <a:pt x="904" y="48"/>
                  <a:pt x="904" y="48"/>
                </a:cubicBezTo>
                <a:cubicBezTo>
                  <a:pt x="904" y="22"/>
                  <a:pt x="882" y="0"/>
                  <a:pt x="856" y="0"/>
                </a:cubicBezTo>
                <a:cubicBezTo>
                  <a:pt x="324" y="0"/>
                  <a:pt x="324" y="0"/>
                  <a:pt x="324" y="0"/>
                </a:cubicBezTo>
                <a:cubicBezTo>
                  <a:pt x="298" y="0"/>
                  <a:pt x="276" y="22"/>
                  <a:pt x="276" y="48"/>
                </a:cubicBezTo>
                <a:cubicBezTo>
                  <a:pt x="276" y="276"/>
                  <a:pt x="276" y="276"/>
                  <a:pt x="276" y="276"/>
                </a:cubicBezTo>
                <a:cubicBezTo>
                  <a:pt x="48" y="276"/>
                  <a:pt x="48" y="276"/>
                  <a:pt x="48" y="276"/>
                </a:cubicBezTo>
                <a:cubicBezTo>
                  <a:pt x="22" y="276"/>
                  <a:pt x="0" y="298"/>
                  <a:pt x="0" y="324"/>
                </a:cubicBezTo>
                <a:cubicBezTo>
                  <a:pt x="0" y="856"/>
                  <a:pt x="0" y="856"/>
                  <a:pt x="0" y="856"/>
                </a:cubicBezTo>
                <a:cubicBezTo>
                  <a:pt x="0" y="882"/>
                  <a:pt x="22" y="904"/>
                  <a:pt x="48" y="904"/>
                </a:cubicBezTo>
                <a:cubicBezTo>
                  <a:pt x="276" y="904"/>
                  <a:pt x="276" y="904"/>
                  <a:pt x="276" y="904"/>
                </a:cubicBezTo>
                <a:cubicBezTo>
                  <a:pt x="276" y="1132"/>
                  <a:pt x="276" y="1132"/>
                  <a:pt x="276" y="1132"/>
                </a:cubicBezTo>
                <a:cubicBezTo>
                  <a:pt x="276" y="1158"/>
                  <a:pt x="298" y="1180"/>
                  <a:pt x="324" y="1180"/>
                </a:cubicBezTo>
                <a:cubicBezTo>
                  <a:pt x="856" y="1180"/>
                  <a:pt x="856" y="1180"/>
                  <a:pt x="856" y="1180"/>
                </a:cubicBezTo>
                <a:cubicBezTo>
                  <a:pt x="882" y="1180"/>
                  <a:pt x="904" y="1158"/>
                  <a:pt x="904" y="1132"/>
                </a:cubicBezTo>
                <a:cubicBezTo>
                  <a:pt x="904" y="904"/>
                  <a:pt x="904" y="904"/>
                  <a:pt x="904" y="904"/>
                </a:cubicBezTo>
                <a:cubicBezTo>
                  <a:pt x="1132" y="904"/>
                  <a:pt x="1132" y="904"/>
                  <a:pt x="1132" y="904"/>
                </a:cubicBezTo>
                <a:cubicBezTo>
                  <a:pt x="1158" y="904"/>
                  <a:pt x="1180" y="882"/>
                  <a:pt x="1180" y="856"/>
                </a:cubicBezTo>
                <a:cubicBezTo>
                  <a:pt x="1180" y="324"/>
                  <a:pt x="1180" y="324"/>
                  <a:pt x="1180" y="324"/>
                </a:cubicBezTo>
                <a:cubicBezTo>
                  <a:pt x="1180" y="298"/>
                  <a:pt x="1158" y="276"/>
                  <a:pt x="1132" y="2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2"/>
          <p:cNvSpPr txBox="1"/>
          <p:nvPr/>
        </p:nvSpPr>
        <p:spPr>
          <a:xfrm>
            <a:off x="1542149" y="536150"/>
            <a:ext cx="54663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Putting it all together</a:t>
            </a:r>
            <a:endParaRPr/>
          </a:p>
        </p:txBody>
      </p:sp>
      <p:sp>
        <p:nvSpPr>
          <p:cNvPr id="161" name="Google Shape;161;p22"/>
          <p:cNvSpPr txBox="1"/>
          <p:nvPr/>
        </p:nvSpPr>
        <p:spPr>
          <a:xfrm>
            <a:off x="1875550" y="2053775"/>
            <a:ext cx="8927100" cy="285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US" sz="2200">
                <a:latin typeface="Georgia"/>
                <a:ea typeface="Georgia"/>
                <a:cs typeface="Georgia"/>
                <a:sym typeface="Georgia"/>
              </a:rPr>
              <a:t>Healthcare, like most other industries, has undergone a rapid transformation, thanks to advancements in technology. Its high time to adopt implementations such as blockchain to help make our Medical documents secure. M</a:t>
            </a:r>
            <a:r>
              <a:rPr lang="en-US" sz="2200">
                <a:latin typeface="Georgia"/>
                <a:ea typeface="Georgia"/>
                <a:cs typeface="Georgia"/>
                <a:sym typeface="Georgia"/>
              </a:rPr>
              <a:t>edical assistance features along with a decentralized record system, as we have proposed, creates a truly functional and patient centric information exchange system for patients and providers everywhere.</a:t>
            </a:r>
            <a:endParaRPr sz="3100">
              <a:latin typeface="Georgia"/>
              <a:ea typeface="Georgia"/>
              <a:cs typeface="Georgia"/>
              <a:sym typeface="Georgia"/>
            </a:endParaRPr>
          </a:p>
        </p:txBody>
      </p:sp>
      <p:cxnSp>
        <p:nvCxnSpPr>
          <p:cNvPr id="162" name="Google Shape;162;p22"/>
          <p:cNvCxnSpPr/>
          <p:nvPr/>
        </p:nvCxnSpPr>
        <p:spPr>
          <a:xfrm>
            <a:off x="4574600" y="5337850"/>
            <a:ext cx="3679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ppt_w</p:attrName>
                                        </p:attrNameLst>
                                      </p:cBhvr>
                                      <p:tavLst>
                                        <p:tav fmla="" tm="0">
                                          <p:val>
                                            <p:strVal val="0"/>
                                          </p:val>
                                        </p:tav>
                                        <p:tav fmla="" tm="100000">
                                          <p:val>
                                            <p:strVal val="#ppt_w"/>
                                          </p:val>
                                        </p:tav>
                                      </p:tavLst>
                                    </p:anim>
                                    <p:anim calcmode="lin" valueType="num">
                                      <p:cBhvr additive="base">
                                        <p:cTn dur="500"/>
                                        <p:tgtEl>
                                          <p:spTgt spid="15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p:nvPr/>
        </p:nvSpPr>
        <p:spPr>
          <a:xfrm>
            <a:off x="899425" y="429175"/>
            <a:ext cx="3875700" cy="800700"/>
          </a:xfrm>
          <a:prstGeom prst="roundRect">
            <a:avLst>
              <a:gd fmla="val 8782" name="adj"/>
            </a:avLst>
          </a:prstGeom>
          <a:solidFill>
            <a:srgbClr val="518B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13"/>
          <p:cNvSpPr/>
          <p:nvPr/>
        </p:nvSpPr>
        <p:spPr>
          <a:xfrm>
            <a:off x="508419" y="428969"/>
            <a:ext cx="801571" cy="801255"/>
          </a:xfrm>
          <a:custGeom>
            <a:rect b="b" l="l" r="r" t="t"/>
            <a:pathLst>
              <a:path extrusionOk="0" h="1180" w="1180">
                <a:moveTo>
                  <a:pt x="1132" y="276"/>
                </a:moveTo>
                <a:cubicBezTo>
                  <a:pt x="904" y="276"/>
                  <a:pt x="904" y="276"/>
                  <a:pt x="904" y="276"/>
                </a:cubicBezTo>
                <a:cubicBezTo>
                  <a:pt x="904" y="48"/>
                  <a:pt x="904" y="48"/>
                  <a:pt x="904" y="48"/>
                </a:cubicBezTo>
                <a:cubicBezTo>
                  <a:pt x="904" y="22"/>
                  <a:pt x="882" y="0"/>
                  <a:pt x="856" y="0"/>
                </a:cubicBezTo>
                <a:cubicBezTo>
                  <a:pt x="324" y="0"/>
                  <a:pt x="324" y="0"/>
                  <a:pt x="324" y="0"/>
                </a:cubicBezTo>
                <a:cubicBezTo>
                  <a:pt x="298" y="0"/>
                  <a:pt x="276" y="22"/>
                  <a:pt x="276" y="48"/>
                </a:cubicBezTo>
                <a:cubicBezTo>
                  <a:pt x="276" y="276"/>
                  <a:pt x="276" y="276"/>
                  <a:pt x="276" y="276"/>
                </a:cubicBezTo>
                <a:cubicBezTo>
                  <a:pt x="48" y="276"/>
                  <a:pt x="48" y="276"/>
                  <a:pt x="48" y="276"/>
                </a:cubicBezTo>
                <a:cubicBezTo>
                  <a:pt x="22" y="276"/>
                  <a:pt x="0" y="298"/>
                  <a:pt x="0" y="324"/>
                </a:cubicBezTo>
                <a:cubicBezTo>
                  <a:pt x="0" y="856"/>
                  <a:pt x="0" y="856"/>
                  <a:pt x="0" y="856"/>
                </a:cubicBezTo>
                <a:cubicBezTo>
                  <a:pt x="0" y="882"/>
                  <a:pt x="22" y="904"/>
                  <a:pt x="48" y="904"/>
                </a:cubicBezTo>
                <a:cubicBezTo>
                  <a:pt x="276" y="904"/>
                  <a:pt x="276" y="904"/>
                  <a:pt x="276" y="904"/>
                </a:cubicBezTo>
                <a:cubicBezTo>
                  <a:pt x="276" y="1132"/>
                  <a:pt x="276" y="1132"/>
                  <a:pt x="276" y="1132"/>
                </a:cubicBezTo>
                <a:cubicBezTo>
                  <a:pt x="276" y="1158"/>
                  <a:pt x="298" y="1180"/>
                  <a:pt x="324" y="1180"/>
                </a:cubicBezTo>
                <a:cubicBezTo>
                  <a:pt x="856" y="1180"/>
                  <a:pt x="856" y="1180"/>
                  <a:pt x="856" y="1180"/>
                </a:cubicBezTo>
                <a:cubicBezTo>
                  <a:pt x="882" y="1180"/>
                  <a:pt x="904" y="1158"/>
                  <a:pt x="904" y="1132"/>
                </a:cubicBezTo>
                <a:cubicBezTo>
                  <a:pt x="904" y="904"/>
                  <a:pt x="904" y="904"/>
                  <a:pt x="904" y="904"/>
                </a:cubicBezTo>
                <a:cubicBezTo>
                  <a:pt x="1132" y="904"/>
                  <a:pt x="1132" y="904"/>
                  <a:pt x="1132" y="904"/>
                </a:cubicBezTo>
                <a:cubicBezTo>
                  <a:pt x="1158" y="904"/>
                  <a:pt x="1180" y="882"/>
                  <a:pt x="1180" y="856"/>
                </a:cubicBezTo>
                <a:cubicBezTo>
                  <a:pt x="1180" y="324"/>
                  <a:pt x="1180" y="324"/>
                  <a:pt x="1180" y="324"/>
                </a:cubicBezTo>
                <a:cubicBezTo>
                  <a:pt x="1180" y="298"/>
                  <a:pt x="1158" y="276"/>
                  <a:pt x="1132" y="2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3"/>
          <p:cNvSpPr txBox="1"/>
          <p:nvPr/>
        </p:nvSpPr>
        <p:spPr>
          <a:xfrm>
            <a:off x="1542151" y="536150"/>
            <a:ext cx="31755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Team De</a:t>
            </a:r>
            <a:r>
              <a:rPr b="1" lang="en-US" sz="3200">
                <a:solidFill>
                  <a:schemeClr val="lt1"/>
                </a:solidFill>
                <a:latin typeface="Calibri"/>
                <a:ea typeface="Calibri"/>
                <a:cs typeface="Calibri"/>
                <a:sym typeface="Calibri"/>
              </a:rPr>
              <a:t>t</a:t>
            </a:r>
            <a:r>
              <a:rPr b="1" lang="en-US" sz="3200">
                <a:solidFill>
                  <a:schemeClr val="lt1"/>
                </a:solidFill>
                <a:latin typeface="Calibri"/>
                <a:ea typeface="Calibri"/>
                <a:cs typeface="Calibri"/>
                <a:sym typeface="Calibri"/>
              </a:rPr>
              <a:t>ails</a:t>
            </a:r>
            <a:endParaRPr/>
          </a:p>
        </p:txBody>
      </p:sp>
      <p:sp>
        <p:nvSpPr>
          <p:cNvPr id="86" name="Google Shape;86;p13"/>
          <p:cNvSpPr txBox="1"/>
          <p:nvPr/>
        </p:nvSpPr>
        <p:spPr>
          <a:xfrm>
            <a:off x="899425" y="1896325"/>
            <a:ext cx="10218300" cy="4386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i="1" lang="en-US" sz="2700" u="sng">
                <a:latin typeface="Georgia"/>
                <a:ea typeface="Georgia"/>
                <a:cs typeface="Georgia"/>
                <a:sym typeface="Georgia"/>
              </a:rPr>
              <a:t>Team Name</a:t>
            </a:r>
            <a:r>
              <a:rPr lang="en-US" sz="2700">
                <a:latin typeface="Georgia"/>
                <a:ea typeface="Georgia"/>
                <a:cs typeface="Georgia"/>
                <a:sym typeface="Georgia"/>
              </a:rPr>
              <a:t>: 		BlitzHacks</a:t>
            </a:r>
            <a:endParaRPr sz="2700">
              <a:latin typeface="Georgia"/>
              <a:ea typeface="Georgia"/>
              <a:cs typeface="Georgia"/>
              <a:sym typeface="Georgia"/>
            </a:endParaRPr>
          </a:p>
          <a:p>
            <a:pPr indent="0" lvl="0" marL="0" rtl="0" algn="just">
              <a:lnSpc>
                <a:spcPct val="115000"/>
              </a:lnSpc>
              <a:spcBef>
                <a:spcPts val="0"/>
              </a:spcBef>
              <a:spcAft>
                <a:spcPts val="0"/>
              </a:spcAft>
              <a:buNone/>
            </a:pPr>
            <a:r>
              <a:rPr i="1" lang="en-US" sz="2700" u="sng">
                <a:latin typeface="Georgia"/>
                <a:ea typeface="Georgia"/>
                <a:cs typeface="Georgia"/>
                <a:sym typeface="Georgia"/>
              </a:rPr>
              <a:t>Topic Chosen</a:t>
            </a:r>
            <a:r>
              <a:rPr lang="en-US" sz="2700">
                <a:latin typeface="Georgia"/>
                <a:ea typeface="Georgia"/>
                <a:cs typeface="Georgia"/>
                <a:sym typeface="Georgia"/>
              </a:rPr>
              <a:t>: 		HealthTech</a:t>
            </a:r>
            <a:endParaRPr sz="2700">
              <a:latin typeface="Georgia"/>
              <a:ea typeface="Georgia"/>
              <a:cs typeface="Georgia"/>
              <a:sym typeface="Georgia"/>
            </a:endParaRPr>
          </a:p>
          <a:p>
            <a:pPr indent="0" lvl="0" marL="0" rtl="0" algn="just">
              <a:lnSpc>
                <a:spcPct val="115000"/>
              </a:lnSpc>
              <a:spcBef>
                <a:spcPts val="0"/>
              </a:spcBef>
              <a:spcAft>
                <a:spcPts val="0"/>
              </a:spcAft>
              <a:buNone/>
            </a:pPr>
            <a:r>
              <a:rPr i="1" lang="en-US" sz="2700" u="sng">
                <a:latin typeface="Georgia"/>
                <a:ea typeface="Georgia"/>
                <a:cs typeface="Georgia"/>
                <a:sym typeface="Georgia"/>
              </a:rPr>
              <a:t>Team Members</a:t>
            </a:r>
            <a:r>
              <a:rPr lang="en-US" sz="2700">
                <a:latin typeface="Georgia"/>
                <a:ea typeface="Georgia"/>
                <a:cs typeface="Georgia"/>
                <a:sym typeface="Georgia"/>
              </a:rPr>
              <a:t>: 	Athul Joseph, Sanandh Kumar M</a:t>
            </a:r>
            <a:endParaRPr sz="2700">
              <a:latin typeface="Georgia"/>
              <a:ea typeface="Georgia"/>
              <a:cs typeface="Georgia"/>
              <a:sym typeface="Georgia"/>
            </a:endParaRPr>
          </a:p>
          <a:p>
            <a:pPr indent="0" lvl="0" marL="2286000" rtl="0" algn="just">
              <a:lnSpc>
                <a:spcPct val="115000"/>
              </a:lnSpc>
              <a:spcBef>
                <a:spcPts val="0"/>
              </a:spcBef>
              <a:spcAft>
                <a:spcPts val="0"/>
              </a:spcAft>
              <a:buNone/>
            </a:pPr>
            <a:r>
              <a:rPr lang="en-US" sz="2700">
                <a:latin typeface="Georgia"/>
                <a:ea typeface="Georgia"/>
                <a:cs typeface="Georgia"/>
                <a:sym typeface="Georgia"/>
              </a:rPr>
              <a:t>     Nazim Jabir, Joel Mathew Cherian</a:t>
            </a:r>
            <a:endParaRPr sz="2700">
              <a:latin typeface="Georgia"/>
              <a:ea typeface="Georgia"/>
              <a:cs typeface="Georgia"/>
              <a:sym typeface="Georgia"/>
            </a:endParaRPr>
          </a:p>
          <a:p>
            <a:pPr indent="0" lvl="0" marL="2286000" rtl="0" algn="just">
              <a:lnSpc>
                <a:spcPct val="115000"/>
              </a:lnSpc>
              <a:spcBef>
                <a:spcPts val="0"/>
              </a:spcBef>
              <a:spcAft>
                <a:spcPts val="0"/>
              </a:spcAft>
              <a:buNone/>
            </a:pPr>
            <a:r>
              <a:t/>
            </a:r>
            <a:endParaRPr sz="2700">
              <a:latin typeface="Georgia"/>
              <a:ea typeface="Georgia"/>
              <a:cs typeface="Georgia"/>
              <a:sym typeface="Georgia"/>
            </a:endParaRPr>
          </a:p>
          <a:p>
            <a:pPr indent="0" lvl="0" marL="0" rtl="0" algn="just">
              <a:lnSpc>
                <a:spcPct val="115000"/>
              </a:lnSpc>
              <a:spcBef>
                <a:spcPts val="0"/>
              </a:spcBef>
              <a:spcAft>
                <a:spcPts val="0"/>
              </a:spcAft>
              <a:buNone/>
            </a:pPr>
            <a:r>
              <a:rPr i="1" lang="en-US" sz="2700" u="sng">
                <a:latin typeface="Georgia"/>
                <a:ea typeface="Georgia"/>
                <a:cs typeface="Georgia"/>
                <a:sym typeface="Georgia"/>
              </a:rPr>
              <a:t>Project Idea</a:t>
            </a:r>
            <a:r>
              <a:rPr lang="en-US" sz="2700">
                <a:latin typeface="Georgia"/>
                <a:ea typeface="Georgia"/>
                <a:cs typeface="Georgia"/>
                <a:sym typeface="Georgia"/>
              </a:rPr>
              <a:t>: 		Decentralized Medical Record Exchange System</a:t>
            </a:r>
            <a:endParaRPr sz="2700">
              <a:latin typeface="Georgia"/>
              <a:ea typeface="Georgia"/>
              <a:cs typeface="Georgia"/>
              <a:sym typeface="Georgia"/>
            </a:endParaRPr>
          </a:p>
          <a:p>
            <a:pPr indent="0" lvl="0" marL="0" rtl="0" algn="just">
              <a:lnSpc>
                <a:spcPct val="115000"/>
              </a:lnSpc>
              <a:spcBef>
                <a:spcPts val="0"/>
              </a:spcBef>
              <a:spcAft>
                <a:spcPts val="0"/>
              </a:spcAft>
              <a:buNone/>
            </a:pPr>
            <a:r>
              <a:rPr lang="en-US" sz="2700">
                <a:latin typeface="Georgia"/>
                <a:ea typeface="Georgia"/>
                <a:cs typeface="Georgia"/>
                <a:sym typeface="Georgia"/>
              </a:rPr>
              <a:t> 			                 along with Medical </a:t>
            </a:r>
            <a:r>
              <a:rPr lang="en-US" sz="2700">
                <a:latin typeface="Georgia"/>
                <a:ea typeface="Georgia"/>
                <a:cs typeface="Georgia"/>
                <a:sym typeface="Georgia"/>
              </a:rPr>
              <a:t>Assistance</a:t>
            </a:r>
            <a:r>
              <a:rPr lang="en-US" sz="2700">
                <a:latin typeface="Georgia"/>
                <a:ea typeface="Georgia"/>
                <a:cs typeface="Georgia"/>
                <a:sym typeface="Georgia"/>
              </a:rPr>
              <a:t> Features for</a:t>
            </a:r>
            <a:endParaRPr sz="2700">
              <a:latin typeface="Georgia"/>
              <a:ea typeface="Georgia"/>
              <a:cs typeface="Georgia"/>
              <a:sym typeface="Georgia"/>
            </a:endParaRPr>
          </a:p>
          <a:p>
            <a:pPr indent="0" lvl="0" marL="0" rtl="0" algn="just">
              <a:lnSpc>
                <a:spcPct val="115000"/>
              </a:lnSpc>
              <a:spcBef>
                <a:spcPts val="0"/>
              </a:spcBef>
              <a:spcAft>
                <a:spcPts val="0"/>
              </a:spcAft>
              <a:buNone/>
            </a:pPr>
            <a:r>
              <a:rPr lang="en-US" sz="2700">
                <a:latin typeface="Georgia"/>
                <a:ea typeface="Georgia"/>
                <a:cs typeface="Georgia"/>
                <a:sym typeface="Georgia"/>
              </a:rPr>
              <a:t>                                  patients</a:t>
            </a:r>
            <a:endParaRPr sz="27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p:tgtEl>
                                          <p:spTgt spid="84"/>
                                        </p:tgtEl>
                                        <p:attrNameLst>
                                          <p:attrName>ppt_w</p:attrName>
                                        </p:attrNameLst>
                                      </p:cBhvr>
                                      <p:tavLst>
                                        <p:tav fmla="" tm="0">
                                          <p:val>
                                            <p:strVal val="0"/>
                                          </p:val>
                                        </p:tav>
                                        <p:tav fmla="" tm="100000">
                                          <p:val>
                                            <p:strVal val="#ppt_w"/>
                                          </p:val>
                                        </p:tav>
                                      </p:tavLst>
                                    </p:anim>
                                    <p:anim calcmode="lin" valueType="num">
                                      <p:cBhvr additive="base">
                                        <p:cTn dur="500"/>
                                        <p:tgtEl>
                                          <p:spTgt spid="84"/>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899425" y="429175"/>
            <a:ext cx="3875700" cy="800700"/>
          </a:xfrm>
          <a:prstGeom prst="roundRect">
            <a:avLst>
              <a:gd fmla="val 8782" name="adj"/>
            </a:avLst>
          </a:prstGeom>
          <a:solidFill>
            <a:srgbClr val="518B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4"/>
          <p:cNvSpPr/>
          <p:nvPr/>
        </p:nvSpPr>
        <p:spPr>
          <a:xfrm>
            <a:off x="508419" y="428969"/>
            <a:ext cx="801571" cy="801255"/>
          </a:xfrm>
          <a:custGeom>
            <a:rect b="b" l="l" r="r" t="t"/>
            <a:pathLst>
              <a:path extrusionOk="0" h="1180" w="1180">
                <a:moveTo>
                  <a:pt x="1132" y="276"/>
                </a:moveTo>
                <a:cubicBezTo>
                  <a:pt x="904" y="276"/>
                  <a:pt x="904" y="276"/>
                  <a:pt x="904" y="276"/>
                </a:cubicBezTo>
                <a:cubicBezTo>
                  <a:pt x="904" y="48"/>
                  <a:pt x="904" y="48"/>
                  <a:pt x="904" y="48"/>
                </a:cubicBezTo>
                <a:cubicBezTo>
                  <a:pt x="904" y="22"/>
                  <a:pt x="882" y="0"/>
                  <a:pt x="856" y="0"/>
                </a:cubicBezTo>
                <a:cubicBezTo>
                  <a:pt x="324" y="0"/>
                  <a:pt x="324" y="0"/>
                  <a:pt x="324" y="0"/>
                </a:cubicBezTo>
                <a:cubicBezTo>
                  <a:pt x="298" y="0"/>
                  <a:pt x="276" y="22"/>
                  <a:pt x="276" y="48"/>
                </a:cubicBezTo>
                <a:cubicBezTo>
                  <a:pt x="276" y="276"/>
                  <a:pt x="276" y="276"/>
                  <a:pt x="276" y="276"/>
                </a:cubicBezTo>
                <a:cubicBezTo>
                  <a:pt x="48" y="276"/>
                  <a:pt x="48" y="276"/>
                  <a:pt x="48" y="276"/>
                </a:cubicBezTo>
                <a:cubicBezTo>
                  <a:pt x="22" y="276"/>
                  <a:pt x="0" y="298"/>
                  <a:pt x="0" y="324"/>
                </a:cubicBezTo>
                <a:cubicBezTo>
                  <a:pt x="0" y="856"/>
                  <a:pt x="0" y="856"/>
                  <a:pt x="0" y="856"/>
                </a:cubicBezTo>
                <a:cubicBezTo>
                  <a:pt x="0" y="882"/>
                  <a:pt x="22" y="904"/>
                  <a:pt x="48" y="904"/>
                </a:cubicBezTo>
                <a:cubicBezTo>
                  <a:pt x="276" y="904"/>
                  <a:pt x="276" y="904"/>
                  <a:pt x="276" y="904"/>
                </a:cubicBezTo>
                <a:cubicBezTo>
                  <a:pt x="276" y="1132"/>
                  <a:pt x="276" y="1132"/>
                  <a:pt x="276" y="1132"/>
                </a:cubicBezTo>
                <a:cubicBezTo>
                  <a:pt x="276" y="1158"/>
                  <a:pt x="298" y="1180"/>
                  <a:pt x="324" y="1180"/>
                </a:cubicBezTo>
                <a:cubicBezTo>
                  <a:pt x="856" y="1180"/>
                  <a:pt x="856" y="1180"/>
                  <a:pt x="856" y="1180"/>
                </a:cubicBezTo>
                <a:cubicBezTo>
                  <a:pt x="882" y="1180"/>
                  <a:pt x="904" y="1158"/>
                  <a:pt x="904" y="1132"/>
                </a:cubicBezTo>
                <a:cubicBezTo>
                  <a:pt x="904" y="904"/>
                  <a:pt x="904" y="904"/>
                  <a:pt x="904" y="904"/>
                </a:cubicBezTo>
                <a:cubicBezTo>
                  <a:pt x="1132" y="904"/>
                  <a:pt x="1132" y="904"/>
                  <a:pt x="1132" y="904"/>
                </a:cubicBezTo>
                <a:cubicBezTo>
                  <a:pt x="1158" y="904"/>
                  <a:pt x="1180" y="882"/>
                  <a:pt x="1180" y="856"/>
                </a:cubicBezTo>
                <a:cubicBezTo>
                  <a:pt x="1180" y="324"/>
                  <a:pt x="1180" y="324"/>
                  <a:pt x="1180" y="324"/>
                </a:cubicBezTo>
                <a:cubicBezTo>
                  <a:pt x="1180" y="298"/>
                  <a:pt x="1158" y="276"/>
                  <a:pt x="1132" y="2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4"/>
          <p:cNvSpPr txBox="1"/>
          <p:nvPr/>
        </p:nvSpPr>
        <p:spPr>
          <a:xfrm>
            <a:off x="1542151" y="536150"/>
            <a:ext cx="31755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Problem at hand</a:t>
            </a:r>
            <a:endParaRPr/>
          </a:p>
        </p:txBody>
      </p:sp>
      <p:sp>
        <p:nvSpPr>
          <p:cNvPr id="94" name="Google Shape;94;p14"/>
          <p:cNvSpPr txBox="1"/>
          <p:nvPr/>
        </p:nvSpPr>
        <p:spPr>
          <a:xfrm>
            <a:off x="1198550" y="1753150"/>
            <a:ext cx="9475200" cy="1351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en-US" sz="1800">
                <a:latin typeface="Georgia"/>
                <a:ea typeface="Georgia"/>
                <a:cs typeface="Georgia"/>
                <a:sym typeface="Georgia"/>
              </a:rPr>
              <a:t>Patient’s medical records are usually scattered across the multiple healthcare providers with whom the patient is registered. Medical records, in most parts of the world, are still stored in old fashioned files and very little of this data is digitized. This system is fail</a:t>
            </a:r>
            <a:r>
              <a:rPr lang="en-US" sz="1800">
                <a:latin typeface="Georgia"/>
                <a:ea typeface="Georgia"/>
                <a:cs typeface="Georgia"/>
                <a:sym typeface="Georgia"/>
              </a:rPr>
              <a:t>s</a:t>
            </a:r>
            <a:r>
              <a:rPr lang="en-US" sz="1800">
                <a:latin typeface="Georgia"/>
                <a:ea typeface="Georgia"/>
                <a:cs typeface="Georgia"/>
                <a:sym typeface="Georgia"/>
              </a:rPr>
              <a:t> in many aspects few of which are as follows:</a:t>
            </a:r>
            <a:endParaRPr sz="1300">
              <a:latin typeface="Georgia"/>
              <a:ea typeface="Georgia"/>
              <a:cs typeface="Georgia"/>
              <a:sym typeface="Georgia"/>
            </a:endParaRPr>
          </a:p>
        </p:txBody>
      </p:sp>
      <p:sp>
        <p:nvSpPr>
          <p:cNvPr id="95" name="Google Shape;95;p14"/>
          <p:cNvSpPr txBox="1"/>
          <p:nvPr/>
        </p:nvSpPr>
        <p:spPr>
          <a:xfrm>
            <a:off x="1904200" y="3350250"/>
            <a:ext cx="89271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Georgia"/>
              <a:buAutoNum type="arabicPeriod"/>
            </a:pPr>
            <a:r>
              <a:rPr i="1" lang="en-US" sz="1800" u="sng">
                <a:latin typeface="Georgia"/>
                <a:ea typeface="Georgia"/>
                <a:cs typeface="Georgia"/>
                <a:sym typeface="Georgia"/>
              </a:rPr>
              <a:t>Difficulty in transfer of Records between providers</a:t>
            </a:r>
            <a:r>
              <a:rPr lang="en-US" sz="1800">
                <a:latin typeface="Georgia"/>
                <a:ea typeface="Georgia"/>
                <a:cs typeface="Georgia"/>
                <a:sym typeface="Georgia"/>
              </a:rPr>
              <a:t>: For records from one healthcare provider have to be shifted to the other, say when a patient switches providers,  patients have to put in a request which often takes a considerable amount of time to process before it reaches the other provider. This task of shifting records is time consuming and laborious.</a:t>
            </a:r>
            <a:endParaRPr sz="18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ppt_w</p:attrName>
                                        </p:attrNameLst>
                                      </p:cBhvr>
                                      <p:tavLst>
                                        <p:tav fmla="" tm="0">
                                          <p:val>
                                            <p:strVal val="0"/>
                                          </p:val>
                                        </p:tav>
                                        <p:tav fmla="" tm="100000">
                                          <p:val>
                                            <p:strVal val="#ppt_w"/>
                                          </p:val>
                                        </p:tav>
                                      </p:tavLst>
                                    </p:anim>
                                    <p:anim calcmode="lin" valueType="num">
                                      <p:cBhvr additive="base">
                                        <p:cTn dur="500"/>
                                        <p:tgtEl>
                                          <p:spTgt spid="9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p:tgtEl>
                                          <p:spTgt spid="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899425" y="429175"/>
            <a:ext cx="3875700" cy="800700"/>
          </a:xfrm>
          <a:prstGeom prst="roundRect">
            <a:avLst>
              <a:gd fmla="val 8782" name="adj"/>
            </a:avLst>
          </a:prstGeom>
          <a:solidFill>
            <a:srgbClr val="518B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5"/>
          <p:cNvSpPr/>
          <p:nvPr/>
        </p:nvSpPr>
        <p:spPr>
          <a:xfrm>
            <a:off x="508419" y="428969"/>
            <a:ext cx="801571" cy="801255"/>
          </a:xfrm>
          <a:custGeom>
            <a:rect b="b" l="l" r="r" t="t"/>
            <a:pathLst>
              <a:path extrusionOk="0" h="1180" w="1180">
                <a:moveTo>
                  <a:pt x="1132" y="276"/>
                </a:moveTo>
                <a:cubicBezTo>
                  <a:pt x="904" y="276"/>
                  <a:pt x="904" y="276"/>
                  <a:pt x="904" y="276"/>
                </a:cubicBezTo>
                <a:cubicBezTo>
                  <a:pt x="904" y="48"/>
                  <a:pt x="904" y="48"/>
                  <a:pt x="904" y="48"/>
                </a:cubicBezTo>
                <a:cubicBezTo>
                  <a:pt x="904" y="22"/>
                  <a:pt x="882" y="0"/>
                  <a:pt x="856" y="0"/>
                </a:cubicBezTo>
                <a:cubicBezTo>
                  <a:pt x="324" y="0"/>
                  <a:pt x="324" y="0"/>
                  <a:pt x="324" y="0"/>
                </a:cubicBezTo>
                <a:cubicBezTo>
                  <a:pt x="298" y="0"/>
                  <a:pt x="276" y="22"/>
                  <a:pt x="276" y="48"/>
                </a:cubicBezTo>
                <a:cubicBezTo>
                  <a:pt x="276" y="276"/>
                  <a:pt x="276" y="276"/>
                  <a:pt x="276" y="276"/>
                </a:cubicBezTo>
                <a:cubicBezTo>
                  <a:pt x="48" y="276"/>
                  <a:pt x="48" y="276"/>
                  <a:pt x="48" y="276"/>
                </a:cubicBezTo>
                <a:cubicBezTo>
                  <a:pt x="22" y="276"/>
                  <a:pt x="0" y="298"/>
                  <a:pt x="0" y="324"/>
                </a:cubicBezTo>
                <a:cubicBezTo>
                  <a:pt x="0" y="856"/>
                  <a:pt x="0" y="856"/>
                  <a:pt x="0" y="856"/>
                </a:cubicBezTo>
                <a:cubicBezTo>
                  <a:pt x="0" y="882"/>
                  <a:pt x="22" y="904"/>
                  <a:pt x="48" y="904"/>
                </a:cubicBezTo>
                <a:cubicBezTo>
                  <a:pt x="276" y="904"/>
                  <a:pt x="276" y="904"/>
                  <a:pt x="276" y="904"/>
                </a:cubicBezTo>
                <a:cubicBezTo>
                  <a:pt x="276" y="1132"/>
                  <a:pt x="276" y="1132"/>
                  <a:pt x="276" y="1132"/>
                </a:cubicBezTo>
                <a:cubicBezTo>
                  <a:pt x="276" y="1158"/>
                  <a:pt x="298" y="1180"/>
                  <a:pt x="324" y="1180"/>
                </a:cubicBezTo>
                <a:cubicBezTo>
                  <a:pt x="856" y="1180"/>
                  <a:pt x="856" y="1180"/>
                  <a:pt x="856" y="1180"/>
                </a:cubicBezTo>
                <a:cubicBezTo>
                  <a:pt x="882" y="1180"/>
                  <a:pt x="904" y="1158"/>
                  <a:pt x="904" y="1132"/>
                </a:cubicBezTo>
                <a:cubicBezTo>
                  <a:pt x="904" y="904"/>
                  <a:pt x="904" y="904"/>
                  <a:pt x="904" y="904"/>
                </a:cubicBezTo>
                <a:cubicBezTo>
                  <a:pt x="1132" y="904"/>
                  <a:pt x="1132" y="904"/>
                  <a:pt x="1132" y="904"/>
                </a:cubicBezTo>
                <a:cubicBezTo>
                  <a:pt x="1158" y="904"/>
                  <a:pt x="1180" y="882"/>
                  <a:pt x="1180" y="856"/>
                </a:cubicBezTo>
                <a:cubicBezTo>
                  <a:pt x="1180" y="324"/>
                  <a:pt x="1180" y="324"/>
                  <a:pt x="1180" y="324"/>
                </a:cubicBezTo>
                <a:cubicBezTo>
                  <a:pt x="1180" y="298"/>
                  <a:pt x="1158" y="276"/>
                  <a:pt x="1132" y="2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5"/>
          <p:cNvSpPr txBox="1"/>
          <p:nvPr/>
        </p:nvSpPr>
        <p:spPr>
          <a:xfrm>
            <a:off x="1542151" y="536150"/>
            <a:ext cx="31755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Problem at hand</a:t>
            </a:r>
            <a:endParaRPr/>
          </a:p>
        </p:txBody>
      </p:sp>
      <p:sp>
        <p:nvSpPr>
          <p:cNvPr id="103" name="Google Shape;103;p15"/>
          <p:cNvSpPr txBox="1"/>
          <p:nvPr/>
        </p:nvSpPr>
        <p:spPr>
          <a:xfrm>
            <a:off x="1846925" y="1681550"/>
            <a:ext cx="8927100" cy="141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latin typeface="Georgia"/>
                <a:ea typeface="Georgia"/>
                <a:cs typeface="Georgia"/>
                <a:sym typeface="Georgia"/>
              </a:rPr>
              <a:t>2. </a:t>
            </a:r>
            <a:r>
              <a:rPr i="1" lang="en-US" sz="1800" u="sng">
                <a:latin typeface="Georgia"/>
                <a:ea typeface="Georgia"/>
                <a:cs typeface="Georgia"/>
                <a:sym typeface="Georgia"/>
              </a:rPr>
              <a:t>Need for Digitization</a:t>
            </a:r>
            <a:r>
              <a:rPr lang="en-US" sz="1800">
                <a:latin typeface="Georgia"/>
                <a:ea typeface="Georgia"/>
                <a:cs typeface="Georgia"/>
                <a:sym typeface="Georgia"/>
              </a:rPr>
              <a:t>: Physical records can be lost easily and are difficult to transfer, hence digitization of records is very important. However, with digitization comes the need to build a secure network where patients records cannot be hacked or accessed by unauthorised individuals. </a:t>
            </a:r>
            <a:r>
              <a:rPr lang="en-US" sz="1800">
                <a:latin typeface="Georgia"/>
                <a:ea typeface="Georgia"/>
                <a:cs typeface="Georgia"/>
                <a:sym typeface="Georgia"/>
              </a:rPr>
              <a:t>aborious.</a:t>
            </a:r>
            <a:endParaRPr sz="1800">
              <a:latin typeface="Georgia"/>
              <a:ea typeface="Georgia"/>
              <a:cs typeface="Georgia"/>
              <a:sym typeface="Georgia"/>
            </a:endParaRPr>
          </a:p>
        </p:txBody>
      </p:sp>
      <p:sp>
        <p:nvSpPr>
          <p:cNvPr id="104" name="Google Shape;104;p15"/>
          <p:cNvSpPr txBox="1"/>
          <p:nvPr/>
        </p:nvSpPr>
        <p:spPr>
          <a:xfrm>
            <a:off x="1846925" y="3285138"/>
            <a:ext cx="8640900" cy="109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latin typeface="Georgia"/>
                <a:ea typeface="Georgia"/>
                <a:cs typeface="Georgia"/>
                <a:sym typeface="Georgia"/>
              </a:rPr>
              <a:t>3. </a:t>
            </a:r>
            <a:r>
              <a:rPr i="1" lang="en-US" sz="1800" u="sng">
                <a:latin typeface="Georgia"/>
                <a:ea typeface="Georgia"/>
                <a:cs typeface="Georgia"/>
                <a:sym typeface="Georgia"/>
              </a:rPr>
              <a:t>Need for a Patient Centric System</a:t>
            </a:r>
            <a:r>
              <a:rPr lang="en-US" sz="1800">
                <a:latin typeface="Georgia"/>
                <a:ea typeface="Georgia"/>
                <a:cs typeface="Georgia"/>
                <a:sym typeface="Georgia"/>
              </a:rPr>
              <a:t>: Medical records are the property of the individuals to whom they belong. Hence patients should be able to choose who can access and view these records.</a:t>
            </a:r>
            <a:endParaRPr sz="1800">
              <a:latin typeface="Georgia"/>
              <a:ea typeface="Georgia"/>
              <a:cs typeface="Georgia"/>
              <a:sym typeface="Georgia"/>
            </a:endParaRPr>
          </a:p>
        </p:txBody>
      </p:sp>
      <p:sp>
        <p:nvSpPr>
          <p:cNvPr id="105" name="Google Shape;105;p15"/>
          <p:cNvSpPr txBox="1"/>
          <p:nvPr/>
        </p:nvSpPr>
        <p:spPr>
          <a:xfrm>
            <a:off x="1947125" y="4570150"/>
            <a:ext cx="8927100" cy="109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latin typeface="Georgia"/>
                <a:ea typeface="Georgia"/>
                <a:cs typeface="Georgia"/>
                <a:sym typeface="Georgia"/>
              </a:rPr>
              <a:t>4. </a:t>
            </a:r>
            <a:r>
              <a:rPr i="1" lang="en-US" sz="1800" u="sng">
                <a:latin typeface="Georgia"/>
                <a:ea typeface="Georgia"/>
                <a:cs typeface="Georgia"/>
                <a:sym typeface="Georgia"/>
              </a:rPr>
              <a:t>Need for a User Interface to access Medical Records</a:t>
            </a:r>
            <a:r>
              <a:rPr lang="en-US" sz="1800">
                <a:latin typeface="Georgia"/>
                <a:ea typeface="Georgia"/>
                <a:cs typeface="Georgia"/>
                <a:sym typeface="Georgia"/>
              </a:rPr>
              <a:t>: There needs to be an easy to use User interface to access medical records. This interface could contain other features that help </a:t>
            </a:r>
            <a:r>
              <a:rPr lang="en-US" sz="1800">
                <a:latin typeface="Georgia"/>
                <a:ea typeface="Georgia"/>
                <a:cs typeface="Georgia"/>
                <a:sym typeface="Georgia"/>
              </a:rPr>
              <a:t>assist</a:t>
            </a:r>
            <a:r>
              <a:rPr lang="en-US" sz="1800">
                <a:latin typeface="Georgia"/>
                <a:ea typeface="Georgia"/>
                <a:cs typeface="Georgia"/>
                <a:sym typeface="Georgia"/>
              </a:rPr>
              <a:t> patients in their treatment.</a:t>
            </a:r>
            <a:endParaRPr sz="18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ppt_w</p:attrName>
                                        </p:attrNameLst>
                                      </p:cBhvr>
                                      <p:tavLst>
                                        <p:tav fmla="" tm="0">
                                          <p:val>
                                            <p:strVal val="0"/>
                                          </p:val>
                                        </p:tav>
                                        <p:tav fmla="" tm="100000">
                                          <p:val>
                                            <p:strVal val="#ppt_w"/>
                                          </p:val>
                                        </p:tav>
                                      </p:tavLst>
                                    </p:anim>
                                    <p:anim calcmode="lin" valueType="num">
                                      <p:cBhvr additive="base">
                                        <p:cTn dur="500"/>
                                        <p:tgtEl>
                                          <p:spTgt spid="101"/>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619760"/>
            <a:ext cx="10515600" cy="74168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400"/>
              <a:buFont typeface="Calibri"/>
              <a:buNone/>
            </a:pPr>
            <a:r>
              <a:rPr lang="en-US"/>
              <a:t>Proposed Solution</a:t>
            </a:r>
            <a:endParaRPr/>
          </a:p>
        </p:txBody>
      </p:sp>
      <p:sp>
        <p:nvSpPr>
          <p:cNvPr id="111" name="Google Shape;111;p16"/>
          <p:cNvSpPr txBox="1"/>
          <p:nvPr/>
        </p:nvSpPr>
        <p:spPr>
          <a:xfrm>
            <a:off x="1374475" y="1904200"/>
            <a:ext cx="9642900" cy="363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latin typeface="Georgia"/>
                <a:ea typeface="Georgia"/>
                <a:cs typeface="Georgia"/>
                <a:sym typeface="Georgia"/>
              </a:rPr>
              <a:t>To build a truly </a:t>
            </a:r>
            <a:r>
              <a:rPr i="1" lang="en-US" sz="1800">
                <a:latin typeface="Georgia"/>
                <a:ea typeface="Georgia"/>
                <a:cs typeface="Georgia"/>
                <a:sym typeface="Georgia"/>
              </a:rPr>
              <a:t>Patient Centered Information Exchange System</a:t>
            </a:r>
            <a:r>
              <a:rPr lang="en-US" sz="1800">
                <a:latin typeface="Georgia"/>
                <a:ea typeface="Georgia"/>
                <a:cs typeface="Georgia"/>
                <a:sym typeface="Georgia"/>
              </a:rPr>
              <a:t> while ensuring security, we decided to leverage the security provided by blockchain networks to create a Decentralized App (Dapp) where a patients has complete control over their medical records. </a:t>
            </a:r>
            <a:endParaRPr sz="1800">
              <a:latin typeface="Georgia"/>
              <a:ea typeface="Georgia"/>
              <a:cs typeface="Georgia"/>
              <a:sym typeface="Georgia"/>
            </a:endParaRPr>
          </a:p>
          <a:p>
            <a:pPr indent="0" lvl="0" marL="457200" rtl="0" algn="l">
              <a:lnSpc>
                <a:spcPct val="115000"/>
              </a:lnSpc>
              <a:spcBef>
                <a:spcPts val="1200"/>
              </a:spcBef>
              <a:spcAft>
                <a:spcPts val="0"/>
              </a:spcAft>
              <a:buNone/>
            </a:pPr>
            <a:r>
              <a:rPr lang="en-US" sz="1800" u="sng">
                <a:latin typeface="Georgia"/>
                <a:ea typeface="Georgia"/>
                <a:cs typeface="Georgia"/>
                <a:sym typeface="Georgia"/>
              </a:rPr>
              <a:t>Our solution </a:t>
            </a:r>
            <a:r>
              <a:rPr lang="en-US" sz="1800" u="sng">
                <a:latin typeface="Georgia"/>
                <a:ea typeface="Georgia"/>
                <a:cs typeface="Georgia"/>
                <a:sym typeface="Georgia"/>
              </a:rPr>
              <a:t>consists</a:t>
            </a:r>
            <a:r>
              <a:rPr lang="en-US" sz="1800" u="sng">
                <a:latin typeface="Georgia"/>
                <a:ea typeface="Georgia"/>
                <a:cs typeface="Georgia"/>
                <a:sym typeface="Georgia"/>
              </a:rPr>
              <a:t> of two components</a:t>
            </a:r>
            <a:endParaRPr sz="1800" u="sng">
              <a:latin typeface="Georgia"/>
              <a:ea typeface="Georgia"/>
              <a:cs typeface="Georgia"/>
              <a:sym typeface="Georgia"/>
            </a:endParaRPr>
          </a:p>
          <a:p>
            <a:pPr indent="-342900" lvl="0" marL="1543050" rtl="0" algn="l">
              <a:lnSpc>
                <a:spcPct val="115000"/>
              </a:lnSpc>
              <a:spcBef>
                <a:spcPts val="1200"/>
              </a:spcBef>
              <a:spcAft>
                <a:spcPts val="0"/>
              </a:spcAft>
              <a:buSzPts val="1800"/>
              <a:buFont typeface="Georgia"/>
              <a:buAutoNum type="arabicPeriod"/>
            </a:pPr>
            <a:r>
              <a:rPr lang="en-US" sz="1800">
                <a:latin typeface="Georgia"/>
                <a:ea typeface="Georgia"/>
                <a:cs typeface="Georgia"/>
                <a:sym typeface="Georgia"/>
              </a:rPr>
              <a:t>Building a smart contract that when deployed on a blockchain allows for secure transfer of medical records while ensuring security and privacy.</a:t>
            </a:r>
            <a:endParaRPr sz="1800">
              <a:latin typeface="Georgia"/>
              <a:ea typeface="Georgia"/>
              <a:cs typeface="Georgia"/>
              <a:sym typeface="Georgia"/>
            </a:endParaRPr>
          </a:p>
          <a:p>
            <a:pPr indent="-342900" lvl="0" marL="1543050" rtl="0" algn="l">
              <a:lnSpc>
                <a:spcPct val="115000"/>
              </a:lnSpc>
              <a:spcBef>
                <a:spcPts val="0"/>
              </a:spcBef>
              <a:spcAft>
                <a:spcPts val="0"/>
              </a:spcAft>
              <a:buSzPts val="1800"/>
              <a:buFont typeface="Georgia"/>
              <a:buAutoNum type="arabicPeriod"/>
            </a:pPr>
            <a:r>
              <a:rPr lang="en-US" sz="1800">
                <a:latin typeface="Georgia"/>
                <a:ea typeface="Georgia"/>
                <a:cs typeface="Georgia"/>
                <a:sym typeface="Georgia"/>
              </a:rPr>
              <a:t>Building a Dapp for both patients and healthcare providers. The Dapp allows to place requests for records and view records. The Dapp on the patients side is equipped with personal assistant features that help patients maintain their health.</a:t>
            </a:r>
            <a:endParaRPr sz="18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p:nvPr/>
        </p:nvSpPr>
        <p:spPr>
          <a:xfrm>
            <a:off x="899425" y="429175"/>
            <a:ext cx="4977900" cy="800700"/>
          </a:xfrm>
          <a:prstGeom prst="roundRect">
            <a:avLst>
              <a:gd fmla="val 8782" name="adj"/>
            </a:avLst>
          </a:prstGeom>
          <a:solidFill>
            <a:srgbClr val="518B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7"/>
          <p:cNvSpPr/>
          <p:nvPr/>
        </p:nvSpPr>
        <p:spPr>
          <a:xfrm>
            <a:off x="508419" y="428969"/>
            <a:ext cx="801571" cy="801255"/>
          </a:xfrm>
          <a:custGeom>
            <a:rect b="b" l="l" r="r" t="t"/>
            <a:pathLst>
              <a:path extrusionOk="0" h="1180" w="1180">
                <a:moveTo>
                  <a:pt x="1132" y="276"/>
                </a:moveTo>
                <a:cubicBezTo>
                  <a:pt x="904" y="276"/>
                  <a:pt x="904" y="276"/>
                  <a:pt x="904" y="276"/>
                </a:cubicBezTo>
                <a:cubicBezTo>
                  <a:pt x="904" y="48"/>
                  <a:pt x="904" y="48"/>
                  <a:pt x="904" y="48"/>
                </a:cubicBezTo>
                <a:cubicBezTo>
                  <a:pt x="904" y="22"/>
                  <a:pt x="882" y="0"/>
                  <a:pt x="856" y="0"/>
                </a:cubicBezTo>
                <a:cubicBezTo>
                  <a:pt x="324" y="0"/>
                  <a:pt x="324" y="0"/>
                  <a:pt x="324" y="0"/>
                </a:cubicBezTo>
                <a:cubicBezTo>
                  <a:pt x="298" y="0"/>
                  <a:pt x="276" y="22"/>
                  <a:pt x="276" y="48"/>
                </a:cubicBezTo>
                <a:cubicBezTo>
                  <a:pt x="276" y="276"/>
                  <a:pt x="276" y="276"/>
                  <a:pt x="276" y="276"/>
                </a:cubicBezTo>
                <a:cubicBezTo>
                  <a:pt x="48" y="276"/>
                  <a:pt x="48" y="276"/>
                  <a:pt x="48" y="276"/>
                </a:cubicBezTo>
                <a:cubicBezTo>
                  <a:pt x="22" y="276"/>
                  <a:pt x="0" y="298"/>
                  <a:pt x="0" y="324"/>
                </a:cubicBezTo>
                <a:cubicBezTo>
                  <a:pt x="0" y="856"/>
                  <a:pt x="0" y="856"/>
                  <a:pt x="0" y="856"/>
                </a:cubicBezTo>
                <a:cubicBezTo>
                  <a:pt x="0" y="882"/>
                  <a:pt x="22" y="904"/>
                  <a:pt x="48" y="904"/>
                </a:cubicBezTo>
                <a:cubicBezTo>
                  <a:pt x="276" y="904"/>
                  <a:pt x="276" y="904"/>
                  <a:pt x="276" y="904"/>
                </a:cubicBezTo>
                <a:cubicBezTo>
                  <a:pt x="276" y="1132"/>
                  <a:pt x="276" y="1132"/>
                  <a:pt x="276" y="1132"/>
                </a:cubicBezTo>
                <a:cubicBezTo>
                  <a:pt x="276" y="1158"/>
                  <a:pt x="298" y="1180"/>
                  <a:pt x="324" y="1180"/>
                </a:cubicBezTo>
                <a:cubicBezTo>
                  <a:pt x="856" y="1180"/>
                  <a:pt x="856" y="1180"/>
                  <a:pt x="856" y="1180"/>
                </a:cubicBezTo>
                <a:cubicBezTo>
                  <a:pt x="882" y="1180"/>
                  <a:pt x="904" y="1158"/>
                  <a:pt x="904" y="1132"/>
                </a:cubicBezTo>
                <a:cubicBezTo>
                  <a:pt x="904" y="904"/>
                  <a:pt x="904" y="904"/>
                  <a:pt x="904" y="904"/>
                </a:cubicBezTo>
                <a:cubicBezTo>
                  <a:pt x="1132" y="904"/>
                  <a:pt x="1132" y="904"/>
                  <a:pt x="1132" y="904"/>
                </a:cubicBezTo>
                <a:cubicBezTo>
                  <a:pt x="1158" y="904"/>
                  <a:pt x="1180" y="882"/>
                  <a:pt x="1180" y="856"/>
                </a:cubicBezTo>
                <a:cubicBezTo>
                  <a:pt x="1180" y="324"/>
                  <a:pt x="1180" y="324"/>
                  <a:pt x="1180" y="324"/>
                </a:cubicBezTo>
                <a:cubicBezTo>
                  <a:pt x="1180" y="298"/>
                  <a:pt x="1158" y="276"/>
                  <a:pt x="1132" y="2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7"/>
          <p:cNvSpPr txBox="1"/>
          <p:nvPr/>
        </p:nvSpPr>
        <p:spPr>
          <a:xfrm>
            <a:off x="1542149" y="536150"/>
            <a:ext cx="54663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Component: Blockchain</a:t>
            </a:r>
            <a:endParaRPr/>
          </a:p>
        </p:txBody>
      </p:sp>
      <p:sp>
        <p:nvSpPr>
          <p:cNvPr id="119" name="Google Shape;119;p17"/>
          <p:cNvSpPr txBox="1"/>
          <p:nvPr/>
        </p:nvSpPr>
        <p:spPr>
          <a:xfrm>
            <a:off x="1875550" y="2053775"/>
            <a:ext cx="8927100" cy="310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US" sz="2400">
                <a:latin typeface="Georgia"/>
                <a:ea typeface="Georgia"/>
                <a:cs typeface="Georgia"/>
                <a:sym typeface="Georgia"/>
              </a:rPr>
              <a:t>Blockchain technology is most simply defined as a decentralized, distributed ledger that records the provenance of a digital asset. This system can’t be tampered with because, more than 50 % of the network should be compromised by hackers to change the data. We have written a smart contract that defines the laws of information exchange on the blockchain, the code is available in the team folder.</a:t>
            </a:r>
            <a:endParaRPr sz="24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ppt_w</p:attrName>
                                        </p:attrNameLst>
                                      </p:cBhvr>
                                      <p:tavLst>
                                        <p:tav fmla="" tm="0">
                                          <p:val>
                                            <p:strVal val="0"/>
                                          </p:val>
                                        </p:tav>
                                        <p:tav fmla="" tm="100000">
                                          <p:val>
                                            <p:strVal val="#ppt_w"/>
                                          </p:val>
                                        </p:tav>
                                      </p:tavLst>
                                    </p:anim>
                                    <p:anim calcmode="lin" valueType="num">
                                      <p:cBhvr additive="base">
                                        <p:cTn dur="500"/>
                                        <p:tgtEl>
                                          <p:spTgt spid="117"/>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8"/>
          <p:cNvPicPr preferRelativeResize="0"/>
          <p:nvPr/>
        </p:nvPicPr>
        <p:blipFill>
          <a:blip r:embed="rId3">
            <a:alphaModFix/>
          </a:blip>
          <a:stretch>
            <a:fillRect/>
          </a:stretch>
        </p:blipFill>
        <p:spPr>
          <a:xfrm>
            <a:off x="7652850" y="3906902"/>
            <a:ext cx="3692749" cy="2013599"/>
          </a:xfrm>
          <a:prstGeom prst="rect">
            <a:avLst/>
          </a:prstGeom>
          <a:noFill/>
          <a:ln>
            <a:noFill/>
          </a:ln>
        </p:spPr>
      </p:pic>
      <p:sp>
        <p:nvSpPr>
          <p:cNvPr id="125" name="Google Shape;125;p18"/>
          <p:cNvSpPr txBox="1"/>
          <p:nvPr/>
        </p:nvSpPr>
        <p:spPr>
          <a:xfrm>
            <a:off x="529725" y="465300"/>
            <a:ext cx="3615300" cy="73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3600" u="sng">
                <a:solidFill>
                  <a:schemeClr val="dk1"/>
                </a:solidFill>
                <a:latin typeface="Georgia"/>
                <a:ea typeface="Georgia"/>
                <a:cs typeface="Georgia"/>
                <a:sym typeface="Georgia"/>
              </a:rPr>
              <a:t>Implementation</a:t>
            </a:r>
            <a:endParaRPr sz="3600" u="sng">
              <a:solidFill>
                <a:schemeClr val="dk1"/>
              </a:solidFill>
              <a:latin typeface="Georgia"/>
              <a:ea typeface="Georgia"/>
              <a:cs typeface="Georgia"/>
              <a:sym typeface="Georgia"/>
            </a:endParaRPr>
          </a:p>
        </p:txBody>
      </p:sp>
      <p:pic>
        <p:nvPicPr>
          <p:cNvPr id="126" name="Google Shape;126;p18"/>
          <p:cNvPicPr preferRelativeResize="0"/>
          <p:nvPr/>
        </p:nvPicPr>
        <p:blipFill>
          <a:blip r:embed="rId4">
            <a:alphaModFix/>
          </a:blip>
          <a:stretch>
            <a:fillRect/>
          </a:stretch>
        </p:blipFill>
        <p:spPr>
          <a:xfrm>
            <a:off x="7506188" y="1267413"/>
            <a:ext cx="3839400" cy="2161575"/>
          </a:xfrm>
          <a:prstGeom prst="rect">
            <a:avLst/>
          </a:prstGeom>
          <a:noFill/>
          <a:ln>
            <a:noFill/>
          </a:ln>
        </p:spPr>
      </p:pic>
      <p:sp>
        <p:nvSpPr>
          <p:cNvPr id="127" name="Google Shape;127;p18"/>
          <p:cNvSpPr txBox="1"/>
          <p:nvPr/>
        </p:nvSpPr>
        <p:spPr>
          <a:xfrm>
            <a:off x="1025725" y="3959000"/>
            <a:ext cx="5581800" cy="1623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US" sz="2100">
                <a:latin typeface="Georgia"/>
                <a:ea typeface="Georgia"/>
                <a:cs typeface="Georgia"/>
                <a:sym typeface="Georgia"/>
              </a:rPr>
              <a:t>F</a:t>
            </a:r>
            <a:r>
              <a:rPr lang="en-US" sz="2100">
                <a:latin typeface="Georgia"/>
                <a:ea typeface="Georgia"/>
                <a:cs typeface="Georgia"/>
                <a:sym typeface="Georgia"/>
              </a:rPr>
              <a:t>or the hackathon however, we are simulating a blockchain with ganache. We have port forwarded this so that our Dapp can access it and call the smart contract.</a:t>
            </a:r>
            <a:endParaRPr sz="2100">
              <a:latin typeface="Georgia"/>
              <a:ea typeface="Georgia"/>
              <a:cs typeface="Georgia"/>
              <a:sym typeface="Georgia"/>
            </a:endParaRPr>
          </a:p>
        </p:txBody>
      </p:sp>
      <p:sp>
        <p:nvSpPr>
          <p:cNvPr id="128" name="Google Shape;128;p18"/>
          <p:cNvSpPr txBox="1"/>
          <p:nvPr/>
        </p:nvSpPr>
        <p:spPr>
          <a:xfrm>
            <a:off x="1025725" y="1889875"/>
            <a:ext cx="5254500" cy="1154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100">
                <a:latin typeface="Georgia"/>
                <a:ea typeface="Georgia"/>
                <a:cs typeface="Georgia"/>
                <a:sym typeface="Georgia"/>
              </a:rPr>
              <a:t>In reality our smart contract would be deployed on the ethereum blockchain where the Dapp can access it.</a:t>
            </a:r>
            <a:endParaRPr>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nvSpPr>
        <p:spPr>
          <a:xfrm>
            <a:off x="529725" y="465300"/>
            <a:ext cx="5405100" cy="73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3600" u="sng">
                <a:solidFill>
                  <a:schemeClr val="dk1"/>
                </a:solidFill>
                <a:latin typeface="Georgia"/>
                <a:ea typeface="Georgia"/>
                <a:cs typeface="Georgia"/>
                <a:sym typeface="Georgia"/>
              </a:rPr>
              <a:t>Smart Contract</a:t>
            </a:r>
            <a:endParaRPr sz="3600" u="sng">
              <a:solidFill>
                <a:schemeClr val="dk1"/>
              </a:solidFill>
              <a:latin typeface="Georgia"/>
              <a:ea typeface="Georgia"/>
              <a:cs typeface="Georgia"/>
              <a:sym typeface="Georgia"/>
            </a:endParaRPr>
          </a:p>
        </p:txBody>
      </p:sp>
      <p:pic>
        <p:nvPicPr>
          <p:cNvPr id="134" name="Google Shape;134;p19"/>
          <p:cNvPicPr preferRelativeResize="0"/>
          <p:nvPr/>
        </p:nvPicPr>
        <p:blipFill>
          <a:blip r:embed="rId3">
            <a:alphaModFix/>
          </a:blip>
          <a:stretch>
            <a:fillRect/>
          </a:stretch>
        </p:blipFill>
        <p:spPr>
          <a:xfrm>
            <a:off x="6096000" y="752050"/>
            <a:ext cx="5707500" cy="5696851"/>
          </a:xfrm>
          <a:prstGeom prst="rect">
            <a:avLst/>
          </a:prstGeom>
          <a:noFill/>
          <a:ln>
            <a:noFill/>
          </a:ln>
        </p:spPr>
      </p:pic>
      <p:sp>
        <p:nvSpPr>
          <p:cNvPr id="135" name="Google Shape;135;p19"/>
          <p:cNvSpPr txBox="1"/>
          <p:nvPr/>
        </p:nvSpPr>
        <p:spPr>
          <a:xfrm>
            <a:off x="658550" y="1517625"/>
            <a:ext cx="56484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Georgia"/>
                <a:ea typeface="Georgia"/>
                <a:cs typeface="Georgia"/>
                <a:sym typeface="Georgia"/>
              </a:rPr>
              <a:t>If a health centre needs to access the a patient's record, it has to ask for permission from the patient. The patient can decide to make which all records are visible (to each health centre).</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rPr lang="en-US" sz="1800">
                <a:latin typeface="Georgia"/>
                <a:ea typeface="Georgia"/>
                <a:cs typeface="Georgia"/>
                <a:sym typeface="Georgia"/>
              </a:rPr>
              <a:t>When a patient approves the request by the health centre , it will be update in the smart contract, and when the health centre request for the records, only those records which it has permission to view will be returned.</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p:txBody>
      </p:sp>
      <p:sp>
        <p:nvSpPr>
          <p:cNvPr id="136" name="Google Shape;136;p19"/>
          <p:cNvSpPr txBox="1"/>
          <p:nvPr/>
        </p:nvSpPr>
        <p:spPr>
          <a:xfrm>
            <a:off x="658550" y="4662350"/>
            <a:ext cx="5648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Georgia"/>
                <a:ea typeface="Georgia"/>
                <a:cs typeface="Georgia"/>
                <a:sym typeface="Georgia"/>
              </a:rPr>
              <a:t>Our prototype structure for the smart contract is given in a diagramatic representation on the right, you may find our code in the team folder.</a:t>
            </a:r>
            <a:endParaRPr sz="1800">
              <a:latin typeface="Georgia"/>
              <a:ea typeface="Georgia"/>
              <a:cs typeface="Georgia"/>
              <a:sym typeface="Georgia"/>
            </a:endParaRPr>
          </a:p>
          <a:p>
            <a:pPr indent="0" lvl="0" marL="0" rtl="0" algn="l">
              <a:spcBef>
                <a:spcPts val="0"/>
              </a:spcBef>
              <a:spcAft>
                <a:spcPts val="0"/>
              </a:spcAft>
              <a:buNone/>
            </a:pPr>
            <a:r>
              <a:t/>
            </a:r>
            <a:endParaRPr sz="18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p:nvPr/>
        </p:nvSpPr>
        <p:spPr>
          <a:xfrm>
            <a:off x="899425" y="429175"/>
            <a:ext cx="4161900" cy="800700"/>
          </a:xfrm>
          <a:prstGeom prst="roundRect">
            <a:avLst>
              <a:gd fmla="val 8782" name="adj"/>
            </a:avLst>
          </a:prstGeom>
          <a:solidFill>
            <a:srgbClr val="518B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0"/>
          <p:cNvSpPr/>
          <p:nvPr/>
        </p:nvSpPr>
        <p:spPr>
          <a:xfrm>
            <a:off x="508419" y="428969"/>
            <a:ext cx="801571" cy="801255"/>
          </a:xfrm>
          <a:custGeom>
            <a:rect b="b" l="l" r="r" t="t"/>
            <a:pathLst>
              <a:path extrusionOk="0" h="1180" w="1180">
                <a:moveTo>
                  <a:pt x="1132" y="276"/>
                </a:moveTo>
                <a:cubicBezTo>
                  <a:pt x="904" y="276"/>
                  <a:pt x="904" y="276"/>
                  <a:pt x="904" y="276"/>
                </a:cubicBezTo>
                <a:cubicBezTo>
                  <a:pt x="904" y="48"/>
                  <a:pt x="904" y="48"/>
                  <a:pt x="904" y="48"/>
                </a:cubicBezTo>
                <a:cubicBezTo>
                  <a:pt x="904" y="22"/>
                  <a:pt x="882" y="0"/>
                  <a:pt x="856" y="0"/>
                </a:cubicBezTo>
                <a:cubicBezTo>
                  <a:pt x="324" y="0"/>
                  <a:pt x="324" y="0"/>
                  <a:pt x="324" y="0"/>
                </a:cubicBezTo>
                <a:cubicBezTo>
                  <a:pt x="298" y="0"/>
                  <a:pt x="276" y="22"/>
                  <a:pt x="276" y="48"/>
                </a:cubicBezTo>
                <a:cubicBezTo>
                  <a:pt x="276" y="276"/>
                  <a:pt x="276" y="276"/>
                  <a:pt x="276" y="276"/>
                </a:cubicBezTo>
                <a:cubicBezTo>
                  <a:pt x="48" y="276"/>
                  <a:pt x="48" y="276"/>
                  <a:pt x="48" y="276"/>
                </a:cubicBezTo>
                <a:cubicBezTo>
                  <a:pt x="22" y="276"/>
                  <a:pt x="0" y="298"/>
                  <a:pt x="0" y="324"/>
                </a:cubicBezTo>
                <a:cubicBezTo>
                  <a:pt x="0" y="856"/>
                  <a:pt x="0" y="856"/>
                  <a:pt x="0" y="856"/>
                </a:cubicBezTo>
                <a:cubicBezTo>
                  <a:pt x="0" y="882"/>
                  <a:pt x="22" y="904"/>
                  <a:pt x="48" y="904"/>
                </a:cubicBezTo>
                <a:cubicBezTo>
                  <a:pt x="276" y="904"/>
                  <a:pt x="276" y="904"/>
                  <a:pt x="276" y="904"/>
                </a:cubicBezTo>
                <a:cubicBezTo>
                  <a:pt x="276" y="1132"/>
                  <a:pt x="276" y="1132"/>
                  <a:pt x="276" y="1132"/>
                </a:cubicBezTo>
                <a:cubicBezTo>
                  <a:pt x="276" y="1158"/>
                  <a:pt x="298" y="1180"/>
                  <a:pt x="324" y="1180"/>
                </a:cubicBezTo>
                <a:cubicBezTo>
                  <a:pt x="856" y="1180"/>
                  <a:pt x="856" y="1180"/>
                  <a:pt x="856" y="1180"/>
                </a:cubicBezTo>
                <a:cubicBezTo>
                  <a:pt x="882" y="1180"/>
                  <a:pt x="904" y="1158"/>
                  <a:pt x="904" y="1132"/>
                </a:cubicBezTo>
                <a:cubicBezTo>
                  <a:pt x="904" y="904"/>
                  <a:pt x="904" y="904"/>
                  <a:pt x="904" y="904"/>
                </a:cubicBezTo>
                <a:cubicBezTo>
                  <a:pt x="1132" y="904"/>
                  <a:pt x="1132" y="904"/>
                  <a:pt x="1132" y="904"/>
                </a:cubicBezTo>
                <a:cubicBezTo>
                  <a:pt x="1158" y="904"/>
                  <a:pt x="1180" y="882"/>
                  <a:pt x="1180" y="856"/>
                </a:cubicBezTo>
                <a:cubicBezTo>
                  <a:pt x="1180" y="324"/>
                  <a:pt x="1180" y="324"/>
                  <a:pt x="1180" y="324"/>
                </a:cubicBezTo>
                <a:cubicBezTo>
                  <a:pt x="1180" y="298"/>
                  <a:pt x="1158" y="276"/>
                  <a:pt x="1132" y="27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20"/>
          <p:cNvSpPr txBox="1"/>
          <p:nvPr/>
        </p:nvSpPr>
        <p:spPr>
          <a:xfrm>
            <a:off x="1542149" y="536150"/>
            <a:ext cx="54663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Component: Dapp</a:t>
            </a:r>
            <a:endParaRPr/>
          </a:p>
        </p:txBody>
      </p:sp>
      <p:sp>
        <p:nvSpPr>
          <p:cNvPr id="144" name="Google Shape;144;p20"/>
          <p:cNvSpPr txBox="1"/>
          <p:nvPr/>
        </p:nvSpPr>
        <p:spPr>
          <a:xfrm>
            <a:off x="1515775" y="1767475"/>
            <a:ext cx="8927100" cy="50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US" sz="2100">
                <a:latin typeface="Georgia"/>
                <a:ea typeface="Georgia"/>
                <a:cs typeface="Georgia"/>
                <a:sym typeface="Georgia"/>
              </a:rPr>
              <a:t>The Dapp has two interfaces for two types of users:</a:t>
            </a:r>
            <a:endParaRPr sz="2100">
              <a:latin typeface="Georgia"/>
              <a:ea typeface="Georgia"/>
              <a:cs typeface="Georgia"/>
              <a:sym typeface="Georgia"/>
            </a:endParaRPr>
          </a:p>
        </p:txBody>
      </p:sp>
      <p:sp>
        <p:nvSpPr>
          <p:cNvPr id="145" name="Google Shape;145;p20"/>
          <p:cNvSpPr txBox="1"/>
          <p:nvPr/>
        </p:nvSpPr>
        <p:spPr>
          <a:xfrm>
            <a:off x="2035325" y="2426113"/>
            <a:ext cx="8640900" cy="2055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latin typeface="Georgia"/>
                <a:ea typeface="Georgia"/>
                <a:cs typeface="Georgia"/>
                <a:sym typeface="Georgia"/>
              </a:rPr>
              <a:t>1</a:t>
            </a:r>
            <a:r>
              <a:rPr lang="en-US" sz="1800">
                <a:latin typeface="Georgia"/>
                <a:ea typeface="Georgia"/>
                <a:cs typeface="Georgia"/>
                <a:sym typeface="Georgia"/>
              </a:rPr>
              <a:t>. </a:t>
            </a:r>
            <a:r>
              <a:rPr i="1" lang="en-US" sz="1800" u="sng">
                <a:latin typeface="Georgia"/>
                <a:ea typeface="Georgia"/>
                <a:cs typeface="Georgia"/>
                <a:sym typeface="Georgia"/>
              </a:rPr>
              <a:t>Patient Interface</a:t>
            </a:r>
            <a:r>
              <a:rPr lang="en-US" sz="1800">
                <a:latin typeface="Georgia"/>
                <a:ea typeface="Georgia"/>
                <a:cs typeface="Georgia"/>
                <a:sym typeface="Georgia"/>
              </a:rPr>
              <a:t>: Once patients log into their accounts, they can access all their medical records, through a simple UI. The patients UI has a scanner that can scan Healthcare providers QR code and provide them access to the records that they would like the healthcare provider to see. The patient Interface will also have certain medical </a:t>
            </a:r>
            <a:r>
              <a:rPr lang="en-US" sz="1800">
                <a:latin typeface="Georgia"/>
                <a:ea typeface="Georgia"/>
                <a:cs typeface="Georgia"/>
                <a:sym typeface="Georgia"/>
              </a:rPr>
              <a:t>assistance</a:t>
            </a:r>
            <a:r>
              <a:rPr lang="en-US" sz="1800">
                <a:latin typeface="Georgia"/>
                <a:ea typeface="Georgia"/>
                <a:cs typeface="Georgia"/>
                <a:sym typeface="Georgia"/>
              </a:rPr>
              <a:t> features, to show how functionality can be easily integrated with the data obtained from the blockchain.</a:t>
            </a:r>
            <a:endParaRPr sz="1800">
              <a:latin typeface="Georgia"/>
              <a:ea typeface="Georgia"/>
              <a:cs typeface="Georgia"/>
              <a:sym typeface="Georgia"/>
            </a:endParaRPr>
          </a:p>
        </p:txBody>
      </p:sp>
      <p:sp>
        <p:nvSpPr>
          <p:cNvPr id="146" name="Google Shape;146;p20"/>
          <p:cNvSpPr txBox="1"/>
          <p:nvPr/>
        </p:nvSpPr>
        <p:spPr>
          <a:xfrm>
            <a:off x="2035325" y="4531113"/>
            <a:ext cx="8640900" cy="141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latin typeface="Georgia"/>
                <a:ea typeface="Georgia"/>
                <a:cs typeface="Georgia"/>
                <a:sym typeface="Georgia"/>
              </a:rPr>
              <a:t>2</a:t>
            </a:r>
            <a:r>
              <a:rPr lang="en-US" sz="1800">
                <a:latin typeface="Georgia"/>
                <a:ea typeface="Georgia"/>
                <a:cs typeface="Georgia"/>
                <a:sym typeface="Georgia"/>
              </a:rPr>
              <a:t>. </a:t>
            </a:r>
            <a:r>
              <a:rPr i="1" lang="en-US" sz="1800" u="sng">
                <a:latin typeface="Georgia"/>
                <a:ea typeface="Georgia"/>
                <a:cs typeface="Georgia"/>
                <a:sym typeface="Georgia"/>
              </a:rPr>
              <a:t>Healthcare Provider </a:t>
            </a:r>
            <a:r>
              <a:rPr i="1" lang="en-US" sz="1800" u="sng">
                <a:latin typeface="Georgia"/>
                <a:ea typeface="Georgia"/>
                <a:cs typeface="Georgia"/>
                <a:sym typeface="Georgia"/>
              </a:rPr>
              <a:t>Interface</a:t>
            </a:r>
            <a:r>
              <a:rPr lang="en-US" sz="1800">
                <a:latin typeface="Georgia"/>
                <a:ea typeface="Georgia"/>
                <a:cs typeface="Georgia"/>
                <a:sym typeface="Georgia"/>
              </a:rPr>
              <a:t>: Each Healthcare Provider has a unique QR code,  </a:t>
            </a:r>
            <a:r>
              <a:rPr lang="en-US" sz="1800">
                <a:latin typeface="Georgia"/>
                <a:ea typeface="Georgia"/>
                <a:cs typeface="Georgia"/>
                <a:sym typeface="Georgia"/>
              </a:rPr>
              <a:t>this is the qr representation of Healthcare providers public address on blockchain, patients can scan this to grant permissions to Healthcare Providers to access patient records. The UI also allows for the viewing of these records.</a:t>
            </a:r>
            <a:endParaRPr sz="1800">
              <a:latin typeface="Georgia"/>
              <a:ea typeface="Georgia"/>
              <a:cs typeface="Georgia"/>
              <a:sym typeface="Georgia"/>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ppt_w</p:attrName>
                                        </p:attrNameLst>
                                      </p:cBhvr>
                                      <p:tavLst>
                                        <p:tav fmla="" tm="0">
                                          <p:val>
                                            <p:strVal val="0"/>
                                          </p:val>
                                        </p:tav>
                                        <p:tav fmla="" tm="100000">
                                          <p:val>
                                            <p:strVal val="#ppt_w"/>
                                          </p:val>
                                        </p:tav>
                                      </p:tavLst>
                                    </p:anim>
                                    <p:anim calcmode="lin" valueType="num">
                                      <p:cBhvr additive="base">
                                        <p:cTn dur="500"/>
                                        <p:tgtEl>
                                          <p:spTgt spid="142"/>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Custom 1016">
      <a:dk1>
        <a:srgbClr val="1E4982"/>
      </a:dk1>
      <a:lt1>
        <a:srgbClr val="FFFFFF"/>
      </a:lt1>
      <a:dk2>
        <a:srgbClr val="368EC4"/>
      </a:dk2>
      <a:lt2>
        <a:srgbClr val="FFFFFF"/>
      </a:lt2>
      <a:accent1>
        <a:srgbClr val="1E4982"/>
      </a:accent1>
      <a:accent2>
        <a:srgbClr val="368EC4"/>
      </a:accent2>
      <a:accent3>
        <a:srgbClr val="1E4982"/>
      </a:accent3>
      <a:accent4>
        <a:srgbClr val="368EC4"/>
      </a:accent4>
      <a:accent5>
        <a:srgbClr val="1E4982"/>
      </a:accent5>
      <a:accent6>
        <a:srgbClr val="368EC4"/>
      </a:accent6>
      <a:hlink>
        <a:srgbClr val="44546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