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sldIdLst>
    <p:sldId id="256" r:id="rId2"/>
    <p:sldId id="257" r:id="rId3"/>
    <p:sldId id="259" r:id="rId4"/>
    <p:sldId id="261" r:id="rId5"/>
    <p:sldId id="300" r:id="rId6"/>
    <p:sldId id="262" r:id="rId7"/>
    <p:sldId id="286" r:id="rId8"/>
    <p:sldId id="287" r:id="rId9"/>
    <p:sldId id="288" r:id="rId10"/>
    <p:sldId id="263" r:id="rId11"/>
    <p:sldId id="289" r:id="rId12"/>
    <p:sldId id="290" r:id="rId13"/>
    <p:sldId id="291" r:id="rId14"/>
    <p:sldId id="292" r:id="rId15"/>
    <p:sldId id="265" r:id="rId16"/>
    <p:sldId id="294" r:id="rId17"/>
    <p:sldId id="295" r:id="rId18"/>
    <p:sldId id="297" r:id="rId19"/>
    <p:sldId id="296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161859-6844-1D6C-C91F-A35E34775B84}" v="97" dt="2024-04-30T16:00:22.3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1" autoAdjust="0"/>
    <p:restoredTop sz="94660"/>
  </p:normalViewPr>
  <p:slideViewPr>
    <p:cSldViewPr snapToGrid="0">
      <p:cViewPr varScale="1">
        <p:scale>
          <a:sx n="63" d="100"/>
          <a:sy n="63" d="100"/>
        </p:scale>
        <p:origin x="68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318605"/>
            <a:ext cx="10993549" cy="1475013"/>
          </a:xfrm>
        </p:spPr>
        <p:txBody>
          <a:bodyPr/>
          <a:lstStyle/>
          <a:p>
            <a:pPr algn="ctr"/>
            <a:endParaRPr lang="en-US" sz="4000" dirty="0">
              <a:latin typeface="TimesNewRomanPSMT"/>
            </a:endParaRPr>
          </a:p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1976" y="3464508"/>
            <a:ext cx="2561851" cy="2362799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0283D-CB23-FD73-DD1A-A90CC9359826}"/>
              </a:ext>
            </a:extLst>
          </p:cNvPr>
          <p:cNvSpPr txBox="1"/>
          <p:nvPr/>
        </p:nvSpPr>
        <p:spPr>
          <a:xfrm>
            <a:off x="3299791" y="2057400"/>
            <a:ext cx="554272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 dirty="0">
                <a:solidFill>
                  <a:schemeClr val="accent2"/>
                </a:solidFill>
                <a:latin typeface="Arial"/>
                <a:cs typeface="Arial"/>
              </a:rPr>
              <a:t>DATA SCIENCE PROJECT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FE5C62-B6ED-5E0A-4F28-11B032E36D6E}"/>
              </a:ext>
            </a:extLst>
          </p:cNvPr>
          <p:cNvSpPr txBox="1"/>
          <p:nvPr/>
        </p:nvSpPr>
        <p:spPr>
          <a:xfrm>
            <a:off x="475421" y="3937552"/>
            <a:ext cx="9236765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760980"/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lang="en-US" sz="2000" b="1" spc="4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lang="en-US" sz="2000" b="1" spc="15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lang="en-US" sz="2000" b="1" spc="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ted</a:t>
            </a:r>
            <a:r>
              <a:rPr lang="en-US" sz="2000" b="1" spc="-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lang="en-US" sz="2000" b="1" spc="45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y:</a:t>
            </a:r>
            <a:endParaRPr lang="en-US" dirty="0">
              <a:solidFill>
                <a:srgbClr val="FFFFFF"/>
              </a:solidFill>
            </a:endParaRPr>
          </a:p>
          <a:p>
            <a:pPr marL="2760980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S. Nitesh Kumar – 2021303536</a:t>
            </a:r>
            <a:endParaRPr lang="en-US" dirty="0">
              <a:solidFill>
                <a:srgbClr val="000000"/>
              </a:solidFill>
              <a:latin typeface="Gill Sans MT" panose="020B0502020104020203"/>
              <a:cs typeface="Arial"/>
            </a:endParaRPr>
          </a:p>
          <a:p>
            <a:pPr marL="2760980"/>
            <a:r>
              <a:rPr lang="en-US" sz="2000" b="1" spc="10" err="1">
                <a:solidFill>
                  <a:srgbClr val="FFFFFF"/>
                </a:solidFill>
                <a:latin typeface="Arial"/>
                <a:cs typeface="Arial"/>
              </a:rPr>
              <a:t>B.Tech</a:t>
            </a:r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 Chemical Engineering</a:t>
            </a:r>
          </a:p>
          <a:p>
            <a:pPr marL="2760980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Alagappa College of Technology</a:t>
            </a:r>
          </a:p>
          <a:p>
            <a:pPr marL="2760980"/>
            <a:r>
              <a:rPr lang="en-US" sz="2000" b="1" spc="10" dirty="0">
                <a:solidFill>
                  <a:srgbClr val="FFFFFF"/>
                </a:solidFill>
                <a:latin typeface="Arial"/>
                <a:cs typeface="Arial"/>
              </a:rPr>
              <a:t>Anna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79DB81-B637-A8D1-5EE8-4F67DD57B876}"/>
              </a:ext>
            </a:extLst>
          </p:cNvPr>
          <p:cNvSpPr txBox="1"/>
          <p:nvPr/>
        </p:nvSpPr>
        <p:spPr>
          <a:xfrm>
            <a:off x="3664226" y="1129748"/>
            <a:ext cx="481385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CAP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S</a:t>
            </a:r>
            <a:r>
              <a:rPr lang="en-US" sz="3200" b="1" spc="-10">
                <a:solidFill>
                  <a:srgbClr val="6C244A"/>
                </a:solidFill>
                <a:latin typeface="Arial"/>
                <a:ea typeface="+mj-ea"/>
                <a:cs typeface="Arial"/>
              </a:rPr>
              <a:t>T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NE</a:t>
            </a:r>
            <a:r>
              <a:rPr lang="en-US" sz="3200" b="1" spc="-200">
                <a:solidFill>
                  <a:srgbClr val="6C244A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200" b="1" spc="35">
                <a:solidFill>
                  <a:srgbClr val="6C244A"/>
                </a:solidFill>
                <a:latin typeface="Arial"/>
                <a:ea typeface="+mj-ea"/>
                <a:cs typeface="Arial"/>
              </a:rPr>
              <a:t>P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200" b="1" spc="-20">
                <a:solidFill>
                  <a:srgbClr val="6C244A"/>
                </a:solidFill>
                <a:latin typeface="Arial"/>
                <a:ea typeface="+mj-ea"/>
                <a:cs typeface="Arial"/>
              </a:rPr>
              <a:t>O</a:t>
            </a:r>
            <a:r>
              <a:rPr lang="en-US" sz="320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J</a:t>
            </a:r>
            <a:r>
              <a:rPr lang="en-US" sz="320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r>
              <a:rPr lang="en-US" sz="3200" b="1" spc="20">
                <a:solidFill>
                  <a:srgbClr val="6C244A"/>
                </a:solidFill>
                <a:latin typeface="Arial"/>
                <a:ea typeface="+mj-ea"/>
                <a:cs typeface="Arial"/>
              </a:rPr>
              <a:t>CT</a:t>
            </a:r>
            <a:endParaRPr lang="en-US">
              <a:solidFill>
                <a:srgbClr val="6C244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C325B-BB90-582B-FDAF-D29863DF1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712634"/>
            <a:ext cx="11029616" cy="86148"/>
          </a:xfrm>
        </p:spPr>
        <p:txBody>
          <a:bodyPr>
            <a:normAutofit fontScale="90000"/>
          </a:bodyPr>
          <a:lstStyle/>
          <a:p>
            <a:pPr marL="514350" indent="-514350">
              <a:buAutoNum type="arabicPeriod"/>
            </a:pPr>
            <a:endParaRPr lang="en-US" sz="3200" i="1" dirty="0"/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4F5AF-60C7-EFBB-342A-551AD6AD1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A0094-3243-23A0-70D5-D190FCE642CF}"/>
              </a:ext>
            </a:extLst>
          </p:cNvPr>
          <p:cNvSpPr txBox="1"/>
          <p:nvPr/>
        </p:nvSpPr>
        <p:spPr>
          <a:xfrm>
            <a:off x="584574" y="841040"/>
            <a:ext cx="869011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ALGORITHM</a:t>
            </a:r>
            <a:r>
              <a:rPr lang="en-US" sz="3950" b="1" spc="35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&amp;</a:t>
            </a:r>
            <a:r>
              <a:rPr lang="en-US" sz="3950" b="1" spc="-2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DEPLOYMENT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478AD-06A5-4723-AC0D-16BDB1203281}"/>
              </a:ext>
            </a:extLst>
          </p:cNvPr>
          <p:cNvSpPr txBox="1"/>
          <p:nvPr/>
        </p:nvSpPr>
        <p:spPr>
          <a:xfrm>
            <a:off x="485775" y="2152650"/>
            <a:ext cx="10594520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Algorithm:</a:t>
            </a:r>
            <a:endParaRPr lang="en-US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Initialization: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the </a:t>
            </a:r>
            <a:r>
              <a:rPr lang="en-US" err="1">
                <a:solidFill>
                  <a:srgbClr val="4D1434"/>
                </a:solidFill>
                <a:latin typeface="Söhne"/>
              </a:rPr>
              <a:t>RailwayReservationSystem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class.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Initialize train data and booking data (either from a file/database or hardcoded).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Display Menu: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menu with options: Display Trains, Book Ticket, Cancel Ticket, View Booking Details, and Exit.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Display Trains: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Iterate through the train data and display train details (train number, name, departure time, and available seats).</a:t>
            </a:r>
          </a:p>
          <a:p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4063480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376097-1651-AB38-DD82-2531D6B4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11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F1776-7EE1-88CE-4D38-EEC07C069940}"/>
              </a:ext>
            </a:extLst>
          </p:cNvPr>
          <p:cNvSpPr txBox="1"/>
          <p:nvPr/>
        </p:nvSpPr>
        <p:spPr>
          <a:xfrm>
            <a:off x="438150" y="3431721"/>
            <a:ext cx="11152413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Cancel Ticket: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 to cancel.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Check if the booking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If valid, increment the available seats, remove the booking from the booking data.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a success message.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810AFD-9757-7A2E-75D6-94C49D9AD735}"/>
              </a:ext>
            </a:extLst>
          </p:cNvPr>
          <p:cNvSpPr txBox="1"/>
          <p:nvPr/>
        </p:nvSpPr>
        <p:spPr>
          <a:xfrm>
            <a:off x="438151" y="1159329"/>
            <a:ext cx="11138805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Book Ticket:</a:t>
            </a:r>
            <a:r>
              <a:rPr lang="en-US">
                <a:latin typeface="Söhne"/>
                <a:cs typeface="Segoe UI"/>
              </a:rPr>
              <a:t>​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Prompt the user to enter the train number, number of seats, and passenger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if the train exists and if there are enough available seats.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If valid, decrement the available seats, generate a booking ID, and store booking details.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Display a success message with the booking ID.</a:t>
            </a:r>
          </a:p>
        </p:txBody>
      </p:sp>
    </p:spTree>
    <p:extLst>
      <p:ext uri="{BB962C8B-B14F-4D97-AF65-F5344CB8AC3E}">
        <p14:creationId xmlns:p14="http://schemas.microsoft.com/office/powerpoint/2010/main" val="3750817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677379-0081-60A8-215B-DF3AB77E0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A2129E-704A-7904-F2D9-E20D891EA0A0}"/>
              </a:ext>
            </a:extLst>
          </p:cNvPr>
          <p:cNvSpPr txBox="1"/>
          <p:nvPr/>
        </p:nvSpPr>
        <p:spPr>
          <a:xfrm>
            <a:off x="519793" y="1206953"/>
            <a:ext cx="10785021" cy="25423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View Booking Details: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Prompt the user to enter the booking ID.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the details of the booking if the ID exists.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Exit: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Exit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28080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2B0B93-E496-68DA-413E-1ADDE9B3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67EF77-F1C3-1C80-9E58-CE615FC1F840}"/>
              </a:ext>
            </a:extLst>
          </p:cNvPr>
          <p:cNvSpPr txBox="1"/>
          <p:nvPr/>
        </p:nvSpPr>
        <p:spPr>
          <a:xfrm>
            <a:off x="458560" y="737507"/>
            <a:ext cx="11274878" cy="545085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endParaRPr lang="en-US" dirty="0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1. Local Deployment: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Run Locally: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Run the Python program on a local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Installation: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Ensure Python is installed. Execute the program in a Python IDE or command line.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Simple setup, suitable for development and testing.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Not accessible remotely, requires installation on each machine.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2. Web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Web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web frameworks like Flask or Django.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 Platform: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Deploy the web application on platforms like Heroku, AWS,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DigitalOcean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Accessible from any device with an internet connection, scalable, and easier maintenance.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More complex setup, requires web development skills.</a:t>
            </a:r>
          </a:p>
        </p:txBody>
      </p:sp>
    </p:spTree>
    <p:extLst>
      <p:ext uri="{BB962C8B-B14F-4D97-AF65-F5344CB8AC3E}">
        <p14:creationId xmlns:p14="http://schemas.microsoft.com/office/powerpoint/2010/main" val="685068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DE334D7-161E-9370-ECC5-146EC1752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14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729B4F-ECB7-6472-A094-B143654FC5DE}"/>
              </a:ext>
            </a:extLst>
          </p:cNvPr>
          <p:cNvSpPr txBox="1"/>
          <p:nvPr/>
        </p:nvSpPr>
        <p:spPr>
          <a:xfrm>
            <a:off x="547007" y="1118507"/>
            <a:ext cx="10846253" cy="46198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3. Cloud Deployment:</a:t>
            </a:r>
            <a:endParaRPr lang="en-US">
              <a:solidFill>
                <a:srgbClr val="4D1434"/>
              </a:solidFill>
            </a:endParaRP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Serverless Computing: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Utilize serverless platforms like AWS Lambda or Google Cloud Functions.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Containerization: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Docker containers and deploy on container orchestration platforms like Kubernetes.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Scalable, cost-effective, and managed infrastructure.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Learning curve for setting up serverless or containerized environments.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Desktop Application: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GUI Framework: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 Python GUI frameworks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Tkinter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PyQt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,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wxPython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Deployment: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Package the application using tools like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PyInstaller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or </a:t>
            </a:r>
            <a:r>
              <a:rPr lang="en-US" dirty="0" err="1">
                <a:solidFill>
                  <a:srgbClr val="4D1434"/>
                </a:solidFill>
                <a:latin typeface="Söhne"/>
              </a:rPr>
              <a:t>cx_Freeze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No need for internet connection, easy distribution.</a:t>
            </a:r>
          </a:p>
          <a:p>
            <a:pPr>
              <a:lnSpc>
                <a:spcPct val="150000"/>
              </a:lnSpc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Disadvantages: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Platform-dependent, less accessible than web applications.</a:t>
            </a:r>
          </a:p>
        </p:txBody>
      </p:sp>
    </p:spTree>
    <p:extLst>
      <p:ext uri="{BB962C8B-B14F-4D97-AF65-F5344CB8AC3E}">
        <p14:creationId xmlns:p14="http://schemas.microsoft.com/office/powerpoint/2010/main" val="2123231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D86B4-F5B4-F00C-3C54-827973760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73656"/>
            <a:ext cx="11029616" cy="442301"/>
          </a:xfrm>
        </p:spPr>
        <p:txBody>
          <a:bodyPr>
            <a:normAutofit fontScale="90000"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69FDDF-ABBD-74A0-56A6-07556898A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525C19-18F8-CFFE-CB92-ABB58C292741}"/>
              </a:ext>
            </a:extLst>
          </p:cNvPr>
          <p:cNvSpPr txBox="1"/>
          <p:nvPr/>
        </p:nvSpPr>
        <p:spPr>
          <a:xfrm>
            <a:off x="864704" y="922683"/>
            <a:ext cx="2743200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R</a:t>
            </a:r>
            <a:r>
              <a:rPr lang="en-US" sz="3950" b="1" spc="-10">
                <a:solidFill>
                  <a:srgbClr val="FFFFFF"/>
                </a:solidFill>
                <a:latin typeface="Arial"/>
                <a:ea typeface="+mj-ea"/>
                <a:cs typeface="Arial"/>
              </a:rPr>
              <a:t>ES</a:t>
            </a:r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U</a:t>
            </a:r>
            <a:r>
              <a:rPr lang="en-US" sz="3950" b="1" spc="-315">
                <a:solidFill>
                  <a:srgbClr val="FFFFFF"/>
                </a:solidFill>
                <a:latin typeface="Arial"/>
                <a:ea typeface="+mj-ea"/>
                <a:cs typeface="Arial"/>
              </a:rPr>
              <a:t>L</a:t>
            </a:r>
            <a:r>
              <a:rPr lang="en-US" sz="3950" b="1" spc="20">
                <a:solidFill>
                  <a:srgbClr val="FFFFFF"/>
                </a:solidFill>
                <a:latin typeface="Arial"/>
                <a:ea typeface="+mj-ea"/>
                <a:cs typeface="Arial"/>
              </a:rPr>
              <a:t>T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4DA423-4615-E380-5289-82E6BB3A4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21" y="1852459"/>
            <a:ext cx="11283756" cy="47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521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BF607-2686-7C3E-195D-EBF99D7BB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19A2D9-7458-D79E-C278-CD0BF84CA759}"/>
              </a:ext>
            </a:extLst>
          </p:cNvPr>
          <p:cNvSpPr txBox="1"/>
          <p:nvPr/>
        </p:nvSpPr>
        <p:spPr>
          <a:xfrm>
            <a:off x="699052" y="815009"/>
            <a:ext cx="4316895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CONCLUSION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D696FE-1093-1998-259B-2B136F8A2EEC}"/>
              </a:ext>
            </a:extLst>
          </p:cNvPr>
          <p:cNvSpPr txBox="1"/>
          <p:nvPr/>
        </p:nvSpPr>
        <p:spPr>
          <a:xfrm>
            <a:off x="376030" y="2082248"/>
            <a:ext cx="11406808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The Railway Reservation System is a crucial system that facilitates the booking and management of train tickets. In this system, we have designed a Python program to handle basic functionalities like booking tickets, canceling tickets, and viewing train details.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Key Points: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Functionality: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Users can view available trains, book tickets for a specific train, cancel booked tickets, and view booking details.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Management: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Train data and booking data are stored using dictionaries and lists.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Interface: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provides a simple menu-driven interface for users to interact with.</a:t>
            </a:r>
          </a:p>
          <a:p>
            <a:pPr marL="228600" indent="-228600">
              <a:buFont typeface=""/>
              <a:buAutoNum type="arabicPeriod"/>
            </a:pPr>
            <a:endParaRPr lang="en-US" b="1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971979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42CC4F-7644-F013-4E3B-11401EE0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ED08D-1EA5-DC3D-5ADC-FAFB2140B159}"/>
              </a:ext>
            </a:extLst>
          </p:cNvPr>
          <p:cNvSpPr txBox="1"/>
          <p:nvPr/>
        </p:nvSpPr>
        <p:spPr>
          <a:xfrm>
            <a:off x="549966" y="1345095"/>
            <a:ext cx="9973917" cy="21268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Error Handling: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Input validation and error messages are provided to ensure smooth user experience.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System Design: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is designed with clear components: user interface, data management, functionality, error handling, and control flow.</a:t>
            </a:r>
            <a:endParaRPr lang="en-US" dirty="0">
              <a:solidFill>
                <a:srgbClr val="000000"/>
              </a:solidFill>
              <a:latin typeface="Gill Sans MT" panose="020B0502020104020203"/>
            </a:endParaRPr>
          </a:p>
          <a:p>
            <a:pPr marL="0" lvl="1"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Optional Features:</a:t>
            </a:r>
            <a:r>
              <a:rPr lang="en-US" b="1" dirty="0"/>
              <a:t> 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The system can be extended with features like user authentication, admin interface, and data persistence.</a:t>
            </a:r>
          </a:p>
        </p:txBody>
      </p:sp>
    </p:spTree>
    <p:extLst>
      <p:ext uri="{BB962C8B-B14F-4D97-AF65-F5344CB8AC3E}">
        <p14:creationId xmlns:p14="http://schemas.microsoft.com/office/powerpoint/2010/main" val="1961119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CAB5C-6568-A004-17F6-E8160203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57C6-9930-C2FE-2C61-228940C3E8BD}"/>
              </a:ext>
            </a:extLst>
          </p:cNvPr>
          <p:cNvSpPr txBox="1"/>
          <p:nvPr/>
        </p:nvSpPr>
        <p:spPr>
          <a:xfrm>
            <a:off x="616226" y="881270"/>
            <a:ext cx="43003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b="1" spc="5">
                <a:solidFill>
                  <a:srgbClr val="FFFFFF"/>
                </a:solidFill>
                <a:latin typeface="Arial"/>
                <a:ea typeface="+mj-ea"/>
                <a:cs typeface="Arial"/>
              </a:rPr>
              <a:t>FUTURE</a:t>
            </a:r>
            <a:r>
              <a:rPr lang="en-US" sz="3600" b="1" spc="-110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60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SCOPE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BD0799-A173-EBA3-F667-BD92B578C9C2}"/>
              </a:ext>
            </a:extLst>
          </p:cNvPr>
          <p:cNvSpPr txBox="1"/>
          <p:nvPr/>
        </p:nvSpPr>
        <p:spPr>
          <a:xfrm>
            <a:off x="615042" y="1962149"/>
            <a:ext cx="10703377" cy="37888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Mobile Ticketing and NFC Technology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AI-Powered Customer Service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Dynamic Pricing and Revenue Management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4. Predictive Maintenance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5. Biometric Identification and Security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6. Integration with Public Transport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7. Augmented Reality (AR) for Navigation</a:t>
            </a:r>
            <a:endParaRPr lang="en-US" dirty="0">
              <a:solidFill>
                <a:srgbClr val="4D1434"/>
              </a:solidFill>
              <a:latin typeface="Söhne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Söhne"/>
              </a:rPr>
              <a:t> </a:t>
            </a:r>
          </a:p>
          <a:p>
            <a:pPr marL="228600" indent="-228600">
              <a:lnSpc>
                <a:spcPct val="150000"/>
              </a:lnSpc>
              <a:buFont typeface=""/>
              <a:buAutoNum type="arabicPeriod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1760553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7F2903-6BA2-1864-800F-5EFA2CFF2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19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7A4CD-C19E-E701-7F7E-52D9BEA48678}"/>
              </a:ext>
            </a:extLst>
          </p:cNvPr>
          <p:cNvSpPr txBox="1"/>
          <p:nvPr/>
        </p:nvSpPr>
        <p:spPr>
          <a:xfrm>
            <a:off x="3465443" y="3432313"/>
            <a:ext cx="526111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7200" b="1" spc="30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THANK</a:t>
            </a:r>
            <a:r>
              <a:rPr lang="en-US" sz="7200" b="1" spc="-14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 </a:t>
            </a:r>
            <a:r>
              <a:rPr lang="en-US" sz="7200" b="1" spc="25" dirty="0">
                <a:solidFill>
                  <a:srgbClr val="4D1434"/>
                </a:solidFill>
                <a:latin typeface="Calibri"/>
                <a:ea typeface="+mj-ea"/>
                <a:cs typeface="Calibri"/>
              </a:rPr>
              <a:t>YOU</a:t>
            </a:r>
            <a:endParaRPr lang="en-US" sz="7200" dirty="0">
              <a:solidFill>
                <a:srgbClr val="4D1434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7686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2B22EE-BBD1-54E9-3516-EACAE79AA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428C27-9A48-F4E5-7C4A-B42FCCEF58DE}"/>
              </a:ext>
            </a:extLst>
          </p:cNvPr>
          <p:cNvSpPr txBox="1"/>
          <p:nvPr/>
        </p:nvSpPr>
        <p:spPr>
          <a:xfrm>
            <a:off x="632791" y="947530"/>
            <a:ext cx="2743200" cy="5155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OU</a:t>
            </a:r>
            <a:r>
              <a:rPr lang="en-US" sz="2750" b="1" spc="40">
                <a:solidFill>
                  <a:srgbClr val="6C244A"/>
                </a:solidFill>
                <a:latin typeface="Arial"/>
                <a:ea typeface="+mj-ea"/>
                <a:cs typeface="Arial"/>
              </a:rPr>
              <a:t>TL</a:t>
            </a:r>
            <a:r>
              <a:rPr lang="en-US" sz="2750" b="1" spc="-95">
                <a:solidFill>
                  <a:srgbClr val="6C244A"/>
                </a:solidFill>
                <a:latin typeface="Arial"/>
                <a:ea typeface="+mj-ea"/>
                <a:cs typeface="Arial"/>
              </a:rPr>
              <a:t>I</a:t>
            </a:r>
            <a:r>
              <a:rPr lang="en-US" sz="2750" b="1" spc="30">
                <a:solidFill>
                  <a:srgbClr val="6C244A"/>
                </a:solidFill>
                <a:latin typeface="Arial"/>
                <a:ea typeface="+mj-ea"/>
                <a:cs typeface="Arial"/>
              </a:rPr>
              <a:t>N</a:t>
            </a:r>
            <a:r>
              <a:rPr lang="en-US" sz="2750" b="1" spc="15">
                <a:solidFill>
                  <a:srgbClr val="6C244A"/>
                </a:solidFill>
                <a:latin typeface="Arial"/>
                <a:ea typeface="+mj-ea"/>
                <a:cs typeface="Arial"/>
              </a:rPr>
              <a:t>E</a:t>
            </a:r>
            <a:endParaRPr lang="en-US">
              <a:solidFill>
                <a:srgbClr val="6C244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3E175-6289-1E60-5B07-DAFE776A5CF6}"/>
              </a:ext>
            </a:extLst>
          </p:cNvPr>
          <p:cNvSpPr txBox="1"/>
          <p:nvPr/>
        </p:nvSpPr>
        <p:spPr>
          <a:xfrm>
            <a:off x="1196008" y="1585291"/>
            <a:ext cx="6652590" cy="44558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Problem</a:t>
            </a:r>
            <a:r>
              <a:rPr lang="en-US" sz="2400" b="1" spc="-140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Statement</a:t>
            </a:r>
            <a:endParaRPr lang="en-US" sz="2400" dirty="0">
              <a:solidFill>
                <a:srgbClr val="6C244A"/>
              </a:solidFill>
            </a:endParaRP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sed</a:t>
            </a:r>
            <a:r>
              <a:rPr lang="en-US" sz="2400" b="1" spc="-22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0" dirty="0">
                <a:solidFill>
                  <a:srgbClr val="6C244A"/>
                </a:solidFill>
                <a:latin typeface="Arial"/>
                <a:cs typeface="Arial"/>
              </a:rPr>
              <a:t>te</a:t>
            </a:r>
            <a:r>
              <a:rPr lang="en-US" sz="2400" b="1" spc="9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/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Sy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s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tem</a:t>
            </a:r>
            <a:r>
              <a:rPr lang="en-US" sz="2400" b="1" spc="-3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eve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4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pp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50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-60" dirty="0">
                <a:solidFill>
                  <a:srgbClr val="6C244A"/>
                </a:solidFill>
                <a:latin typeface="Arial"/>
                <a:cs typeface="Arial"/>
              </a:rPr>
              <a:t>c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A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go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i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-25" dirty="0">
                <a:solidFill>
                  <a:srgbClr val="6C244A"/>
                </a:solidFill>
                <a:latin typeface="Arial"/>
                <a:cs typeface="Arial"/>
              </a:rPr>
              <a:t>h</a:t>
            </a: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m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&amp;</a:t>
            </a:r>
            <a:r>
              <a:rPr lang="en-US" sz="2400" b="1" spc="-7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D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p</a:t>
            </a:r>
            <a:r>
              <a:rPr lang="en-US" sz="2400" b="1" spc="35" dirty="0">
                <a:solidFill>
                  <a:srgbClr val="6C244A"/>
                </a:solidFill>
                <a:latin typeface="Arial"/>
                <a:cs typeface="Arial"/>
              </a:rPr>
              <a:t>l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</a:t>
            </a:r>
            <a:r>
              <a:rPr lang="en-US" sz="2400" b="1" spc="-65" dirty="0">
                <a:solidFill>
                  <a:srgbClr val="6C244A"/>
                </a:solidFill>
                <a:latin typeface="Arial"/>
                <a:cs typeface="Arial"/>
              </a:rPr>
              <a:t>y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me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n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5" dirty="0">
                <a:solidFill>
                  <a:srgbClr val="6C244A"/>
                </a:solidFill>
                <a:latin typeface="Arial"/>
                <a:cs typeface="Arial"/>
              </a:rPr>
              <a:t>Result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Conclusion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Fu</a:t>
            </a:r>
            <a:r>
              <a:rPr lang="en-US" sz="2400" b="1" spc="5" dirty="0">
                <a:solidFill>
                  <a:srgbClr val="6C244A"/>
                </a:solidFill>
                <a:latin typeface="Arial"/>
                <a:cs typeface="Arial"/>
              </a:rPr>
              <a:t>t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u</a:t>
            </a:r>
            <a:r>
              <a:rPr lang="en-US" sz="2400" b="1" spc="40" dirty="0">
                <a:solidFill>
                  <a:srgbClr val="6C244A"/>
                </a:solidFill>
                <a:latin typeface="Arial"/>
                <a:cs typeface="Arial"/>
              </a:rPr>
              <a:t>r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  <a:r>
              <a:rPr lang="en-US" sz="2400" b="1" spc="-185" dirty="0">
                <a:solidFill>
                  <a:srgbClr val="6C244A"/>
                </a:solidFill>
                <a:latin typeface="Arial"/>
                <a:cs typeface="Arial"/>
              </a:rPr>
              <a:t> 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Sc</a:t>
            </a:r>
            <a:r>
              <a:rPr lang="en-US" sz="2400" b="1" spc="45" dirty="0">
                <a:solidFill>
                  <a:srgbClr val="6C244A"/>
                </a:solidFill>
                <a:latin typeface="Arial"/>
                <a:cs typeface="Arial"/>
              </a:rPr>
              <a:t>op</a:t>
            </a:r>
            <a:r>
              <a:rPr lang="en-US" sz="2400" b="1" spc="15" dirty="0">
                <a:solidFill>
                  <a:srgbClr val="6C244A"/>
                </a:solidFill>
                <a:latin typeface="Arial"/>
                <a:cs typeface="Arial"/>
              </a:rPr>
              <a:t>e</a:t>
            </a:r>
          </a:p>
          <a:p>
            <a:pPr marL="320040" indent="-301625">
              <a:lnSpc>
                <a:spcPct val="150000"/>
              </a:lnSpc>
              <a:buChar char="◾"/>
            </a:pPr>
            <a:r>
              <a:rPr lang="en-US" sz="2400" b="1" spc="20" dirty="0">
                <a:solidFill>
                  <a:srgbClr val="6C244A"/>
                </a:solidFill>
                <a:latin typeface="Arial"/>
                <a:cs typeface="Arial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566121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9C55B-EE64-F57B-6C25-6C1FCBC0C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200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3C47F6-4DD3-1FEC-11C6-51FBF67A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1D46BD-660C-E9C8-1750-DB0823E78B44}"/>
              </a:ext>
            </a:extLst>
          </p:cNvPr>
          <p:cNvSpPr txBox="1"/>
          <p:nvPr/>
        </p:nvSpPr>
        <p:spPr>
          <a:xfrm>
            <a:off x="699052" y="856422"/>
            <a:ext cx="6354417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PROBLEM</a:t>
            </a:r>
            <a:r>
              <a:rPr lang="en-US" sz="3950" b="1" spc="204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 spc="-75" dirty="0">
                <a:solidFill>
                  <a:schemeClr val="bg1"/>
                </a:solidFill>
                <a:latin typeface="Arial"/>
                <a:ea typeface="+mj-ea"/>
                <a:cs typeface="Arial"/>
              </a:rPr>
              <a:t>STATEMENT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AF1C71-9589-F955-5A3D-AD8AFBDF56AD}"/>
              </a:ext>
            </a:extLst>
          </p:cNvPr>
          <p:cNvSpPr txBox="1"/>
          <p:nvPr/>
        </p:nvSpPr>
        <p:spPr>
          <a:xfrm>
            <a:off x="3009900" y="2889210"/>
            <a:ext cx="617219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rgbClr val="4D1434"/>
                </a:solidFill>
                <a:latin typeface="Söhne"/>
              </a:rPr>
              <a:t>Python Program for Railway Reservation System</a:t>
            </a:r>
            <a:endParaRPr lang="en-US" sz="3200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70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B3FF7-E13C-E660-CB21-63313EA0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4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C9D16A-4CA6-08E1-46B4-7D088A795B56}"/>
              </a:ext>
            </a:extLst>
          </p:cNvPr>
          <p:cNvSpPr txBox="1"/>
          <p:nvPr/>
        </p:nvSpPr>
        <p:spPr>
          <a:xfrm>
            <a:off x="665922" y="815009"/>
            <a:ext cx="8375372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PROPOSED</a:t>
            </a:r>
            <a:r>
              <a:rPr lang="en-US" sz="3950" b="1" spc="254">
                <a:solidFill>
                  <a:srgbClr val="FFFFFF"/>
                </a:solidFill>
                <a:latin typeface="Arial"/>
                <a:ea typeface="+mj-ea"/>
                <a:cs typeface="Arial"/>
              </a:rPr>
              <a:t> </a:t>
            </a:r>
            <a:r>
              <a:rPr lang="en-US" sz="3950" b="1">
                <a:solidFill>
                  <a:srgbClr val="FFFFFF"/>
                </a:solidFill>
                <a:latin typeface="Arial"/>
                <a:ea typeface="+mj-ea"/>
                <a:cs typeface="Arial"/>
              </a:rPr>
              <a:t>SOLUTION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C9B1A5-98F9-38A5-1F6E-D8510FBC9920}"/>
              </a:ext>
            </a:extLst>
          </p:cNvPr>
          <p:cNvSpPr txBox="1"/>
          <p:nvPr/>
        </p:nvSpPr>
        <p:spPr>
          <a:xfrm>
            <a:off x="450575" y="1999421"/>
            <a:ext cx="11290848" cy="41985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To develop a Python program for railway ticket booking, you'll need to design and implement a system that handles various aspects such as train schedules, seat availability, user authentication, booking transactions, and more. Below are proposed solutions covering key functionalities and considerations for building a railway ticket booking program in Python: 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cs typeface="Arial"/>
              </a:rPr>
              <a:t>1.⁠ ⁠Object-Oriented Design (OOD):</a:t>
            </a:r>
            <a:r>
              <a:rPr lang="en-US" dirty="0">
                <a:solidFill>
                  <a:srgbClr val="4D1434"/>
                </a:solidFill>
                <a:latin typeface="Arial"/>
                <a:cs typeface="Arial"/>
              </a:rPr>
              <a:t> Use classes and objects to model entities like Train, Ticket, User, and Booking. This facilitates a structured approach to representing railway system components.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b="1" dirty="0">
              <a:solidFill>
                <a:srgbClr val="4D1434"/>
              </a:solidFill>
              <a:latin typeface="Arial"/>
              <a:ea typeface="+mn-lt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rgbClr val="4D1434"/>
                </a:solidFill>
                <a:latin typeface="Arial"/>
                <a:ea typeface="+mn-lt"/>
                <a:cs typeface="Arial"/>
              </a:rPr>
              <a:t>2.⁠ ⁠User Authentication and Management:</a:t>
            </a:r>
            <a:r>
              <a:rPr lang="en-US" b="1" dirty="0">
                <a:solidFill>
                  <a:srgbClr val="000000"/>
                </a:solidFill>
                <a:latin typeface="Arial"/>
                <a:ea typeface="+mn-lt"/>
                <a:cs typeface="Arial"/>
              </a:rPr>
              <a:t> </a:t>
            </a:r>
            <a:r>
              <a:rPr lang="en-US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user authentication functionalities to allow users to create accounts, log in, and manage their profiles.</a:t>
            </a: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912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233632-AA41-4832-67ED-D2DD5EEA5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AF66C9-5D2A-C4A7-ECA1-8F056B1980C2}"/>
              </a:ext>
            </a:extLst>
          </p:cNvPr>
          <p:cNvSpPr txBox="1"/>
          <p:nvPr/>
        </p:nvSpPr>
        <p:spPr>
          <a:xfrm>
            <a:off x="475421" y="1063487"/>
            <a:ext cx="11241156" cy="41523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cs typeface="Arial"/>
              </a:rPr>
              <a:t>3.⁠ ⁠Train and Seat Management Solution: </a:t>
            </a:r>
            <a:r>
              <a:rPr lang="en-US" sz="2000" dirty="0">
                <a:solidFill>
                  <a:srgbClr val="4D1434"/>
                </a:solidFill>
                <a:latin typeface="Arial"/>
                <a:cs typeface="Arial"/>
              </a:rPr>
              <a:t>Manage train schedules, seat availability, and bookings within the booking system.</a:t>
            </a:r>
            <a:endParaRPr lang="en-US" dirty="0"/>
          </a:p>
          <a:p>
            <a:pPr>
              <a:lnSpc>
                <a:spcPct val="150000"/>
              </a:lnSpc>
            </a:pP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4.⁠ ⁠Booking Transactions: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logic to handle booking transactions, including seat reservations and ticket issuance.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4D1434"/>
              </a:solidFill>
              <a:latin typeface="Arial"/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5.⁠ ⁠Data Persistence and Storage:</a:t>
            </a:r>
            <a:r>
              <a:rPr lang="en-US" sz="2000" dirty="0">
                <a:solidFill>
                  <a:srgbClr val="4D1434"/>
                </a:solidFill>
                <a:latin typeface="Arial"/>
                <a:ea typeface="+mn-lt"/>
                <a:cs typeface="+mn-lt"/>
              </a:rPr>
              <a:t> Implement data storage using file handling or databases (e.g., SQLite, PostgreSQL) to persist train schedules, user information, and booking records.</a:t>
            </a:r>
            <a:endParaRPr lang="en-US" sz="2000" dirty="0">
              <a:solidFill>
                <a:srgbClr val="4D1434"/>
              </a:solidFill>
              <a:latin typeface="Arial"/>
              <a:cs typeface="Arial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4D143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7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1326E-9B10-B94E-9E7D-9B3462EE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1207395"/>
            <a:ext cx="11029616" cy="1013800"/>
          </a:xfrm>
        </p:spPr>
        <p:txBody>
          <a:bodyPr>
            <a:noAutofit/>
          </a:bodyPr>
          <a:lstStyle/>
          <a:p>
            <a:endParaRPr lang="en-US" sz="3200" dirty="0">
              <a:latin typeface="TimesNewRomanPSMT"/>
            </a:endParaRPr>
          </a:p>
          <a:p>
            <a:endParaRPr lang="en-US" sz="3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5C66F-0756-9963-DA63-F31BB560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1ADCB2-900A-AA8E-962B-42DAA96A53F4}"/>
              </a:ext>
            </a:extLst>
          </p:cNvPr>
          <p:cNvSpPr txBox="1"/>
          <p:nvPr/>
        </p:nvSpPr>
        <p:spPr>
          <a:xfrm>
            <a:off x="798443" y="856421"/>
            <a:ext cx="6669156" cy="7001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950" b="1" spc="-5">
                <a:solidFill>
                  <a:srgbClr val="FFFFFF"/>
                </a:solidFill>
                <a:latin typeface="Arial"/>
                <a:ea typeface="+mj-ea"/>
                <a:cs typeface="Arial"/>
              </a:rPr>
              <a:t>SYSTEM	</a:t>
            </a:r>
            <a:r>
              <a:rPr lang="en-US" sz="3950" b="1" spc="-15">
                <a:solidFill>
                  <a:srgbClr val="FFFFFF"/>
                </a:solidFill>
                <a:latin typeface="Arial"/>
                <a:ea typeface="+mj-ea"/>
                <a:cs typeface="Arial"/>
              </a:rPr>
              <a:t>APPROACH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BF1F5-148E-2CE2-32B1-CE77F93A97F2}"/>
              </a:ext>
            </a:extLst>
          </p:cNvPr>
          <p:cNvSpPr txBox="1"/>
          <p:nvPr/>
        </p:nvSpPr>
        <p:spPr>
          <a:xfrm>
            <a:off x="547006" y="2261506"/>
            <a:ext cx="11057164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1. User Interface: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Frontend Interface: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Users interact with the system through a graphical user interface (GUI) or command-line interface (CLI).</a:t>
            </a:r>
          </a:p>
          <a:p>
            <a:pPr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Input Validation:</a:t>
            </a:r>
            <a:r>
              <a:rPr lang="en-US" dirty="0">
                <a:solidFill>
                  <a:srgbClr val="4D1434"/>
                </a:solidFill>
                <a:latin typeface="Söhne"/>
              </a:rPr>
              <a:t> Validate user inputs to ensure correctness and prevent invalid data entry.</a:t>
            </a:r>
          </a:p>
          <a:p>
            <a:pPr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r>
              <a:rPr lang="en-US" b="1" dirty="0">
                <a:solidFill>
                  <a:srgbClr val="4D1434"/>
                </a:solidFill>
                <a:latin typeface="Söhne"/>
              </a:rPr>
              <a:t>2. Data Management: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Trains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Maintain a database or data structure to store information about trains, including train number, name, available seats, departure time, and possibly other attributes like class, fare, etc.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this data in a format that allows for efficient retrieval and modification.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Bookings Data: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Store information about bookings, including booking ID, train number, number of seats booked, and passenger details (name, age, contact).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Each booking should be linked to a specific train and have a unique identifier.</a:t>
            </a:r>
          </a:p>
        </p:txBody>
      </p:sp>
    </p:spTree>
    <p:extLst>
      <p:ext uri="{BB962C8B-B14F-4D97-AF65-F5344CB8AC3E}">
        <p14:creationId xmlns:p14="http://schemas.microsoft.com/office/powerpoint/2010/main" val="15230797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60C0EB-8D87-24F2-5780-17D645D84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7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E7B88-5BAA-4AF8-43AA-EB8B1804243D}"/>
              </a:ext>
            </a:extLst>
          </p:cNvPr>
          <p:cNvSpPr txBox="1"/>
          <p:nvPr/>
        </p:nvSpPr>
        <p:spPr>
          <a:xfrm>
            <a:off x="451757" y="1274989"/>
            <a:ext cx="11526609" cy="452431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Functionalities: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Display Available Trains: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Retrieve information about available trains and display them to the user.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Include details like train number, name, available seats, departure time, etc.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Book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book tickets for a selected train.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Collect necessary details like train number, number of seats, passenger information.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selected train after booking.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Cancel Tickets: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Enable users to cancel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Update the available seats for the respective train after cancellation.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View Booking Details: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Allow users to view details of their booked tickets by providing the booking ID.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Display booking details including train number, number of seats booked, passenger details, etc.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  <a:p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760634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4BF6F54-05A1-9755-17C8-F1A4A961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8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646D17-C03D-F6B3-661B-666865B13D7C}"/>
              </a:ext>
            </a:extLst>
          </p:cNvPr>
          <p:cNvSpPr txBox="1"/>
          <p:nvPr/>
        </p:nvSpPr>
        <p:spPr>
          <a:xfrm>
            <a:off x="302079" y="1050471"/>
            <a:ext cx="11771538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4. Business Logic: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Validation: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Validate user inputs to ensure they are within acceptable ranges and formats.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Check for seat availability before booking.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Handle edge cases and error conditions gracefully.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Concurrency Control: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Implement measures to handle concurrent access to the same data, preventing race conditions and ensuring data integrity.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Use locks or other synchronization mechanisms if necessary.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D828E0-C4C6-34D1-466A-ECD69451822B}"/>
              </a:ext>
            </a:extLst>
          </p:cNvPr>
          <p:cNvSpPr txBox="1"/>
          <p:nvPr/>
        </p:nvSpPr>
        <p:spPr>
          <a:xfrm>
            <a:off x="302079" y="3826329"/>
            <a:ext cx="11581038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5. Security: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User Authentication: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Implement user authentication to ensure only authorized users can access certain functionalities (e.g., booking, cancellation).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Protect sensitive data like user passwords using encryption.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Data Privacy: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Ensure that passenger details are stored securely and access is restricted to authorized personnel only.</a:t>
            </a:r>
          </a:p>
          <a:p>
            <a:pPr marL="228600" lvl="1" indent="-228600">
              <a:buFont typeface=""/>
              <a:buChar char="•"/>
            </a:pPr>
            <a:endParaRPr lang="en-US" dirty="0">
              <a:solidFill>
                <a:srgbClr val="4D1434"/>
              </a:solidFill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3526850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44E194-5BE6-8BCE-D4B0-4D3E644F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91E94E-C464-FD86-8A57-9FA3BDED12C4}"/>
              </a:ext>
            </a:extLst>
          </p:cNvPr>
          <p:cNvSpPr txBox="1"/>
          <p:nvPr/>
        </p:nvSpPr>
        <p:spPr>
          <a:xfrm>
            <a:off x="444953" y="1717221"/>
            <a:ext cx="113020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4D1434"/>
                </a:solidFill>
                <a:latin typeface="Söhne"/>
                <a:cs typeface="Segoe UI"/>
              </a:rPr>
              <a:t>6. Administration:</a:t>
            </a:r>
            <a:r>
              <a:rPr lang="en-US">
                <a:latin typeface="Söhne"/>
                <a:cs typeface="Segoe UI"/>
              </a:rPr>
              <a:t>​</a:t>
            </a:r>
          </a:p>
          <a:p>
            <a:pPr marL="228600" indent="-228600">
              <a:buFont typeface=""/>
              <a:buChar char="•"/>
            </a:pPr>
            <a:r>
              <a:rPr lang="en-US" b="1">
                <a:solidFill>
                  <a:srgbClr val="4D1434"/>
                </a:solidFill>
                <a:latin typeface="Söhne"/>
                <a:cs typeface="Arial"/>
              </a:rPr>
              <a:t>Admin Interface: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Provide an interface for administrators to manage trains, bookings, and user accounts.</a:t>
            </a:r>
            <a:r>
              <a:rPr lang="en-US">
                <a:latin typeface="Söhne"/>
                <a:cs typeface="Arial"/>
              </a:rPr>
              <a:t>​</a:t>
            </a:r>
          </a:p>
          <a:p>
            <a:pPr marL="228600" lvl="1" indent="-228600">
              <a:buFont typeface=""/>
              <a:buChar char="•"/>
            </a:pPr>
            <a:r>
              <a:rPr lang="en-US">
                <a:solidFill>
                  <a:srgbClr val="4D1434"/>
                </a:solidFill>
                <a:latin typeface="Söhne"/>
                <a:cs typeface="Arial"/>
              </a:rPr>
              <a:t>Allow admins to add/remove trains, modify seat availability, view booking history,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A0BFF-2ED8-614C-F06A-DC4BF6EFCC60}"/>
              </a:ext>
            </a:extLst>
          </p:cNvPr>
          <p:cNvSpPr txBox="1"/>
          <p:nvPr/>
        </p:nvSpPr>
        <p:spPr>
          <a:xfrm>
            <a:off x="451757" y="3173186"/>
            <a:ext cx="1082584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4D1434"/>
                </a:solidFill>
                <a:latin typeface="Söhne"/>
              </a:rPr>
              <a:t>7. Error Handling and Logging:</a:t>
            </a:r>
          </a:p>
          <a:p>
            <a:pPr marL="228600" indent="-228600">
              <a:buFont typeface=""/>
              <a:buChar char="•"/>
            </a:pPr>
            <a:r>
              <a:rPr lang="en-US" b="1" dirty="0">
                <a:solidFill>
                  <a:srgbClr val="4D1434"/>
                </a:solidFill>
                <a:latin typeface="Söhne"/>
              </a:rPr>
              <a:t>Error Handling: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Handle errors gracefully and provide informative error messages to users.</a:t>
            </a:r>
          </a:p>
          <a:p>
            <a:pPr marL="228600" lvl="1" indent="-228600">
              <a:buFont typeface=""/>
              <a:buChar char="•"/>
            </a:pPr>
            <a:r>
              <a:rPr lang="en-US" dirty="0">
                <a:solidFill>
                  <a:srgbClr val="4D1434"/>
                </a:solidFill>
                <a:latin typeface="Söhne"/>
              </a:rPr>
              <a:t>Log errors and exceptions for debugging and monitoring purposes.</a:t>
            </a:r>
          </a:p>
        </p:txBody>
      </p:sp>
    </p:spTree>
    <p:extLst>
      <p:ext uri="{BB962C8B-B14F-4D97-AF65-F5344CB8AC3E}">
        <p14:creationId xmlns:p14="http://schemas.microsoft.com/office/powerpoint/2010/main" val="291457607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18</TotalTime>
  <Words>1429</Words>
  <Application>Microsoft Office PowerPoint</Application>
  <PresentationFormat>Widescreen</PresentationFormat>
  <Paragraphs>163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Dividend</vt:lpstr>
      <vt:lpstr> </vt:lpstr>
      <vt:lpstr>PowerPoint Presentation</vt:lpstr>
      <vt:lpstr> 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Reshma Manu</cp:lastModifiedBy>
  <cp:revision>851</cp:revision>
  <dcterms:created xsi:type="dcterms:W3CDTF">2024-04-01T16:53:49Z</dcterms:created>
  <dcterms:modified xsi:type="dcterms:W3CDTF">2024-04-30T16:00:35Z</dcterms:modified>
</cp:coreProperties>
</file>