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3"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2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thesh.d.lv\Desktop\Final%20assessment\work_ord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thesh.d.lv\Desktop\Final%20assessment\work_ord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thesh.d.lv\Desktop\Final%20assessment\work_ord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thesh.d.lv\Desktop\Final%20assessment\work_order.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[LVADSUSR170_Nithesh_Derin_Joan_O.xlsx]Sheet6!PivotTable9</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Distribution</a:t>
            </a:r>
            <a:r>
              <a:rPr lang="en-IN" baseline="0"/>
              <a:t> of Payment Types Over Services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Sheet6!$B$25:$B$26</c:f>
              <c:strCache>
                <c:ptCount val="1"/>
                <c:pt idx="0">
                  <c:v>Account</c:v>
                </c:pt>
              </c:strCache>
            </c:strRef>
          </c:tx>
          <c:spPr>
            <a:solidFill>
              <a:schemeClr val="accent1"/>
            </a:solidFill>
            <a:ln>
              <a:noFill/>
            </a:ln>
            <a:effectLst/>
          </c:spPr>
          <c:invertIfNegative val="0"/>
          <c:cat>
            <c:strRef>
              <c:f>Sheet6!$A$27:$A$32</c:f>
              <c:strCache>
                <c:ptCount val="5"/>
                <c:pt idx="0">
                  <c:v>Assess</c:v>
                </c:pt>
                <c:pt idx="1">
                  <c:v>Deliver</c:v>
                </c:pt>
                <c:pt idx="2">
                  <c:v>Install</c:v>
                </c:pt>
                <c:pt idx="3">
                  <c:v>Repair</c:v>
                </c:pt>
                <c:pt idx="4">
                  <c:v>Replace</c:v>
                </c:pt>
              </c:strCache>
            </c:strRef>
          </c:cat>
          <c:val>
            <c:numRef>
              <c:f>Sheet6!$B$27:$B$32</c:f>
              <c:numCache>
                <c:formatCode>General</c:formatCode>
                <c:ptCount val="5"/>
                <c:pt idx="0">
                  <c:v>7</c:v>
                </c:pt>
                <c:pt idx="1">
                  <c:v>3</c:v>
                </c:pt>
                <c:pt idx="2">
                  <c:v>1</c:v>
                </c:pt>
                <c:pt idx="4">
                  <c:v>3</c:v>
                </c:pt>
              </c:numCache>
            </c:numRef>
          </c:val>
          <c:extLst>
            <c:ext xmlns:c16="http://schemas.microsoft.com/office/drawing/2014/chart" uri="{C3380CC4-5D6E-409C-BE32-E72D297353CC}">
              <c16:uniqueId val="{00000000-51C3-437C-B386-CD6B199D6B5E}"/>
            </c:ext>
          </c:extLst>
        </c:ser>
        <c:ser>
          <c:idx val="1"/>
          <c:order val="1"/>
          <c:tx>
            <c:strRef>
              <c:f>Sheet6!$C$25:$C$26</c:f>
              <c:strCache>
                <c:ptCount val="1"/>
                <c:pt idx="0">
                  <c:v>C.O.D.</c:v>
                </c:pt>
              </c:strCache>
            </c:strRef>
          </c:tx>
          <c:spPr>
            <a:solidFill>
              <a:schemeClr val="accent2"/>
            </a:solidFill>
            <a:ln>
              <a:noFill/>
            </a:ln>
            <a:effectLst/>
          </c:spPr>
          <c:invertIfNegative val="0"/>
          <c:cat>
            <c:strRef>
              <c:f>Sheet6!$A$27:$A$32</c:f>
              <c:strCache>
                <c:ptCount val="5"/>
                <c:pt idx="0">
                  <c:v>Assess</c:v>
                </c:pt>
                <c:pt idx="1">
                  <c:v>Deliver</c:v>
                </c:pt>
                <c:pt idx="2">
                  <c:v>Install</c:v>
                </c:pt>
                <c:pt idx="3">
                  <c:v>Repair</c:v>
                </c:pt>
                <c:pt idx="4">
                  <c:v>Replace</c:v>
                </c:pt>
              </c:strCache>
            </c:strRef>
          </c:cat>
          <c:val>
            <c:numRef>
              <c:f>Sheet6!$C$27:$C$32</c:f>
              <c:numCache>
                <c:formatCode>General</c:formatCode>
                <c:ptCount val="5"/>
                <c:pt idx="0">
                  <c:v>8</c:v>
                </c:pt>
                <c:pt idx="1">
                  <c:v>1</c:v>
                </c:pt>
                <c:pt idx="2">
                  <c:v>2</c:v>
                </c:pt>
                <c:pt idx="3">
                  <c:v>5</c:v>
                </c:pt>
                <c:pt idx="4">
                  <c:v>2</c:v>
                </c:pt>
              </c:numCache>
            </c:numRef>
          </c:val>
          <c:extLst>
            <c:ext xmlns:c16="http://schemas.microsoft.com/office/drawing/2014/chart" uri="{C3380CC4-5D6E-409C-BE32-E72D297353CC}">
              <c16:uniqueId val="{00000012-51C3-437C-B386-CD6B199D6B5E}"/>
            </c:ext>
          </c:extLst>
        </c:ser>
        <c:ser>
          <c:idx val="2"/>
          <c:order val="2"/>
          <c:tx>
            <c:strRef>
              <c:f>Sheet6!$D$25:$D$26</c:f>
              <c:strCache>
                <c:ptCount val="1"/>
                <c:pt idx="0">
                  <c:v>Credit</c:v>
                </c:pt>
              </c:strCache>
            </c:strRef>
          </c:tx>
          <c:spPr>
            <a:solidFill>
              <a:schemeClr val="accent3"/>
            </a:solidFill>
            <a:ln>
              <a:noFill/>
            </a:ln>
            <a:effectLst/>
          </c:spPr>
          <c:invertIfNegative val="0"/>
          <c:cat>
            <c:strRef>
              <c:f>Sheet6!$A$27:$A$32</c:f>
              <c:strCache>
                <c:ptCount val="5"/>
                <c:pt idx="0">
                  <c:v>Assess</c:v>
                </c:pt>
                <c:pt idx="1">
                  <c:v>Deliver</c:v>
                </c:pt>
                <c:pt idx="2">
                  <c:v>Install</c:v>
                </c:pt>
                <c:pt idx="3">
                  <c:v>Repair</c:v>
                </c:pt>
                <c:pt idx="4">
                  <c:v>Replace</c:v>
                </c:pt>
              </c:strCache>
            </c:strRef>
          </c:cat>
          <c:val>
            <c:numRef>
              <c:f>Sheet6!$D$27:$D$32</c:f>
              <c:numCache>
                <c:formatCode>General</c:formatCode>
                <c:ptCount val="5"/>
                <c:pt idx="0">
                  <c:v>2</c:v>
                </c:pt>
              </c:numCache>
            </c:numRef>
          </c:val>
          <c:extLst>
            <c:ext xmlns:c16="http://schemas.microsoft.com/office/drawing/2014/chart" uri="{C3380CC4-5D6E-409C-BE32-E72D297353CC}">
              <c16:uniqueId val="{00000013-51C3-437C-B386-CD6B199D6B5E}"/>
            </c:ext>
          </c:extLst>
        </c:ser>
        <c:ser>
          <c:idx val="3"/>
          <c:order val="3"/>
          <c:tx>
            <c:strRef>
              <c:f>Sheet6!$E$25:$E$26</c:f>
              <c:strCache>
                <c:ptCount val="1"/>
                <c:pt idx="0">
                  <c:v>P.O.</c:v>
                </c:pt>
              </c:strCache>
            </c:strRef>
          </c:tx>
          <c:spPr>
            <a:solidFill>
              <a:schemeClr val="accent4"/>
            </a:solidFill>
            <a:ln>
              <a:noFill/>
            </a:ln>
            <a:effectLst/>
          </c:spPr>
          <c:invertIfNegative val="0"/>
          <c:cat>
            <c:strRef>
              <c:f>Sheet6!$A$27:$A$32</c:f>
              <c:strCache>
                <c:ptCount val="5"/>
                <c:pt idx="0">
                  <c:v>Assess</c:v>
                </c:pt>
                <c:pt idx="1">
                  <c:v>Deliver</c:v>
                </c:pt>
                <c:pt idx="2">
                  <c:v>Install</c:v>
                </c:pt>
                <c:pt idx="3">
                  <c:v>Repair</c:v>
                </c:pt>
                <c:pt idx="4">
                  <c:v>Replace</c:v>
                </c:pt>
              </c:strCache>
            </c:strRef>
          </c:cat>
          <c:val>
            <c:numRef>
              <c:f>Sheet6!$E$27:$E$32</c:f>
              <c:numCache>
                <c:formatCode>General</c:formatCode>
                <c:ptCount val="5"/>
                <c:pt idx="0">
                  <c:v>1</c:v>
                </c:pt>
                <c:pt idx="4">
                  <c:v>1</c:v>
                </c:pt>
              </c:numCache>
            </c:numRef>
          </c:val>
          <c:extLst>
            <c:ext xmlns:c16="http://schemas.microsoft.com/office/drawing/2014/chart" uri="{C3380CC4-5D6E-409C-BE32-E72D297353CC}">
              <c16:uniqueId val="{00000014-51C3-437C-B386-CD6B199D6B5E}"/>
            </c:ext>
          </c:extLst>
        </c:ser>
        <c:ser>
          <c:idx val="4"/>
          <c:order val="4"/>
          <c:tx>
            <c:strRef>
              <c:f>Sheet6!$F$25:$F$26</c:f>
              <c:strCache>
                <c:ptCount val="1"/>
                <c:pt idx="0">
                  <c:v>Warranty</c:v>
                </c:pt>
              </c:strCache>
            </c:strRef>
          </c:tx>
          <c:spPr>
            <a:solidFill>
              <a:schemeClr val="accent5"/>
            </a:solidFill>
            <a:ln>
              <a:noFill/>
            </a:ln>
            <a:effectLst/>
          </c:spPr>
          <c:invertIfNegative val="0"/>
          <c:cat>
            <c:strRef>
              <c:f>Sheet6!$A$27:$A$32</c:f>
              <c:strCache>
                <c:ptCount val="5"/>
                <c:pt idx="0">
                  <c:v>Assess</c:v>
                </c:pt>
                <c:pt idx="1">
                  <c:v>Deliver</c:v>
                </c:pt>
                <c:pt idx="2">
                  <c:v>Install</c:v>
                </c:pt>
                <c:pt idx="3">
                  <c:v>Repair</c:v>
                </c:pt>
                <c:pt idx="4">
                  <c:v>Replace</c:v>
                </c:pt>
              </c:strCache>
            </c:strRef>
          </c:cat>
          <c:val>
            <c:numRef>
              <c:f>Sheet6!$F$27:$F$32</c:f>
              <c:numCache>
                <c:formatCode>General</c:formatCode>
                <c:ptCount val="5"/>
                <c:pt idx="2">
                  <c:v>1</c:v>
                </c:pt>
              </c:numCache>
            </c:numRef>
          </c:val>
          <c:extLst>
            <c:ext xmlns:c16="http://schemas.microsoft.com/office/drawing/2014/chart" uri="{C3380CC4-5D6E-409C-BE32-E72D297353CC}">
              <c16:uniqueId val="{00000015-51C3-437C-B386-CD6B199D6B5E}"/>
            </c:ext>
          </c:extLst>
        </c:ser>
        <c:dLbls>
          <c:showLegendKey val="0"/>
          <c:showVal val="0"/>
          <c:showCatName val="0"/>
          <c:showSerName val="0"/>
          <c:showPercent val="0"/>
          <c:showBubbleSize val="0"/>
        </c:dLbls>
        <c:gapWidth val="150"/>
        <c:overlap val="100"/>
        <c:axId val="269905136"/>
        <c:axId val="269910896"/>
      </c:barChart>
      <c:catAx>
        <c:axId val="26990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910896"/>
        <c:crosses val="autoZero"/>
        <c:auto val="1"/>
        <c:lblAlgn val="ctr"/>
        <c:lblOffset val="100"/>
        <c:noMultiLvlLbl val="0"/>
      </c:catAx>
      <c:valAx>
        <c:axId val="26991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90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[LVADSUSR170_Nithesh_Derin_Joan_O.xlsx]Sheet6!PivotTable7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Trends</a:t>
            </a:r>
            <a:r>
              <a:rPr lang="en-IN" baseline="0"/>
              <a:t> of Payment Type Distribution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Account</c:v>
                </c:pt>
              </c:strCache>
            </c:strRef>
          </c:tx>
          <c:spPr>
            <a:solidFill>
              <a:schemeClr val="accent1"/>
            </a:solidFill>
            <a:ln>
              <a:noFill/>
            </a:ln>
            <a:effectLst/>
          </c:spPr>
          <c:invertIfNegative val="0"/>
          <c:cat>
            <c:multiLvlStrRef>
              <c:f>Sheet6!$A$5:$A$11</c:f>
              <c:multiLvlStrCache>
                <c:ptCount val="4"/>
                <c:lvl>
                  <c:pt idx="0">
                    <c:v>Qtr4</c:v>
                  </c:pt>
                  <c:pt idx="1">
                    <c:v>Qtr1</c:v>
                  </c:pt>
                  <c:pt idx="2">
                    <c:v>Qtr2</c:v>
                  </c:pt>
                  <c:pt idx="3">
                    <c:v>Qtr3</c:v>
                  </c:pt>
                </c:lvl>
                <c:lvl>
                  <c:pt idx="0">
                    <c:v>2020</c:v>
                  </c:pt>
                  <c:pt idx="1">
                    <c:v>2021</c:v>
                  </c:pt>
                </c:lvl>
              </c:multiLvlStrCache>
            </c:multiLvlStrRef>
          </c:cat>
          <c:val>
            <c:numRef>
              <c:f>Sheet6!$B$5:$B$11</c:f>
              <c:numCache>
                <c:formatCode>General</c:formatCode>
                <c:ptCount val="4"/>
                <c:pt idx="1">
                  <c:v>3</c:v>
                </c:pt>
                <c:pt idx="2">
                  <c:v>9</c:v>
                </c:pt>
                <c:pt idx="3">
                  <c:v>2</c:v>
                </c:pt>
              </c:numCache>
            </c:numRef>
          </c:val>
          <c:extLst>
            <c:ext xmlns:c16="http://schemas.microsoft.com/office/drawing/2014/chart" uri="{C3380CC4-5D6E-409C-BE32-E72D297353CC}">
              <c16:uniqueId val="{00000001-460A-4D21-A337-EFD5E2C24754}"/>
            </c:ext>
          </c:extLst>
        </c:ser>
        <c:ser>
          <c:idx val="1"/>
          <c:order val="1"/>
          <c:tx>
            <c:strRef>
              <c:f>Sheet6!$C$3:$C$4</c:f>
              <c:strCache>
                <c:ptCount val="1"/>
                <c:pt idx="0">
                  <c:v>C.O.D.</c:v>
                </c:pt>
              </c:strCache>
            </c:strRef>
          </c:tx>
          <c:spPr>
            <a:solidFill>
              <a:schemeClr val="accent2"/>
            </a:solidFill>
            <a:ln>
              <a:noFill/>
            </a:ln>
            <a:effectLst/>
          </c:spPr>
          <c:invertIfNegative val="0"/>
          <c:cat>
            <c:multiLvlStrRef>
              <c:f>Sheet6!$A$5:$A$11</c:f>
              <c:multiLvlStrCache>
                <c:ptCount val="4"/>
                <c:lvl>
                  <c:pt idx="0">
                    <c:v>Qtr4</c:v>
                  </c:pt>
                  <c:pt idx="1">
                    <c:v>Qtr1</c:v>
                  </c:pt>
                  <c:pt idx="2">
                    <c:v>Qtr2</c:v>
                  </c:pt>
                  <c:pt idx="3">
                    <c:v>Qtr3</c:v>
                  </c:pt>
                </c:lvl>
                <c:lvl>
                  <c:pt idx="0">
                    <c:v>2020</c:v>
                  </c:pt>
                  <c:pt idx="1">
                    <c:v>2021</c:v>
                  </c:pt>
                </c:lvl>
              </c:multiLvlStrCache>
            </c:multiLvlStrRef>
          </c:cat>
          <c:val>
            <c:numRef>
              <c:f>Sheet6!$C$5:$C$11</c:f>
              <c:numCache>
                <c:formatCode>General</c:formatCode>
                <c:ptCount val="4"/>
                <c:pt idx="0">
                  <c:v>5</c:v>
                </c:pt>
                <c:pt idx="1">
                  <c:v>1</c:v>
                </c:pt>
                <c:pt idx="2">
                  <c:v>10</c:v>
                </c:pt>
                <c:pt idx="3">
                  <c:v>2</c:v>
                </c:pt>
              </c:numCache>
            </c:numRef>
          </c:val>
          <c:extLst>
            <c:ext xmlns:c16="http://schemas.microsoft.com/office/drawing/2014/chart" uri="{C3380CC4-5D6E-409C-BE32-E72D297353CC}">
              <c16:uniqueId val="{00000017-460A-4D21-A337-EFD5E2C24754}"/>
            </c:ext>
          </c:extLst>
        </c:ser>
        <c:ser>
          <c:idx val="2"/>
          <c:order val="2"/>
          <c:tx>
            <c:strRef>
              <c:f>Sheet6!$D$3:$D$4</c:f>
              <c:strCache>
                <c:ptCount val="1"/>
                <c:pt idx="0">
                  <c:v>Credit</c:v>
                </c:pt>
              </c:strCache>
            </c:strRef>
          </c:tx>
          <c:spPr>
            <a:solidFill>
              <a:schemeClr val="accent3"/>
            </a:solidFill>
            <a:ln>
              <a:noFill/>
            </a:ln>
            <a:effectLst/>
          </c:spPr>
          <c:invertIfNegative val="0"/>
          <c:cat>
            <c:multiLvlStrRef>
              <c:f>Sheet6!$A$5:$A$11</c:f>
              <c:multiLvlStrCache>
                <c:ptCount val="4"/>
                <c:lvl>
                  <c:pt idx="0">
                    <c:v>Qtr4</c:v>
                  </c:pt>
                  <c:pt idx="1">
                    <c:v>Qtr1</c:v>
                  </c:pt>
                  <c:pt idx="2">
                    <c:v>Qtr2</c:v>
                  </c:pt>
                  <c:pt idx="3">
                    <c:v>Qtr3</c:v>
                  </c:pt>
                </c:lvl>
                <c:lvl>
                  <c:pt idx="0">
                    <c:v>2020</c:v>
                  </c:pt>
                  <c:pt idx="1">
                    <c:v>2021</c:v>
                  </c:pt>
                </c:lvl>
              </c:multiLvlStrCache>
            </c:multiLvlStrRef>
          </c:cat>
          <c:val>
            <c:numRef>
              <c:f>Sheet6!$D$5:$D$11</c:f>
              <c:numCache>
                <c:formatCode>General</c:formatCode>
                <c:ptCount val="4"/>
                <c:pt idx="2">
                  <c:v>2</c:v>
                </c:pt>
              </c:numCache>
            </c:numRef>
          </c:val>
          <c:extLst>
            <c:ext xmlns:c16="http://schemas.microsoft.com/office/drawing/2014/chart" uri="{C3380CC4-5D6E-409C-BE32-E72D297353CC}">
              <c16:uniqueId val="{00000018-460A-4D21-A337-EFD5E2C24754}"/>
            </c:ext>
          </c:extLst>
        </c:ser>
        <c:ser>
          <c:idx val="3"/>
          <c:order val="3"/>
          <c:tx>
            <c:strRef>
              <c:f>Sheet6!$E$3:$E$4</c:f>
              <c:strCache>
                <c:ptCount val="1"/>
                <c:pt idx="0">
                  <c:v>P.O.</c:v>
                </c:pt>
              </c:strCache>
            </c:strRef>
          </c:tx>
          <c:spPr>
            <a:solidFill>
              <a:schemeClr val="accent4"/>
            </a:solidFill>
            <a:ln>
              <a:noFill/>
            </a:ln>
            <a:effectLst/>
          </c:spPr>
          <c:invertIfNegative val="0"/>
          <c:cat>
            <c:multiLvlStrRef>
              <c:f>Sheet6!$A$5:$A$11</c:f>
              <c:multiLvlStrCache>
                <c:ptCount val="4"/>
                <c:lvl>
                  <c:pt idx="0">
                    <c:v>Qtr4</c:v>
                  </c:pt>
                  <c:pt idx="1">
                    <c:v>Qtr1</c:v>
                  </c:pt>
                  <c:pt idx="2">
                    <c:v>Qtr2</c:v>
                  </c:pt>
                  <c:pt idx="3">
                    <c:v>Qtr3</c:v>
                  </c:pt>
                </c:lvl>
                <c:lvl>
                  <c:pt idx="0">
                    <c:v>2020</c:v>
                  </c:pt>
                  <c:pt idx="1">
                    <c:v>2021</c:v>
                  </c:pt>
                </c:lvl>
              </c:multiLvlStrCache>
            </c:multiLvlStrRef>
          </c:cat>
          <c:val>
            <c:numRef>
              <c:f>Sheet6!$E$5:$E$11</c:f>
              <c:numCache>
                <c:formatCode>General</c:formatCode>
                <c:ptCount val="4"/>
                <c:pt idx="1">
                  <c:v>1</c:v>
                </c:pt>
                <c:pt idx="2">
                  <c:v>1</c:v>
                </c:pt>
              </c:numCache>
            </c:numRef>
          </c:val>
          <c:extLst>
            <c:ext xmlns:c16="http://schemas.microsoft.com/office/drawing/2014/chart" uri="{C3380CC4-5D6E-409C-BE32-E72D297353CC}">
              <c16:uniqueId val="{00000019-460A-4D21-A337-EFD5E2C24754}"/>
            </c:ext>
          </c:extLst>
        </c:ser>
        <c:ser>
          <c:idx val="4"/>
          <c:order val="4"/>
          <c:tx>
            <c:strRef>
              <c:f>Sheet6!$F$3:$F$4</c:f>
              <c:strCache>
                <c:ptCount val="1"/>
                <c:pt idx="0">
                  <c:v>Warranty</c:v>
                </c:pt>
              </c:strCache>
            </c:strRef>
          </c:tx>
          <c:spPr>
            <a:solidFill>
              <a:schemeClr val="accent5"/>
            </a:solidFill>
            <a:ln>
              <a:noFill/>
            </a:ln>
            <a:effectLst/>
          </c:spPr>
          <c:invertIfNegative val="0"/>
          <c:cat>
            <c:multiLvlStrRef>
              <c:f>Sheet6!$A$5:$A$11</c:f>
              <c:multiLvlStrCache>
                <c:ptCount val="4"/>
                <c:lvl>
                  <c:pt idx="0">
                    <c:v>Qtr4</c:v>
                  </c:pt>
                  <c:pt idx="1">
                    <c:v>Qtr1</c:v>
                  </c:pt>
                  <c:pt idx="2">
                    <c:v>Qtr2</c:v>
                  </c:pt>
                  <c:pt idx="3">
                    <c:v>Qtr3</c:v>
                  </c:pt>
                </c:lvl>
                <c:lvl>
                  <c:pt idx="0">
                    <c:v>2020</c:v>
                  </c:pt>
                  <c:pt idx="1">
                    <c:v>2021</c:v>
                  </c:pt>
                </c:lvl>
              </c:multiLvlStrCache>
            </c:multiLvlStrRef>
          </c:cat>
          <c:val>
            <c:numRef>
              <c:f>Sheet6!$F$5:$F$11</c:f>
              <c:numCache>
                <c:formatCode>General</c:formatCode>
                <c:ptCount val="4"/>
                <c:pt idx="2">
                  <c:v>1</c:v>
                </c:pt>
              </c:numCache>
            </c:numRef>
          </c:val>
          <c:extLst>
            <c:ext xmlns:c16="http://schemas.microsoft.com/office/drawing/2014/chart" uri="{C3380CC4-5D6E-409C-BE32-E72D297353CC}">
              <c16:uniqueId val="{0000001A-460A-4D21-A337-EFD5E2C24754}"/>
            </c:ext>
          </c:extLst>
        </c:ser>
        <c:dLbls>
          <c:showLegendKey val="0"/>
          <c:showVal val="0"/>
          <c:showCatName val="0"/>
          <c:showSerName val="0"/>
          <c:showPercent val="0"/>
          <c:showBubbleSize val="0"/>
        </c:dLbls>
        <c:gapWidth val="219"/>
        <c:overlap val="-27"/>
        <c:axId val="1742198688"/>
        <c:axId val="1742184768"/>
      </c:barChart>
      <c:catAx>
        <c:axId val="1742198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184768"/>
        <c:crosses val="autoZero"/>
        <c:auto val="1"/>
        <c:lblAlgn val="ctr"/>
        <c:lblOffset val="100"/>
        <c:noMultiLvlLbl val="0"/>
      </c:catAx>
      <c:valAx>
        <c:axId val="1742184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19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[LVADSUSR170_Nithesh_Derin_Joan_O.xlsx]Sheet6!PivotTable11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Relationship</a:t>
            </a:r>
            <a:r>
              <a:rPr lang="en-IN" baseline="0"/>
              <a:t> between number of tech and parts 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Sheet6!$B$56</c:f>
              <c:strCache>
                <c:ptCount val="1"/>
                <c:pt idx="0">
                  <c:v>Total</c:v>
                </c:pt>
              </c:strCache>
            </c:strRef>
          </c:tx>
          <c:spPr>
            <a:solidFill>
              <a:schemeClr val="accent1"/>
            </a:solidFill>
            <a:ln>
              <a:noFill/>
            </a:ln>
            <a:effectLst/>
          </c:spPr>
          <c:invertIfNegative val="0"/>
          <c:cat>
            <c:strRef>
              <c:f>Sheet6!$A$57:$A$58</c:f>
              <c:strCache>
                <c:ptCount val="2"/>
                <c:pt idx="0">
                  <c:v>1</c:v>
                </c:pt>
                <c:pt idx="1">
                  <c:v>2</c:v>
                </c:pt>
              </c:strCache>
            </c:strRef>
          </c:cat>
          <c:val>
            <c:numRef>
              <c:f>Sheet6!$B$57:$B$58</c:f>
              <c:numCache>
                <c:formatCode>General</c:formatCode>
                <c:ptCount val="2"/>
                <c:pt idx="0">
                  <c:v>163.67690833333333</c:v>
                </c:pt>
                <c:pt idx="1">
                  <c:v>343.48022800000001</c:v>
                </c:pt>
              </c:numCache>
            </c:numRef>
          </c:val>
          <c:extLst>
            <c:ext xmlns:c16="http://schemas.microsoft.com/office/drawing/2014/chart" uri="{C3380CC4-5D6E-409C-BE32-E72D297353CC}">
              <c16:uniqueId val="{00000000-5716-4B4B-A629-8BAB99DCDEF8}"/>
            </c:ext>
          </c:extLst>
        </c:ser>
        <c:dLbls>
          <c:showLegendKey val="0"/>
          <c:showVal val="0"/>
          <c:showCatName val="0"/>
          <c:showSerName val="0"/>
          <c:showPercent val="0"/>
          <c:showBubbleSize val="0"/>
        </c:dLbls>
        <c:gapWidth val="219"/>
        <c:overlap val="-27"/>
        <c:axId val="388529440"/>
        <c:axId val="388553920"/>
      </c:barChart>
      <c:catAx>
        <c:axId val="3885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553920"/>
        <c:crosses val="autoZero"/>
        <c:auto val="1"/>
        <c:lblAlgn val="ctr"/>
        <c:lblOffset val="100"/>
        <c:noMultiLvlLbl val="0"/>
      </c:catAx>
      <c:valAx>
        <c:axId val="38855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529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[LVADSUSR170_Nithesh_Derin_Joan_O.xlsx]Sheet6!PivotTable10</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Common</a:t>
            </a:r>
            <a:r>
              <a:rPr lang="en-IN" baseline="0"/>
              <a:t> Type Of Service Requested In Each District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Sheet6!$B$41:$B$42</c:f>
              <c:strCache>
                <c:ptCount val="1"/>
                <c:pt idx="0">
                  <c:v>Assess</c:v>
                </c:pt>
              </c:strCache>
            </c:strRef>
          </c:tx>
          <c:spPr>
            <a:solidFill>
              <a:schemeClr val="accent1"/>
            </a:solidFill>
            <a:ln>
              <a:noFill/>
            </a:ln>
            <a:effectLst/>
          </c:spPr>
          <c:invertIfNegative val="0"/>
          <c:cat>
            <c:strRef>
              <c:f>Sheet6!$A$43</c:f>
              <c:strCache>
                <c:ptCount val="1"/>
                <c:pt idx="0">
                  <c:v>Northeast</c:v>
                </c:pt>
              </c:strCache>
            </c:strRef>
          </c:cat>
          <c:val>
            <c:numRef>
              <c:f>Sheet6!$B$43</c:f>
              <c:numCache>
                <c:formatCode>General</c:formatCode>
                <c:ptCount val="1"/>
                <c:pt idx="0">
                  <c:v>18</c:v>
                </c:pt>
              </c:numCache>
            </c:numRef>
          </c:val>
          <c:extLst>
            <c:ext xmlns:c16="http://schemas.microsoft.com/office/drawing/2014/chart" uri="{C3380CC4-5D6E-409C-BE32-E72D297353CC}">
              <c16:uniqueId val="{00000000-A419-4149-92DE-B46C3A60BF27}"/>
            </c:ext>
          </c:extLst>
        </c:ser>
        <c:ser>
          <c:idx val="1"/>
          <c:order val="1"/>
          <c:tx>
            <c:strRef>
              <c:f>Sheet6!$C$41:$C$42</c:f>
              <c:strCache>
                <c:ptCount val="1"/>
                <c:pt idx="0">
                  <c:v>Replace</c:v>
                </c:pt>
              </c:strCache>
            </c:strRef>
          </c:tx>
          <c:spPr>
            <a:solidFill>
              <a:schemeClr val="accent2"/>
            </a:solidFill>
            <a:ln>
              <a:noFill/>
            </a:ln>
            <a:effectLst/>
          </c:spPr>
          <c:invertIfNegative val="0"/>
          <c:cat>
            <c:strRef>
              <c:f>Sheet6!$A$43</c:f>
              <c:strCache>
                <c:ptCount val="1"/>
                <c:pt idx="0">
                  <c:v>Northeast</c:v>
                </c:pt>
              </c:strCache>
            </c:strRef>
          </c:cat>
          <c:val>
            <c:numRef>
              <c:f>Sheet6!$C$43</c:f>
              <c:numCache>
                <c:formatCode>General</c:formatCode>
                <c:ptCount val="1"/>
                <c:pt idx="0">
                  <c:v>6</c:v>
                </c:pt>
              </c:numCache>
            </c:numRef>
          </c:val>
          <c:extLst>
            <c:ext xmlns:c16="http://schemas.microsoft.com/office/drawing/2014/chart" uri="{C3380CC4-5D6E-409C-BE32-E72D297353CC}">
              <c16:uniqueId val="{00000001-A419-4149-92DE-B46C3A60BF27}"/>
            </c:ext>
          </c:extLst>
        </c:ser>
        <c:ser>
          <c:idx val="2"/>
          <c:order val="2"/>
          <c:tx>
            <c:strRef>
              <c:f>Sheet6!$D$41:$D$42</c:f>
              <c:strCache>
                <c:ptCount val="1"/>
                <c:pt idx="0">
                  <c:v>Repair</c:v>
                </c:pt>
              </c:strCache>
            </c:strRef>
          </c:tx>
          <c:spPr>
            <a:solidFill>
              <a:schemeClr val="accent3"/>
            </a:solidFill>
            <a:ln>
              <a:noFill/>
            </a:ln>
            <a:effectLst/>
          </c:spPr>
          <c:invertIfNegative val="0"/>
          <c:cat>
            <c:strRef>
              <c:f>Sheet6!$A$43</c:f>
              <c:strCache>
                <c:ptCount val="1"/>
                <c:pt idx="0">
                  <c:v>Northeast</c:v>
                </c:pt>
              </c:strCache>
            </c:strRef>
          </c:cat>
          <c:val>
            <c:numRef>
              <c:f>Sheet6!$D$43</c:f>
              <c:numCache>
                <c:formatCode>General</c:formatCode>
                <c:ptCount val="1"/>
                <c:pt idx="0">
                  <c:v>5</c:v>
                </c:pt>
              </c:numCache>
            </c:numRef>
          </c:val>
          <c:extLst>
            <c:ext xmlns:c16="http://schemas.microsoft.com/office/drawing/2014/chart" uri="{C3380CC4-5D6E-409C-BE32-E72D297353CC}">
              <c16:uniqueId val="{00000007-A419-4149-92DE-B46C3A60BF27}"/>
            </c:ext>
          </c:extLst>
        </c:ser>
        <c:ser>
          <c:idx val="3"/>
          <c:order val="3"/>
          <c:tx>
            <c:strRef>
              <c:f>Sheet6!$E$41:$E$42</c:f>
              <c:strCache>
                <c:ptCount val="1"/>
                <c:pt idx="0">
                  <c:v>Deliver</c:v>
                </c:pt>
              </c:strCache>
            </c:strRef>
          </c:tx>
          <c:spPr>
            <a:solidFill>
              <a:schemeClr val="accent4"/>
            </a:solidFill>
            <a:ln>
              <a:noFill/>
            </a:ln>
            <a:effectLst/>
          </c:spPr>
          <c:invertIfNegative val="0"/>
          <c:cat>
            <c:strRef>
              <c:f>Sheet6!$A$43</c:f>
              <c:strCache>
                <c:ptCount val="1"/>
                <c:pt idx="0">
                  <c:v>Northeast</c:v>
                </c:pt>
              </c:strCache>
            </c:strRef>
          </c:cat>
          <c:val>
            <c:numRef>
              <c:f>Sheet6!$E$43</c:f>
              <c:numCache>
                <c:formatCode>General</c:formatCode>
                <c:ptCount val="1"/>
                <c:pt idx="0">
                  <c:v>4</c:v>
                </c:pt>
              </c:numCache>
            </c:numRef>
          </c:val>
          <c:extLst>
            <c:ext xmlns:c16="http://schemas.microsoft.com/office/drawing/2014/chart" uri="{C3380CC4-5D6E-409C-BE32-E72D297353CC}">
              <c16:uniqueId val="{00000008-A419-4149-92DE-B46C3A60BF27}"/>
            </c:ext>
          </c:extLst>
        </c:ser>
        <c:ser>
          <c:idx val="4"/>
          <c:order val="4"/>
          <c:tx>
            <c:strRef>
              <c:f>Sheet6!$F$41:$F$42</c:f>
              <c:strCache>
                <c:ptCount val="1"/>
                <c:pt idx="0">
                  <c:v>Install</c:v>
                </c:pt>
              </c:strCache>
            </c:strRef>
          </c:tx>
          <c:spPr>
            <a:solidFill>
              <a:schemeClr val="accent5"/>
            </a:solidFill>
            <a:ln>
              <a:noFill/>
            </a:ln>
            <a:effectLst/>
          </c:spPr>
          <c:invertIfNegative val="0"/>
          <c:cat>
            <c:strRef>
              <c:f>Sheet6!$A$43</c:f>
              <c:strCache>
                <c:ptCount val="1"/>
                <c:pt idx="0">
                  <c:v>Northeast</c:v>
                </c:pt>
              </c:strCache>
            </c:strRef>
          </c:cat>
          <c:val>
            <c:numRef>
              <c:f>Sheet6!$F$43</c:f>
              <c:numCache>
                <c:formatCode>General</c:formatCode>
                <c:ptCount val="1"/>
                <c:pt idx="0">
                  <c:v>4</c:v>
                </c:pt>
              </c:numCache>
            </c:numRef>
          </c:val>
          <c:extLst>
            <c:ext xmlns:c16="http://schemas.microsoft.com/office/drawing/2014/chart" uri="{C3380CC4-5D6E-409C-BE32-E72D297353CC}">
              <c16:uniqueId val="{00000009-A419-4149-92DE-B46C3A60BF27}"/>
            </c:ext>
          </c:extLst>
        </c:ser>
        <c:dLbls>
          <c:showLegendKey val="0"/>
          <c:showVal val="0"/>
          <c:showCatName val="0"/>
          <c:showSerName val="0"/>
          <c:showPercent val="0"/>
          <c:showBubbleSize val="0"/>
        </c:dLbls>
        <c:gapWidth val="219"/>
        <c:overlap val="-27"/>
        <c:axId val="374464864"/>
        <c:axId val="374468704"/>
      </c:barChart>
      <c:catAx>
        <c:axId val="37446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468704"/>
        <c:crosses val="autoZero"/>
        <c:auto val="1"/>
        <c:lblAlgn val="ctr"/>
        <c:lblOffset val="100"/>
        <c:noMultiLvlLbl val="0"/>
      </c:catAx>
      <c:valAx>
        <c:axId val="37446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464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5FDA-E612-324F-A63D-3CE864B7D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BA4057-30A4-B269-7DA3-0A21D562A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4A5DE4-202F-B066-9304-245ADE1B730F}"/>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5" name="Footer Placeholder 4">
            <a:extLst>
              <a:ext uri="{FF2B5EF4-FFF2-40B4-BE49-F238E27FC236}">
                <a16:creationId xmlns:a16="http://schemas.microsoft.com/office/drawing/2014/main" id="{54AD0948-ABF2-818F-645A-73A7B240B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9ED23-81D2-AF12-A88D-67DA19ACF6FE}"/>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81621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1941-F291-299A-0A05-1B15AA2805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BD7667-0902-6D1D-3610-F9F1155DF3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D1862-B5D9-4B94-0139-73D37842DB74}"/>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5" name="Footer Placeholder 4">
            <a:extLst>
              <a:ext uri="{FF2B5EF4-FFF2-40B4-BE49-F238E27FC236}">
                <a16:creationId xmlns:a16="http://schemas.microsoft.com/office/drawing/2014/main" id="{3CF38B15-58DD-C109-785C-E2346AB3D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52DBB-E78D-EBA4-6B3D-A87AA0A60909}"/>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302536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A91CA-CC97-5110-1965-4B4E68022E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6D97DE-6623-73E1-4B92-33C99A321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CC60C7-B7A8-AC2C-CA5B-1CAFEA2F2BF5}"/>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5" name="Footer Placeholder 4">
            <a:extLst>
              <a:ext uri="{FF2B5EF4-FFF2-40B4-BE49-F238E27FC236}">
                <a16:creationId xmlns:a16="http://schemas.microsoft.com/office/drawing/2014/main" id="{F7DC4639-DE9E-0AB2-EDEF-7E5ACF174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96A30-B45F-AE00-E3DF-F8A57CC12CBC}"/>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156654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E827-8BB1-490B-E187-15F0B0824C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EE8097-DC2B-9B9A-07BD-4626AB308A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2ABB0-ABFB-A72B-3BFC-1EE51AE10025}"/>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5" name="Footer Placeholder 4">
            <a:extLst>
              <a:ext uri="{FF2B5EF4-FFF2-40B4-BE49-F238E27FC236}">
                <a16:creationId xmlns:a16="http://schemas.microsoft.com/office/drawing/2014/main" id="{7E1331D2-D195-6B4B-523A-FDC8CB78A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203F4-0B44-2816-0180-20E1EEB2103C}"/>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193356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8DCE-5305-183C-E814-99CF4DC4B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B523FC-0966-DBF7-621E-FF3A6BF712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814BF-6CBC-3A1C-55D1-F03250D4DF35}"/>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5" name="Footer Placeholder 4">
            <a:extLst>
              <a:ext uri="{FF2B5EF4-FFF2-40B4-BE49-F238E27FC236}">
                <a16:creationId xmlns:a16="http://schemas.microsoft.com/office/drawing/2014/main" id="{AB93C92F-B67B-64C4-CE97-447C0A4E0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6D9C0-91CB-B713-FE3B-127BD52087DD}"/>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340544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00B0-3D73-73C8-F968-36E8536C30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E422E3-70C1-AF00-4A02-09010CD9F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B8D84-57F7-7AA6-236A-EC628F0A3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8D37D1-CA27-279C-7F3E-0278DC310608}"/>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6" name="Footer Placeholder 5">
            <a:extLst>
              <a:ext uri="{FF2B5EF4-FFF2-40B4-BE49-F238E27FC236}">
                <a16:creationId xmlns:a16="http://schemas.microsoft.com/office/drawing/2014/main" id="{816D2063-F2A9-09C1-3ED8-A6942238E0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F3953-7766-4B70-9E9D-1098409A1DB7}"/>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398962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5DB4-5BBF-6178-9A9B-C7CBE84729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DC1E04-B298-6D0B-47FD-715F2703D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FF2BD-DE48-462E-4B82-5E69919955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1C71CF-08E9-0258-5D55-E2B1B9DE9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ADA24-D138-444E-A66B-8D97659BB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2702B-1D6F-494B-CB69-EBF4C764F6C7}"/>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8" name="Footer Placeholder 7">
            <a:extLst>
              <a:ext uri="{FF2B5EF4-FFF2-40B4-BE49-F238E27FC236}">
                <a16:creationId xmlns:a16="http://schemas.microsoft.com/office/drawing/2014/main" id="{6CA9CE8C-0F8F-6C13-9E5B-60B5EDA638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B259E7-0CE5-D12F-8D30-EFD1EA7115B9}"/>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73071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0911-FBFF-B10A-6F68-FF3FE19CE0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60A61E-14E1-452D-2FD0-764E49766542}"/>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4" name="Footer Placeholder 3">
            <a:extLst>
              <a:ext uri="{FF2B5EF4-FFF2-40B4-BE49-F238E27FC236}">
                <a16:creationId xmlns:a16="http://schemas.microsoft.com/office/drawing/2014/main" id="{9158F983-F3B5-3689-1ADC-738087595D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114895-C867-0099-34F0-B218EDA4617A}"/>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49713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C43D2-08CE-E9D8-57AE-CD58A4340C32}"/>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3" name="Footer Placeholder 2">
            <a:extLst>
              <a:ext uri="{FF2B5EF4-FFF2-40B4-BE49-F238E27FC236}">
                <a16:creationId xmlns:a16="http://schemas.microsoft.com/office/drawing/2014/main" id="{AB2303CC-F122-30D1-2A2D-D554014BCE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09C572-C142-19A4-C0F1-1CDAC9802C31}"/>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236761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D111-898D-3A2F-9CA8-DC7D771DB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818607-1E19-1F47-2C4A-9F444D00B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B9E2F3-80D6-06E6-21B2-488AA68D5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1FCBB-8F42-7074-2D09-0A03BC4C34DC}"/>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6" name="Footer Placeholder 5">
            <a:extLst>
              <a:ext uri="{FF2B5EF4-FFF2-40B4-BE49-F238E27FC236}">
                <a16:creationId xmlns:a16="http://schemas.microsoft.com/office/drawing/2014/main" id="{891F6BCF-A164-57F7-E037-0A4032F5C0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40EF9D-6035-1F1D-5F0F-957322D78DCA}"/>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311473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9AD3-133C-8A0A-BD3B-641295AF8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8A2F0D-4121-7FDF-156C-A95A9C6B3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4DE417-2482-295C-EF8F-503127E39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210BF-8A98-50C4-05D5-19E406D57E8E}"/>
              </a:ext>
            </a:extLst>
          </p:cNvPr>
          <p:cNvSpPr>
            <a:spLocks noGrp="1"/>
          </p:cNvSpPr>
          <p:nvPr>
            <p:ph type="dt" sz="half" idx="10"/>
          </p:nvPr>
        </p:nvSpPr>
        <p:spPr/>
        <p:txBody>
          <a:bodyPr/>
          <a:lstStyle/>
          <a:p>
            <a:fld id="{ED65C96D-571F-44C4-A944-05C568CA141D}" type="datetimeFigureOut">
              <a:rPr lang="en-IN" smtClean="0"/>
              <a:t>02-04-2024</a:t>
            </a:fld>
            <a:endParaRPr lang="en-IN"/>
          </a:p>
        </p:txBody>
      </p:sp>
      <p:sp>
        <p:nvSpPr>
          <p:cNvPr id="6" name="Footer Placeholder 5">
            <a:extLst>
              <a:ext uri="{FF2B5EF4-FFF2-40B4-BE49-F238E27FC236}">
                <a16:creationId xmlns:a16="http://schemas.microsoft.com/office/drawing/2014/main" id="{97CEE972-873C-4720-7975-9F3A3E79C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363BC-66E6-3900-2DA4-F482415C8F7D}"/>
              </a:ext>
            </a:extLst>
          </p:cNvPr>
          <p:cNvSpPr>
            <a:spLocks noGrp="1"/>
          </p:cNvSpPr>
          <p:nvPr>
            <p:ph type="sldNum" sz="quarter" idx="12"/>
          </p:nvPr>
        </p:nvSpPr>
        <p:spPr/>
        <p:txBody>
          <a:bodyPr/>
          <a:lstStyle/>
          <a:p>
            <a:fld id="{C69D5143-94F9-4D6D-9C2B-EB90F23565E6}" type="slidenum">
              <a:rPr lang="en-IN" smtClean="0"/>
              <a:t>‹#›</a:t>
            </a:fld>
            <a:endParaRPr lang="en-IN"/>
          </a:p>
        </p:txBody>
      </p:sp>
    </p:spTree>
    <p:extLst>
      <p:ext uri="{BB962C8B-B14F-4D97-AF65-F5344CB8AC3E}">
        <p14:creationId xmlns:p14="http://schemas.microsoft.com/office/powerpoint/2010/main" val="99151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5E5C4-3392-73E4-56C3-34F895DFD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B1DBBA-8105-3F6C-534F-80563D485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83CC7-DF43-0FA7-0C32-3A0FE686A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65C96D-571F-44C4-A944-05C568CA141D}" type="datetimeFigureOut">
              <a:rPr lang="en-IN" smtClean="0"/>
              <a:t>02-04-2024</a:t>
            </a:fld>
            <a:endParaRPr lang="en-IN"/>
          </a:p>
        </p:txBody>
      </p:sp>
      <p:sp>
        <p:nvSpPr>
          <p:cNvPr id="5" name="Footer Placeholder 4">
            <a:extLst>
              <a:ext uri="{FF2B5EF4-FFF2-40B4-BE49-F238E27FC236}">
                <a16:creationId xmlns:a16="http://schemas.microsoft.com/office/drawing/2014/main" id="{34680397-0418-B593-EFCA-C37D27B89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20FB66E-16DB-424B-AF16-3DDC57858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D5143-94F9-4D6D-9C2B-EB90F23565E6}" type="slidenum">
              <a:rPr lang="en-IN" smtClean="0"/>
              <a:t>‹#›</a:t>
            </a:fld>
            <a:endParaRPr lang="en-IN"/>
          </a:p>
        </p:txBody>
      </p:sp>
    </p:spTree>
    <p:extLst>
      <p:ext uri="{BB962C8B-B14F-4D97-AF65-F5344CB8AC3E}">
        <p14:creationId xmlns:p14="http://schemas.microsoft.com/office/powerpoint/2010/main" val="19060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86D8-2834-ED55-96FA-74BE4E3CA0D5}"/>
              </a:ext>
            </a:extLst>
          </p:cNvPr>
          <p:cNvSpPr>
            <a:spLocks noGrp="1"/>
          </p:cNvSpPr>
          <p:nvPr>
            <p:ph type="title"/>
          </p:nvPr>
        </p:nvSpPr>
        <p:spPr/>
        <p:txBody>
          <a:bodyPr>
            <a:normAutofit/>
          </a:bodyPr>
          <a:lstStyle/>
          <a:p>
            <a:r>
              <a:rPr lang="en-US" dirty="0"/>
              <a:t>Q.1 Average lead time between the request date and the completion date</a:t>
            </a:r>
            <a:endParaRPr lang="en-IN" dirty="0"/>
          </a:p>
        </p:txBody>
      </p:sp>
      <p:pic>
        <p:nvPicPr>
          <p:cNvPr id="9" name="Content Placeholder 8" descr="A screenshot of a computer&#10;&#10;Description automatically generated">
            <a:extLst>
              <a:ext uri="{FF2B5EF4-FFF2-40B4-BE49-F238E27FC236}">
                <a16:creationId xmlns:a16="http://schemas.microsoft.com/office/drawing/2014/main" id="{005C5E83-A20A-66CB-1BD1-3AA0C31AC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3087" y="2482801"/>
            <a:ext cx="2761856" cy="1325563"/>
          </a:xfrm>
        </p:spPr>
      </p:pic>
      <p:sp>
        <p:nvSpPr>
          <p:cNvPr id="10" name="TextBox 9">
            <a:extLst>
              <a:ext uri="{FF2B5EF4-FFF2-40B4-BE49-F238E27FC236}">
                <a16:creationId xmlns:a16="http://schemas.microsoft.com/office/drawing/2014/main" id="{C3574BEF-1EAF-6AFA-0217-4C6F63D221E3}"/>
              </a:ext>
            </a:extLst>
          </p:cNvPr>
          <p:cNvSpPr txBox="1"/>
          <p:nvPr/>
        </p:nvSpPr>
        <p:spPr>
          <a:xfrm>
            <a:off x="973873" y="5084691"/>
            <a:ext cx="9240644" cy="923330"/>
          </a:xfrm>
          <a:prstGeom prst="rect">
            <a:avLst/>
          </a:prstGeom>
          <a:noFill/>
        </p:spPr>
        <p:txBody>
          <a:bodyPr wrap="square" rtlCol="0">
            <a:spAutoFit/>
          </a:bodyPr>
          <a:lstStyle/>
          <a:p>
            <a:r>
              <a:rPr lang="en-US" dirty="0"/>
              <a:t>This gives the average days between request date and the completion date. Here the values is filtered to True value, since there are some missing values in the work date. From this we can conclude that on average a work finishes on 28 days.</a:t>
            </a:r>
            <a:endParaRPr lang="en-IN" dirty="0"/>
          </a:p>
        </p:txBody>
      </p:sp>
    </p:spTree>
    <p:extLst>
      <p:ext uri="{BB962C8B-B14F-4D97-AF65-F5344CB8AC3E}">
        <p14:creationId xmlns:p14="http://schemas.microsoft.com/office/powerpoint/2010/main" val="269945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FAE2-01FB-EB61-7E96-C880C0F7C423}"/>
              </a:ext>
            </a:extLst>
          </p:cNvPr>
          <p:cNvSpPr>
            <a:spLocks noGrp="1"/>
          </p:cNvSpPr>
          <p:nvPr>
            <p:ph type="title"/>
          </p:nvPr>
        </p:nvSpPr>
        <p:spPr/>
        <p:txBody>
          <a:bodyPr/>
          <a:lstStyle/>
          <a:p>
            <a:r>
              <a:rPr lang="en-US" dirty="0"/>
              <a:t>Dynamic working</a:t>
            </a:r>
            <a:endParaRPr lang="en-IN" dirty="0"/>
          </a:p>
        </p:txBody>
      </p:sp>
      <p:pic>
        <p:nvPicPr>
          <p:cNvPr id="13" name="Content Placeholder 12" descr="A screenshot of a computer&#10;&#10;Description automatically generated">
            <a:extLst>
              <a:ext uri="{FF2B5EF4-FFF2-40B4-BE49-F238E27FC236}">
                <a16:creationId xmlns:a16="http://schemas.microsoft.com/office/drawing/2014/main" id="{EC5B1786-B0F2-5803-775B-72A79DCC2B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06" y="1879846"/>
            <a:ext cx="10287529" cy="3676839"/>
          </a:xfrm>
        </p:spPr>
      </p:pic>
    </p:spTree>
    <p:extLst>
      <p:ext uri="{BB962C8B-B14F-4D97-AF65-F5344CB8AC3E}">
        <p14:creationId xmlns:p14="http://schemas.microsoft.com/office/powerpoint/2010/main" val="200871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124-103E-AA5C-6C03-C7810F403076}"/>
              </a:ext>
            </a:extLst>
          </p:cNvPr>
          <p:cNvSpPr>
            <a:spLocks noGrp="1"/>
          </p:cNvSpPr>
          <p:nvPr>
            <p:ph type="title"/>
          </p:nvPr>
        </p:nvSpPr>
        <p:spPr/>
        <p:txBody>
          <a:bodyPr/>
          <a:lstStyle/>
          <a:p>
            <a:r>
              <a:rPr lang="en-US" dirty="0"/>
              <a:t>Q2. District with the Highest Number of Rush Jobs</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945E13F7-009A-E6A5-FEE6-5918EA022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6333" y="1844958"/>
            <a:ext cx="1619333" cy="2222614"/>
          </a:xfrm>
        </p:spPr>
      </p:pic>
      <p:sp>
        <p:nvSpPr>
          <p:cNvPr id="6" name="TextBox 5">
            <a:extLst>
              <a:ext uri="{FF2B5EF4-FFF2-40B4-BE49-F238E27FC236}">
                <a16:creationId xmlns:a16="http://schemas.microsoft.com/office/drawing/2014/main" id="{87F180E5-82C7-2AEE-9CBF-CF9D16193115}"/>
              </a:ext>
            </a:extLst>
          </p:cNvPr>
          <p:cNvSpPr txBox="1"/>
          <p:nvPr/>
        </p:nvSpPr>
        <p:spPr>
          <a:xfrm>
            <a:off x="2296886" y="5029199"/>
            <a:ext cx="8687065" cy="923330"/>
          </a:xfrm>
          <a:prstGeom prst="rect">
            <a:avLst/>
          </a:prstGeom>
          <a:noFill/>
        </p:spPr>
        <p:txBody>
          <a:bodyPr wrap="square" rtlCol="0">
            <a:spAutoFit/>
          </a:bodyPr>
          <a:lstStyle/>
          <a:p>
            <a:r>
              <a:rPr lang="en-US" dirty="0"/>
              <a:t>From this data it is clear that the Northwest district has more rush jobs. So we can infer more about the data by knowing the jobs and why it needs to be done so quickly to get further analysis and insights </a:t>
            </a:r>
            <a:endParaRPr lang="en-IN" dirty="0"/>
          </a:p>
        </p:txBody>
      </p:sp>
    </p:spTree>
    <p:extLst>
      <p:ext uri="{BB962C8B-B14F-4D97-AF65-F5344CB8AC3E}">
        <p14:creationId xmlns:p14="http://schemas.microsoft.com/office/powerpoint/2010/main" val="378275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9181-A980-95C2-DEBE-0F39D2516F29}"/>
              </a:ext>
            </a:extLst>
          </p:cNvPr>
          <p:cNvSpPr>
            <a:spLocks noGrp="1"/>
          </p:cNvSpPr>
          <p:nvPr>
            <p:ph type="title"/>
          </p:nvPr>
        </p:nvSpPr>
        <p:spPr/>
        <p:txBody>
          <a:bodyPr/>
          <a:lstStyle/>
          <a:p>
            <a:r>
              <a:rPr lang="en-US" dirty="0"/>
              <a:t>Q3. Difference between average </a:t>
            </a:r>
            <a:r>
              <a:rPr lang="en-US" dirty="0" err="1"/>
              <a:t>labour</a:t>
            </a:r>
            <a:r>
              <a:rPr lang="en-US" dirty="0"/>
              <a:t> hours during rush jobs and non rush jobs</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02F3BBBA-A1B8-C0F1-1E65-1D07C54CB1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2453" y="2521256"/>
            <a:ext cx="4476980" cy="1327218"/>
          </a:xfrm>
        </p:spPr>
      </p:pic>
      <p:sp>
        <p:nvSpPr>
          <p:cNvPr id="6" name="TextBox 5">
            <a:extLst>
              <a:ext uri="{FF2B5EF4-FFF2-40B4-BE49-F238E27FC236}">
                <a16:creationId xmlns:a16="http://schemas.microsoft.com/office/drawing/2014/main" id="{B23DBBDA-D2FA-5958-4AF1-A71C3EEB010B}"/>
              </a:ext>
            </a:extLst>
          </p:cNvPr>
          <p:cNvSpPr txBox="1"/>
          <p:nvPr/>
        </p:nvSpPr>
        <p:spPr>
          <a:xfrm>
            <a:off x="1850571" y="4800600"/>
            <a:ext cx="8442005" cy="1200329"/>
          </a:xfrm>
          <a:prstGeom prst="rect">
            <a:avLst/>
          </a:prstGeom>
          <a:noFill/>
        </p:spPr>
        <p:txBody>
          <a:bodyPr wrap="square" rtlCol="0">
            <a:spAutoFit/>
          </a:bodyPr>
          <a:lstStyle/>
          <a:p>
            <a:r>
              <a:rPr lang="en-US" dirty="0"/>
              <a:t>On the left side we have the average hours taken for rush jobs and on the right side we have the average hours taken for non rush jobs. It is evident that avg </a:t>
            </a:r>
            <a:r>
              <a:rPr lang="en-US" dirty="0" err="1"/>
              <a:t>lbr</a:t>
            </a:r>
            <a:r>
              <a:rPr lang="en-US" dirty="0"/>
              <a:t> hours for rush jobs is higher than avg </a:t>
            </a:r>
            <a:r>
              <a:rPr lang="en-US" dirty="0" err="1"/>
              <a:t>lbr</a:t>
            </a:r>
            <a:r>
              <a:rPr lang="en-US" dirty="0"/>
              <a:t> hours  of non rush jobs. It has a difference of 0.295 </a:t>
            </a:r>
            <a:r>
              <a:rPr lang="en-US" dirty="0" err="1"/>
              <a:t>hrs</a:t>
            </a:r>
            <a:r>
              <a:rPr lang="en-US" dirty="0"/>
              <a:t> extra time.</a:t>
            </a:r>
            <a:endParaRPr lang="en-IN" dirty="0"/>
          </a:p>
        </p:txBody>
      </p:sp>
    </p:spTree>
    <p:extLst>
      <p:ext uri="{BB962C8B-B14F-4D97-AF65-F5344CB8AC3E}">
        <p14:creationId xmlns:p14="http://schemas.microsoft.com/office/powerpoint/2010/main" val="25766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88C3-0DFA-E8FA-E6CE-276CEA3A7A67}"/>
              </a:ext>
            </a:extLst>
          </p:cNvPr>
          <p:cNvSpPr>
            <a:spLocks noGrp="1"/>
          </p:cNvSpPr>
          <p:nvPr>
            <p:ph type="title"/>
          </p:nvPr>
        </p:nvSpPr>
        <p:spPr/>
        <p:txBody>
          <a:bodyPr/>
          <a:lstStyle/>
          <a:p>
            <a:r>
              <a:rPr lang="en-US" dirty="0"/>
              <a:t>Q4. Distribution of Payment Types Over Services</a:t>
            </a:r>
            <a:endParaRPr lang="en-IN" dirty="0"/>
          </a:p>
        </p:txBody>
      </p:sp>
      <p:pic>
        <p:nvPicPr>
          <p:cNvPr id="9" name="Content Placeholder 8" descr="A screenshot of a computer&#10;&#10;Description automatically generated">
            <a:extLst>
              <a:ext uri="{FF2B5EF4-FFF2-40B4-BE49-F238E27FC236}">
                <a16:creationId xmlns:a16="http://schemas.microsoft.com/office/drawing/2014/main" id="{AEA64644-E4B0-8115-7997-C785E8F07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90395"/>
            <a:ext cx="3524431" cy="1432520"/>
          </a:xfrm>
        </p:spPr>
      </p:pic>
      <p:graphicFrame>
        <p:nvGraphicFramePr>
          <p:cNvPr id="10" name="Chart 9">
            <a:extLst>
              <a:ext uri="{FF2B5EF4-FFF2-40B4-BE49-F238E27FC236}">
                <a16:creationId xmlns:a16="http://schemas.microsoft.com/office/drawing/2014/main" id="{A7A6D6F9-1AAA-1F6D-752B-D2504B40041E}"/>
              </a:ext>
            </a:extLst>
          </p:cNvPr>
          <p:cNvGraphicFramePr>
            <a:graphicFrameLocks/>
          </p:cNvGraphicFramePr>
          <p:nvPr>
            <p:extLst>
              <p:ext uri="{D42A27DB-BD31-4B8C-83A1-F6EECF244321}">
                <p14:modId xmlns:p14="http://schemas.microsoft.com/office/powerpoint/2010/main" val="4124827972"/>
              </p:ext>
            </p:extLst>
          </p:nvPr>
        </p:nvGraphicFramePr>
        <p:xfrm>
          <a:off x="6393517" y="1690688"/>
          <a:ext cx="4586566" cy="273874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C13CFD6A-E6AF-CD05-4C04-A69AF910C378}"/>
              </a:ext>
            </a:extLst>
          </p:cNvPr>
          <p:cNvSpPr txBox="1"/>
          <p:nvPr/>
        </p:nvSpPr>
        <p:spPr>
          <a:xfrm>
            <a:off x="1598436" y="4982646"/>
            <a:ext cx="9198429" cy="1200329"/>
          </a:xfrm>
          <a:prstGeom prst="rect">
            <a:avLst/>
          </a:prstGeom>
          <a:noFill/>
        </p:spPr>
        <p:txBody>
          <a:bodyPr wrap="square" rtlCol="0">
            <a:spAutoFit/>
          </a:bodyPr>
          <a:lstStyle/>
          <a:p>
            <a:r>
              <a:rPr lang="en-US" dirty="0"/>
              <a:t>The above data shows the distribution of payment types over services. It has been clearly shown that Both Account and C.O.D are widely used across all services being the highest and  the second highest respectively. In all services Credit is used very less followed by Warranty.</a:t>
            </a:r>
            <a:endParaRPr lang="en-IN" dirty="0"/>
          </a:p>
        </p:txBody>
      </p:sp>
    </p:spTree>
    <p:extLst>
      <p:ext uri="{BB962C8B-B14F-4D97-AF65-F5344CB8AC3E}">
        <p14:creationId xmlns:p14="http://schemas.microsoft.com/office/powerpoint/2010/main" val="169825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6D83-2ED2-DF6A-0CBD-4A80A5C7E965}"/>
              </a:ext>
            </a:extLst>
          </p:cNvPr>
          <p:cNvSpPr>
            <a:spLocks noGrp="1"/>
          </p:cNvSpPr>
          <p:nvPr>
            <p:ph type="title"/>
          </p:nvPr>
        </p:nvSpPr>
        <p:spPr/>
        <p:txBody>
          <a:bodyPr/>
          <a:lstStyle/>
          <a:p>
            <a:r>
              <a:rPr lang="en-US" dirty="0"/>
              <a:t>Q.5 Trends of Payment Type Distribution Over Time</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908C48E2-DB35-17AA-3953-4945CD83DC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9683"/>
            <a:ext cx="4203916" cy="1670136"/>
          </a:xfrm>
        </p:spPr>
      </p:pic>
      <p:graphicFrame>
        <p:nvGraphicFramePr>
          <p:cNvPr id="8" name="Chart 7">
            <a:extLst>
              <a:ext uri="{FF2B5EF4-FFF2-40B4-BE49-F238E27FC236}">
                <a16:creationId xmlns:a16="http://schemas.microsoft.com/office/drawing/2014/main" id="{DF1D7880-F343-A8D7-2F67-6E8EC5F75448}"/>
              </a:ext>
            </a:extLst>
          </p:cNvPr>
          <p:cNvGraphicFramePr>
            <a:graphicFrameLocks/>
          </p:cNvGraphicFramePr>
          <p:nvPr>
            <p:extLst>
              <p:ext uri="{D42A27DB-BD31-4B8C-83A1-F6EECF244321}">
                <p14:modId xmlns:p14="http://schemas.microsoft.com/office/powerpoint/2010/main" val="3001632579"/>
              </p:ext>
            </p:extLst>
          </p:nvPr>
        </p:nvGraphicFramePr>
        <p:xfrm>
          <a:off x="6351437" y="1265012"/>
          <a:ext cx="5171469" cy="309947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727DF327-4C66-20D2-CD89-B59ABA8D0E00}"/>
              </a:ext>
            </a:extLst>
          </p:cNvPr>
          <p:cNvSpPr txBox="1"/>
          <p:nvPr/>
        </p:nvSpPr>
        <p:spPr>
          <a:xfrm>
            <a:off x="1415142" y="4941211"/>
            <a:ext cx="9067800" cy="1477328"/>
          </a:xfrm>
          <a:prstGeom prst="rect">
            <a:avLst/>
          </a:prstGeom>
          <a:noFill/>
        </p:spPr>
        <p:txBody>
          <a:bodyPr wrap="square" rtlCol="0">
            <a:spAutoFit/>
          </a:bodyPr>
          <a:lstStyle/>
          <a:p>
            <a:r>
              <a:rPr lang="en-US" dirty="0"/>
              <a:t>From the above table and chart we can see the distribution of payment type over time. It is noted that the C.O.D payment type has been steadily increasing through out the time period. The P.O payment type has remained the same throughout the year without any noticeable changes. The WARRANTY payment type is on the decline while ACCOUNT has a gradual increase and CREDIT has a slight increase.</a:t>
            </a:r>
            <a:endParaRPr lang="en-IN" dirty="0"/>
          </a:p>
        </p:txBody>
      </p:sp>
    </p:spTree>
    <p:extLst>
      <p:ext uri="{BB962C8B-B14F-4D97-AF65-F5344CB8AC3E}">
        <p14:creationId xmlns:p14="http://schemas.microsoft.com/office/powerpoint/2010/main" val="257598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1D00-5871-0083-94CE-46B833C87A08}"/>
              </a:ext>
            </a:extLst>
          </p:cNvPr>
          <p:cNvSpPr>
            <a:spLocks noGrp="1"/>
          </p:cNvSpPr>
          <p:nvPr>
            <p:ph type="title"/>
          </p:nvPr>
        </p:nvSpPr>
        <p:spPr/>
        <p:txBody>
          <a:bodyPr/>
          <a:lstStyle/>
          <a:p>
            <a:r>
              <a:rPr lang="en-US" dirty="0"/>
              <a:t>Q.6 Relationship between number of tech and cost of parts</a:t>
            </a:r>
            <a:endParaRPr lang="en-IN" dirty="0"/>
          </a:p>
        </p:txBody>
      </p:sp>
      <p:pic>
        <p:nvPicPr>
          <p:cNvPr id="14" name="Content Placeholder 13" descr="A screenshot of a computer&#10;&#10;Description automatically generated">
            <a:extLst>
              <a:ext uri="{FF2B5EF4-FFF2-40B4-BE49-F238E27FC236}">
                <a16:creationId xmlns:a16="http://schemas.microsoft.com/office/drawing/2014/main" id="{2C450601-AF94-B836-0250-978A5E66B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34" y="2264554"/>
            <a:ext cx="3270418" cy="577880"/>
          </a:xfrm>
        </p:spPr>
      </p:pic>
      <p:graphicFrame>
        <p:nvGraphicFramePr>
          <p:cNvPr id="15" name="Chart 14">
            <a:extLst>
              <a:ext uri="{FF2B5EF4-FFF2-40B4-BE49-F238E27FC236}">
                <a16:creationId xmlns:a16="http://schemas.microsoft.com/office/drawing/2014/main" id="{FD230655-951A-53B2-13AA-D089371768BF}"/>
              </a:ext>
            </a:extLst>
          </p:cNvPr>
          <p:cNvGraphicFramePr>
            <a:graphicFrameLocks/>
          </p:cNvGraphicFramePr>
          <p:nvPr>
            <p:extLst>
              <p:ext uri="{D42A27DB-BD31-4B8C-83A1-F6EECF244321}">
                <p14:modId xmlns:p14="http://schemas.microsoft.com/office/powerpoint/2010/main" val="4097744971"/>
              </p:ext>
            </p:extLst>
          </p:nvPr>
        </p:nvGraphicFramePr>
        <p:xfrm>
          <a:off x="6651171" y="155665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D5EE96D3-6A16-52A9-00B0-BFA097E5FA35}"/>
              </a:ext>
            </a:extLst>
          </p:cNvPr>
          <p:cNvSpPr txBox="1"/>
          <p:nvPr/>
        </p:nvSpPr>
        <p:spPr>
          <a:xfrm>
            <a:off x="1730830" y="5442857"/>
            <a:ext cx="9492342" cy="923330"/>
          </a:xfrm>
          <a:prstGeom prst="rect">
            <a:avLst/>
          </a:prstGeom>
          <a:noFill/>
        </p:spPr>
        <p:txBody>
          <a:bodyPr wrap="square" rtlCol="0">
            <a:spAutoFit/>
          </a:bodyPr>
          <a:lstStyle/>
          <a:p>
            <a:r>
              <a:rPr lang="en-US" dirty="0"/>
              <a:t>From the correlation formula it is seen that there is a direct positive correlation also from the graph it is observed that the higher the number of techs the higher the cost of parts is. So they are positively correlated and when one increases the other could increase too.</a:t>
            </a:r>
            <a:endParaRPr lang="en-IN" dirty="0"/>
          </a:p>
        </p:txBody>
      </p:sp>
    </p:spTree>
    <p:extLst>
      <p:ext uri="{BB962C8B-B14F-4D97-AF65-F5344CB8AC3E}">
        <p14:creationId xmlns:p14="http://schemas.microsoft.com/office/powerpoint/2010/main" val="276455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C465-13F5-3E26-2D85-DE88D9DAEB89}"/>
              </a:ext>
            </a:extLst>
          </p:cNvPr>
          <p:cNvSpPr>
            <a:spLocks noGrp="1"/>
          </p:cNvSpPr>
          <p:nvPr>
            <p:ph type="title"/>
          </p:nvPr>
        </p:nvSpPr>
        <p:spPr/>
        <p:txBody>
          <a:bodyPr/>
          <a:lstStyle/>
          <a:p>
            <a:r>
              <a:rPr lang="en-US" dirty="0"/>
              <a:t>Q.7 Common Type of Service requested in each district</a:t>
            </a:r>
            <a:endParaRPr lang="en-IN" dirty="0"/>
          </a:p>
        </p:txBody>
      </p:sp>
      <p:pic>
        <p:nvPicPr>
          <p:cNvPr id="9" name="Content Placeholder 8" descr="A screenshot of a computer&#10;&#10;Description automatically generated">
            <a:extLst>
              <a:ext uri="{FF2B5EF4-FFF2-40B4-BE49-F238E27FC236}">
                <a16:creationId xmlns:a16="http://schemas.microsoft.com/office/drawing/2014/main" id="{9A888E11-B56C-CE0C-6DFA-B2743D6A3E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015" y="2182878"/>
            <a:ext cx="3714941" cy="1873346"/>
          </a:xfrm>
        </p:spPr>
      </p:pic>
      <p:graphicFrame>
        <p:nvGraphicFramePr>
          <p:cNvPr id="10" name="Chart 9">
            <a:extLst>
              <a:ext uri="{FF2B5EF4-FFF2-40B4-BE49-F238E27FC236}">
                <a16:creationId xmlns:a16="http://schemas.microsoft.com/office/drawing/2014/main" id="{78111A08-98FD-B52E-96ED-1946F90D0CEB}"/>
              </a:ext>
            </a:extLst>
          </p:cNvPr>
          <p:cNvGraphicFramePr>
            <a:graphicFrameLocks/>
          </p:cNvGraphicFramePr>
          <p:nvPr>
            <p:extLst>
              <p:ext uri="{D42A27DB-BD31-4B8C-83A1-F6EECF244321}">
                <p14:modId xmlns:p14="http://schemas.microsoft.com/office/powerpoint/2010/main" val="672530339"/>
              </p:ext>
            </p:extLst>
          </p:nvPr>
        </p:nvGraphicFramePr>
        <p:xfrm>
          <a:off x="6096000" y="1454538"/>
          <a:ext cx="5504183" cy="3001088"/>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7DC81C90-261F-CEB6-4F08-65274B112837}"/>
              </a:ext>
            </a:extLst>
          </p:cNvPr>
          <p:cNvSpPr txBox="1"/>
          <p:nvPr/>
        </p:nvSpPr>
        <p:spPr>
          <a:xfrm>
            <a:off x="1719942" y="4855028"/>
            <a:ext cx="9427029" cy="369332"/>
          </a:xfrm>
          <a:prstGeom prst="rect">
            <a:avLst/>
          </a:prstGeom>
          <a:noFill/>
        </p:spPr>
        <p:txBody>
          <a:bodyPr wrap="square" rtlCol="0">
            <a:spAutoFit/>
          </a:bodyPr>
          <a:lstStyle/>
          <a:p>
            <a:r>
              <a:rPr lang="en-US" dirty="0"/>
              <a:t>From the data we can observe that the common type of service requested by each district. </a:t>
            </a:r>
            <a:endParaRPr lang="en-IN" dirty="0"/>
          </a:p>
        </p:txBody>
      </p:sp>
    </p:spTree>
    <p:extLst>
      <p:ext uri="{BB962C8B-B14F-4D97-AF65-F5344CB8AC3E}">
        <p14:creationId xmlns:p14="http://schemas.microsoft.com/office/powerpoint/2010/main" val="285730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4B67-293E-B9C4-F375-CBC5D04E69F8}"/>
              </a:ext>
            </a:extLst>
          </p:cNvPr>
          <p:cNvSpPr>
            <a:spLocks noGrp="1"/>
          </p:cNvSpPr>
          <p:nvPr>
            <p:ph type="title"/>
          </p:nvPr>
        </p:nvSpPr>
        <p:spPr/>
        <p:txBody>
          <a:bodyPr>
            <a:normAutofit fontScale="90000"/>
          </a:bodyPr>
          <a:lstStyle/>
          <a:p>
            <a:r>
              <a:rPr lang="en-US" dirty="0"/>
              <a:t>Q.8 Difference in Distribution of payment types for work orders with warranty </a:t>
            </a:r>
            <a:r>
              <a:rPr lang="en-US" dirty="0" err="1"/>
              <a:t>labour</a:t>
            </a:r>
            <a:r>
              <a:rPr lang="en-US" dirty="0"/>
              <a:t> and without warranty </a:t>
            </a:r>
            <a:r>
              <a:rPr lang="en-US" dirty="0" err="1"/>
              <a:t>labour</a:t>
            </a:r>
            <a:endParaRPr lang="en-IN" dirty="0"/>
          </a:p>
        </p:txBody>
      </p:sp>
      <p:pic>
        <p:nvPicPr>
          <p:cNvPr id="9" name="Content Placeholder 8" descr="A screenshot of a computer&#10;&#10;Description automatically generated">
            <a:extLst>
              <a:ext uri="{FF2B5EF4-FFF2-40B4-BE49-F238E27FC236}">
                <a16:creationId xmlns:a16="http://schemas.microsoft.com/office/drawing/2014/main" id="{4E8D6BDD-E681-CFC6-45A4-4A424A3557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763" y="2461841"/>
            <a:ext cx="2792693" cy="1603056"/>
          </a:xfrm>
        </p:spPr>
      </p:pic>
      <p:pic>
        <p:nvPicPr>
          <p:cNvPr id="13" name="Picture 12" descr="A screenshot of a computer&#10;&#10;Description automatically generated">
            <a:extLst>
              <a:ext uri="{FF2B5EF4-FFF2-40B4-BE49-F238E27FC236}">
                <a16:creationId xmlns:a16="http://schemas.microsoft.com/office/drawing/2014/main" id="{429EA980-5B30-AEDC-D8F5-F9A45C74C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056" y="2461841"/>
            <a:ext cx="3543610" cy="1440578"/>
          </a:xfrm>
          <a:prstGeom prst="rect">
            <a:avLst/>
          </a:prstGeom>
        </p:spPr>
      </p:pic>
      <p:sp>
        <p:nvSpPr>
          <p:cNvPr id="14" name="TextBox 13">
            <a:extLst>
              <a:ext uri="{FF2B5EF4-FFF2-40B4-BE49-F238E27FC236}">
                <a16:creationId xmlns:a16="http://schemas.microsoft.com/office/drawing/2014/main" id="{C6EA17C0-A019-4ED2-0B3A-7A16499ACBEB}"/>
              </a:ext>
            </a:extLst>
          </p:cNvPr>
          <p:cNvSpPr txBox="1"/>
          <p:nvPr/>
        </p:nvSpPr>
        <p:spPr>
          <a:xfrm>
            <a:off x="2451503" y="4926378"/>
            <a:ext cx="7874526" cy="923330"/>
          </a:xfrm>
          <a:prstGeom prst="rect">
            <a:avLst/>
          </a:prstGeom>
          <a:noFill/>
        </p:spPr>
        <p:txBody>
          <a:bodyPr wrap="square" rtlCol="0">
            <a:spAutoFit/>
          </a:bodyPr>
          <a:lstStyle/>
          <a:p>
            <a:r>
              <a:rPr lang="en-US" dirty="0"/>
              <a:t>From the above data it is clear that people with no </a:t>
            </a:r>
            <a:r>
              <a:rPr lang="en-US" dirty="0" err="1"/>
              <a:t>wtylabr</a:t>
            </a:r>
            <a:r>
              <a:rPr lang="en-US" dirty="0"/>
              <a:t> has more payment types Compared to people without those have </a:t>
            </a:r>
            <a:r>
              <a:rPr lang="en-US" dirty="0" err="1"/>
              <a:t>wtylbr</a:t>
            </a:r>
            <a:r>
              <a:rPr lang="en-US" dirty="0"/>
              <a:t>.  People with </a:t>
            </a:r>
            <a:r>
              <a:rPr lang="en-US" dirty="0" err="1"/>
              <a:t>wtylbr</a:t>
            </a:r>
            <a:r>
              <a:rPr lang="en-US" dirty="0"/>
              <a:t> have only warranty payment type.</a:t>
            </a:r>
            <a:endParaRPr lang="en-IN" dirty="0"/>
          </a:p>
        </p:txBody>
      </p:sp>
    </p:spTree>
    <p:extLst>
      <p:ext uri="{BB962C8B-B14F-4D97-AF65-F5344CB8AC3E}">
        <p14:creationId xmlns:p14="http://schemas.microsoft.com/office/powerpoint/2010/main" val="126871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DF22-5032-79DE-1A47-066A39E3D61D}"/>
              </a:ext>
            </a:extLst>
          </p:cNvPr>
          <p:cNvSpPr>
            <a:spLocks noGrp="1"/>
          </p:cNvSpPr>
          <p:nvPr>
            <p:ph type="title"/>
          </p:nvPr>
        </p:nvSpPr>
        <p:spPr/>
        <p:txBody>
          <a:bodyPr/>
          <a:lstStyle/>
          <a:p>
            <a:r>
              <a:rPr lang="en-US" dirty="0"/>
              <a:t>Q.9 </a:t>
            </a:r>
            <a:r>
              <a:rPr lang="en-US" dirty="0" err="1"/>
              <a:t>DashBoard</a:t>
            </a:r>
            <a:endParaRPr lang="en-IN" dirty="0"/>
          </a:p>
        </p:txBody>
      </p:sp>
      <p:pic>
        <p:nvPicPr>
          <p:cNvPr id="9" name="Content Placeholder 8" descr="A screenshot of a computer&#10;&#10;Description automatically generated">
            <a:extLst>
              <a:ext uri="{FF2B5EF4-FFF2-40B4-BE49-F238E27FC236}">
                <a16:creationId xmlns:a16="http://schemas.microsoft.com/office/drawing/2014/main" id="{02013945-12FC-6288-5918-CCA3A58E0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935" y="1844593"/>
            <a:ext cx="7544188" cy="3168813"/>
          </a:xfrm>
        </p:spPr>
      </p:pic>
    </p:spTree>
    <p:extLst>
      <p:ext uri="{BB962C8B-B14F-4D97-AF65-F5344CB8AC3E}">
        <p14:creationId xmlns:p14="http://schemas.microsoft.com/office/powerpoint/2010/main" val="398862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515</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Q.1 Average lead time between the request date and the completion date</vt:lpstr>
      <vt:lpstr>Q2. District with the Highest Number of Rush Jobs</vt:lpstr>
      <vt:lpstr>Q3. Difference between average labour hours during rush jobs and non rush jobs</vt:lpstr>
      <vt:lpstr>Q4. Distribution of Payment Types Over Services</vt:lpstr>
      <vt:lpstr>Q.5 Trends of Payment Type Distribution Over Time</vt:lpstr>
      <vt:lpstr>Q.6 Relationship between number of tech and cost of parts</vt:lpstr>
      <vt:lpstr>Q.7 Common Type of Service requested in each district</vt:lpstr>
      <vt:lpstr>Q.8 Difference in Distribution of payment types for work orders with warranty labour and without warranty labour</vt:lpstr>
      <vt:lpstr>Q.9 DashBoard</vt:lpstr>
      <vt:lpstr>Dynamic 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Nithesh Derin Joan O</dc:creator>
  <cp:lastModifiedBy>Nithesh Derin Joan O</cp:lastModifiedBy>
  <cp:revision>9</cp:revision>
  <dcterms:created xsi:type="dcterms:W3CDTF">2024-04-02T09:08:47Z</dcterms:created>
  <dcterms:modified xsi:type="dcterms:W3CDTF">2024-04-02T11:13:12Z</dcterms:modified>
</cp:coreProperties>
</file>