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22BB-8E88-474F-4861-5A8388279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41EFF5-51DC-CF82-3F07-30AD9F7926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AF0D5D-D46B-AD98-183C-0BEFE321D179}"/>
              </a:ext>
            </a:extLst>
          </p:cNvPr>
          <p:cNvSpPr>
            <a:spLocks noGrp="1"/>
          </p:cNvSpPr>
          <p:nvPr>
            <p:ph type="dt" sz="half" idx="10"/>
          </p:nvPr>
        </p:nvSpPr>
        <p:spPr/>
        <p:txBody>
          <a:bodyPr/>
          <a:lstStyle/>
          <a:p>
            <a:fld id="{17D1DB49-3831-417D-BD08-4FE2F9E5851D}" type="datetimeFigureOut">
              <a:rPr lang="en-IN" smtClean="0"/>
              <a:t>29-03-2024</a:t>
            </a:fld>
            <a:endParaRPr lang="en-IN"/>
          </a:p>
        </p:txBody>
      </p:sp>
      <p:sp>
        <p:nvSpPr>
          <p:cNvPr id="5" name="Footer Placeholder 4">
            <a:extLst>
              <a:ext uri="{FF2B5EF4-FFF2-40B4-BE49-F238E27FC236}">
                <a16:creationId xmlns:a16="http://schemas.microsoft.com/office/drawing/2014/main" id="{E41BD00A-4DDD-F0F2-16F6-3662C73C77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97E531-77C0-B46E-0193-B8CD473E858E}"/>
              </a:ext>
            </a:extLst>
          </p:cNvPr>
          <p:cNvSpPr>
            <a:spLocks noGrp="1"/>
          </p:cNvSpPr>
          <p:nvPr>
            <p:ph type="sldNum" sz="quarter" idx="12"/>
          </p:nvPr>
        </p:nvSpPr>
        <p:spPr/>
        <p:txBody>
          <a:bodyPr/>
          <a:lstStyle/>
          <a:p>
            <a:fld id="{16624855-0B0B-4B9F-B110-67FB51E4B94C}" type="slidenum">
              <a:rPr lang="en-IN" smtClean="0"/>
              <a:t>‹#›</a:t>
            </a:fld>
            <a:endParaRPr lang="en-IN"/>
          </a:p>
        </p:txBody>
      </p:sp>
    </p:spTree>
    <p:extLst>
      <p:ext uri="{BB962C8B-B14F-4D97-AF65-F5344CB8AC3E}">
        <p14:creationId xmlns:p14="http://schemas.microsoft.com/office/powerpoint/2010/main" val="365555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5F5E-FF99-79BD-6F9F-232764CA84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627F29-9457-F2C3-3245-CB619ABB80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F126FB-DC15-9E0D-222A-5F21B8F77E7D}"/>
              </a:ext>
            </a:extLst>
          </p:cNvPr>
          <p:cNvSpPr>
            <a:spLocks noGrp="1"/>
          </p:cNvSpPr>
          <p:nvPr>
            <p:ph type="dt" sz="half" idx="10"/>
          </p:nvPr>
        </p:nvSpPr>
        <p:spPr/>
        <p:txBody>
          <a:bodyPr/>
          <a:lstStyle/>
          <a:p>
            <a:fld id="{17D1DB49-3831-417D-BD08-4FE2F9E5851D}" type="datetimeFigureOut">
              <a:rPr lang="en-IN" smtClean="0"/>
              <a:t>29-03-2024</a:t>
            </a:fld>
            <a:endParaRPr lang="en-IN"/>
          </a:p>
        </p:txBody>
      </p:sp>
      <p:sp>
        <p:nvSpPr>
          <p:cNvPr id="5" name="Footer Placeholder 4">
            <a:extLst>
              <a:ext uri="{FF2B5EF4-FFF2-40B4-BE49-F238E27FC236}">
                <a16:creationId xmlns:a16="http://schemas.microsoft.com/office/drawing/2014/main" id="{30A375CC-9799-DEA8-9EA7-1FFD048785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48CD4-BBE1-452E-0D45-11F0643E3AA7}"/>
              </a:ext>
            </a:extLst>
          </p:cNvPr>
          <p:cNvSpPr>
            <a:spLocks noGrp="1"/>
          </p:cNvSpPr>
          <p:nvPr>
            <p:ph type="sldNum" sz="quarter" idx="12"/>
          </p:nvPr>
        </p:nvSpPr>
        <p:spPr/>
        <p:txBody>
          <a:bodyPr/>
          <a:lstStyle/>
          <a:p>
            <a:fld id="{16624855-0B0B-4B9F-B110-67FB51E4B94C}" type="slidenum">
              <a:rPr lang="en-IN" smtClean="0"/>
              <a:t>‹#›</a:t>
            </a:fld>
            <a:endParaRPr lang="en-IN"/>
          </a:p>
        </p:txBody>
      </p:sp>
    </p:spTree>
    <p:extLst>
      <p:ext uri="{BB962C8B-B14F-4D97-AF65-F5344CB8AC3E}">
        <p14:creationId xmlns:p14="http://schemas.microsoft.com/office/powerpoint/2010/main" val="206474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88114E-1334-C875-F183-3A16984074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FC4E17-A3AF-2240-C6BE-20EAB11AF0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4D29-435B-27B7-E2AC-B7138EC918C3}"/>
              </a:ext>
            </a:extLst>
          </p:cNvPr>
          <p:cNvSpPr>
            <a:spLocks noGrp="1"/>
          </p:cNvSpPr>
          <p:nvPr>
            <p:ph type="dt" sz="half" idx="10"/>
          </p:nvPr>
        </p:nvSpPr>
        <p:spPr/>
        <p:txBody>
          <a:bodyPr/>
          <a:lstStyle/>
          <a:p>
            <a:fld id="{17D1DB49-3831-417D-BD08-4FE2F9E5851D}" type="datetimeFigureOut">
              <a:rPr lang="en-IN" smtClean="0"/>
              <a:t>29-03-2024</a:t>
            </a:fld>
            <a:endParaRPr lang="en-IN"/>
          </a:p>
        </p:txBody>
      </p:sp>
      <p:sp>
        <p:nvSpPr>
          <p:cNvPr id="5" name="Footer Placeholder 4">
            <a:extLst>
              <a:ext uri="{FF2B5EF4-FFF2-40B4-BE49-F238E27FC236}">
                <a16:creationId xmlns:a16="http://schemas.microsoft.com/office/drawing/2014/main" id="{096BD7BE-4299-0E08-FDB2-C8966916A8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F94AE1-045E-B50D-EDAB-5913F8C73D50}"/>
              </a:ext>
            </a:extLst>
          </p:cNvPr>
          <p:cNvSpPr>
            <a:spLocks noGrp="1"/>
          </p:cNvSpPr>
          <p:nvPr>
            <p:ph type="sldNum" sz="quarter" idx="12"/>
          </p:nvPr>
        </p:nvSpPr>
        <p:spPr/>
        <p:txBody>
          <a:bodyPr/>
          <a:lstStyle/>
          <a:p>
            <a:fld id="{16624855-0B0B-4B9F-B110-67FB51E4B94C}" type="slidenum">
              <a:rPr lang="en-IN" smtClean="0"/>
              <a:t>‹#›</a:t>
            </a:fld>
            <a:endParaRPr lang="en-IN"/>
          </a:p>
        </p:txBody>
      </p:sp>
    </p:spTree>
    <p:extLst>
      <p:ext uri="{BB962C8B-B14F-4D97-AF65-F5344CB8AC3E}">
        <p14:creationId xmlns:p14="http://schemas.microsoft.com/office/powerpoint/2010/main" val="4089922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E104-8AAB-3F00-DA65-22510EAD3B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3475AC-6B97-8DEF-E5E8-91C7997EAA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FAA9DE-F4C2-CDBA-931E-3D287A6FAC5B}"/>
              </a:ext>
            </a:extLst>
          </p:cNvPr>
          <p:cNvSpPr>
            <a:spLocks noGrp="1"/>
          </p:cNvSpPr>
          <p:nvPr>
            <p:ph type="dt" sz="half" idx="10"/>
          </p:nvPr>
        </p:nvSpPr>
        <p:spPr/>
        <p:txBody>
          <a:bodyPr/>
          <a:lstStyle/>
          <a:p>
            <a:fld id="{17D1DB49-3831-417D-BD08-4FE2F9E5851D}" type="datetimeFigureOut">
              <a:rPr lang="en-IN" smtClean="0"/>
              <a:t>29-03-2024</a:t>
            </a:fld>
            <a:endParaRPr lang="en-IN"/>
          </a:p>
        </p:txBody>
      </p:sp>
      <p:sp>
        <p:nvSpPr>
          <p:cNvPr id="5" name="Footer Placeholder 4">
            <a:extLst>
              <a:ext uri="{FF2B5EF4-FFF2-40B4-BE49-F238E27FC236}">
                <a16:creationId xmlns:a16="http://schemas.microsoft.com/office/drawing/2014/main" id="{CF3BD963-4DC8-7148-55B9-B907E225FC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6EB386-2DD7-63E9-99CC-0D3617FF2FC8}"/>
              </a:ext>
            </a:extLst>
          </p:cNvPr>
          <p:cNvSpPr>
            <a:spLocks noGrp="1"/>
          </p:cNvSpPr>
          <p:nvPr>
            <p:ph type="sldNum" sz="quarter" idx="12"/>
          </p:nvPr>
        </p:nvSpPr>
        <p:spPr/>
        <p:txBody>
          <a:bodyPr/>
          <a:lstStyle/>
          <a:p>
            <a:fld id="{16624855-0B0B-4B9F-B110-67FB51E4B94C}" type="slidenum">
              <a:rPr lang="en-IN" smtClean="0"/>
              <a:t>‹#›</a:t>
            </a:fld>
            <a:endParaRPr lang="en-IN"/>
          </a:p>
        </p:txBody>
      </p:sp>
    </p:spTree>
    <p:extLst>
      <p:ext uri="{BB962C8B-B14F-4D97-AF65-F5344CB8AC3E}">
        <p14:creationId xmlns:p14="http://schemas.microsoft.com/office/powerpoint/2010/main" val="117121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37D2-767A-934B-52B5-3912159122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F0D38E-BBD3-F912-4569-A20D371902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72407-C9FD-E748-7C93-3A3C057FEAC4}"/>
              </a:ext>
            </a:extLst>
          </p:cNvPr>
          <p:cNvSpPr>
            <a:spLocks noGrp="1"/>
          </p:cNvSpPr>
          <p:nvPr>
            <p:ph type="dt" sz="half" idx="10"/>
          </p:nvPr>
        </p:nvSpPr>
        <p:spPr/>
        <p:txBody>
          <a:bodyPr/>
          <a:lstStyle/>
          <a:p>
            <a:fld id="{17D1DB49-3831-417D-BD08-4FE2F9E5851D}" type="datetimeFigureOut">
              <a:rPr lang="en-IN" smtClean="0"/>
              <a:t>29-03-2024</a:t>
            </a:fld>
            <a:endParaRPr lang="en-IN"/>
          </a:p>
        </p:txBody>
      </p:sp>
      <p:sp>
        <p:nvSpPr>
          <p:cNvPr id="5" name="Footer Placeholder 4">
            <a:extLst>
              <a:ext uri="{FF2B5EF4-FFF2-40B4-BE49-F238E27FC236}">
                <a16:creationId xmlns:a16="http://schemas.microsoft.com/office/drawing/2014/main" id="{1F6E832B-5B99-E596-5828-E2D409F2BF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810D5-1ACF-10AC-DE80-DFFF012F790A}"/>
              </a:ext>
            </a:extLst>
          </p:cNvPr>
          <p:cNvSpPr>
            <a:spLocks noGrp="1"/>
          </p:cNvSpPr>
          <p:nvPr>
            <p:ph type="sldNum" sz="quarter" idx="12"/>
          </p:nvPr>
        </p:nvSpPr>
        <p:spPr/>
        <p:txBody>
          <a:bodyPr/>
          <a:lstStyle/>
          <a:p>
            <a:fld id="{16624855-0B0B-4B9F-B110-67FB51E4B94C}" type="slidenum">
              <a:rPr lang="en-IN" smtClean="0"/>
              <a:t>‹#›</a:t>
            </a:fld>
            <a:endParaRPr lang="en-IN"/>
          </a:p>
        </p:txBody>
      </p:sp>
    </p:spTree>
    <p:extLst>
      <p:ext uri="{BB962C8B-B14F-4D97-AF65-F5344CB8AC3E}">
        <p14:creationId xmlns:p14="http://schemas.microsoft.com/office/powerpoint/2010/main" val="313152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66AE-3338-9D02-B763-1CC99D7693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8DDCBE-C7B3-5BC3-BDAC-A2A4AD5E4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B8CD61-1A82-4BFB-5E0C-8BBF2931B2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CBC69C-F493-A441-4EA3-86D18E9331E4}"/>
              </a:ext>
            </a:extLst>
          </p:cNvPr>
          <p:cNvSpPr>
            <a:spLocks noGrp="1"/>
          </p:cNvSpPr>
          <p:nvPr>
            <p:ph type="dt" sz="half" idx="10"/>
          </p:nvPr>
        </p:nvSpPr>
        <p:spPr/>
        <p:txBody>
          <a:bodyPr/>
          <a:lstStyle/>
          <a:p>
            <a:fld id="{17D1DB49-3831-417D-BD08-4FE2F9E5851D}" type="datetimeFigureOut">
              <a:rPr lang="en-IN" smtClean="0"/>
              <a:t>29-03-2024</a:t>
            </a:fld>
            <a:endParaRPr lang="en-IN"/>
          </a:p>
        </p:txBody>
      </p:sp>
      <p:sp>
        <p:nvSpPr>
          <p:cNvPr id="6" name="Footer Placeholder 5">
            <a:extLst>
              <a:ext uri="{FF2B5EF4-FFF2-40B4-BE49-F238E27FC236}">
                <a16:creationId xmlns:a16="http://schemas.microsoft.com/office/drawing/2014/main" id="{512F4055-4174-D923-FBEE-B3A9F06B01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521F9A-8B7D-7D35-FB5B-E2710FB3697F}"/>
              </a:ext>
            </a:extLst>
          </p:cNvPr>
          <p:cNvSpPr>
            <a:spLocks noGrp="1"/>
          </p:cNvSpPr>
          <p:nvPr>
            <p:ph type="sldNum" sz="quarter" idx="12"/>
          </p:nvPr>
        </p:nvSpPr>
        <p:spPr/>
        <p:txBody>
          <a:bodyPr/>
          <a:lstStyle/>
          <a:p>
            <a:fld id="{16624855-0B0B-4B9F-B110-67FB51E4B94C}" type="slidenum">
              <a:rPr lang="en-IN" smtClean="0"/>
              <a:t>‹#›</a:t>
            </a:fld>
            <a:endParaRPr lang="en-IN"/>
          </a:p>
        </p:txBody>
      </p:sp>
    </p:spTree>
    <p:extLst>
      <p:ext uri="{BB962C8B-B14F-4D97-AF65-F5344CB8AC3E}">
        <p14:creationId xmlns:p14="http://schemas.microsoft.com/office/powerpoint/2010/main" val="293590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F282-43FA-B462-028D-4BC65869E3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A51D8B-B995-12A7-69FB-21CD4F361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BC4510-7E1C-D525-306F-45F8B39A8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1286C6-480E-AFE4-FB07-6A14F4861A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4A206-22CC-9658-3A82-E7BA030ABB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8D7883-CFD9-6DC1-1441-B6FB05E30316}"/>
              </a:ext>
            </a:extLst>
          </p:cNvPr>
          <p:cNvSpPr>
            <a:spLocks noGrp="1"/>
          </p:cNvSpPr>
          <p:nvPr>
            <p:ph type="dt" sz="half" idx="10"/>
          </p:nvPr>
        </p:nvSpPr>
        <p:spPr/>
        <p:txBody>
          <a:bodyPr/>
          <a:lstStyle/>
          <a:p>
            <a:fld id="{17D1DB49-3831-417D-BD08-4FE2F9E5851D}" type="datetimeFigureOut">
              <a:rPr lang="en-IN" smtClean="0"/>
              <a:t>29-03-2024</a:t>
            </a:fld>
            <a:endParaRPr lang="en-IN"/>
          </a:p>
        </p:txBody>
      </p:sp>
      <p:sp>
        <p:nvSpPr>
          <p:cNvPr id="8" name="Footer Placeholder 7">
            <a:extLst>
              <a:ext uri="{FF2B5EF4-FFF2-40B4-BE49-F238E27FC236}">
                <a16:creationId xmlns:a16="http://schemas.microsoft.com/office/drawing/2014/main" id="{B5F1F695-F80A-F5CB-13BD-DC842233D9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60A081-38C4-2A53-94BF-D8BB03239574}"/>
              </a:ext>
            </a:extLst>
          </p:cNvPr>
          <p:cNvSpPr>
            <a:spLocks noGrp="1"/>
          </p:cNvSpPr>
          <p:nvPr>
            <p:ph type="sldNum" sz="quarter" idx="12"/>
          </p:nvPr>
        </p:nvSpPr>
        <p:spPr/>
        <p:txBody>
          <a:bodyPr/>
          <a:lstStyle/>
          <a:p>
            <a:fld id="{16624855-0B0B-4B9F-B110-67FB51E4B94C}" type="slidenum">
              <a:rPr lang="en-IN" smtClean="0"/>
              <a:t>‹#›</a:t>
            </a:fld>
            <a:endParaRPr lang="en-IN"/>
          </a:p>
        </p:txBody>
      </p:sp>
    </p:spTree>
    <p:extLst>
      <p:ext uri="{BB962C8B-B14F-4D97-AF65-F5344CB8AC3E}">
        <p14:creationId xmlns:p14="http://schemas.microsoft.com/office/powerpoint/2010/main" val="1298804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A9A2-0A5F-875C-06CC-E46B585CDD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051E3B-1C13-8E24-7196-2B827DDF548E}"/>
              </a:ext>
            </a:extLst>
          </p:cNvPr>
          <p:cNvSpPr>
            <a:spLocks noGrp="1"/>
          </p:cNvSpPr>
          <p:nvPr>
            <p:ph type="dt" sz="half" idx="10"/>
          </p:nvPr>
        </p:nvSpPr>
        <p:spPr/>
        <p:txBody>
          <a:bodyPr/>
          <a:lstStyle/>
          <a:p>
            <a:fld id="{17D1DB49-3831-417D-BD08-4FE2F9E5851D}" type="datetimeFigureOut">
              <a:rPr lang="en-IN" smtClean="0"/>
              <a:t>29-03-2024</a:t>
            </a:fld>
            <a:endParaRPr lang="en-IN"/>
          </a:p>
        </p:txBody>
      </p:sp>
      <p:sp>
        <p:nvSpPr>
          <p:cNvPr id="4" name="Footer Placeholder 3">
            <a:extLst>
              <a:ext uri="{FF2B5EF4-FFF2-40B4-BE49-F238E27FC236}">
                <a16:creationId xmlns:a16="http://schemas.microsoft.com/office/drawing/2014/main" id="{DF58DD4D-C8EB-79C2-3631-D1716C0A0E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D39DA7-5846-0A42-1B2F-E51988ECD0AD}"/>
              </a:ext>
            </a:extLst>
          </p:cNvPr>
          <p:cNvSpPr>
            <a:spLocks noGrp="1"/>
          </p:cNvSpPr>
          <p:nvPr>
            <p:ph type="sldNum" sz="quarter" idx="12"/>
          </p:nvPr>
        </p:nvSpPr>
        <p:spPr/>
        <p:txBody>
          <a:bodyPr/>
          <a:lstStyle/>
          <a:p>
            <a:fld id="{16624855-0B0B-4B9F-B110-67FB51E4B94C}" type="slidenum">
              <a:rPr lang="en-IN" smtClean="0"/>
              <a:t>‹#›</a:t>
            </a:fld>
            <a:endParaRPr lang="en-IN"/>
          </a:p>
        </p:txBody>
      </p:sp>
    </p:spTree>
    <p:extLst>
      <p:ext uri="{BB962C8B-B14F-4D97-AF65-F5344CB8AC3E}">
        <p14:creationId xmlns:p14="http://schemas.microsoft.com/office/powerpoint/2010/main" val="346652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82B2E-937F-5D60-341E-F06E73CBD1E6}"/>
              </a:ext>
            </a:extLst>
          </p:cNvPr>
          <p:cNvSpPr>
            <a:spLocks noGrp="1"/>
          </p:cNvSpPr>
          <p:nvPr>
            <p:ph type="dt" sz="half" idx="10"/>
          </p:nvPr>
        </p:nvSpPr>
        <p:spPr/>
        <p:txBody>
          <a:bodyPr/>
          <a:lstStyle/>
          <a:p>
            <a:fld id="{17D1DB49-3831-417D-BD08-4FE2F9E5851D}" type="datetimeFigureOut">
              <a:rPr lang="en-IN" smtClean="0"/>
              <a:t>29-03-2024</a:t>
            </a:fld>
            <a:endParaRPr lang="en-IN"/>
          </a:p>
        </p:txBody>
      </p:sp>
      <p:sp>
        <p:nvSpPr>
          <p:cNvPr id="3" name="Footer Placeholder 2">
            <a:extLst>
              <a:ext uri="{FF2B5EF4-FFF2-40B4-BE49-F238E27FC236}">
                <a16:creationId xmlns:a16="http://schemas.microsoft.com/office/drawing/2014/main" id="{3EB6ACB0-78D6-DAF5-5E22-FB17C81FF0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032888-3882-302F-C2D9-0158A2DD87D9}"/>
              </a:ext>
            </a:extLst>
          </p:cNvPr>
          <p:cNvSpPr>
            <a:spLocks noGrp="1"/>
          </p:cNvSpPr>
          <p:nvPr>
            <p:ph type="sldNum" sz="quarter" idx="12"/>
          </p:nvPr>
        </p:nvSpPr>
        <p:spPr/>
        <p:txBody>
          <a:bodyPr/>
          <a:lstStyle/>
          <a:p>
            <a:fld id="{16624855-0B0B-4B9F-B110-67FB51E4B94C}" type="slidenum">
              <a:rPr lang="en-IN" smtClean="0"/>
              <a:t>‹#›</a:t>
            </a:fld>
            <a:endParaRPr lang="en-IN"/>
          </a:p>
        </p:txBody>
      </p:sp>
    </p:spTree>
    <p:extLst>
      <p:ext uri="{BB962C8B-B14F-4D97-AF65-F5344CB8AC3E}">
        <p14:creationId xmlns:p14="http://schemas.microsoft.com/office/powerpoint/2010/main" val="282519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DECD-B4D8-996E-F4BD-01CF14D20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A3C224-58EB-EBAD-4CDB-4482F01088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AB26B2-42C8-1019-45B9-6D538B4CF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A04BD-E1A6-7965-785A-10A901B0E4FC}"/>
              </a:ext>
            </a:extLst>
          </p:cNvPr>
          <p:cNvSpPr>
            <a:spLocks noGrp="1"/>
          </p:cNvSpPr>
          <p:nvPr>
            <p:ph type="dt" sz="half" idx="10"/>
          </p:nvPr>
        </p:nvSpPr>
        <p:spPr/>
        <p:txBody>
          <a:bodyPr/>
          <a:lstStyle/>
          <a:p>
            <a:fld id="{17D1DB49-3831-417D-BD08-4FE2F9E5851D}" type="datetimeFigureOut">
              <a:rPr lang="en-IN" smtClean="0"/>
              <a:t>29-03-2024</a:t>
            </a:fld>
            <a:endParaRPr lang="en-IN"/>
          </a:p>
        </p:txBody>
      </p:sp>
      <p:sp>
        <p:nvSpPr>
          <p:cNvPr id="6" name="Footer Placeholder 5">
            <a:extLst>
              <a:ext uri="{FF2B5EF4-FFF2-40B4-BE49-F238E27FC236}">
                <a16:creationId xmlns:a16="http://schemas.microsoft.com/office/drawing/2014/main" id="{EDF0CD9E-A9AA-BABD-E55C-A15E80EDEB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E9062C-C585-1236-1329-537BC556FDAA}"/>
              </a:ext>
            </a:extLst>
          </p:cNvPr>
          <p:cNvSpPr>
            <a:spLocks noGrp="1"/>
          </p:cNvSpPr>
          <p:nvPr>
            <p:ph type="sldNum" sz="quarter" idx="12"/>
          </p:nvPr>
        </p:nvSpPr>
        <p:spPr/>
        <p:txBody>
          <a:bodyPr/>
          <a:lstStyle/>
          <a:p>
            <a:fld id="{16624855-0B0B-4B9F-B110-67FB51E4B94C}" type="slidenum">
              <a:rPr lang="en-IN" smtClean="0"/>
              <a:t>‹#›</a:t>
            </a:fld>
            <a:endParaRPr lang="en-IN"/>
          </a:p>
        </p:txBody>
      </p:sp>
    </p:spTree>
    <p:extLst>
      <p:ext uri="{BB962C8B-B14F-4D97-AF65-F5344CB8AC3E}">
        <p14:creationId xmlns:p14="http://schemas.microsoft.com/office/powerpoint/2010/main" val="321849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D614C-DBF4-A919-1A10-B4DD2F315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791968-0C6F-9382-8018-8B82F2A779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CB2489-6CA2-BE07-4F40-0D40B37ED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238CE-0859-662B-1BA6-57874DEE37C0}"/>
              </a:ext>
            </a:extLst>
          </p:cNvPr>
          <p:cNvSpPr>
            <a:spLocks noGrp="1"/>
          </p:cNvSpPr>
          <p:nvPr>
            <p:ph type="dt" sz="half" idx="10"/>
          </p:nvPr>
        </p:nvSpPr>
        <p:spPr/>
        <p:txBody>
          <a:bodyPr/>
          <a:lstStyle/>
          <a:p>
            <a:fld id="{17D1DB49-3831-417D-BD08-4FE2F9E5851D}" type="datetimeFigureOut">
              <a:rPr lang="en-IN" smtClean="0"/>
              <a:t>29-03-2024</a:t>
            </a:fld>
            <a:endParaRPr lang="en-IN"/>
          </a:p>
        </p:txBody>
      </p:sp>
      <p:sp>
        <p:nvSpPr>
          <p:cNvPr id="6" name="Footer Placeholder 5">
            <a:extLst>
              <a:ext uri="{FF2B5EF4-FFF2-40B4-BE49-F238E27FC236}">
                <a16:creationId xmlns:a16="http://schemas.microsoft.com/office/drawing/2014/main" id="{CF30A3DC-21F7-BA2F-81F5-79B39A47A4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BE53BD-6BA4-B920-0BC1-FDA7B48484AF}"/>
              </a:ext>
            </a:extLst>
          </p:cNvPr>
          <p:cNvSpPr>
            <a:spLocks noGrp="1"/>
          </p:cNvSpPr>
          <p:nvPr>
            <p:ph type="sldNum" sz="quarter" idx="12"/>
          </p:nvPr>
        </p:nvSpPr>
        <p:spPr/>
        <p:txBody>
          <a:bodyPr/>
          <a:lstStyle/>
          <a:p>
            <a:fld id="{16624855-0B0B-4B9F-B110-67FB51E4B94C}" type="slidenum">
              <a:rPr lang="en-IN" smtClean="0"/>
              <a:t>‹#›</a:t>
            </a:fld>
            <a:endParaRPr lang="en-IN"/>
          </a:p>
        </p:txBody>
      </p:sp>
    </p:spTree>
    <p:extLst>
      <p:ext uri="{BB962C8B-B14F-4D97-AF65-F5344CB8AC3E}">
        <p14:creationId xmlns:p14="http://schemas.microsoft.com/office/powerpoint/2010/main" val="723980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8EB6E-C4D6-64AF-6E4E-8440C4E50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3212BF-CF54-B96C-4F86-4A1631D95F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3DAA8C-6FB1-0878-0081-EB862D8110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D1DB49-3831-417D-BD08-4FE2F9E5851D}" type="datetimeFigureOut">
              <a:rPr lang="en-IN" smtClean="0"/>
              <a:t>29-03-2024</a:t>
            </a:fld>
            <a:endParaRPr lang="en-IN"/>
          </a:p>
        </p:txBody>
      </p:sp>
      <p:sp>
        <p:nvSpPr>
          <p:cNvPr id="5" name="Footer Placeholder 4">
            <a:extLst>
              <a:ext uri="{FF2B5EF4-FFF2-40B4-BE49-F238E27FC236}">
                <a16:creationId xmlns:a16="http://schemas.microsoft.com/office/drawing/2014/main" id="{1E93615E-A9CB-77DD-4F20-27C729E43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A7B032F-88AF-1886-4C05-70678178B8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624855-0B0B-4B9F-B110-67FB51E4B94C}" type="slidenum">
              <a:rPr lang="en-IN" smtClean="0"/>
              <a:t>‹#›</a:t>
            </a:fld>
            <a:endParaRPr lang="en-IN"/>
          </a:p>
        </p:txBody>
      </p:sp>
    </p:spTree>
    <p:extLst>
      <p:ext uri="{BB962C8B-B14F-4D97-AF65-F5344CB8AC3E}">
        <p14:creationId xmlns:p14="http://schemas.microsoft.com/office/powerpoint/2010/main" val="3217329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grid with black text&#10;&#10;Description automatically generated">
            <a:extLst>
              <a:ext uri="{FF2B5EF4-FFF2-40B4-BE49-F238E27FC236}">
                <a16:creationId xmlns:a16="http://schemas.microsoft.com/office/drawing/2014/main" id="{00F1B41D-D493-4FAA-6BA2-47085ACBB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225" y="1681163"/>
            <a:ext cx="4108661" cy="1747837"/>
          </a:xfrm>
          <a:prstGeom prst="rect">
            <a:avLst/>
          </a:prstGeom>
        </p:spPr>
      </p:pic>
      <p:sp>
        <p:nvSpPr>
          <p:cNvPr id="6" name="TextBox 5">
            <a:extLst>
              <a:ext uri="{FF2B5EF4-FFF2-40B4-BE49-F238E27FC236}">
                <a16:creationId xmlns:a16="http://schemas.microsoft.com/office/drawing/2014/main" id="{33199528-6061-E146-98F4-16F8A3E84B0B}"/>
              </a:ext>
            </a:extLst>
          </p:cNvPr>
          <p:cNvSpPr txBox="1"/>
          <p:nvPr/>
        </p:nvSpPr>
        <p:spPr>
          <a:xfrm>
            <a:off x="2307771" y="664029"/>
            <a:ext cx="4346831" cy="923330"/>
          </a:xfrm>
          <a:prstGeom prst="rect">
            <a:avLst/>
          </a:prstGeom>
          <a:noFill/>
        </p:spPr>
        <p:txBody>
          <a:bodyPr wrap="none" rtlCol="0">
            <a:spAutoFit/>
          </a:bodyPr>
          <a:lstStyle/>
          <a:p>
            <a:r>
              <a:rPr lang="en-US" dirty="0"/>
              <a:t>Task1</a:t>
            </a:r>
          </a:p>
          <a:p>
            <a:r>
              <a:rPr lang="en-IN"/>
              <a:t>DISTRIBUTION OF ETHINC OVER GENDER</a:t>
            </a:r>
          </a:p>
          <a:p>
            <a:endParaRPr lang="en-IN" dirty="0"/>
          </a:p>
        </p:txBody>
      </p:sp>
      <p:sp>
        <p:nvSpPr>
          <p:cNvPr id="7" name="TextBox 6">
            <a:extLst>
              <a:ext uri="{FF2B5EF4-FFF2-40B4-BE49-F238E27FC236}">
                <a16:creationId xmlns:a16="http://schemas.microsoft.com/office/drawing/2014/main" id="{72F6C642-4BFC-0D34-6800-7D9B23FDC737}"/>
              </a:ext>
            </a:extLst>
          </p:cNvPr>
          <p:cNvSpPr txBox="1"/>
          <p:nvPr/>
        </p:nvSpPr>
        <p:spPr>
          <a:xfrm>
            <a:off x="2307771" y="3984172"/>
            <a:ext cx="6803571" cy="1200329"/>
          </a:xfrm>
          <a:prstGeom prst="rect">
            <a:avLst/>
          </a:prstGeom>
          <a:noFill/>
        </p:spPr>
        <p:txBody>
          <a:bodyPr wrap="square" rtlCol="0">
            <a:spAutoFit/>
          </a:bodyPr>
          <a:lstStyle/>
          <a:p>
            <a:r>
              <a:rPr lang="en-US" dirty="0"/>
              <a:t>From the data we can observe the distribution of fender ethnicity in the company.</a:t>
            </a:r>
          </a:p>
          <a:p>
            <a:r>
              <a:rPr lang="en-US" dirty="0"/>
              <a:t>It could be observed that black male and females are same. With Asians dominating the company</a:t>
            </a:r>
            <a:endParaRPr lang="en-IN" dirty="0"/>
          </a:p>
        </p:txBody>
      </p:sp>
    </p:spTree>
    <p:extLst>
      <p:ext uri="{BB962C8B-B14F-4D97-AF65-F5344CB8AC3E}">
        <p14:creationId xmlns:p14="http://schemas.microsoft.com/office/powerpoint/2010/main" val="90117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AC14-AC0A-0047-8B6D-9F52187AA9EB}"/>
              </a:ext>
            </a:extLst>
          </p:cNvPr>
          <p:cNvSpPr>
            <a:spLocks noGrp="1"/>
          </p:cNvSpPr>
          <p:nvPr>
            <p:ph type="title"/>
          </p:nvPr>
        </p:nvSpPr>
        <p:spPr/>
        <p:txBody>
          <a:bodyPr/>
          <a:lstStyle/>
          <a:p>
            <a:r>
              <a:rPr lang="en-US" dirty="0"/>
              <a:t>Task 8</a:t>
            </a:r>
            <a:endParaRPr lang="en-IN" dirty="0"/>
          </a:p>
        </p:txBody>
      </p:sp>
      <p:sp>
        <p:nvSpPr>
          <p:cNvPr id="3" name="Content Placeholder 2">
            <a:extLst>
              <a:ext uri="{FF2B5EF4-FFF2-40B4-BE49-F238E27FC236}">
                <a16:creationId xmlns:a16="http://schemas.microsoft.com/office/drawing/2014/main" id="{0C6AD2D5-A0D8-025E-CC5B-97AE26FA87FB}"/>
              </a:ext>
            </a:extLst>
          </p:cNvPr>
          <p:cNvSpPr>
            <a:spLocks noGrp="1"/>
          </p:cNvSpPr>
          <p:nvPr>
            <p:ph idx="1"/>
          </p:nvPr>
        </p:nvSpPr>
        <p:spPr/>
        <p:txBody>
          <a:bodyPr/>
          <a:lstStyle/>
          <a:p>
            <a:r>
              <a:rPr lang="en-US" dirty="0"/>
              <a:t>Primary reasons cited for employees are higher </a:t>
            </a:r>
            <a:r>
              <a:rPr lang="en-US" dirty="0" err="1"/>
              <a:t>packeage</a:t>
            </a:r>
            <a:r>
              <a:rPr lang="en-US" dirty="0"/>
              <a:t> in other company, work life balance etc. IT IS ALSO FOUND THAT BONUS PERCENTAGE IS LOW.</a:t>
            </a:r>
            <a:endParaRPr lang="en-IN" dirty="0"/>
          </a:p>
        </p:txBody>
      </p:sp>
      <p:pic>
        <p:nvPicPr>
          <p:cNvPr id="5" name="Picture 4">
            <a:extLst>
              <a:ext uri="{FF2B5EF4-FFF2-40B4-BE49-F238E27FC236}">
                <a16:creationId xmlns:a16="http://schemas.microsoft.com/office/drawing/2014/main" id="{5C544A9A-8891-01FA-DD15-B73A69345357}"/>
              </a:ext>
            </a:extLst>
          </p:cNvPr>
          <p:cNvPicPr>
            <a:picLocks noChangeAspect="1"/>
          </p:cNvPicPr>
          <p:nvPr/>
        </p:nvPicPr>
        <p:blipFill>
          <a:blip r:embed="rId2"/>
          <a:stretch>
            <a:fillRect/>
          </a:stretch>
        </p:blipFill>
        <p:spPr>
          <a:xfrm>
            <a:off x="6092825" y="3425825"/>
            <a:ext cx="6350" cy="6350"/>
          </a:xfrm>
          <a:prstGeom prst="rect">
            <a:avLst/>
          </a:prstGeom>
        </p:spPr>
      </p:pic>
      <p:pic>
        <p:nvPicPr>
          <p:cNvPr id="11" name="Picture 10" descr="A white sheet with numbers and a number on it&#10;&#10;Description automatically generated">
            <a:extLst>
              <a:ext uri="{FF2B5EF4-FFF2-40B4-BE49-F238E27FC236}">
                <a16:creationId xmlns:a16="http://schemas.microsoft.com/office/drawing/2014/main" id="{DDFB6C37-9470-651D-4E3E-E6445BC951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6544" y="2836691"/>
            <a:ext cx="1974951" cy="3683189"/>
          </a:xfrm>
          <a:prstGeom prst="rect">
            <a:avLst/>
          </a:prstGeom>
        </p:spPr>
      </p:pic>
      <p:pic>
        <p:nvPicPr>
          <p:cNvPr id="15" name="Picture 14" descr="A white sheet with numbers and percentages&#10;&#10;Description automatically generated">
            <a:extLst>
              <a:ext uri="{FF2B5EF4-FFF2-40B4-BE49-F238E27FC236}">
                <a16:creationId xmlns:a16="http://schemas.microsoft.com/office/drawing/2014/main" id="{AA1F342D-C4BE-F304-CA89-211EB3D2A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5587" y="3008149"/>
            <a:ext cx="2013053" cy="3340272"/>
          </a:xfrm>
          <a:prstGeom prst="rect">
            <a:avLst/>
          </a:prstGeom>
        </p:spPr>
      </p:pic>
    </p:spTree>
    <p:extLst>
      <p:ext uri="{BB962C8B-B14F-4D97-AF65-F5344CB8AC3E}">
        <p14:creationId xmlns:p14="http://schemas.microsoft.com/office/powerpoint/2010/main" val="415463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151E-7DCC-6865-FDDD-CB3C91004CB3}"/>
              </a:ext>
            </a:extLst>
          </p:cNvPr>
          <p:cNvSpPr>
            <a:spLocks noGrp="1"/>
          </p:cNvSpPr>
          <p:nvPr>
            <p:ph type="title"/>
          </p:nvPr>
        </p:nvSpPr>
        <p:spPr/>
        <p:txBody>
          <a:bodyPr/>
          <a:lstStyle/>
          <a:p>
            <a:r>
              <a:rPr lang="en-US" dirty="0"/>
              <a:t>Task2 avg employees working before exit</a:t>
            </a:r>
            <a:endParaRPr lang="en-IN" dirty="0"/>
          </a:p>
        </p:txBody>
      </p:sp>
      <p:pic>
        <p:nvPicPr>
          <p:cNvPr id="9" name="Content Placeholder 8" descr="A screenshot of a data&#10;&#10;Description automatically generated">
            <a:extLst>
              <a:ext uri="{FF2B5EF4-FFF2-40B4-BE49-F238E27FC236}">
                <a16:creationId xmlns:a16="http://schemas.microsoft.com/office/drawing/2014/main" id="{1F8D4F3D-4011-7FEA-937B-773650E4A0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382" y="2319853"/>
            <a:ext cx="5569236" cy="2013053"/>
          </a:xfrm>
          <a:prstGeom prst="rect">
            <a:avLst/>
          </a:prstGeom>
        </p:spPr>
      </p:pic>
      <p:sp>
        <p:nvSpPr>
          <p:cNvPr id="8" name="TextBox 7">
            <a:extLst>
              <a:ext uri="{FF2B5EF4-FFF2-40B4-BE49-F238E27FC236}">
                <a16:creationId xmlns:a16="http://schemas.microsoft.com/office/drawing/2014/main" id="{35D59936-439D-34BF-15E4-74D0636F88B3}"/>
              </a:ext>
            </a:extLst>
          </p:cNvPr>
          <p:cNvSpPr txBox="1"/>
          <p:nvPr/>
        </p:nvSpPr>
        <p:spPr>
          <a:xfrm>
            <a:off x="1688083" y="5211602"/>
            <a:ext cx="9175012" cy="369332"/>
          </a:xfrm>
          <a:prstGeom prst="rect">
            <a:avLst/>
          </a:prstGeom>
          <a:noFill/>
        </p:spPr>
        <p:txBody>
          <a:bodyPr wrap="none" rtlCol="0">
            <a:spAutoFit/>
          </a:bodyPr>
          <a:lstStyle/>
          <a:p>
            <a:r>
              <a:rPr lang="en-US" dirty="0"/>
              <a:t>From here it is observed that on average employees work for 4.8 years approximately 5 years</a:t>
            </a:r>
            <a:endParaRPr lang="en-IN" dirty="0"/>
          </a:p>
        </p:txBody>
      </p:sp>
    </p:spTree>
    <p:extLst>
      <p:ext uri="{BB962C8B-B14F-4D97-AF65-F5344CB8AC3E}">
        <p14:creationId xmlns:p14="http://schemas.microsoft.com/office/powerpoint/2010/main" val="3898646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FFD1-4055-0237-39A0-A0B9693CCE84}"/>
              </a:ext>
            </a:extLst>
          </p:cNvPr>
          <p:cNvSpPr>
            <a:spLocks noGrp="1"/>
          </p:cNvSpPr>
          <p:nvPr>
            <p:ph type="title"/>
          </p:nvPr>
        </p:nvSpPr>
        <p:spPr/>
        <p:txBody>
          <a:bodyPr/>
          <a:lstStyle/>
          <a:p>
            <a:r>
              <a:rPr lang="en-US" dirty="0"/>
              <a:t>Task3 Average salary difference in departments</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B2E8BF81-FC6E-4325-2DB8-0817A37A21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6345" y="2351864"/>
            <a:ext cx="6166167" cy="1493287"/>
          </a:xfrm>
        </p:spPr>
      </p:pic>
      <p:sp>
        <p:nvSpPr>
          <p:cNvPr id="6" name="TextBox 5">
            <a:extLst>
              <a:ext uri="{FF2B5EF4-FFF2-40B4-BE49-F238E27FC236}">
                <a16:creationId xmlns:a16="http://schemas.microsoft.com/office/drawing/2014/main" id="{FDD425F6-C332-C832-C8AF-C3E3FC35F3B5}"/>
              </a:ext>
            </a:extLst>
          </p:cNvPr>
          <p:cNvSpPr txBox="1"/>
          <p:nvPr/>
        </p:nvSpPr>
        <p:spPr>
          <a:xfrm>
            <a:off x="3320141" y="4757057"/>
            <a:ext cx="7554687" cy="646331"/>
          </a:xfrm>
          <a:prstGeom prst="rect">
            <a:avLst/>
          </a:prstGeom>
          <a:noFill/>
        </p:spPr>
        <p:txBody>
          <a:bodyPr wrap="square" rtlCol="0">
            <a:spAutoFit/>
          </a:bodyPr>
          <a:lstStyle/>
          <a:p>
            <a:r>
              <a:rPr lang="en-US" dirty="0"/>
              <a:t>The average salary for each departments are shown. There are significant differences. IT has very low salary compared to all other.</a:t>
            </a:r>
            <a:endParaRPr lang="en-IN" dirty="0"/>
          </a:p>
        </p:txBody>
      </p:sp>
    </p:spTree>
    <p:extLst>
      <p:ext uri="{BB962C8B-B14F-4D97-AF65-F5344CB8AC3E}">
        <p14:creationId xmlns:p14="http://schemas.microsoft.com/office/powerpoint/2010/main" val="5966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E12E-4AF2-4270-35C4-0036EE29B21D}"/>
              </a:ext>
            </a:extLst>
          </p:cNvPr>
          <p:cNvSpPr>
            <a:spLocks noGrp="1"/>
          </p:cNvSpPr>
          <p:nvPr>
            <p:ph type="title"/>
          </p:nvPr>
        </p:nvSpPr>
        <p:spPr/>
        <p:txBody>
          <a:bodyPr/>
          <a:lstStyle/>
          <a:p>
            <a:r>
              <a:rPr lang="en-US" dirty="0"/>
              <a:t>Task4 highest number of employees</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32046BD4-8E9A-99AB-9F35-FF683BBBF0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5172" y="2627851"/>
            <a:ext cx="3135086" cy="1900605"/>
          </a:xfrm>
        </p:spPr>
      </p:pic>
      <p:sp>
        <p:nvSpPr>
          <p:cNvPr id="6" name="TextBox 5">
            <a:extLst>
              <a:ext uri="{FF2B5EF4-FFF2-40B4-BE49-F238E27FC236}">
                <a16:creationId xmlns:a16="http://schemas.microsoft.com/office/drawing/2014/main" id="{D302D426-7B7D-699D-7FA8-4E93BBF746EB}"/>
              </a:ext>
            </a:extLst>
          </p:cNvPr>
          <p:cNvSpPr txBox="1"/>
          <p:nvPr/>
        </p:nvSpPr>
        <p:spPr>
          <a:xfrm>
            <a:off x="2286000" y="5649686"/>
            <a:ext cx="9831153" cy="369332"/>
          </a:xfrm>
          <a:prstGeom prst="rect">
            <a:avLst/>
          </a:prstGeom>
          <a:noFill/>
        </p:spPr>
        <p:txBody>
          <a:bodyPr wrap="none" rtlCol="0">
            <a:spAutoFit/>
          </a:bodyPr>
          <a:lstStyle/>
          <a:p>
            <a:r>
              <a:rPr lang="en-US" dirty="0"/>
              <a:t>From this it is evident that US has the highest number of employees then </a:t>
            </a:r>
            <a:r>
              <a:rPr lang="en-US" dirty="0" err="1"/>
              <a:t>china</a:t>
            </a:r>
            <a:r>
              <a:rPr lang="en-US" dirty="0"/>
              <a:t>  and then Brazil. </a:t>
            </a:r>
            <a:endParaRPr lang="en-IN" dirty="0"/>
          </a:p>
        </p:txBody>
      </p:sp>
    </p:spTree>
    <p:extLst>
      <p:ext uri="{BB962C8B-B14F-4D97-AF65-F5344CB8AC3E}">
        <p14:creationId xmlns:p14="http://schemas.microsoft.com/office/powerpoint/2010/main" val="3486196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B9E9-EF75-C14F-7F58-007648DDEC1A}"/>
              </a:ext>
            </a:extLst>
          </p:cNvPr>
          <p:cNvSpPr>
            <a:spLocks noGrp="1"/>
          </p:cNvSpPr>
          <p:nvPr>
            <p:ph type="title"/>
          </p:nvPr>
        </p:nvSpPr>
        <p:spPr/>
        <p:txBody>
          <a:bodyPr/>
          <a:lstStyle/>
          <a:p>
            <a:r>
              <a:rPr lang="en-US" dirty="0"/>
              <a:t>Task 5 common age range</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D38C3CB5-BE6E-B10D-D696-14AA2DDB35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5571" y="2057400"/>
            <a:ext cx="4082143" cy="2481943"/>
          </a:xfrm>
        </p:spPr>
      </p:pic>
      <p:sp>
        <p:nvSpPr>
          <p:cNvPr id="6" name="TextBox 5">
            <a:extLst>
              <a:ext uri="{FF2B5EF4-FFF2-40B4-BE49-F238E27FC236}">
                <a16:creationId xmlns:a16="http://schemas.microsoft.com/office/drawing/2014/main" id="{34326409-5EEF-A7D4-3FD3-5AC051C008FE}"/>
              </a:ext>
            </a:extLst>
          </p:cNvPr>
          <p:cNvSpPr txBox="1"/>
          <p:nvPr/>
        </p:nvSpPr>
        <p:spPr>
          <a:xfrm>
            <a:off x="1354958" y="5156377"/>
            <a:ext cx="9482083" cy="369332"/>
          </a:xfrm>
          <a:prstGeom prst="rect">
            <a:avLst/>
          </a:prstGeom>
          <a:noFill/>
        </p:spPr>
        <p:txBody>
          <a:bodyPr wrap="none" rtlCol="0">
            <a:spAutoFit/>
          </a:bodyPr>
          <a:lstStyle/>
          <a:p>
            <a:r>
              <a:rPr lang="en-US" dirty="0"/>
              <a:t>From this it is clear that most people are between the range 45-54 and less people are in 35-44</a:t>
            </a:r>
            <a:endParaRPr lang="en-IN" dirty="0"/>
          </a:p>
        </p:txBody>
      </p:sp>
    </p:spTree>
    <p:extLst>
      <p:ext uri="{BB962C8B-B14F-4D97-AF65-F5344CB8AC3E}">
        <p14:creationId xmlns:p14="http://schemas.microsoft.com/office/powerpoint/2010/main" val="273299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DE10-2B37-18C1-99B3-158D3F751520}"/>
              </a:ext>
            </a:extLst>
          </p:cNvPr>
          <p:cNvSpPr>
            <a:spLocks noGrp="1"/>
          </p:cNvSpPr>
          <p:nvPr>
            <p:ph type="title"/>
          </p:nvPr>
        </p:nvSpPr>
        <p:spPr/>
        <p:txBody>
          <a:bodyPr/>
          <a:lstStyle/>
          <a:p>
            <a:r>
              <a:rPr lang="en-US" dirty="0"/>
              <a:t>Task 7 Most occurring job titles</a:t>
            </a:r>
            <a:br>
              <a:rPr lang="en-US" dirty="0"/>
            </a:b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0B4495DE-4C54-0ECF-3300-127CC53EBC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7308" y="1799166"/>
            <a:ext cx="3680806" cy="2250321"/>
          </a:xfrm>
        </p:spPr>
      </p:pic>
      <p:sp>
        <p:nvSpPr>
          <p:cNvPr id="6" name="TextBox 5">
            <a:extLst>
              <a:ext uri="{FF2B5EF4-FFF2-40B4-BE49-F238E27FC236}">
                <a16:creationId xmlns:a16="http://schemas.microsoft.com/office/drawing/2014/main" id="{C0ACBBC5-B2BE-FD90-9DBF-ADD2DF068FA5}"/>
              </a:ext>
            </a:extLst>
          </p:cNvPr>
          <p:cNvSpPr txBox="1"/>
          <p:nvPr/>
        </p:nvSpPr>
        <p:spPr>
          <a:xfrm>
            <a:off x="1106461" y="5192486"/>
            <a:ext cx="9979078" cy="646331"/>
          </a:xfrm>
          <a:prstGeom prst="rect">
            <a:avLst/>
          </a:prstGeom>
          <a:noFill/>
        </p:spPr>
        <p:txBody>
          <a:bodyPr wrap="none" rtlCol="0">
            <a:spAutoFit/>
          </a:bodyPr>
          <a:lstStyle/>
          <a:p>
            <a:r>
              <a:rPr lang="en-US" dirty="0"/>
              <a:t>The director job title appears more frequently in the dataset indicating that there are many directors</a:t>
            </a:r>
          </a:p>
          <a:p>
            <a:endParaRPr lang="en-IN" dirty="0"/>
          </a:p>
        </p:txBody>
      </p:sp>
    </p:spTree>
    <p:extLst>
      <p:ext uri="{BB962C8B-B14F-4D97-AF65-F5344CB8AC3E}">
        <p14:creationId xmlns:p14="http://schemas.microsoft.com/office/powerpoint/2010/main" val="2046008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A489-DD1C-B4F0-6A60-E69571095844}"/>
              </a:ext>
            </a:extLst>
          </p:cNvPr>
          <p:cNvSpPr>
            <a:spLocks noGrp="1"/>
          </p:cNvSpPr>
          <p:nvPr>
            <p:ph type="title"/>
          </p:nvPr>
        </p:nvSpPr>
        <p:spPr/>
        <p:txBody>
          <a:bodyPr/>
          <a:lstStyle/>
          <a:p>
            <a:r>
              <a:rPr lang="en-US" dirty="0"/>
              <a:t>Task9 Diversity of departments</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511F7014-24BC-AA0F-6700-08621C842E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2024" y="2031928"/>
            <a:ext cx="7537837" cy="2794144"/>
          </a:xfrm>
        </p:spPr>
      </p:pic>
      <p:sp>
        <p:nvSpPr>
          <p:cNvPr id="6" name="TextBox 5">
            <a:extLst>
              <a:ext uri="{FF2B5EF4-FFF2-40B4-BE49-F238E27FC236}">
                <a16:creationId xmlns:a16="http://schemas.microsoft.com/office/drawing/2014/main" id="{A71359C2-8DE1-1E48-9084-98F5D79FEB9E}"/>
              </a:ext>
            </a:extLst>
          </p:cNvPr>
          <p:cNvSpPr txBox="1"/>
          <p:nvPr/>
        </p:nvSpPr>
        <p:spPr>
          <a:xfrm>
            <a:off x="709429" y="5466487"/>
            <a:ext cx="11266981" cy="1200329"/>
          </a:xfrm>
          <a:prstGeom prst="rect">
            <a:avLst/>
          </a:prstGeom>
          <a:noFill/>
        </p:spPr>
        <p:txBody>
          <a:bodyPr wrap="square" rtlCol="0">
            <a:spAutoFit/>
          </a:bodyPr>
          <a:lstStyle/>
          <a:p>
            <a:r>
              <a:rPr lang="en-US" dirty="0"/>
              <a:t>From here we can see the distributions of ethnicity across each departments. Blacks are very low in every Departments. While Asians are high. IT overall has a distributed ethnicity compared to others. With human resources taking second place</a:t>
            </a:r>
          </a:p>
          <a:p>
            <a:endParaRPr lang="en-IN" dirty="0"/>
          </a:p>
        </p:txBody>
      </p:sp>
    </p:spTree>
    <p:extLst>
      <p:ext uri="{BB962C8B-B14F-4D97-AF65-F5344CB8AC3E}">
        <p14:creationId xmlns:p14="http://schemas.microsoft.com/office/powerpoint/2010/main" val="4229488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E3B7-5037-4F32-18FB-AFBC8C15F5F9}"/>
              </a:ext>
            </a:extLst>
          </p:cNvPr>
          <p:cNvSpPr>
            <a:spLocks noGrp="1"/>
          </p:cNvSpPr>
          <p:nvPr>
            <p:ph type="title"/>
          </p:nvPr>
        </p:nvSpPr>
        <p:spPr/>
        <p:txBody>
          <a:bodyPr/>
          <a:lstStyle/>
          <a:p>
            <a:r>
              <a:rPr lang="en-US" dirty="0"/>
              <a:t>Task 10 Trend of hiring over the past few years</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8A752A52-B56B-39DF-7A29-E439F96798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9114" y="2233688"/>
            <a:ext cx="3940628" cy="2164140"/>
          </a:xfrm>
        </p:spPr>
      </p:pic>
      <p:sp>
        <p:nvSpPr>
          <p:cNvPr id="6" name="TextBox 5">
            <a:extLst>
              <a:ext uri="{FF2B5EF4-FFF2-40B4-BE49-F238E27FC236}">
                <a16:creationId xmlns:a16="http://schemas.microsoft.com/office/drawing/2014/main" id="{4F04ADCE-3C02-91A6-162E-0FCD8B7CD490}"/>
              </a:ext>
            </a:extLst>
          </p:cNvPr>
          <p:cNvSpPr txBox="1"/>
          <p:nvPr/>
        </p:nvSpPr>
        <p:spPr>
          <a:xfrm>
            <a:off x="1260885" y="5328688"/>
            <a:ext cx="10224871" cy="923330"/>
          </a:xfrm>
          <a:prstGeom prst="rect">
            <a:avLst/>
          </a:prstGeom>
          <a:noFill/>
        </p:spPr>
        <p:txBody>
          <a:bodyPr wrap="square" rtlCol="0">
            <a:spAutoFit/>
          </a:bodyPr>
          <a:lstStyle/>
          <a:p>
            <a:r>
              <a:rPr lang="en-US" dirty="0"/>
              <a:t>This data shows the total hires over the past few years from 2015 to 2021 and it has been seen that over the years the company has increased the total number of employees by hiring more. It also stayed the same over the years 2018 and 2019</a:t>
            </a:r>
            <a:endParaRPr lang="en-IN" dirty="0"/>
          </a:p>
        </p:txBody>
      </p:sp>
    </p:spTree>
    <p:extLst>
      <p:ext uri="{BB962C8B-B14F-4D97-AF65-F5344CB8AC3E}">
        <p14:creationId xmlns:p14="http://schemas.microsoft.com/office/powerpoint/2010/main" val="3907984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3F29-2263-1F28-2C2D-3441931EEAD2}"/>
              </a:ext>
            </a:extLst>
          </p:cNvPr>
          <p:cNvSpPr>
            <a:spLocks noGrp="1"/>
          </p:cNvSpPr>
          <p:nvPr>
            <p:ph type="title"/>
          </p:nvPr>
        </p:nvSpPr>
        <p:spPr/>
        <p:txBody>
          <a:bodyPr/>
          <a:lstStyle/>
          <a:p>
            <a:r>
              <a:rPr lang="en-US" dirty="0"/>
              <a:t>Task 6 average bonus</a:t>
            </a:r>
            <a:endParaRPr lang="en-IN" dirty="0"/>
          </a:p>
        </p:txBody>
      </p:sp>
      <p:sp>
        <p:nvSpPr>
          <p:cNvPr id="6" name="TextBox 5">
            <a:extLst>
              <a:ext uri="{FF2B5EF4-FFF2-40B4-BE49-F238E27FC236}">
                <a16:creationId xmlns:a16="http://schemas.microsoft.com/office/drawing/2014/main" id="{66AFBCDC-64DC-A366-37FF-0500448A3C57}"/>
              </a:ext>
            </a:extLst>
          </p:cNvPr>
          <p:cNvSpPr txBox="1"/>
          <p:nvPr/>
        </p:nvSpPr>
        <p:spPr>
          <a:xfrm>
            <a:off x="2645229" y="5040086"/>
            <a:ext cx="6320351" cy="1200329"/>
          </a:xfrm>
          <a:prstGeom prst="rect">
            <a:avLst/>
          </a:prstGeom>
          <a:noFill/>
        </p:spPr>
        <p:txBody>
          <a:bodyPr wrap="square" rtlCol="0">
            <a:spAutoFit/>
          </a:bodyPr>
          <a:lstStyle/>
          <a:p>
            <a:r>
              <a:rPr lang="en-US" dirty="0"/>
              <a:t>This is the average bonus percentages given to employees. It can be clear that most employees get 12%,11%,7% bonus percentage AS THE COUNT AVERAGE IS 27. </a:t>
            </a:r>
            <a:r>
              <a:rPr lang="en-US"/>
              <a:t>THE PERCENTAE COUNT VALUES THAT ARE IN THIS VALUES AREAVERAGE </a:t>
            </a:r>
            <a:endParaRPr lang="en-IN" dirty="0"/>
          </a:p>
        </p:txBody>
      </p:sp>
      <p:pic>
        <p:nvPicPr>
          <p:cNvPr id="9" name="Picture 8" descr="A table with numbers and a number on it&#10;&#10;Description automatically generated">
            <a:extLst>
              <a:ext uri="{FF2B5EF4-FFF2-40B4-BE49-F238E27FC236}">
                <a16:creationId xmlns:a16="http://schemas.microsoft.com/office/drawing/2014/main" id="{D611D164-0DD0-1E8A-7D80-24CC4F113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154" y="1933207"/>
            <a:ext cx="3041806" cy="2616334"/>
          </a:xfrm>
          <a:prstGeom prst="rect">
            <a:avLst/>
          </a:prstGeom>
        </p:spPr>
      </p:pic>
    </p:spTree>
    <p:extLst>
      <p:ext uri="{BB962C8B-B14F-4D97-AF65-F5344CB8AC3E}">
        <p14:creationId xmlns:p14="http://schemas.microsoft.com/office/powerpoint/2010/main" val="3886029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341</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PowerPoint Presentation</vt:lpstr>
      <vt:lpstr>Task2 avg employees working before exit</vt:lpstr>
      <vt:lpstr>Task3 Average salary difference in departments</vt:lpstr>
      <vt:lpstr>Task4 highest number of employees</vt:lpstr>
      <vt:lpstr>Task 5 common age range</vt:lpstr>
      <vt:lpstr>Task 7 Most occurring job titles </vt:lpstr>
      <vt:lpstr>Task9 Diversity of departments</vt:lpstr>
      <vt:lpstr>Task 10 Trend of hiring over the past few years</vt:lpstr>
      <vt:lpstr>Task 6 average bonus</vt:lpstr>
      <vt:lpstr>Task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Nithesh Derin Joan O</dc:creator>
  <cp:lastModifiedBy>Nithesh Derin Joan O</cp:lastModifiedBy>
  <cp:revision>5</cp:revision>
  <dcterms:created xsi:type="dcterms:W3CDTF">2024-03-29T05:18:51Z</dcterms:created>
  <dcterms:modified xsi:type="dcterms:W3CDTF">2024-03-29T06:19:04Z</dcterms:modified>
</cp:coreProperties>
</file>