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0"/>
  </p:notesMasterIdLst>
  <p:sldIdLst>
    <p:sldId id="258" r:id="rId2"/>
    <p:sldId id="363" r:id="rId3"/>
    <p:sldId id="362" r:id="rId4"/>
    <p:sldId id="361" r:id="rId5"/>
    <p:sldId id="347" r:id="rId6"/>
    <p:sldId id="364" r:id="rId7"/>
    <p:sldId id="365" r:id="rId8"/>
    <p:sldId id="366" r:id="rId9"/>
    <p:sldId id="367" r:id="rId10"/>
    <p:sldId id="368" r:id="rId11"/>
    <p:sldId id="369" r:id="rId12"/>
    <p:sldId id="370" r:id="rId13"/>
    <p:sldId id="360" r:id="rId14"/>
    <p:sldId id="371" r:id="rId15"/>
    <p:sldId id="372" r:id="rId16"/>
    <p:sldId id="373" r:id="rId17"/>
    <p:sldId id="374" r:id="rId18"/>
    <p:sldId id="375" r:id="rId19"/>
    <p:sldId id="376" r:id="rId20"/>
    <p:sldId id="377" r:id="rId21"/>
    <p:sldId id="378" r:id="rId22"/>
    <p:sldId id="379" r:id="rId23"/>
    <p:sldId id="380" r:id="rId24"/>
    <p:sldId id="381" r:id="rId25"/>
    <p:sldId id="383" r:id="rId26"/>
    <p:sldId id="382" r:id="rId27"/>
    <p:sldId id="384" r:id="rId28"/>
    <p:sldId id="3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EC2A85-8F5A-4E17-B4AB-64D258A5682E}"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367C825C-103C-4BBC-B553-04D286401945}">
      <dgm:prSet/>
      <dgm:spPr/>
      <dgm:t>
        <a:bodyPr/>
        <a:lstStyle/>
        <a:p>
          <a:r>
            <a:rPr lang="en-US" b="0" i="0" dirty="0"/>
            <a:t>Average Electric Range by State:</a:t>
          </a:r>
          <a:endParaRPr lang="en-US" dirty="0"/>
        </a:p>
      </dgm:t>
    </dgm:pt>
    <dgm:pt modelId="{0394A328-B87C-41AC-A896-0D901C110699}" type="parTrans" cxnId="{BDD7E3F4-438D-4F80-A6F3-4C2CCB6BC21E}">
      <dgm:prSet/>
      <dgm:spPr/>
      <dgm:t>
        <a:bodyPr/>
        <a:lstStyle/>
        <a:p>
          <a:endParaRPr lang="en-US"/>
        </a:p>
      </dgm:t>
    </dgm:pt>
    <dgm:pt modelId="{5E51EAE5-0348-4BEF-A518-D0B2567DA605}" type="sibTrans" cxnId="{BDD7E3F4-438D-4F80-A6F3-4C2CCB6BC21E}">
      <dgm:prSet/>
      <dgm:spPr/>
      <dgm:t>
        <a:bodyPr/>
        <a:lstStyle/>
        <a:p>
          <a:endParaRPr lang="en-US"/>
        </a:p>
      </dgm:t>
    </dgm:pt>
    <dgm:pt modelId="{9D7CE092-41E2-4869-B129-7F60DD769FFE}">
      <dgm:prSet/>
      <dgm:spPr/>
      <dgm:t>
        <a:bodyPr/>
        <a:lstStyle/>
        <a:p>
          <a:r>
            <a:rPr lang="en-US" b="0" i="0" dirty="0"/>
            <a:t>Highest Average Electric Range: Alexandria County with an average of 326.0 miles.</a:t>
          </a:r>
          <a:endParaRPr lang="en-US" dirty="0"/>
        </a:p>
      </dgm:t>
    </dgm:pt>
    <dgm:pt modelId="{135AB6BB-589B-4E9E-B3AB-6E1F4658C574}" type="parTrans" cxnId="{5DA2AA38-1F56-4161-A6E1-D1C958ED4335}">
      <dgm:prSet/>
      <dgm:spPr/>
      <dgm:t>
        <a:bodyPr/>
        <a:lstStyle/>
        <a:p>
          <a:endParaRPr lang="en-US"/>
        </a:p>
      </dgm:t>
    </dgm:pt>
    <dgm:pt modelId="{58231C61-23DC-495D-904C-E795AA0B0CAC}" type="sibTrans" cxnId="{5DA2AA38-1F56-4161-A6E1-D1C958ED4335}">
      <dgm:prSet/>
      <dgm:spPr/>
      <dgm:t>
        <a:bodyPr/>
        <a:lstStyle/>
        <a:p>
          <a:endParaRPr lang="en-US"/>
        </a:p>
      </dgm:t>
    </dgm:pt>
    <dgm:pt modelId="{98FD262E-24E0-432B-9EE4-C124BEA75581}">
      <dgm:prSet/>
      <dgm:spPr/>
      <dgm:t>
        <a:bodyPr/>
        <a:lstStyle/>
        <a:p>
          <a:r>
            <a:rPr lang="en-US" b="0" i="0" dirty="0"/>
            <a:t>Lowest Average Electric Range: Richmond County with an average of </a:t>
          </a:r>
          <a:r>
            <a:rPr lang="en-US" b="0" i="0" dirty="0" err="1"/>
            <a:t>NaN</a:t>
          </a:r>
          <a:r>
            <a:rPr lang="en-US" b="0" i="0" dirty="0"/>
            <a:t> miles (data unavailable).</a:t>
          </a:r>
          <a:endParaRPr lang="en-US" dirty="0"/>
        </a:p>
      </dgm:t>
    </dgm:pt>
    <dgm:pt modelId="{113F6E58-38F5-46C2-BDB8-C3D85348D64D}" type="parTrans" cxnId="{7918F7AA-04E5-4A6E-861D-9A99662D7F49}">
      <dgm:prSet/>
      <dgm:spPr/>
      <dgm:t>
        <a:bodyPr/>
        <a:lstStyle/>
        <a:p>
          <a:endParaRPr lang="en-US"/>
        </a:p>
      </dgm:t>
    </dgm:pt>
    <dgm:pt modelId="{F6794A62-7E6D-40C2-89C4-41CF38928574}" type="sibTrans" cxnId="{7918F7AA-04E5-4A6E-861D-9A99662D7F49}">
      <dgm:prSet/>
      <dgm:spPr/>
      <dgm:t>
        <a:bodyPr/>
        <a:lstStyle/>
        <a:p>
          <a:endParaRPr lang="en-US"/>
        </a:p>
      </dgm:t>
    </dgm:pt>
    <dgm:pt modelId="{4724596F-5519-4BFE-82F2-C618F97F4234}">
      <dgm:prSet/>
      <dgm:spPr/>
      <dgm:t>
        <a:bodyPr/>
        <a:lstStyle/>
        <a:p>
          <a:r>
            <a:rPr lang="en-US" b="0" i="0" dirty="0"/>
            <a:t>Top Cities with Highest EV Adoption Rates:</a:t>
          </a:r>
          <a:endParaRPr lang="en-US" dirty="0"/>
        </a:p>
      </dgm:t>
    </dgm:pt>
    <dgm:pt modelId="{467E249F-2D09-4040-A8A1-8ADB4C64F44E}" type="parTrans" cxnId="{C9043FEC-F9E6-4C2D-8127-5089C8F8F872}">
      <dgm:prSet/>
      <dgm:spPr/>
      <dgm:t>
        <a:bodyPr/>
        <a:lstStyle/>
        <a:p>
          <a:endParaRPr lang="en-US"/>
        </a:p>
      </dgm:t>
    </dgm:pt>
    <dgm:pt modelId="{8DBB8741-06E9-496A-94B3-C6259A60F3F1}" type="sibTrans" cxnId="{C9043FEC-F9E6-4C2D-8127-5089C8F8F872}">
      <dgm:prSet/>
      <dgm:spPr/>
      <dgm:t>
        <a:bodyPr/>
        <a:lstStyle/>
        <a:p>
          <a:endParaRPr lang="en-US"/>
        </a:p>
      </dgm:t>
    </dgm:pt>
    <dgm:pt modelId="{251DE922-2343-4760-9346-ECEC9E7ABD68}">
      <dgm:prSet/>
      <dgm:spPr/>
      <dgm:t>
        <a:bodyPr/>
        <a:lstStyle/>
        <a:p>
          <a:r>
            <a:rPr lang="en-US" b="0" i="0" dirty="0"/>
            <a:t>Seattle: 29,447 registered electric vehicles.</a:t>
          </a:r>
          <a:endParaRPr lang="en-US" dirty="0"/>
        </a:p>
      </dgm:t>
    </dgm:pt>
    <dgm:pt modelId="{265E09B3-87BA-480B-8922-FE92159347AB}" type="parTrans" cxnId="{15860314-93AE-423F-9B67-1C9A4A429BC3}">
      <dgm:prSet/>
      <dgm:spPr/>
      <dgm:t>
        <a:bodyPr/>
        <a:lstStyle/>
        <a:p>
          <a:endParaRPr lang="en-US"/>
        </a:p>
      </dgm:t>
    </dgm:pt>
    <dgm:pt modelId="{62A6FE28-B1BE-474A-8DD4-224CB1A2F454}" type="sibTrans" cxnId="{15860314-93AE-423F-9B67-1C9A4A429BC3}">
      <dgm:prSet/>
      <dgm:spPr/>
      <dgm:t>
        <a:bodyPr/>
        <a:lstStyle/>
        <a:p>
          <a:endParaRPr lang="en-US"/>
        </a:p>
      </dgm:t>
    </dgm:pt>
    <dgm:pt modelId="{46473C7C-9760-4DFD-8CEC-9D357227EAEE}">
      <dgm:prSet/>
      <dgm:spPr/>
      <dgm:t>
        <a:bodyPr/>
        <a:lstStyle/>
        <a:p>
          <a:r>
            <a:rPr lang="en-US" b="0" i="0"/>
            <a:t>Bellevue: 8,931 registered electric vehicles.</a:t>
          </a:r>
          <a:endParaRPr lang="en-US"/>
        </a:p>
      </dgm:t>
    </dgm:pt>
    <dgm:pt modelId="{7A5EE7E4-4D5C-4781-99BC-4B83D81A6FA4}" type="parTrans" cxnId="{6E82BD52-3A7F-4F86-BF38-505DACC891BD}">
      <dgm:prSet/>
      <dgm:spPr/>
      <dgm:t>
        <a:bodyPr/>
        <a:lstStyle/>
        <a:p>
          <a:endParaRPr lang="en-US"/>
        </a:p>
      </dgm:t>
    </dgm:pt>
    <dgm:pt modelId="{6192BACD-B027-4833-935C-6D87FA78F986}" type="sibTrans" cxnId="{6E82BD52-3A7F-4F86-BF38-505DACC891BD}">
      <dgm:prSet/>
      <dgm:spPr/>
      <dgm:t>
        <a:bodyPr/>
        <a:lstStyle/>
        <a:p>
          <a:endParaRPr lang="en-US"/>
        </a:p>
      </dgm:t>
    </dgm:pt>
    <dgm:pt modelId="{16C74BA6-78C6-4CFB-B629-342DC752C416}">
      <dgm:prSet/>
      <dgm:spPr/>
      <dgm:t>
        <a:bodyPr/>
        <a:lstStyle/>
        <a:p>
          <a:r>
            <a:rPr lang="en-US" b="0" i="0"/>
            <a:t>Redmond: 6,478 registered electric vehicles.</a:t>
          </a:r>
          <a:endParaRPr lang="en-US"/>
        </a:p>
      </dgm:t>
    </dgm:pt>
    <dgm:pt modelId="{2E0ADCB3-6F9A-4C8F-ABA5-3F4DEB14227F}" type="parTrans" cxnId="{5625DE56-9FA4-4A3E-BD27-D8E2FBE78D4B}">
      <dgm:prSet/>
      <dgm:spPr/>
      <dgm:t>
        <a:bodyPr/>
        <a:lstStyle/>
        <a:p>
          <a:endParaRPr lang="en-US"/>
        </a:p>
      </dgm:t>
    </dgm:pt>
    <dgm:pt modelId="{CE68DA4F-0604-4EA9-A50F-AC182918F90B}" type="sibTrans" cxnId="{5625DE56-9FA4-4A3E-BD27-D8E2FBE78D4B}">
      <dgm:prSet/>
      <dgm:spPr/>
      <dgm:t>
        <a:bodyPr/>
        <a:lstStyle/>
        <a:p>
          <a:endParaRPr lang="en-US"/>
        </a:p>
      </dgm:t>
    </dgm:pt>
    <dgm:pt modelId="{61CAB939-8E14-40DD-B933-A05D18ACE593}">
      <dgm:prSet/>
      <dgm:spPr/>
      <dgm:t>
        <a:bodyPr/>
        <a:lstStyle/>
        <a:p>
          <a:r>
            <a:rPr lang="en-US" b="0" i="0"/>
            <a:t>Vancouver: 6,193 registered electric vehicles.</a:t>
          </a:r>
          <a:endParaRPr lang="en-US"/>
        </a:p>
      </dgm:t>
    </dgm:pt>
    <dgm:pt modelId="{2DA5868B-F117-41A0-B32D-686669C60F7A}" type="parTrans" cxnId="{3C637440-5C54-4B25-BCC9-77EC85C024E9}">
      <dgm:prSet/>
      <dgm:spPr/>
      <dgm:t>
        <a:bodyPr/>
        <a:lstStyle/>
        <a:p>
          <a:endParaRPr lang="en-US"/>
        </a:p>
      </dgm:t>
    </dgm:pt>
    <dgm:pt modelId="{230AD4B4-ADD4-4E4C-8CB4-F1D343EFAF0C}" type="sibTrans" cxnId="{3C637440-5C54-4B25-BCC9-77EC85C024E9}">
      <dgm:prSet/>
      <dgm:spPr/>
      <dgm:t>
        <a:bodyPr/>
        <a:lstStyle/>
        <a:p>
          <a:endParaRPr lang="en-US"/>
        </a:p>
      </dgm:t>
    </dgm:pt>
    <dgm:pt modelId="{2F3D044A-1923-4EE1-A07F-92790BD8C9A2}">
      <dgm:prSet/>
      <dgm:spPr/>
      <dgm:t>
        <a:bodyPr/>
        <a:lstStyle/>
        <a:p>
          <a:r>
            <a:rPr lang="en-US" b="0" i="0"/>
            <a:t>Bothell: 5,863 registered electric vehicles.</a:t>
          </a:r>
          <a:endParaRPr lang="en-US"/>
        </a:p>
      </dgm:t>
    </dgm:pt>
    <dgm:pt modelId="{83408306-62BE-498E-8156-F2373A269E28}" type="parTrans" cxnId="{15DE0B2A-D6F0-44F6-9698-2E67A97585E4}">
      <dgm:prSet/>
      <dgm:spPr/>
      <dgm:t>
        <a:bodyPr/>
        <a:lstStyle/>
        <a:p>
          <a:endParaRPr lang="en-US"/>
        </a:p>
      </dgm:t>
    </dgm:pt>
    <dgm:pt modelId="{3F988D2E-DABB-4E04-B391-A83FB8292CF9}" type="sibTrans" cxnId="{15DE0B2A-D6F0-44F6-9698-2E67A97585E4}">
      <dgm:prSet/>
      <dgm:spPr/>
      <dgm:t>
        <a:bodyPr/>
        <a:lstStyle/>
        <a:p>
          <a:endParaRPr lang="en-US"/>
        </a:p>
      </dgm:t>
    </dgm:pt>
    <dgm:pt modelId="{A24CF48B-482A-4781-A6BA-214AC1FA4AF4}">
      <dgm:prSet/>
      <dgm:spPr/>
      <dgm:t>
        <a:bodyPr/>
        <a:lstStyle/>
        <a:p>
          <a:r>
            <a:rPr lang="en-US" b="0" i="0"/>
            <a:t>Electric Vehicle Type Distribution by Country:</a:t>
          </a:r>
          <a:endParaRPr lang="en-US"/>
        </a:p>
      </dgm:t>
    </dgm:pt>
    <dgm:pt modelId="{31143CF9-3EFE-42F5-B59E-9B4684D20E7B}" type="parTrans" cxnId="{F85E1FC1-B9F5-4258-9A0D-7656D29C17F5}">
      <dgm:prSet/>
      <dgm:spPr/>
      <dgm:t>
        <a:bodyPr/>
        <a:lstStyle/>
        <a:p>
          <a:endParaRPr lang="en-US"/>
        </a:p>
      </dgm:t>
    </dgm:pt>
    <dgm:pt modelId="{1CD72C8A-750D-42B3-ADBF-B5CAA729024E}" type="sibTrans" cxnId="{F85E1FC1-B9F5-4258-9A0D-7656D29C17F5}">
      <dgm:prSet/>
      <dgm:spPr/>
      <dgm:t>
        <a:bodyPr/>
        <a:lstStyle/>
        <a:p>
          <a:endParaRPr lang="en-US"/>
        </a:p>
      </dgm:t>
    </dgm:pt>
    <dgm:pt modelId="{576741F9-A009-4FF4-9548-77EDAB9356CA}">
      <dgm:prSet/>
      <dgm:spPr/>
      <dgm:t>
        <a:bodyPr/>
        <a:lstStyle/>
        <a:p>
          <a:r>
            <a:rPr lang="en-US" b="0" i="0"/>
            <a:t>Plug-in Hybrid Electric Vehicles (PHEVs): 38,656 registered vehicles.</a:t>
          </a:r>
          <a:endParaRPr lang="en-US"/>
        </a:p>
      </dgm:t>
    </dgm:pt>
    <dgm:pt modelId="{7344F019-6559-4EF4-9B66-EB7DC6314829}" type="parTrans" cxnId="{8F0321C5-DE17-413C-A62B-25094018E15C}">
      <dgm:prSet/>
      <dgm:spPr/>
      <dgm:t>
        <a:bodyPr/>
        <a:lstStyle/>
        <a:p>
          <a:endParaRPr lang="en-US"/>
        </a:p>
      </dgm:t>
    </dgm:pt>
    <dgm:pt modelId="{5C281768-AE39-4296-96B8-A19296F6BEE4}" type="sibTrans" cxnId="{8F0321C5-DE17-413C-A62B-25094018E15C}">
      <dgm:prSet/>
      <dgm:spPr/>
      <dgm:t>
        <a:bodyPr/>
        <a:lstStyle/>
        <a:p>
          <a:endParaRPr lang="en-US"/>
        </a:p>
      </dgm:t>
    </dgm:pt>
    <dgm:pt modelId="{69513BF0-01FB-46EF-9DC6-99E06237E27C}">
      <dgm:prSet/>
      <dgm:spPr/>
      <dgm:t>
        <a:bodyPr/>
        <a:lstStyle/>
        <a:p>
          <a:r>
            <a:rPr lang="en-US" b="0" i="0"/>
            <a:t>Battery Electric Vehicles (BEVs): 47,260 registered vehicles.</a:t>
          </a:r>
          <a:endParaRPr lang="en-US"/>
        </a:p>
      </dgm:t>
    </dgm:pt>
    <dgm:pt modelId="{DA097140-FAF4-4BB0-8486-EA6989A9864D}" type="parTrans" cxnId="{F32B21F4-BEBE-4B9A-BA15-5355266F7CC0}">
      <dgm:prSet/>
      <dgm:spPr/>
      <dgm:t>
        <a:bodyPr/>
        <a:lstStyle/>
        <a:p>
          <a:endParaRPr lang="en-US"/>
        </a:p>
      </dgm:t>
    </dgm:pt>
    <dgm:pt modelId="{05128960-5421-45A0-B93F-275AC1093F16}" type="sibTrans" cxnId="{F32B21F4-BEBE-4B9A-BA15-5355266F7CC0}">
      <dgm:prSet/>
      <dgm:spPr/>
      <dgm:t>
        <a:bodyPr/>
        <a:lstStyle/>
        <a:p>
          <a:endParaRPr lang="en-US"/>
        </a:p>
      </dgm:t>
    </dgm:pt>
    <dgm:pt modelId="{6D317B1D-BE22-4E1D-AF75-DDA950398B99}">
      <dgm:prSet/>
      <dgm:spPr/>
      <dgm:t>
        <a:bodyPr/>
        <a:lstStyle/>
        <a:p>
          <a:r>
            <a:rPr lang="en-US" b="0" i="0"/>
            <a:t>Model Year and Make Analysis:</a:t>
          </a:r>
          <a:endParaRPr lang="en-US"/>
        </a:p>
      </dgm:t>
    </dgm:pt>
    <dgm:pt modelId="{84D309FE-B619-4EB6-8DB8-50CB9BC805C4}" type="parTrans" cxnId="{3A24FD23-B14F-437E-A00F-7A2F323BA856}">
      <dgm:prSet/>
      <dgm:spPr/>
      <dgm:t>
        <a:bodyPr/>
        <a:lstStyle/>
        <a:p>
          <a:endParaRPr lang="en-US"/>
        </a:p>
      </dgm:t>
    </dgm:pt>
    <dgm:pt modelId="{BFB734FE-34C5-489A-A6A1-636C29828250}" type="sibTrans" cxnId="{3A24FD23-B14F-437E-A00F-7A2F323BA856}">
      <dgm:prSet/>
      <dgm:spPr/>
      <dgm:t>
        <a:bodyPr/>
        <a:lstStyle/>
        <a:p>
          <a:endParaRPr lang="en-US"/>
        </a:p>
      </dgm:t>
    </dgm:pt>
    <dgm:pt modelId="{720E8A6E-B0D6-435F-AF40-E33ACB62B059}">
      <dgm:prSet/>
      <dgm:spPr/>
      <dgm:t>
        <a:bodyPr/>
        <a:lstStyle/>
        <a:p>
          <a:r>
            <a:rPr lang="en-US" b="0" i="0"/>
            <a:t>Highest Average Electric Range by Model Year:</a:t>
          </a:r>
          <a:endParaRPr lang="en-US"/>
        </a:p>
      </dgm:t>
    </dgm:pt>
    <dgm:pt modelId="{B42BD1AF-984B-4BA0-B73B-D32760BFF67B}" type="parTrans" cxnId="{5197577E-1ADA-4186-BBD5-A3E13F93F9E0}">
      <dgm:prSet/>
      <dgm:spPr/>
      <dgm:t>
        <a:bodyPr/>
        <a:lstStyle/>
        <a:p>
          <a:endParaRPr lang="en-US"/>
        </a:p>
      </dgm:t>
    </dgm:pt>
    <dgm:pt modelId="{98150888-B8C7-4243-BE9E-8E33C392477E}" type="sibTrans" cxnId="{5197577E-1ADA-4186-BBD5-A3E13F93F9E0}">
      <dgm:prSet/>
      <dgm:spPr/>
      <dgm:t>
        <a:bodyPr/>
        <a:lstStyle/>
        <a:p>
          <a:endParaRPr lang="en-US"/>
        </a:p>
      </dgm:t>
    </dgm:pt>
    <dgm:pt modelId="{EFE22232-5A33-4DAD-BB44-8E363718BA38}">
      <dgm:prSet/>
      <dgm:spPr/>
      <dgm:t>
        <a:bodyPr/>
        <a:lstStyle/>
        <a:p>
          <a:r>
            <a:rPr lang="en-US" b="0" i="0"/>
            <a:t>2024 models: Dodge with an average of 32.0 miles.</a:t>
          </a:r>
          <a:endParaRPr lang="en-US"/>
        </a:p>
      </dgm:t>
    </dgm:pt>
    <dgm:pt modelId="{2AF6CFEB-34EC-4EC5-942A-D74026671323}" type="parTrans" cxnId="{06346E54-88AE-4F5B-A35D-3F472A8F2FE1}">
      <dgm:prSet/>
      <dgm:spPr/>
      <dgm:t>
        <a:bodyPr/>
        <a:lstStyle/>
        <a:p>
          <a:endParaRPr lang="en-US"/>
        </a:p>
      </dgm:t>
    </dgm:pt>
    <dgm:pt modelId="{D0E1A2F4-BE6C-4648-99B0-520788C00E36}" type="sibTrans" cxnId="{06346E54-88AE-4F5B-A35D-3F472A8F2FE1}">
      <dgm:prSet/>
      <dgm:spPr/>
      <dgm:t>
        <a:bodyPr/>
        <a:lstStyle/>
        <a:p>
          <a:endParaRPr lang="en-US"/>
        </a:p>
      </dgm:t>
    </dgm:pt>
    <dgm:pt modelId="{F07156D0-0053-4E28-97E8-2CFDB03980BD}">
      <dgm:prSet/>
      <dgm:spPr/>
      <dgm:t>
        <a:bodyPr/>
        <a:lstStyle/>
        <a:p>
          <a:r>
            <a:rPr lang="en-US" b="0" i="0"/>
            <a:t>2023 models: Hyundai with an average of 31.21 miles.</a:t>
          </a:r>
          <a:endParaRPr lang="en-US"/>
        </a:p>
      </dgm:t>
    </dgm:pt>
    <dgm:pt modelId="{3CDECC42-C6EC-4CC8-85D0-CF47F5C25308}" type="parTrans" cxnId="{AD3F1512-866E-44DD-9919-0A254D8E37B8}">
      <dgm:prSet/>
      <dgm:spPr/>
      <dgm:t>
        <a:bodyPr/>
        <a:lstStyle/>
        <a:p>
          <a:endParaRPr lang="en-US"/>
        </a:p>
      </dgm:t>
    </dgm:pt>
    <dgm:pt modelId="{96547961-A490-46D9-ADDB-925A9114C5ED}" type="sibTrans" cxnId="{AD3F1512-866E-44DD-9919-0A254D8E37B8}">
      <dgm:prSet/>
      <dgm:spPr/>
      <dgm:t>
        <a:bodyPr/>
        <a:lstStyle/>
        <a:p>
          <a:endParaRPr lang="en-US"/>
        </a:p>
      </dgm:t>
    </dgm:pt>
    <dgm:pt modelId="{3C632B5C-BC07-476C-9BE7-74292E4A20F1}">
      <dgm:prSet/>
      <dgm:spPr/>
      <dgm:t>
        <a:bodyPr/>
        <a:lstStyle/>
        <a:p>
          <a:r>
            <a:rPr lang="en-US" b="0" i="0"/>
            <a:t>Unique Model Years: 22</a:t>
          </a:r>
          <a:endParaRPr lang="en-US"/>
        </a:p>
      </dgm:t>
    </dgm:pt>
    <dgm:pt modelId="{8B6FF0B2-F414-43A3-AC35-DBD920D83803}" type="parTrans" cxnId="{ACAAE186-23EE-42E6-A73A-016ECE3EE254}">
      <dgm:prSet/>
      <dgm:spPr/>
      <dgm:t>
        <a:bodyPr/>
        <a:lstStyle/>
        <a:p>
          <a:endParaRPr lang="en-US"/>
        </a:p>
      </dgm:t>
    </dgm:pt>
    <dgm:pt modelId="{9B524702-4AB8-441F-A20F-0480AB19C9E6}" type="sibTrans" cxnId="{ACAAE186-23EE-42E6-A73A-016ECE3EE254}">
      <dgm:prSet/>
      <dgm:spPr/>
      <dgm:t>
        <a:bodyPr/>
        <a:lstStyle/>
        <a:p>
          <a:endParaRPr lang="en-US"/>
        </a:p>
      </dgm:t>
    </dgm:pt>
    <dgm:pt modelId="{179036DF-955B-484F-B85F-8AA666C4F547}">
      <dgm:prSet/>
      <dgm:spPr/>
      <dgm:t>
        <a:bodyPr/>
        <a:lstStyle/>
        <a:p>
          <a:r>
            <a:rPr lang="en-US" b="0" i="0"/>
            <a:t>Unique Models: 95</a:t>
          </a:r>
          <a:endParaRPr lang="en-US"/>
        </a:p>
      </dgm:t>
    </dgm:pt>
    <dgm:pt modelId="{AA59C3E5-4FC8-4128-B857-90CC50EC4441}" type="parTrans" cxnId="{48F9D6AF-1D5F-4A2B-99F1-B0CC4B59F796}">
      <dgm:prSet/>
      <dgm:spPr/>
      <dgm:t>
        <a:bodyPr/>
        <a:lstStyle/>
        <a:p>
          <a:endParaRPr lang="en-US"/>
        </a:p>
      </dgm:t>
    </dgm:pt>
    <dgm:pt modelId="{82AC70CB-96CB-4508-8B03-C894550B8ABF}" type="sibTrans" cxnId="{48F9D6AF-1D5F-4A2B-99F1-B0CC4B59F796}">
      <dgm:prSet/>
      <dgm:spPr/>
      <dgm:t>
        <a:bodyPr/>
        <a:lstStyle/>
        <a:p>
          <a:endParaRPr lang="en-US"/>
        </a:p>
      </dgm:t>
    </dgm:pt>
    <dgm:pt modelId="{89B23019-32C7-4E95-A4C8-84327A3B9BB3}">
      <dgm:prSet/>
      <dgm:spPr/>
      <dgm:t>
        <a:bodyPr/>
        <a:lstStyle/>
        <a:p>
          <a:r>
            <a:rPr lang="en-US" b="0" i="0"/>
            <a:t>Correlation Matrix Heatmap:</a:t>
          </a:r>
          <a:endParaRPr lang="en-US"/>
        </a:p>
      </dgm:t>
    </dgm:pt>
    <dgm:pt modelId="{0C04D950-929C-48F4-9EF8-F8C2D510C9DD}" type="parTrans" cxnId="{8DDCE279-702B-4144-8840-2E2F50556DE9}">
      <dgm:prSet/>
      <dgm:spPr/>
      <dgm:t>
        <a:bodyPr/>
        <a:lstStyle/>
        <a:p>
          <a:endParaRPr lang="en-US"/>
        </a:p>
      </dgm:t>
    </dgm:pt>
    <dgm:pt modelId="{8E89B6D5-2BFA-4696-A53F-81B6F25D5FA1}" type="sibTrans" cxnId="{8DDCE279-702B-4144-8840-2E2F50556DE9}">
      <dgm:prSet/>
      <dgm:spPr/>
      <dgm:t>
        <a:bodyPr/>
        <a:lstStyle/>
        <a:p>
          <a:endParaRPr lang="en-US"/>
        </a:p>
      </dgm:t>
    </dgm:pt>
    <dgm:pt modelId="{32C8E1E3-422A-417C-A521-462FC4B5D63F}">
      <dgm:prSet/>
      <dgm:spPr/>
      <dgm:t>
        <a:bodyPr/>
        <a:lstStyle/>
        <a:p>
          <a:r>
            <a:rPr lang="en-US" b="0" i="0" dirty="0"/>
            <a:t>Displayed correlations between electric range, base MSRP, and other variables, indicating the strength and direction of relationships.</a:t>
          </a:r>
          <a:endParaRPr lang="en-US" dirty="0"/>
        </a:p>
      </dgm:t>
    </dgm:pt>
    <dgm:pt modelId="{BAC2BEA1-2D06-40CC-9A6D-B8458022D48C}" type="parTrans" cxnId="{F95FBEAE-15FF-452B-A39F-521BD2E4B637}">
      <dgm:prSet/>
      <dgm:spPr/>
      <dgm:t>
        <a:bodyPr/>
        <a:lstStyle/>
        <a:p>
          <a:endParaRPr lang="en-US"/>
        </a:p>
      </dgm:t>
    </dgm:pt>
    <dgm:pt modelId="{8BEF51FA-0D3C-4472-8D2D-F02340838366}" type="sibTrans" cxnId="{F95FBEAE-15FF-452B-A39F-521BD2E4B637}">
      <dgm:prSet/>
      <dgm:spPr/>
      <dgm:t>
        <a:bodyPr/>
        <a:lstStyle/>
        <a:p>
          <a:endParaRPr lang="en-US"/>
        </a:p>
      </dgm:t>
    </dgm:pt>
    <dgm:pt modelId="{6CDA17C4-1469-4672-AECA-5A57191943EB}">
      <dgm:prSet/>
      <dgm:spPr/>
      <dgm:t>
        <a:bodyPr/>
        <a:lstStyle/>
        <a:p>
          <a:r>
            <a:rPr lang="en-US" b="0" i="0"/>
            <a:t>Additional Insights:</a:t>
          </a:r>
          <a:endParaRPr lang="en-US"/>
        </a:p>
      </dgm:t>
    </dgm:pt>
    <dgm:pt modelId="{DC4E8870-92AD-4D61-B743-B45181A64A78}" type="parTrans" cxnId="{D49518F8-6C07-4E11-8A4D-3F873D0BCB53}">
      <dgm:prSet/>
      <dgm:spPr/>
      <dgm:t>
        <a:bodyPr/>
        <a:lstStyle/>
        <a:p>
          <a:endParaRPr lang="en-US"/>
        </a:p>
      </dgm:t>
    </dgm:pt>
    <dgm:pt modelId="{5944C75F-2801-446F-B85B-8AA1B2CDE698}" type="sibTrans" cxnId="{D49518F8-6C07-4E11-8A4D-3F873D0BCB53}">
      <dgm:prSet/>
      <dgm:spPr/>
      <dgm:t>
        <a:bodyPr/>
        <a:lstStyle/>
        <a:p>
          <a:endParaRPr lang="en-US"/>
        </a:p>
      </dgm:t>
    </dgm:pt>
    <dgm:pt modelId="{9DFCFC18-AF49-419A-936D-BAE3614D147B}">
      <dgm:prSet/>
      <dgm:spPr/>
      <dgm:t>
        <a:bodyPr/>
        <a:lstStyle/>
        <a:p>
          <a:r>
            <a:rPr lang="en-US" b="0" i="0"/>
            <a:t>Trends in EV Registrations over Time: Identified adoption patterns and market shifts.</a:t>
          </a:r>
          <a:endParaRPr lang="en-US"/>
        </a:p>
      </dgm:t>
    </dgm:pt>
    <dgm:pt modelId="{53EC5A12-CF81-46CC-BACD-233381ACB26E}" type="parTrans" cxnId="{53DB15AF-CEA2-4C59-95A9-A60B9EEDB7A3}">
      <dgm:prSet/>
      <dgm:spPr/>
      <dgm:t>
        <a:bodyPr/>
        <a:lstStyle/>
        <a:p>
          <a:endParaRPr lang="en-US"/>
        </a:p>
      </dgm:t>
    </dgm:pt>
    <dgm:pt modelId="{C940CE54-5304-4299-8B08-9C61060DAB0E}" type="sibTrans" cxnId="{53DB15AF-CEA2-4C59-95A9-A60B9EEDB7A3}">
      <dgm:prSet/>
      <dgm:spPr/>
      <dgm:t>
        <a:bodyPr/>
        <a:lstStyle/>
        <a:p>
          <a:endParaRPr lang="en-US"/>
        </a:p>
      </dgm:t>
    </dgm:pt>
    <dgm:pt modelId="{65C4749F-261E-4614-AC26-4D2139DFE9A3}">
      <dgm:prSet/>
      <dgm:spPr/>
      <dgm:t>
        <a:bodyPr/>
        <a:lstStyle/>
        <a:p>
          <a:r>
            <a:rPr lang="en-US" b="0" i="0"/>
            <a:t>Highest Electric Range by Model Year:</a:t>
          </a:r>
          <a:endParaRPr lang="en-US"/>
        </a:p>
      </dgm:t>
    </dgm:pt>
    <dgm:pt modelId="{D89B4B48-9A96-4361-A7E4-9767EB343935}" type="parTrans" cxnId="{8462DC51-7C4E-4A8D-99AA-E058F8E6BD24}">
      <dgm:prSet/>
      <dgm:spPr/>
      <dgm:t>
        <a:bodyPr/>
        <a:lstStyle/>
        <a:p>
          <a:endParaRPr lang="en-US"/>
        </a:p>
      </dgm:t>
    </dgm:pt>
    <dgm:pt modelId="{BA8585BB-2FBF-44EF-B06D-0F8B83D6314E}" type="sibTrans" cxnId="{8462DC51-7C4E-4A8D-99AA-E058F8E6BD24}">
      <dgm:prSet/>
      <dgm:spPr/>
      <dgm:t>
        <a:bodyPr/>
        <a:lstStyle/>
        <a:p>
          <a:endParaRPr lang="en-US"/>
        </a:p>
      </dgm:t>
    </dgm:pt>
    <dgm:pt modelId="{75AC4661-43A4-4A79-A899-8EA26711EC42}">
      <dgm:prSet/>
      <dgm:spPr/>
      <dgm:t>
        <a:bodyPr/>
        <a:lstStyle/>
        <a:p>
          <a:r>
            <a:rPr lang="en-US" b="0" i="0"/>
            <a:t>2013 models: Ford with an electric range of 76.0 miles.</a:t>
          </a:r>
          <a:endParaRPr lang="en-US"/>
        </a:p>
      </dgm:t>
    </dgm:pt>
    <dgm:pt modelId="{56209172-D450-4965-ADD5-1B00076CC5FC}" type="parTrans" cxnId="{20A2CA48-0DDB-47D4-AEA3-DA06ACB0AB25}">
      <dgm:prSet/>
      <dgm:spPr/>
      <dgm:t>
        <a:bodyPr/>
        <a:lstStyle/>
        <a:p>
          <a:endParaRPr lang="en-US"/>
        </a:p>
      </dgm:t>
    </dgm:pt>
    <dgm:pt modelId="{F034D646-6D7B-454F-8964-779A8F7F310E}" type="sibTrans" cxnId="{20A2CA48-0DDB-47D4-AEA3-DA06ACB0AB25}">
      <dgm:prSet/>
      <dgm:spPr/>
      <dgm:t>
        <a:bodyPr/>
        <a:lstStyle/>
        <a:p>
          <a:endParaRPr lang="en-US"/>
        </a:p>
      </dgm:t>
    </dgm:pt>
    <dgm:pt modelId="{D27D192F-6D72-4EFF-B61E-EE9A6EDE99C9}">
      <dgm:prSet/>
      <dgm:spPr/>
      <dgm:t>
        <a:bodyPr/>
        <a:lstStyle/>
        <a:p>
          <a:r>
            <a:rPr lang="en-US" b="0" i="0"/>
            <a:t>2020 models: Porsche with an electric range of 156.01 miles.</a:t>
          </a:r>
          <a:endParaRPr lang="en-US"/>
        </a:p>
      </dgm:t>
    </dgm:pt>
    <dgm:pt modelId="{E9EF42DB-436E-40B0-A4B6-048A0BE75BCD}" type="parTrans" cxnId="{9A776F7E-9C4A-4C21-9615-07C624CE34E9}">
      <dgm:prSet/>
      <dgm:spPr/>
      <dgm:t>
        <a:bodyPr/>
        <a:lstStyle/>
        <a:p>
          <a:endParaRPr lang="en-US"/>
        </a:p>
      </dgm:t>
    </dgm:pt>
    <dgm:pt modelId="{FAC14E24-0CC6-474D-A5F7-2EA89CA7DD65}" type="sibTrans" cxnId="{9A776F7E-9C4A-4C21-9615-07C624CE34E9}">
      <dgm:prSet/>
      <dgm:spPr/>
      <dgm:t>
        <a:bodyPr/>
        <a:lstStyle/>
        <a:p>
          <a:endParaRPr lang="en-US"/>
        </a:p>
      </dgm:t>
    </dgm:pt>
    <dgm:pt modelId="{EE9BDD9C-FB8D-45E1-911B-266AF44FAB2F}">
      <dgm:prSet/>
      <dgm:spPr/>
      <dgm:t>
        <a:bodyPr/>
        <a:lstStyle/>
        <a:p>
          <a:r>
            <a:rPr lang="en-US" b="0" i="0" dirty="0"/>
            <a:t>Highly Correlated Variables: Include highly correlated variables from the correlation matrix heatmap.</a:t>
          </a:r>
          <a:endParaRPr lang="en-US" dirty="0"/>
        </a:p>
      </dgm:t>
    </dgm:pt>
    <dgm:pt modelId="{C2A50784-9E29-4566-989A-157F1FB9F12F}" type="parTrans" cxnId="{E06E794E-7DA1-4D62-9C28-02229A681348}">
      <dgm:prSet/>
      <dgm:spPr/>
      <dgm:t>
        <a:bodyPr/>
        <a:lstStyle/>
        <a:p>
          <a:endParaRPr lang="en-US"/>
        </a:p>
      </dgm:t>
    </dgm:pt>
    <dgm:pt modelId="{8DB58C38-FADD-4DFC-AAA2-5A3CD5929A6D}" type="sibTrans" cxnId="{E06E794E-7DA1-4D62-9C28-02229A681348}">
      <dgm:prSet/>
      <dgm:spPr/>
      <dgm:t>
        <a:bodyPr/>
        <a:lstStyle/>
        <a:p>
          <a:endParaRPr lang="en-US"/>
        </a:p>
      </dgm:t>
    </dgm:pt>
    <dgm:pt modelId="{BD4C3404-110E-8A4C-8842-592A401A32B1}">
      <dgm:prSet/>
      <dgm:spPr/>
      <dgm:t>
        <a:bodyPr/>
        <a:lstStyle/>
        <a:p>
          <a:r>
            <a:rPr lang="en-US" b="0" i="0" dirty="0"/>
            <a:t>Highest Correlations:</a:t>
          </a:r>
          <a:endParaRPr lang="en-US" dirty="0"/>
        </a:p>
      </dgm:t>
    </dgm:pt>
    <dgm:pt modelId="{4EA15B49-B784-7147-A55B-3DBD9D49C18E}" type="parTrans" cxnId="{F8E68DCC-8885-BB47-99F4-9B5B011D6283}">
      <dgm:prSet/>
      <dgm:spPr/>
      <dgm:t>
        <a:bodyPr/>
        <a:lstStyle/>
        <a:p>
          <a:endParaRPr lang="en-US"/>
        </a:p>
      </dgm:t>
    </dgm:pt>
    <dgm:pt modelId="{C672809C-CCC5-FF48-8D40-1E5F4228EB27}" type="sibTrans" cxnId="{F8E68DCC-8885-BB47-99F4-9B5B011D6283}">
      <dgm:prSet/>
      <dgm:spPr/>
      <dgm:t>
        <a:bodyPr/>
        <a:lstStyle/>
        <a:p>
          <a:endParaRPr lang="en-US"/>
        </a:p>
      </dgm:t>
    </dgm:pt>
    <dgm:pt modelId="{31BF8CC4-6E8E-0947-AF44-624F13148B71}">
      <dgm:prSet/>
      <dgm:spPr/>
      <dgm:t>
        <a:bodyPr/>
        <a:lstStyle/>
        <a:p>
          <a:r>
            <a:rPr lang="en-US" b="0" i="0" dirty="0"/>
            <a:t>Electric Range and Model Year: Correlation coefficient of -0.93 (strong negative correlation).</a:t>
          </a:r>
        </a:p>
      </dgm:t>
    </dgm:pt>
    <dgm:pt modelId="{F85B5152-8329-D242-B910-583D4F0643A3}" type="parTrans" cxnId="{59A4140F-96F0-2849-B66D-AE6A78B1D5BE}">
      <dgm:prSet/>
      <dgm:spPr/>
      <dgm:t>
        <a:bodyPr/>
        <a:lstStyle/>
        <a:p>
          <a:endParaRPr lang="en-US"/>
        </a:p>
      </dgm:t>
    </dgm:pt>
    <dgm:pt modelId="{D3D3C5C3-682C-884A-86D7-F3F0DEC68EFC}" type="sibTrans" cxnId="{59A4140F-96F0-2849-B66D-AE6A78B1D5BE}">
      <dgm:prSet/>
      <dgm:spPr/>
      <dgm:t>
        <a:bodyPr/>
        <a:lstStyle/>
        <a:p>
          <a:endParaRPr lang="en-US"/>
        </a:p>
      </dgm:t>
    </dgm:pt>
    <dgm:pt modelId="{B0F6353E-491B-0040-B5CF-C04616EB8C30}">
      <dgm:prSet/>
      <dgm:spPr/>
      <dgm:t>
        <a:bodyPr/>
        <a:lstStyle/>
        <a:p>
          <a:r>
            <a:rPr lang="en-US" b="0" i="0" dirty="0"/>
            <a:t>Base MSRP and Model Year: Correlation coefficient of -0.46 (moderate negative correlation).</a:t>
          </a:r>
        </a:p>
      </dgm:t>
    </dgm:pt>
    <dgm:pt modelId="{937DD28F-1D96-A849-AC25-49BA2AEE13AE}" type="parTrans" cxnId="{5A9B66AC-AEE2-854A-B9DD-8094235B01B4}">
      <dgm:prSet/>
      <dgm:spPr/>
      <dgm:t>
        <a:bodyPr/>
        <a:lstStyle/>
        <a:p>
          <a:endParaRPr lang="en-US"/>
        </a:p>
      </dgm:t>
    </dgm:pt>
    <dgm:pt modelId="{8B0ABA44-963A-614A-9B03-261B4204C46D}" type="sibTrans" cxnId="{5A9B66AC-AEE2-854A-B9DD-8094235B01B4}">
      <dgm:prSet/>
      <dgm:spPr/>
      <dgm:t>
        <a:bodyPr/>
        <a:lstStyle/>
        <a:p>
          <a:endParaRPr lang="en-US"/>
        </a:p>
      </dgm:t>
    </dgm:pt>
    <dgm:pt modelId="{71573DFA-DA2C-144B-9EAA-E5E046A6D8AA}">
      <dgm:prSet/>
      <dgm:spPr/>
      <dgm:t>
        <a:bodyPr/>
        <a:lstStyle/>
        <a:p>
          <a:r>
            <a:rPr lang="en-US" b="0" i="0" dirty="0"/>
            <a:t>Electric Range and Base MSRP: Correlation coefficient of 0.41 (moderate positive correlation).</a:t>
          </a:r>
          <a:endParaRPr lang="en-US" dirty="0"/>
        </a:p>
      </dgm:t>
    </dgm:pt>
    <dgm:pt modelId="{FA82999A-454B-F647-8B54-415220E77A4B}" type="parTrans" cxnId="{BCD71E31-44CC-AA43-8646-9202EFFB51FF}">
      <dgm:prSet/>
      <dgm:spPr/>
      <dgm:t>
        <a:bodyPr/>
        <a:lstStyle/>
        <a:p>
          <a:endParaRPr lang="en-US"/>
        </a:p>
      </dgm:t>
    </dgm:pt>
    <dgm:pt modelId="{C73296FC-5E5C-EA4D-BC8F-72C9EB9BE7BF}" type="sibTrans" cxnId="{BCD71E31-44CC-AA43-8646-9202EFFB51FF}">
      <dgm:prSet/>
      <dgm:spPr/>
      <dgm:t>
        <a:bodyPr/>
        <a:lstStyle/>
        <a:p>
          <a:endParaRPr lang="en-US"/>
        </a:p>
      </dgm:t>
    </dgm:pt>
    <dgm:pt modelId="{9721A4F4-F528-4855-94D2-72E4A266DE82}" type="pres">
      <dgm:prSet presAssocID="{08EC2A85-8F5A-4E17-B4AB-64D258A5682E}" presName="Name0" presStyleCnt="0">
        <dgm:presLayoutVars>
          <dgm:dir/>
          <dgm:animLvl val="lvl"/>
          <dgm:resizeHandles val="exact"/>
        </dgm:presLayoutVars>
      </dgm:prSet>
      <dgm:spPr/>
    </dgm:pt>
    <dgm:pt modelId="{72B6C2EB-D4EA-4F1C-93E3-168B6074D6C5}" type="pres">
      <dgm:prSet presAssocID="{367C825C-103C-4BBC-B553-04D286401945}" presName="composite" presStyleCnt="0"/>
      <dgm:spPr/>
    </dgm:pt>
    <dgm:pt modelId="{7BC876D9-8F6B-4539-BA9B-B91F152153C5}" type="pres">
      <dgm:prSet presAssocID="{367C825C-103C-4BBC-B553-04D286401945}" presName="parTx" presStyleLbl="alignNode1" presStyleIdx="0" presStyleCnt="6">
        <dgm:presLayoutVars>
          <dgm:chMax val="0"/>
          <dgm:chPref val="0"/>
          <dgm:bulletEnabled val="1"/>
        </dgm:presLayoutVars>
      </dgm:prSet>
      <dgm:spPr/>
    </dgm:pt>
    <dgm:pt modelId="{60E44B86-E693-4A04-92EA-2DA5CC6DE3E3}" type="pres">
      <dgm:prSet presAssocID="{367C825C-103C-4BBC-B553-04D286401945}" presName="desTx" presStyleLbl="alignAccFollowNode1" presStyleIdx="0" presStyleCnt="6">
        <dgm:presLayoutVars>
          <dgm:bulletEnabled val="1"/>
        </dgm:presLayoutVars>
      </dgm:prSet>
      <dgm:spPr/>
    </dgm:pt>
    <dgm:pt modelId="{8F4ED008-61CB-4708-8CB4-F7FD02C42560}" type="pres">
      <dgm:prSet presAssocID="{5E51EAE5-0348-4BEF-A518-D0B2567DA605}" presName="space" presStyleCnt="0"/>
      <dgm:spPr/>
    </dgm:pt>
    <dgm:pt modelId="{AF06B9D9-4E9D-4D94-BD71-D3B865CF1867}" type="pres">
      <dgm:prSet presAssocID="{4724596F-5519-4BFE-82F2-C618F97F4234}" presName="composite" presStyleCnt="0"/>
      <dgm:spPr/>
    </dgm:pt>
    <dgm:pt modelId="{55CDB853-D748-4B61-AACA-3D1CB3892959}" type="pres">
      <dgm:prSet presAssocID="{4724596F-5519-4BFE-82F2-C618F97F4234}" presName="parTx" presStyleLbl="alignNode1" presStyleIdx="1" presStyleCnt="6">
        <dgm:presLayoutVars>
          <dgm:chMax val="0"/>
          <dgm:chPref val="0"/>
          <dgm:bulletEnabled val="1"/>
        </dgm:presLayoutVars>
      </dgm:prSet>
      <dgm:spPr/>
    </dgm:pt>
    <dgm:pt modelId="{4B7E89E9-038E-464D-A2A7-BD9C6CEE3845}" type="pres">
      <dgm:prSet presAssocID="{4724596F-5519-4BFE-82F2-C618F97F4234}" presName="desTx" presStyleLbl="alignAccFollowNode1" presStyleIdx="1" presStyleCnt="6">
        <dgm:presLayoutVars>
          <dgm:bulletEnabled val="1"/>
        </dgm:presLayoutVars>
      </dgm:prSet>
      <dgm:spPr/>
    </dgm:pt>
    <dgm:pt modelId="{7994B1AC-23A1-4F6D-9F8F-DD8822C72515}" type="pres">
      <dgm:prSet presAssocID="{8DBB8741-06E9-496A-94B3-C6259A60F3F1}" presName="space" presStyleCnt="0"/>
      <dgm:spPr/>
    </dgm:pt>
    <dgm:pt modelId="{47A53888-7329-4D6E-BD3E-700C6287BD6D}" type="pres">
      <dgm:prSet presAssocID="{A24CF48B-482A-4781-A6BA-214AC1FA4AF4}" presName="composite" presStyleCnt="0"/>
      <dgm:spPr/>
    </dgm:pt>
    <dgm:pt modelId="{BB2F28B5-604E-4B4A-905E-E9D18FA1660D}" type="pres">
      <dgm:prSet presAssocID="{A24CF48B-482A-4781-A6BA-214AC1FA4AF4}" presName="parTx" presStyleLbl="alignNode1" presStyleIdx="2" presStyleCnt="6">
        <dgm:presLayoutVars>
          <dgm:chMax val="0"/>
          <dgm:chPref val="0"/>
          <dgm:bulletEnabled val="1"/>
        </dgm:presLayoutVars>
      </dgm:prSet>
      <dgm:spPr/>
    </dgm:pt>
    <dgm:pt modelId="{16ED65C9-5F60-4240-A475-3B1C71D1FBA0}" type="pres">
      <dgm:prSet presAssocID="{A24CF48B-482A-4781-A6BA-214AC1FA4AF4}" presName="desTx" presStyleLbl="alignAccFollowNode1" presStyleIdx="2" presStyleCnt="6">
        <dgm:presLayoutVars>
          <dgm:bulletEnabled val="1"/>
        </dgm:presLayoutVars>
      </dgm:prSet>
      <dgm:spPr/>
    </dgm:pt>
    <dgm:pt modelId="{CB286E3E-5A8D-49BA-9F38-8C218BD03D55}" type="pres">
      <dgm:prSet presAssocID="{1CD72C8A-750D-42B3-ADBF-B5CAA729024E}" presName="space" presStyleCnt="0"/>
      <dgm:spPr/>
    </dgm:pt>
    <dgm:pt modelId="{E6A038C0-17AE-4DC7-96FC-CDA16D7FFF18}" type="pres">
      <dgm:prSet presAssocID="{6D317B1D-BE22-4E1D-AF75-DDA950398B99}" presName="composite" presStyleCnt="0"/>
      <dgm:spPr/>
    </dgm:pt>
    <dgm:pt modelId="{26F0FB09-FF64-4421-A5A3-2BDB92C709BC}" type="pres">
      <dgm:prSet presAssocID="{6D317B1D-BE22-4E1D-AF75-DDA950398B99}" presName="parTx" presStyleLbl="alignNode1" presStyleIdx="3" presStyleCnt="6">
        <dgm:presLayoutVars>
          <dgm:chMax val="0"/>
          <dgm:chPref val="0"/>
          <dgm:bulletEnabled val="1"/>
        </dgm:presLayoutVars>
      </dgm:prSet>
      <dgm:spPr/>
    </dgm:pt>
    <dgm:pt modelId="{2C6328FB-7C05-4127-BBEA-747E88765C05}" type="pres">
      <dgm:prSet presAssocID="{6D317B1D-BE22-4E1D-AF75-DDA950398B99}" presName="desTx" presStyleLbl="alignAccFollowNode1" presStyleIdx="3" presStyleCnt="6">
        <dgm:presLayoutVars>
          <dgm:bulletEnabled val="1"/>
        </dgm:presLayoutVars>
      </dgm:prSet>
      <dgm:spPr/>
    </dgm:pt>
    <dgm:pt modelId="{EBA8AEB6-FA2E-4151-BAD1-FC6B88A749F7}" type="pres">
      <dgm:prSet presAssocID="{BFB734FE-34C5-489A-A6A1-636C29828250}" presName="space" presStyleCnt="0"/>
      <dgm:spPr/>
    </dgm:pt>
    <dgm:pt modelId="{9899B3A4-9B8C-4CB6-BBFE-33E4CB78BE3B}" type="pres">
      <dgm:prSet presAssocID="{89B23019-32C7-4E95-A4C8-84327A3B9BB3}" presName="composite" presStyleCnt="0"/>
      <dgm:spPr/>
    </dgm:pt>
    <dgm:pt modelId="{26B39AB6-0957-487A-94F7-9D8819BF06C8}" type="pres">
      <dgm:prSet presAssocID="{89B23019-32C7-4E95-A4C8-84327A3B9BB3}" presName="parTx" presStyleLbl="alignNode1" presStyleIdx="4" presStyleCnt="6">
        <dgm:presLayoutVars>
          <dgm:chMax val="0"/>
          <dgm:chPref val="0"/>
          <dgm:bulletEnabled val="1"/>
        </dgm:presLayoutVars>
      </dgm:prSet>
      <dgm:spPr/>
    </dgm:pt>
    <dgm:pt modelId="{549BBE21-B7C4-4882-8AFB-62E478FB980F}" type="pres">
      <dgm:prSet presAssocID="{89B23019-32C7-4E95-A4C8-84327A3B9BB3}" presName="desTx" presStyleLbl="alignAccFollowNode1" presStyleIdx="4" presStyleCnt="6">
        <dgm:presLayoutVars>
          <dgm:bulletEnabled val="1"/>
        </dgm:presLayoutVars>
      </dgm:prSet>
      <dgm:spPr/>
    </dgm:pt>
    <dgm:pt modelId="{1D0CA610-B819-480E-8271-5CE6CA0C6B35}" type="pres">
      <dgm:prSet presAssocID="{8E89B6D5-2BFA-4696-A53F-81B6F25D5FA1}" presName="space" presStyleCnt="0"/>
      <dgm:spPr/>
    </dgm:pt>
    <dgm:pt modelId="{EF6F8F8F-3349-4774-AF69-72E0C16F5406}" type="pres">
      <dgm:prSet presAssocID="{6CDA17C4-1469-4672-AECA-5A57191943EB}" presName="composite" presStyleCnt="0"/>
      <dgm:spPr/>
    </dgm:pt>
    <dgm:pt modelId="{B48421F4-FACC-4A62-B06B-2EB586BFA3AA}" type="pres">
      <dgm:prSet presAssocID="{6CDA17C4-1469-4672-AECA-5A57191943EB}" presName="parTx" presStyleLbl="alignNode1" presStyleIdx="5" presStyleCnt="6">
        <dgm:presLayoutVars>
          <dgm:chMax val="0"/>
          <dgm:chPref val="0"/>
          <dgm:bulletEnabled val="1"/>
        </dgm:presLayoutVars>
      </dgm:prSet>
      <dgm:spPr/>
    </dgm:pt>
    <dgm:pt modelId="{815797CF-B0F2-438B-86D2-FC8B097E3705}" type="pres">
      <dgm:prSet presAssocID="{6CDA17C4-1469-4672-AECA-5A57191943EB}" presName="desTx" presStyleLbl="alignAccFollowNode1" presStyleIdx="5" presStyleCnt="6">
        <dgm:presLayoutVars>
          <dgm:bulletEnabled val="1"/>
        </dgm:presLayoutVars>
      </dgm:prSet>
      <dgm:spPr/>
    </dgm:pt>
  </dgm:ptLst>
  <dgm:cxnLst>
    <dgm:cxn modelId="{95020802-BD2E-4232-8D33-75192690E7F0}" type="presOf" srcId="{32C8E1E3-422A-417C-A521-462FC4B5D63F}" destId="{549BBE21-B7C4-4882-8AFB-62E478FB980F}" srcOrd="0" destOrd="0" presId="urn:microsoft.com/office/officeart/2005/8/layout/hList1"/>
    <dgm:cxn modelId="{464C7A05-A923-4B4A-BFE6-CFE04EE2FE4C}" type="presOf" srcId="{B0F6353E-491B-0040-B5CF-C04616EB8C30}" destId="{549BBE21-B7C4-4882-8AFB-62E478FB980F}" srcOrd="0" destOrd="4" presId="urn:microsoft.com/office/officeart/2005/8/layout/hList1"/>
    <dgm:cxn modelId="{7588D407-67D2-4091-81D4-9A5241106625}" type="presOf" srcId="{6CDA17C4-1469-4672-AECA-5A57191943EB}" destId="{B48421F4-FACC-4A62-B06B-2EB586BFA3AA}" srcOrd="0" destOrd="0" presId="urn:microsoft.com/office/officeart/2005/8/layout/hList1"/>
    <dgm:cxn modelId="{59A4140F-96F0-2849-B66D-AE6A78B1D5BE}" srcId="{89B23019-32C7-4E95-A4C8-84327A3B9BB3}" destId="{31BF8CC4-6E8E-0947-AF44-624F13148B71}" srcOrd="3" destOrd="0" parTransId="{F85B5152-8329-D242-B910-583D4F0643A3}" sibTransId="{D3D3C5C3-682C-884A-86D7-F3F0DEC68EFC}"/>
    <dgm:cxn modelId="{AD3F1512-866E-44DD-9919-0A254D8E37B8}" srcId="{720E8A6E-B0D6-435F-AF40-E33ACB62B059}" destId="{F07156D0-0053-4E28-97E8-2CFDB03980BD}" srcOrd="1" destOrd="0" parTransId="{3CDECC42-C6EC-4CC8-85D0-CF47F5C25308}" sibTransId="{96547961-A490-46D9-ADDB-925A9114C5ED}"/>
    <dgm:cxn modelId="{15860314-93AE-423F-9B67-1C9A4A429BC3}" srcId="{4724596F-5519-4BFE-82F2-C618F97F4234}" destId="{251DE922-2343-4760-9346-ECEC9E7ABD68}" srcOrd="0" destOrd="0" parTransId="{265E09B3-87BA-480B-8922-FE92159347AB}" sibTransId="{62A6FE28-B1BE-474A-8DD4-224CB1A2F454}"/>
    <dgm:cxn modelId="{334C8018-BFC1-4F87-9E7B-5317077767D5}" type="presOf" srcId="{4724596F-5519-4BFE-82F2-C618F97F4234}" destId="{55CDB853-D748-4B61-AACA-3D1CB3892959}" srcOrd="0" destOrd="0" presId="urn:microsoft.com/office/officeart/2005/8/layout/hList1"/>
    <dgm:cxn modelId="{4672EA1B-BBAC-4125-99C3-6AEA10185636}" type="presOf" srcId="{6D317B1D-BE22-4E1D-AF75-DDA950398B99}" destId="{26F0FB09-FF64-4421-A5A3-2BDB92C709BC}" srcOrd="0" destOrd="0" presId="urn:microsoft.com/office/officeart/2005/8/layout/hList1"/>
    <dgm:cxn modelId="{8BA09E20-9B0A-4568-B467-E00D99734DF3}" type="presOf" srcId="{16C74BA6-78C6-4CFB-B629-342DC752C416}" destId="{4B7E89E9-038E-464D-A2A7-BD9C6CEE3845}" srcOrd="0" destOrd="2" presId="urn:microsoft.com/office/officeart/2005/8/layout/hList1"/>
    <dgm:cxn modelId="{DEE9DC21-14B8-49AC-8AB1-7249C18E487D}" type="presOf" srcId="{179036DF-955B-484F-B85F-8AA666C4F547}" destId="{2C6328FB-7C05-4127-BBEA-747E88765C05}" srcOrd="0" destOrd="4" presId="urn:microsoft.com/office/officeart/2005/8/layout/hList1"/>
    <dgm:cxn modelId="{3A24FD23-B14F-437E-A00F-7A2F323BA856}" srcId="{08EC2A85-8F5A-4E17-B4AB-64D258A5682E}" destId="{6D317B1D-BE22-4E1D-AF75-DDA950398B99}" srcOrd="3" destOrd="0" parTransId="{84D309FE-B619-4EB6-8DB8-50CB9BC805C4}" sibTransId="{BFB734FE-34C5-489A-A6A1-636C29828250}"/>
    <dgm:cxn modelId="{19366927-F27D-471A-B3C9-DDF43D724974}" type="presOf" srcId="{BD4C3404-110E-8A4C-8842-592A401A32B1}" destId="{549BBE21-B7C4-4882-8AFB-62E478FB980F}" srcOrd="0" destOrd="1" presId="urn:microsoft.com/office/officeart/2005/8/layout/hList1"/>
    <dgm:cxn modelId="{15DE0B2A-D6F0-44F6-9698-2E67A97585E4}" srcId="{4724596F-5519-4BFE-82F2-C618F97F4234}" destId="{2F3D044A-1923-4EE1-A07F-92790BD8C9A2}" srcOrd="4" destOrd="0" parTransId="{83408306-62BE-498E-8156-F2373A269E28}" sibTransId="{3F988D2E-DABB-4E04-B391-A83FB8292CF9}"/>
    <dgm:cxn modelId="{35C6EA2A-2218-4B92-9F33-C6F8EDB23B3B}" type="presOf" srcId="{251DE922-2343-4760-9346-ECEC9E7ABD68}" destId="{4B7E89E9-038E-464D-A2A7-BD9C6CEE3845}" srcOrd="0" destOrd="0" presId="urn:microsoft.com/office/officeart/2005/8/layout/hList1"/>
    <dgm:cxn modelId="{BCD71E31-44CC-AA43-8646-9202EFFB51FF}" srcId="{89B23019-32C7-4E95-A4C8-84327A3B9BB3}" destId="{71573DFA-DA2C-144B-9EAA-E5E046A6D8AA}" srcOrd="2" destOrd="0" parTransId="{FA82999A-454B-F647-8B54-415220E77A4B}" sibTransId="{C73296FC-5E5C-EA4D-BC8F-72C9EB9BE7BF}"/>
    <dgm:cxn modelId="{F7826532-D44E-4348-B385-B7A4BA4AE908}" type="presOf" srcId="{98FD262E-24E0-432B-9EE4-C124BEA75581}" destId="{60E44B86-E693-4A04-92EA-2DA5CC6DE3E3}" srcOrd="0" destOrd="1" presId="urn:microsoft.com/office/officeart/2005/8/layout/hList1"/>
    <dgm:cxn modelId="{5DA2AA38-1F56-4161-A6E1-D1C958ED4335}" srcId="{367C825C-103C-4BBC-B553-04D286401945}" destId="{9D7CE092-41E2-4869-B129-7F60DD769FFE}" srcOrd="0" destOrd="0" parTransId="{135AB6BB-589B-4E9E-B3AB-6E1F4658C574}" sibTransId="{58231C61-23DC-495D-904C-E795AA0B0CAC}"/>
    <dgm:cxn modelId="{3C637440-5C54-4B25-BCC9-77EC85C024E9}" srcId="{4724596F-5519-4BFE-82F2-C618F97F4234}" destId="{61CAB939-8E14-40DD-B933-A05D18ACE593}" srcOrd="3" destOrd="0" parTransId="{2DA5868B-F117-41A0-B32D-686669C60F7A}" sibTransId="{230AD4B4-ADD4-4E4C-8CB4-F1D343EFAF0C}"/>
    <dgm:cxn modelId="{ACC6465B-9CD8-4EAC-8B06-CAB471A69377}" type="presOf" srcId="{F07156D0-0053-4E28-97E8-2CFDB03980BD}" destId="{2C6328FB-7C05-4127-BBEA-747E88765C05}" srcOrd="0" destOrd="2" presId="urn:microsoft.com/office/officeart/2005/8/layout/hList1"/>
    <dgm:cxn modelId="{0260135D-142C-4CF9-BE85-114DCB230D0B}" type="presOf" srcId="{720E8A6E-B0D6-435F-AF40-E33ACB62B059}" destId="{2C6328FB-7C05-4127-BBEA-747E88765C05}" srcOrd="0" destOrd="0" presId="urn:microsoft.com/office/officeart/2005/8/layout/hList1"/>
    <dgm:cxn modelId="{5F122A62-DA41-49F8-92E1-17834A22175C}" type="presOf" srcId="{61CAB939-8E14-40DD-B933-A05D18ACE593}" destId="{4B7E89E9-038E-464D-A2A7-BD9C6CEE3845}" srcOrd="0" destOrd="3" presId="urn:microsoft.com/office/officeart/2005/8/layout/hList1"/>
    <dgm:cxn modelId="{853BFD42-6E28-4F21-B1BF-F9FB41FAB6EE}" type="presOf" srcId="{89B23019-32C7-4E95-A4C8-84327A3B9BB3}" destId="{26B39AB6-0957-487A-94F7-9D8819BF06C8}" srcOrd="0" destOrd="0" presId="urn:microsoft.com/office/officeart/2005/8/layout/hList1"/>
    <dgm:cxn modelId="{A73E3F67-6214-4C1D-9FFA-AE51C4246EE6}" type="presOf" srcId="{367C825C-103C-4BBC-B553-04D286401945}" destId="{7BC876D9-8F6B-4539-BA9B-B91F152153C5}" srcOrd="0" destOrd="0" presId="urn:microsoft.com/office/officeart/2005/8/layout/hList1"/>
    <dgm:cxn modelId="{20A2CA48-0DDB-47D4-AEA3-DA06ACB0AB25}" srcId="{65C4749F-261E-4614-AC26-4D2139DFE9A3}" destId="{75AC4661-43A4-4A79-A899-8EA26711EC42}" srcOrd="0" destOrd="0" parTransId="{56209172-D450-4965-ADD5-1B00076CC5FC}" sibTransId="{F034D646-6D7B-454F-8964-779A8F7F310E}"/>
    <dgm:cxn modelId="{B4B6C74B-68E9-4AB7-89F7-384971B44E31}" type="presOf" srcId="{A24CF48B-482A-4781-A6BA-214AC1FA4AF4}" destId="{BB2F28B5-604E-4B4A-905E-E9D18FA1660D}" srcOrd="0" destOrd="0" presId="urn:microsoft.com/office/officeart/2005/8/layout/hList1"/>
    <dgm:cxn modelId="{E06E794E-7DA1-4D62-9C28-02229A681348}" srcId="{6CDA17C4-1469-4672-AECA-5A57191943EB}" destId="{EE9BDD9C-FB8D-45E1-911B-266AF44FAB2F}" srcOrd="2" destOrd="0" parTransId="{C2A50784-9E29-4566-989A-157F1FB9F12F}" sibTransId="{8DB58C38-FADD-4DFC-AAA2-5A3CD5929A6D}"/>
    <dgm:cxn modelId="{3744B54F-3F08-498B-8A3C-A35C4510AF52}" type="presOf" srcId="{576741F9-A009-4FF4-9548-77EDAB9356CA}" destId="{16ED65C9-5F60-4240-A475-3B1C71D1FBA0}" srcOrd="0" destOrd="0" presId="urn:microsoft.com/office/officeart/2005/8/layout/hList1"/>
    <dgm:cxn modelId="{8462DC51-7C4E-4A8D-99AA-E058F8E6BD24}" srcId="{6CDA17C4-1469-4672-AECA-5A57191943EB}" destId="{65C4749F-261E-4614-AC26-4D2139DFE9A3}" srcOrd="1" destOrd="0" parTransId="{D89B4B48-9A96-4361-A7E4-9767EB343935}" sibTransId="{BA8585BB-2FBF-44EF-B06D-0F8B83D6314E}"/>
    <dgm:cxn modelId="{6E82BD52-3A7F-4F86-BF38-505DACC891BD}" srcId="{4724596F-5519-4BFE-82F2-C618F97F4234}" destId="{46473C7C-9760-4DFD-8CEC-9D357227EAEE}" srcOrd="1" destOrd="0" parTransId="{7A5EE7E4-4D5C-4781-99BC-4B83D81A6FA4}" sibTransId="{6192BACD-B027-4833-935C-6D87FA78F986}"/>
    <dgm:cxn modelId="{06346E54-88AE-4F5B-A35D-3F472A8F2FE1}" srcId="{720E8A6E-B0D6-435F-AF40-E33ACB62B059}" destId="{EFE22232-5A33-4DAD-BB44-8E363718BA38}" srcOrd="0" destOrd="0" parTransId="{2AF6CFEB-34EC-4EC5-942A-D74026671323}" sibTransId="{D0E1A2F4-BE6C-4648-99B0-520788C00E36}"/>
    <dgm:cxn modelId="{5625DE56-9FA4-4A3E-BD27-D8E2FBE78D4B}" srcId="{4724596F-5519-4BFE-82F2-C618F97F4234}" destId="{16C74BA6-78C6-4CFB-B629-342DC752C416}" srcOrd="2" destOrd="0" parTransId="{2E0ADCB3-6F9A-4C8F-ABA5-3F4DEB14227F}" sibTransId="{CE68DA4F-0604-4EA9-A50F-AC182918F90B}"/>
    <dgm:cxn modelId="{8DDCE279-702B-4144-8840-2E2F50556DE9}" srcId="{08EC2A85-8F5A-4E17-B4AB-64D258A5682E}" destId="{89B23019-32C7-4E95-A4C8-84327A3B9BB3}" srcOrd="4" destOrd="0" parTransId="{0C04D950-929C-48F4-9EF8-F8C2D510C9DD}" sibTransId="{8E89B6D5-2BFA-4696-A53F-81B6F25D5FA1}"/>
    <dgm:cxn modelId="{9A776F7E-9C4A-4C21-9615-07C624CE34E9}" srcId="{65C4749F-261E-4614-AC26-4D2139DFE9A3}" destId="{D27D192F-6D72-4EFF-B61E-EE9A6EDE99C9}" srcOrd="1" destOrd="0" parTransId="{E9EF42DB-436E-40B0-A4B6-048A0BE75BCD}" sibTransId="{FAC14E24-0CC6-474D-A5F7-2EA89CA7DD65}"/>
    <dgm:cxn modelId="{5197577E-1ADA-4186-BBD5-A3E13F93F9E0}" srcId="{6D317B1D-BE22-4E1D-AF75-DDA950398B99}" destId="{720E8A6E-B0D6-435F-AF40-E33ACB62B059}" srcOrd="0" destOrd="0" parTransId="{B42BD1AF-984B-4BA0-B73B-D32760BFF67B}" sibTransId="{98150888-B8C7-4243-BE9E-8E33C392477E}"/>
    <dgm:cxn modelId="{4BC11B7F-BDE9-4500-AA90-F1E5E0A7DBA7}" type="presOf" srcId="{69513BF0-01FB-46EF-9DC6-99E06237E27C}" destId="{16ED65C9-5F60-4240-A475-3B1C71D1FBA0}" srcOrd="0" destOrd="1" presId="urn:microsoft.com/office/officeart/2005/8/layout/hList1"/>
    <dgm:cxn modelId="{ACAAE186-23EE-42E6-A73A-016ECE3EE254}" srcId="{6D317B1D-BE22-4E1D-AF75-DDA950398B99}" destId="{3C632B5C-BC07-476C-9BE7-74292E4A20F1}" srcOrd="1" destOrd="0" parTransId="{8B6FF0B2-F414-43A3-AC35-DBD920D83803}" sibTransId="{9B524702-4AB8-441F-A20F-0480AB19C9E6}"/>
    <dgm:cxn modelId="{BDD88A8C-E7BE-4E9F-9A4C-3ACE0A7D9D39}" type="presOf" srcId="{EE9BDD9C-FB8D-45E1-911B-266AF44FAB2F}" destId="{815797CF-B0F2-438B-86D2-FC8B097E3705}" srcOrd="0" destOrd="4" presId="urn:microsoft.com/office/officeart/2005/8/layout/hList1"/>
    <dgm:cxn modelId="{3BBDF195-75CC-4903-AA69-15AC34A4B794}" type="presOf" srcId="{9DFCFC18-AF49-419A-936D-BAE3614D147B}" destId="{815797CF-B0F2-438B-86D2-FC8B097E3705}" srcOrd="0" destOrd="0" presId="urn:microsoft.com/office/officeart/2005/8/layout/hList1"/>
    <dgm:cxn modelId="{7918F7AA-04E5-4A6E-861D-9A99662D7F49}" srcId="{367C825C-103C-4BBC-B553-04D286401945}" destId="{98FD262E-24E0-432B-9EE4-C124BEA75581}" srcOrd="1" destOrd="0" parTransId="{113F6E58-38F5-46C2-BDB8-C3D85348D64D}" sibTransId="{F6794A62-7E6D-40C2-89C4-41CF38928574}"/>
    <dgm:cxn modelId="{5A9B66AC-AEE2-854A-B9DD-8094235B01B4}" srcId="{89B23019-32C7-4E95-A4C8-84327A3B9BB3}" destId="{B0F6353E-491B-0040-B5CF-C04616EB8C30}" srcOrd="4" destOrd="0" parTransId="{937DD28F-1D96-A849-AC25-49BA2AEE13AE}" sibTransId="{8B0ABA44-963A-614A-9B03-261B4204C46D}"/>
    <dgm:cxn modelId="{F95FBEAE-15FF-452B-A39F-521BD2E4B637}" srcId="{89B23019-32C7-4E95-A4C8-84327A3B9BB3}" destId="{32C8E1E3-422A-417C-A521-462FC4B5D63F}" srcOrd="0" destOrd="0" parTransId="{BAC2BEA1-2D06-40CC-9A6D-B8458022D48C}" sibTransId="{8BEF51FA-0D3C-4472-8D2D-F02340838366}"/>
    <dgm:cxn modelId="{53DB15AF-CEA2-4C59-95A9-A60B9EEDB7A3}" srcId="{6CDA17C4-1469-4672-AECA-5A57191943EB}" destId="{9DFCFC18-AF49-419A-936D-BAE3614D147B}" srcOrd="0" destOrd="0" parTransId="{53EC5A12-CF81-46CC-BACD-233381ACB26E}" sibTransId="{C940CE54-5304-4299-8B08-9C61060DAB0E}"/>
    <dgm:cxn modelId="{48F9D6AF-1D5F-4A2B-99F1-B0CC4B59F796}" srcId="{6D317B1D-BE22-4E1D-AF75-DDA950398B99}" destId="{179036DF-955B-484F-B85F-8AA666C4F547}" srcOrd="2" destOrd="0" parTransId="{AA59C3E5-4FC8-4128-B857-90CC50EC4441}" sibTransId="{82AC70CB-96CB-4508-8B03-C894550B8ABF}"/>
    <dgm:cxn modelId="{EDF71AB7-8212-47EE-9167-11D1272234E3}" type="presOf" srcId="{3C632B5C-BC07-476C-9BE7-74292E4A20F1}" destId="{2C6328FB-7C05-4127-BBEA-747E88765C05}" srcOrd="0" destOrd="3" presId="urn:microsoft.com/office/officeart/2005/8/layout/hList1"/>
    <dgm:cxn modelId="{0043F1B9-A975-4C0E-8C24-274073652820}" type="presOf" srcId="{9D7CE092-41E2-4869-B129-7F60DD769FFE}" destId="{60E44B86-E693-4A04-92EA-2DA5CC6DE3E3}" srcOrd="0" destOrd="0" presId="urn:microsoft.com/office/officeart/2005/8/layout/hList1"/>
    <dgm:cxn modelId="{74BA5FBD-F530-45E4-859E-51E6586D06A3}" type="presOf" srcId="{46473C7C-9760-4DFD-8CEC-9D357227EAEE}" destId="{4B7E89E9-038E-464D-A2A7-BD9C6CEE3845}" srcOrd="0" destOrd="1" presId="urn:microsoft.com/office/officeart/2005/8/layout/hList1"/>
    <dgm:cxn modelId="{F85E1FC1-B9F5-4258-9A0D-7656D29C17F5}" srcId="{08EC2A85-8F5A-4E17-B4AB-64D258A5682E}" destId="{A24CF48B-482A-4781-A6BA-214AC1FA4AF4}" srcOrd="2" destOrd="0" parTransId="{31143CF9-3EFE-42F5-B59E-9B4684D20E7B}" sibTransId="{1CD72C8A-750D-42B3-ADBF-B5CAA729024E}"/>
    <dgm:cxn modelId="{8F0321C5-DE17-413C-A62B-25094018E15C}" srcId="{A24CF48B-482A-4781-A6BA-214AC1FA4AF4}" destId="{576741F9-A009-4FF4-9548-77EDAB9356CA}" srcOrd="0" destOrd="0" parTransId="{7344F019-6559-4EF4-9B66-EB7DC6314829}" sibTransId="{5C281768-AE39-4296-96B8-A19296F6BEE4}"/>
    <dgm:cxn modelId="{7608D2C7-6C4E-46F5-9797-C017D0C8AD9A}" type="presOf" srcId="{31BF8CC4-6E8E-0947-AF44-624F13148B71}" destId="{549BBE21-B7C4-4882-8AFB-62E478FB980F}" srcOrd="0" destOrd="3" presId="urn:microsoft.com/office/officeart/2005/8/layout/hList1"/>
    <dgm:cxn modelId="{F8E68DCC-8885-BB47-99F4-9B5B011D6283}" srcId="{89B23019-32C7-4E95-A4C8-84327A3B9BB3}" destId="{BD4C3404-110E-8A4C-8842-592A401A32B1}" srcOrd="1" destOrd="0" parTransId="{4EA15B49-B784-7147-A55B-3DBD9D49C18E}" sibTransId="{C672809C-CCC5-FF48-8D40-1E5F4228EB27}"/>
    <dgm:cxn modelId="{E17ED0CC-CE51-4FE6-99F8-28BCB347F972}" type="presOf" srcId="{08EC2A85-8F5A-4E17-B4AB-64D258A5682E}" destId="{9721A4F4-F528-4855-94D2-72E4A266DE82}" srcOrd="0" destOrd="0" presId="urn:microsoft.com/office/officeart/2005/8/layout/hList1"/>
    <dgm:cxn modelId="{C5038BCD-2CD3-479B-ACE6-BAB775E8CD94}" type="presOf" srcId="{EFE22232-5A33-4DAD-BB44-8E363718BA38}" destId="{2C6328FB-7C05-4127-BBEA-747E88765C05}" srcOrd="0" destOrd="1" presId="urn:microsoft.com/office/officeart/2005/8/layout/hList1"/>
    <dgm:cxn modelId="{5BD873CE-7889-472F-ADBA-5E4891A94942}" type="presOf" srcId="{65C4749F-261E-4614-AC26-4D2139DFE9A3}" destId="{815797CF-B0F2-438B-86D2-FC8B097E3705}" srcOrd="0" destOrd="1" presId="urn:microsoft.com/office/officeart/2005/8/layout/hList1"/>
    <dgm:cxn modelId="{1473A0D0-82C1-4606-8297-E7D1038BBCB1}" type="presOf" srcId="{2F3D044A-1923-4EE1-A07F-92790BD8C9A2}" destId="{4B7E89E9-038E-464D-A2A7-BD9C6CEE3845}" srcOrd="0" destOrd="4" presId="urn:microsoft.com/office/officeart/2005/8/layout/hList1"/>
    <dgm:cxn modelId="{6FAA24D8-0472-45C3-982A-0E9A2B16BEF0}" type="presOf" srcId="{D27D192F-6D72-4EFF-B61E-EE9A6EDE99C9}" destId="{815797CF-B0F2-438B-86D2-FC8B097E3705}" srcOrd="0" destOrd="3" presId="urn:microsoft.com/office/officeart/2005/8/layout/hList1"/>
    <dgm:cxn modelId="{F309E9DB-A52B-4386-969B-1C6816F4CF66}" type="presOf" srcId="{75AC4661-43A4-4A79-A899-8EA26711EC42}" destId="{815797CF-B0F2-438B-86D2-FC8B097E3705}" srcOrd="0" destOrd="2" presId="urn:microsoft.com/office/officeart/2005/8/layout/hList1"/>
    <dgm:cxn modelId="{C9043FEC-F9E6-4C2D-8127-5089C8F8F872}" srcId="{08EC2A85-8F5A-4E17-B4AB-64D258A5682E}" destId="{4724596F-5519-4BFE-82F2-C618F97F4234}" srcOrd="1" destOrd="0" parTransId="{467E249F-2D09-4040-A8A1-8ADB4C64F44E}" sibTransId="{8DBB8741-06E9-496A-94B3-C6259A60F3F1}"/>
    <dgm:cxn modelId="{F32B21F4-BEBE-4B9A-BA15-5355266F7CC0}" srcId="{A24CF48B-482A-4781-A6BA-214AC1FA4AF4}" destId="{69513BF0-01FB-46EF-9DC6-99E06237E27C}" srcOrd="1" destOrd="0" parTransId="{DA097140-FAF4-4BB0-8486-EA6989A9864D}" sibTransId="{05128960-5421-45A0-B93F-275AC1093F16}"/>
    <dgm:cxn modelId="{BDD7E3F4-438D-4F80-A6F3-4C2CCB6BC21E}" srcId="{08EC2A85-8F5A-4E17-B4AB-64D258A5682E}" destId="{367C825C-103C-4BBC-B553-04D286401945}" srcOrd="0" destOrd="0" parTransId="{0394A328-B87C-41AC-A896-0D901C110699}" sibTransId="{5E51EAE5-0348-4BEF-A518-D0B2567DA605}"/>
    <dgm:cxn modelId="{D49518F8-6C07-4E11-8A4D-3F873D0BCB53}" srcId="{08EC2A85-8F5A-4E17-B4AB-64D258A5682E}" destId="{6CDA17C4-1469-4672-AECA-5A57191943EB}" srcOrd="5" destOrd="0" parTransId="{DC4E8870-92AD-4D61-B743-B45181A64A78}" sibTransId="{5944C75F-2801-446F-B85B-8AA1B2CDE698}"/>
    <dgm:cxn modelId="{E1CF4AFA-604D-42F3-B16E-67470742E4F2}" type="presOf" srcId="{71573DFA-DA2C-144B-9EAA-E5E046A6D8AA}" destId="{549BBE21-B7C4-4882-8AFB-62E478FB980F}" srcOrd="0" destOrd="2" presId="urn:microsoft.com/office/officeart/2005/8/layout/hList1"/>
    <dgm:cxn modelId="{E8A629C1-13F8-44C3-B198-7C77D071EE07}" type="presParOf" srcId="{9721A4F4-F528-4855-94D2-72E4A266DE82}" destId="{72B6C2EB-D4EA-4F1C-93E3-168B6074D6C5}" srcOrd="0" destOrd="0" presId="urn:microsoft.com/office/officeart/2005/8/layout/hList1"/>
    <dgm:cxn modelId="{F90E7D42-EB93-4B3E-B60E-51960569A428}" type="presParOf" srcId="{72B6C2EB-D4EA-4F1C-93E3-168B6074D6C5}" destId="{7BC876D9-8F6B-4539-BA9B-B91F152153C5}" srcOrd="0" destOrd="0" presId="urn:microsoft.com/office/officeart/2005/8/layout/hList1"/>
    <dgm:cxn modelId="{0FEE42EC-98C6-4464-829C-8160A6D29719}" type="presParOf" srcId="{72B6C2EB-D4EA-4F1C-93E3-168B6074D6C5}" destId="{60E44B86-E693-4A04-92EA-2DA5CC6DE3E3}" srcOrd="1" destOrd="0" presId="urn:microsoft.com/office/officeart/2005/8/layout/hList1"/>
    <dgm:cxn modelId="{4E7E6C6F-8B4C-4560-B833-6DD4E3447691}" type="presParOf" srcId="{9721A4F4-F528-4855-94D2-72E4A266DE82}" destId="{8F4ED008-61CB-4708-8CB4-F7FD02C42560}" srcOrd="1" destOrd="0" presId="urn:microsoft.com/office/officeart/2005/8/layout/hList1"/>
    <dgm:cxn modelId="{2FCB0720-F217-45FC-A10E-665BBFA7E79A}" type="presParOf" srcId="{9721A4F4-F528-4855-94D2-72E4A266DE82}" destId="{AF06B9D9-4E9D-4D94-BD71-D3B865CF1867}" srcOrd="2" destOrd="0" presId="urn:microsoft.com/office/officeart/2005/8/layout/hList1"/>
    <dgm:cxn modelId="{4DDECB05-8AEC-4E64-AD05-A7861EAC23BC}" type="presParOf" srcId="{AF06B9D9-4E9D-4D94-BD71-D3B865CF1867}" destId="{55CDB853-D748-4B61-AACA-3D1CB3892959}" srcOrd="0" destOrd="0" presId="urn:microsoft.com/office/officeart/2005/8/layout/hList1"/>
    <dgm:cxn modelId="{8D7AE215-F776-49A9-82FE-F664FB5218F3}" type="presParOf" srcId="{AF06B9D9-4E9D-4D94-BD71-D3B865CF1867}" destId="{4B7E89E9-038E-464D-A2A7-BD9C6CEE3845}" srcOrd="1" destOrd="0" presId="urn:microsoft.com/office/officeart/2005/8/layout/hList1"/>
    <dgm:cxn modelId="{045D2837-5FC4-4BDF-B55D-A29A1D432B6F}" type="presParOf" srcId="{9721A4F4-F528-4855-94D2-72E4A266DE82}" destId="{7994B1AC-23A1-4F6D-9F8F-DD8822C72515}" srcOrd="3" destOrd="0" presId="urn:microsoft.com/office/officeart/2005/8/layout/hList1"/>
    <dgm:cxn modelId="{2006E456-AB36-4577-84AF-CA4290A4A0DF}" type="presParOf" srcId="{9721A4F4-F528-4855-94D2-72E4A266DE82}" destId="{47A53888-7329-4D6E-BD3E-700C6287BD6D}" srcOrd="4" destOrd="0" presId="urn:microsoft.com/office/officeart/2005/8/layout/hList1"/>
    <dgm:cxn modelId="{1267E488-F211-4CEE-BF75-7114E7A6D50B}" type="presParOf" srcId="{47A53888-7329-4D6E-BD3E-700C6287BD6D}" destId="{BB2F28B5-604E-4B4A-905E-E9D18FA1660D}" srcOrd="0" destOrd="0" presId="urn:microsoft.com/office/officeart/2005/8/layout/hList1"/>
    <dgm:cxn modelId="{BE375704-1E4F-472B-95D1-A2DEA49954F8}" type="presParOf" srcId="{47A53888-7329-4D6E-BD3E-700C6287BD6D}" destId="{16ED65C9-5F60-4240-A475-3B1C71D1FBA0}" srcOrd="1" destOrd="0" presId="urn:microsoft.com/office/officeart/2005/8/layout/hList1"/>
    <dgm:cxn modelId="{60B00D8C-47FC-416D-9C2F-618C9F29F6A5}" type="presParOf" srcId="{9721A4F4-F528-4855-94D2-72E4A266DE82}" destId="{CB286E3E-5A8D-49BA-9F38-8C218BD03D55}" srcOrd="5" destOrd="0" presId="urn:microsoft.com/office/officeart/2005/8/layout/hList1"/>
    <dgm:cxn modelId="{8AD00DD2-BD24-4B42-AD04-D8FFCB2EE934}" type="presParOf" srcId="{9721A4F4-F528-4855-94D2-72E4A266DE82}" destId="{E6A038C0-17AE-4DC7-96FC-CDA16D7FFF18}" srcOrd="6" destOrd="0" presId="urn:microsoft.com/office/officeart/2005/8/layout/hList1"/>
    <dgm:cxn modelId="{83D6C190-59E5-46CB-B081-0B08C9D953B8}" type="presParOf" srcId="{E6A038C0-17AE-4DC7-96FC-CDA16D7FFF18}" destId="{26F0FB09-FF64-4421-A5A3-2BDB92C709BC}" srcOrd="0" destOrd="0" presId="urn:microsoft.com/office/officeart/2005/8/layout/hList1"/>
    <dgm:cxn modelId="{3646F2C4-4865-4EA0-B1C3-AF083672BFE8}" type="presParOf" srcId="{E6A038C0-17AE-4DC7-96FC-CDA16D7FFF18}" destId="{2C6328FB-7C05-4127-BBEA-747E88765C05}" srcOrd="1" destOrd="0" presId="urn:microsoft.com/office/officeart/2005/8/layout/hList1"/>
    <dgm:cxn modelId="{14DEAEC5-85F4-40AC-8D95-E3816F58D674}" type="presParOf" srcId="{9721A4F4-F528-4855-94D2-72E4A266DE82}" destId="{EBA8AEB6-FA2E-4151-BAD1-FC6B88A749F7}" srcOrd="7" destOrd="0" presId="urn:microsoft.com/office/officeart/2005/8/layout/hList1"/>
    <dgm:cxn modelId="{507128B6-A7CB-46A8-9812-4F5F6FC271F0}" type="presParOf" srcId="{9721A4F4-F528-4855-94D2-72E4A266DE82}" destId="{9899B3A4-9B8C-4CB6-BBFE-33E4CB78BE3B}" srcOrd="8" destOrd="0" presId="urn:microsoft.com/office/officeart/2005/8/layout/hList1"/>
    <dgm:cxn modelId="{D73FA78D-7193-43AC-B9DE-E981D523EE48}" type="presParOf" srcId="{9899B3A4-9B8C-4CB6-BBFE-33E4CB78BE3B}" destId="{26B39AB6-0957-487A-94F7-9D8819BF06C8}" srcOrd="0" destOrd="0" presId="urn:microsoft.com/office/officeart/2005/8/layout/hList1"/>
    <dgm:cxn modelId="{5030AB9F-5B13-4ED8-93A8-DAAEA7840111}" type="presParOf" srcId="{9899B3A4-9B8C-4CB6-BBFE-33E4CB78BE3B}" destId="{549BBE21-B7C4-4882-8AFB-62E478FB980F}" srcOrd="1" destOrd="0" presId="urn:microsoft.com/office/officeart/2005/8/layout/hList1"/>
    <dgm:cxn modelId="{E8274175-6C69-4655-9D33-6A6E8D7E7A9A}" type="presParOf" srcId="{9721A4F4-F528-4855-94D2-72E4A266DE82}" destId="{1D0CA610-B819-480E-8271-5CE6CA0C6B35}" srcOrd="9" destOrd="0" presId="urn:microsoft.com/office/officeart/2005/8/layout/hList1"/>
    <dgm:cxn modelId="{FEC7DF9A-FEB1-4AA0-9544-D194DCD584D4}" type="presParOf" srcId="{9721A4F4-F528-4855-94D2-72E4A266DE82}" destId="{EF6F8F8F-3349-4774-AF69-72E0C16F5406}" srcOrd="10" destOrd="0" presId="urn:microsoft.com/office/officeart/2005/8/layout/hList1"/>
    <dgm:cxn modelId="{7204B7BD-1389-4A5A-8346-7ACD2C6E340D}" type="presParOf" srcId="{EF6F8F8F-3349-4774-AF69-72E0C16F5406}" destId="{B48421F4-FACC-4A62-B06B-2EB586BFA3AA}" srcOrd="0" destOrd="0" presId="urn:microsoft.com/office/officeart/2005/8/layout/hList1"/>
    <dgm:cxn modelId="{025D12F6-8B81-4AA5-B29B-3EC363B23FFA}" type="presParOf" srcId="{EF6F8F8F-3349-4774-AF69-72E0C16F5406}" destId="{815797CF-B0F2-438B-86D2-FC8B097E370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876D9-8F6B-4539-BA9B-B91F152153C5}">
      <dsp:nvSpPr>
        <dsp:cNvPr id="0" name=""/>
        <dsp:cNvSpPr/>
      </dsp:nvSpPr>
      <dsp:spPr>
        <a:xfrm>
          <a:off x="3189" y="365649"/>
          <a:ext cx="1694689" cy="384501"/>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0" i="0" kern="1200" dirty="0"/>
            <a:t>Average Electric Range by State:</a:t>
          </a:r>
          <a:endParaRPr lang="en-US" sz="1100" kern="1200" dirty="0"/>
        </a:p>
      </dsp:txBody>
      <dsp:txXfrm>
        <a:off x="3189" y="365649"/>
        <a:ext cx="1694689" cy="384501"/>
      </dsp:txXfrm>
    </dsp:sp>
    <dsp:sp modelId="{60E44B86-E693-4A04-92EA-2DA5CC6DE3E3}">
      <dsp:nvSpPr>
        <dsp:cNvPr id="0" name=""/>
        <dsp:cNvSpPr/>
      </dsp:nvSpPr>
      <dsp:spPr>
        <a:xfrm>
          <a:off x="3189" y="750151"/>
          <a:ext cx="1694689" cy="3439399"/>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Highest Average Electric Range: Alexandria County with an average of 326.0 miles.</a:t>
          </a:r>
          <a:endParaRPr lang="en-US" sz="1100" kern="1200" dirty="0"/>
        </a:p>
        <a:p>
          <a:pPr marL="57150" lvl="1" indent="-57150" algn="l" defTabSz="488950">
            <a:lnSpc>
              <a:spcPct val="90000"/>
            </a:lnSpc>
            <a:spcBef>
              <a:spcPct val="0"/>
            </a:spcBef>
            <a:spcAft>
              <a:spcPct val="15000"/>
            </a:spcAft>
            <a:buChar char="•"/>
          </a:pPr>
          <a:r>
            <a:rPr lang="en-US" sz="1100" b="0" i="0" kern="1200" dirty="0"/>
            <a:t>Lowest Average Electric Range: Richmond County with an average of </a:t>
          </a:r>
          <a:r>
            <a:rPr lang="en-US" sz="1100" b="0" i="0" kern="1200" dirty="0" err="1"/>
            <a:t>NaN</a:t>
          </a:r>
          <a:r>
            <a:rPr lang="en-US" sz="1100" b="0" i="0" kern="1200" dirty="0"/>
            <a:t> miles (data unavailable).</a:t>
          </a:r>
          <a:endParaRPr lang="en-US" sz="1100" kern="1200" dirty="0"/>
        </a:p>
      </dsp:txBody>
      <dsp:txXfrm>
        <a:off x="3189" y="750151"/>
        <a:ext cx="1694689" cy="3439399"/>
      </dsp:txXfrm>
    </dsp:sp>
    <dsp:sp modelId="{55CDB853-D748-4B61-AACA-3D1CB3892959}">
      <dsp:nvSpPr>
        <dsp:cNvPr id="0" name=""/>
        <dsp:cNvSpPr/>
      </dsp:nvSpPr>
      <dsp:spPr>
        <a:xfrm>
          <a:off x="1935135" y="365649"/>
          <a:ext cx="1694689" cy="384501"/>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0" i="0" kern="1200" dirty="0"/>
            <a:t>Top Cities with Highest EV Adoption Rates:</a:t>
          </a:r>
          <a:endParaRPr lang="en-US" sz="1100" kern="1200" dirty="0"/>
        </a:p>
      </dsp:txBody>
      <dsp:txXfrm>
        <a:off x="1935135" y="365649"/>
        <a:ext cx="1694689" cy="384501"/>
      </dsp:txXfrm>
    </dsp:sp>
    <dsp:sp modelId="{4B7E89E9-038E-464D-A2A7-BD9C6CEE3845}">
      <dsp:nvSpPr>
        <dsp:cNvPr id="0" name=""/>
        <dsp:cNvSpPr/>
      </dsp:nvSpPr>
      <dsp:spPr>
        <a:xfrm>
          <a:off x="1935135" y="750151"/>
          <a:ext cx="1694689" cy="3439399"/>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Seattle: 29,447 registered electric vehicles.</a:t>
          </a:r>
          <a:endParaRPr lang="en-US" sz="1100" kern="1200" dirty="0"/>
        </a:p>
        <a:p>
          <a:pPr marL="57150" lvl="1" indent="-57150" algn="l" defTabSz="488950">
            <a:lnSpc>
              <a:spcPct val="90000"/>
            </a:lnSpc>
            <a:spcBef>
              <a:spcPct val="0"/>
            </a:spcBef>
            <a:spcAft>
              <a:spcPct val="15000"/>
            </a:spcAft>
            <a:buChar char="•"/>
          </a:pPr>
          <a:r>
            <a:rPr lang="en-US" sz="1100" b="0" i="0" kern="1200"/>
            <a:t>Bellevue: 8,931 registered electric vehicles.</a:t>
          </a:r>
          <a:endParaRPr lang="en-US" sz="1100" kern="1200"/>
        </a:p>
        <a:p>
          <a:pPr marL="57150" lvl="1" indent="-57150" algn="l" defTabSz="488950">
            <a:lnSpc>
              <a:spcPct val="90000"/>
            </a:lnSpc>
            <a:spcBef>
              <a:spcPct val="0"/>
            </a:spcBef>
            <a:spcAft>
              <a:spcPct val="15000"/>
            </a:spcAft>
            <a:buChar char="•"/>
          </a:pPr>
          <a:r>
            <a:rPr lang="en-US" sz="1100" b="0" i="0" kern="1200"/>
            <a:t>Redmond: 6,478 registered electric vehicles.</a:t>
          </a:r>
          <a:endParaRPr lang="en-US" sz="1100" kern="1200"/>
        </a:p>
        <a:p>
          <a:pPr marL="57150" lvl="1" indent="-57150" algn="l" defTabSz="488950">
            <a:lnSpc>
              <a:spcPct val="90000"/>
            </a:lnSpc>
            <a:spcBef>
              <a:spcPct val="0"/>
            </a:spcBef>
            <a:spcAft>
              <a:spcPct val="15000"/>
            </a:spcAft>
            <a:buChar char="•"/>
          </a:pPr>
          <a:r>
            <a:rPr lang="en-US" sz="1100" b="0" i="0" kern="1200"/>
            <a:t>Vancouver: 6,193 registered electric vehicles.</a:t>
          </a:r>
          <a:endParaRPr lang="en-US" sz="1100" kern="1200"/>
        </a:p>
        <a:p>
          <a:pPr marL="57150" lvl="1" indent="-57150" algn="l" defTabSz="488950">
            <a:lnSpc>
              <a:spcPct val="90000"/>
            </a:lnSpc>
            <a:spcBef>
              <a:spcPct val="0"/>
            </a:spcBef>
            <a:spcAft>
              <a:spcPct val="15000"/>
            </a:spcAft>
            <a:buChar char="•"/>
          </a:pPr>
          <a:r>
            <a:rPr lang="en-US" sz="1100" b="0" i="0" kern="1200"/>
            <a:t>Bothell: 5,863 registered electric vehicles.</a:t>
          </a:r>
          <a:endParaRPr lang="en-US" sz="1100" kern="1200"/>
        </a:p>
      </dsp:txBody>
      <dsp:txXfrm>
        <a:off x="1935135" y="750151"/>
        <a:ext cx="1694689" cy="3439399"/>
      </dsp:txXfrm>
    </dsp:sp>
    <dsp:sp modelId="{BB2F28B5-604E-4B4A-905E-E9D18FA1660D}">
      <dsp:nvSpPr>
        <dsp:cNvPr id="0" name=""/>
        <dsp:cNvSpPr/>
      </dsp:nvSpPr>
      <dsp:spPr>
        <a:xfrm>
          <a:off x="3867082" y="365649"/>
          <a:ext cx="1694689" cy="384501"/>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0" i="0" kern="1200"/>
            <a:t>Electric Vehicle Type Distribution by Country:</a:t>
          </a:r>
          <a:endParaRPr lang="en-US" sz="1100" kern="1200"/>
        </a:p>
      </dsp:txBody>
      <dsp:txXfrm>
        <a:off x="3867082" y="365649"/>
        <a:ext cx="1694689" cy="384501"/>
      </dsp:txXfrm>
    </dsp:sp>
    <dsp:sp modelId="{16ED65C9-5F60-4240-A475-3B1C71D1FBA0}">
      <dsp:nvSpPr>
        <dsp:cNvPr id="0" name=""/>
        <dsp:cNvSpPr/>
      </dsp:nvSpPr>
      <dsp:spPr>
        <a:xfrm>
          <a:off x="3867082" y="750151"/>
          <a:ext cx="1694689" cy="3439399"/>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b="0" i="0" kern="1200"/>
            <a:t>Plug-in Hybrid Electric Vehicles (PHEVs): 38,656 registered vehicles.</a:t>
          </a:r>
          <a:endParaRPr lang="en-US" sz="1100" kern="1200"/>
        </a:p>
        <a:p>
          <a:pPr marL="57150" lvl="1" indent="-57150" algn="l" defTabSz="488950">
            <a:lnSpc>
              <a:spcPct val="90000"/>
            </a:lnSpc>
            <a:spcBef>
              <a:spcPct val="0"/>
            </a:spcBef>
            <a:spcAft>
              <a:spcPct val="15000"/>
            </a:spcAft>
            <a:buChar char="•"/>
          </a:pPr>
          <a:r>
            <a:rPr lang="en-US" sz="1100" b="0" i="0" kern="1200"/>
            <a:t>Battery Electric Vehicles (BEVs): 47,260 registered vehicles.</a:t>
          </a:r>
          <a:endParaRPr lang="en-US" sz="1100" kern="1200"/>
        </a:p>
      </dsp:txBody>
      <dsp:txXfrm>
        <a:off x="3867082" y="750151"/>
        <a:ext cx="1694689" cy="3439399"/>
      </dsp:txXfrm>
    </dsp:sp>
    <dsp:sp modelId="{26F0FB09-FF64-4421-A5A3-2BDB92C709BC}">
      <dsp:nvSpPr>
        <dsp:cNvPr id="0" name=""/>
        <dsp:cNvSpPr/>
      </dsp:nvSpPr>
      <dsp:spPr>
        <a:xfrm>
          <a:off x="5799028" y="365649"/>
          <a:ext cx="1694689" cy="384501"/>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0" i="0" kern="1200"/>
            <a:t>Model Year and Make Analysis:</a:t>
          </a:r>
          <a:endParaRPr lang="en-US" sz="1100" kern="1200"/>
        </a:p>
      </dsp:txBody>
      <dsp:txXfrm>
        <a:off x="5799028" y="365649"/>
        <a:ext cx="1694689" cy="384501"/>
      </dsp:txXfrm>
    </dsp:sp>
    <dsp:sp modelId="{2C6328FB-7C05-4127-BBEA-747E88765C05}">
      <dsp:nvSpPr>
        <dsp:cNvPr id="0" name=""/>
        <dsp:cNvSpPr/>
      </dsp:nvSpPr>
      <dsp:spPr>
        <a:xfrm>
          <a:off x="5799028" y="750151"/>
          <a:ext cx="1694689" cy="3439399"/>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b="0" i="0" kern="1200"/>
            <a:t>Highest Average Electric Range by Model Year:</a:t>
          </a:r>
          <a:endParaRPr lang="en-US" sz="1100" kern="1200"/>
        </a:p>
        <a:p>
          <a:pPr marL="114300" lvl="2" indent="-57150" algn="l" defTabSz="488950">
            <a:lnSpc>
              <a:spcPct val="90000"/>
            </a:lnSpc>
            <a:spcBef>
              <a:spcPct val="0"/>
            </a:spcBef>
            <a:spcAft>
              <a:spcPct val="15000"/>
            </a:spcAft>
            <a:buChar char="•"/>
          </a:pPr>
          <a:r>
            <a:rPr lang="en-US" sz="1100" b="0" i="0" kern="1200"/>
            <a:t>2024 models: Dodge with an average of 32.0 miles.</a:t>
          </a:r>
          <a:endParaRPr lang="en-US" sz="1100" kern="1200"/>
        </a:p>
        <a:p>
          <a:pPr marL="114300" lvl="2" indent="-57150" algn="l" defTabSz="488950">
            <a:lnSpc>
              <a:spcPct val="90000"/>
            </a:lnSpc>
            <a:spcBef>
              <a:spcPct val="0"/>
            </a:spcBef>
            <a:spcAft>
              <a:spcPct val="15000"/>
            </a:spcAft>
            <a:buChar char="•"/>
          </a:pPr>
          <a:r>
            <a:rPr lang="en-US" sz="1100" b="0" i="0" kern="1200"/>
            <a:t>2023 models: Hyundai with an average of 31.21 miles.</a:t>
          </a:r>
          <a:endParaRPr lang="en-US" sz="1100" kern="1200"/>
        </a:p>
        <a:p>
          <a:pPr marL="57150" lvl="1" indent="-57150" algn="l" defTabSz="488950">
            <a:lnSpc>
              <a:spcPct val="90000"/>
            </a:lnSpc>
            <a:spcBef>
              <a:spcPct val="0"/>
            </a:spcBef>
            <a:spcAft>
              <a:spcPct val="15000"/>
            </a:spcAft>
            <a:buChar char="•"/>
          </a:pPr>
          <a:r>
            <a:rPr lang="en-US" sz="1100" b="0" i="0" kern="1200"/>
            <a:t>Unique Model Years: 22</a:t>
          </a:r>
          <a:endParaRPr lang="en-US" sz="1100" kern="1200"/>
        </a:p>
        <a:p>
          <a:pPr marL="57150" lvl="1" indent="-57150" algn="l" defTabSz="488950">
            <a:lnSpc>
              <a:spcPct val="90000"/>
            </a:lnSpc>
            <a:spcBef>
              <a:spcPct val="0"/>
            </a:spcBef>
            <a:spcAft>
              <a:spcPct val="15000"/>
            </a:spcAft>
            <a:buChar char="•"/>
          </a:pPr>
          <a:r>
            <a:rPr lang="en-US" sz="1100" b="0" i="0" kern="1200"/>
            <a:t>Unique Models: 95</a:t>
          </a:r>
          <a:endParaRPr lang="en-US" sz="1100" kern="1200"/>
        </a:p>
      </dsp:txBody>
      <dsp:txXfrm>
        <a:off x="5799028" y="750151"/>
        <a:ext cx="1694689" cy="3439399"/>
      </dsp:txXfrm>
    </dsp:sp>
    <dsp:sp modelId="{26B39AB6-0957-487A-94F7-9D8819BF06C8}">
      <dsp:nvSpPr>
        <dsp:cNvPr id="0" name=""/>
        <dsp:cNvSpPr/>
      </dsp:nvSpPr>
      <dsp:spPr>
        <a:xfrm>
          <a:off x="7730974" y="365649"/>
          <a:ext cx="1694689" cy="384501"/>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0" i="0" kern="1200"/>
            <a:t>Correlation Matrix Heatmap:</a:t>
          </a:r>
          <a:endParaRPr lang="en-US" sz="1100" kern="1200"/>
        </a:p>
      </dsp:txBody>
      <dsp:txXfrm>
        <a:off x="7730974" y="365649"/>
        <a:ext cx="1694689" cy="384501"/>
      </dsp:txXfrm>
    </dsp:sp>
    <dsp:sp modelId="{549BBE21-B7C4-4882-8AFB-62E478FB980F}">
      <dsp:nvSpPr>
        <dsp:cNvPr id="0" name=""/>
        <dsp:cNvSpPr/>
      </dsp:nvSpPr>
      <dsp:spPr>
        <a:xfrm>
          <a:off x="7730974" y="750151"/>
          <a:ext cx="1694689" cy="3439399"/>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Displayed correlations between electric range, base MSRP, and other variables, indicating the strength and direction of relationships.</a:t>
          </a:r>
          <a:endParaRPr lang="en-US" sz="1100" kern="1200" dirty="0"/>
        </a:p>
        <a:p>
          <a:pPr marL="57150" lvl="1" indent="-57150" algn="l" defTabSz="488950">
            <a:lnSpc>
              <a:spcPct val="90000"/>
            </a:lnSpc>
            <a:spcBef>
              <a:spcPct val="0"/>
            </a:spcBef>
            <a:spcAft>
              <a:spcPct val="15000"/>
            </a:spcAft>
            <a:buChar char="•"/>
          </a:pPr>
          <a:r>
            <a:rPr lang="en-US" sz="1100" b="0" i="0" kern="1200" dirty="0"/>
            <a:t>Highest Correlations:</a:t>
          </a:r>
          <a:endParaRPr lang="en-US" sz="1100" kern="1200" dirty="0"/>
        </a:p>
        <a:p>
          <a:pPr marL="57150" lvl="1" indent="-57150" algn="l" defTabSz="488950">
            <a:lnSpc>
              <a:spcPct val="90000"/>
            </a:lnSpc>
            <a:spcBef>
              <a:spcPct val="0"/>
            </a:spcBef>
            <a:spcAft>
              <a:spcPct val="15000"/>
            </a:spcAft>
            <a:buChar char="•"/>
          </a:pPr>
          <a:r>
            <a:rPr lang="en-US" sz="1100" b="0" i="0" kern="1200" dirty="0"/>
            <a:t>Electric Range and Base MSRP: Correlation coefficient of 0.41 (moderate positive correlation).</a:t>
          </a:r>
          <a:endParaRPr lang="en-US" sz="1100" kern="1200" dirty="0"/>
        </a:p>
        <a:p>
          <a:pPr marL="57150" lvl="1" indent="-57150" algn="l" defTabSz="488950">
            <a:lnSpc>
              <a:spcPct val="90000"/>
            </a:lnSpc>
            <a:spcBef>
              <a:spcPct val="0"/>
            </a:spcBef>
            <a:spcAft>
              <a:spcPct val="15000"/>
            </a:spcAft>
            <a:buChar char="•"/>
          </a:pPr>
          <a:r>
            <a:rPr lang="en-US" sz="1100" b="0" i="0" kern="1200" dirty="0"/>
            <a:t>Electric Range and Model Year: Correlation coefficient of -0.93 (strong negative correlation).</a:t>
          </a:r>
        </a:p>
        <a:p>
          <a:pPr marL="57150" lvl="1" indent="-57150" algn="l" defTabSz="488950">
            <a:lnSpc>
              <a:spcPct val="90000"/>
            </a:lnSpc>
            <a:spcBef>
              <a:spcPct val="0"/>
            </a:spcBef>
            <a:spcAft>
              <a:spcPct val="15000"/>
            </a:spcAft>
            <a:buChar char="•"/>
          </a:pPr>
          <a:r>
            <a:rPr lang="en-US" sz="1100" b="0" i="0" kern="1200" dirty="0"/>
            <a:t>Base MSRP and Model Year: Correlation coefficient of -0.46 (moderate negative correlation).</a:t>
          </a:r>
        </a:p>
      </dsp:txBody>
      <dsp:txXfrm>
        <a:off x="7730974" y="750151"/>
        <a:ext cx="1694689" cy="3439399"/>
      </dsp:txXfrm>
    </dsp:sp>
    <dsp:sp modelId="{B48421F4-FACC-4A62-B06B-2EB586BFA3AA}">
      <dsp:nvSpPr>
        <dsp:cNvPr id="0" name=""/>
        <dsp:cNvSpPr/>
      </dsp:nvSpPr>
      <dsp:spPr>
        <a:xfrm>
          <a:off x="9662920" y="365649"/>
          <a:ext cx="1694689" cy="384501"/>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0" i="0" kern="1200"/>
            <a:t>Additional Insights:</a:t>
          </a:r>
          <a:endParaRPr lang="en-US" sz="1100" kern="1200"/>
        </a:p>
      </dsp:txBody>
      <dsp:txXfrm>
        <a:off x="9662920" y="365649"/>
        <a:ext cx="1694689" cy="384501"/>
      </dsp:txXfrm>
    </dsp:sp>
    <dsp:sp modelId="{815797CF-B0F2-438B-86D2-FC8B097E3705}">
      <dsp:nvSpPr>
        <dsp:cNvPr id="0" name=""/>
        <dsp:cNvSpPr/>
      </dsp:nvSpPr>
      <dsp:spPr>
        <a:xfrm>
          <a:off x="9662920" y="750151"/>
          <a:ext cx="1694689" cy="3439399"/>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b="0" i="0" kern="1200"/>
            <a:t>Trends in EV Registrations over Time: Identified adoption patterns and market shifts.</a:t>
          </a:r>
          <a:endParaRPr lang="en-US" sz="1100" kern="1200"/>
        </a:p>
        <a:p>
          <a:pPr marL="57150" lvl="1" indent="-57150" algn="l" defTabSz="488950">
            <a:lnSpc>
              <a:spcPct val="90000"/>
            </a:lnSpc>
            <a:spcBef>
              <a:spcPct val="0"/>
            </a:spcBef>
            <a:spcAft>
              <a:spcPct val="15000"/>
            </a:spcAft>
            <a:buChar char="•"/>
          </a:pPr>
          <a:r>
            <a:rPr lang="en-US" sz="1100" b="0" i="0" kern="1200"/>
            <a:t>Highest Electric Range by Model Year:</a:t>
          </a:r>
          <a:endParaRPr lang="en-US" sz="1100" kern="1200"/>
        </a:p>
        <a:p>
          <a:pPr marL="114300" lvl="2" indent="-57150" algn="l" defTabSz="488950">
            <a:lnSpc>
              <a:spcPct val="90000"/>
            </a:lnSpc>
            <a:spcBef>
              <a:spcPct val="0"/>
            </a:spcBef>
            <a:spcAft>
              <a:spcPct val="15000"/>
            </a:spcAft>
            <a:buChar char="•"/>
          </a:pPr>
          <a:r>
            <a:rPr lang="en-US" sz="1100" b="0" i="0" kern="1200"/>
            <a:t>2013 models: Ford with an electric range of 76.0 miles.</a:t>
          </a:r>
          <a:endParaRPr lang="en-US" sz="1100" kern="1200"/>
        </a:p>
        <a:p>
          <a:pPr marL="114300" lvl="2" indent="-57150" algn="l" defTabSz="488950">
            <a:lnSpc>
              <a:spcPct val="90000"/>
            </a:lnSpc>
            <a:spcBef>
              <a:spcPct val="0"/>
            </a:spcBef>
            <a:spcAft>
              <a:spcPct val="15000"/>
            </a:spcAft>
            <a:buChar char="•"/>
          </a:pPr>
          <a:r>
            <a:rPr lang="en-US" sz="1100" b="0" i="0" kern="1200"/>
            <a:t>2020 models: Porsche with an electric range of 156.01 miles.</a:t>
          </a:r>
          <a:endParaRPr lang="en-US" sz="1100" kern="1200"/>
        </a:p>
        <a:p>
          <a:pPr marL="57150" lvl="1" indent="-57150" algn="l" defTabSz="488950">
            <a:lnSpc>
              <a:spcPct val="90000"/>
            </a:lnSpc>
            <a:spcBef>
              <a:spcPct val="0"/>
            </a:spcBef>
            <a:spcAft>
              <a:spcPct val="15000"/>
            </a:spcAft>
            <a:buChar char="•"/>
          </a:pPr>
          <a:r>
            <a:rPr lang="en-US" sz="1100" b="0" i="0" kern="1200" dirty="0"/>
            <a:t>Highly Correlated Variables: Include highly correlated variables from the correlation matrix heatmap.</a:t>
          </a:r>
          <a:endParaRPr lang="en-US" sz="1100" kern="1200" dirty="0"/>
        </a:p>
      </dsp:txBody>
      <dsp:txXfrm>
        <a:off x="9662920" y="750151"/>
        <a:ext cx="1694689" cy="343939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C75FA-0151-46F6-B239-D2B6F4E40D03}" type="datetimeFigureOut">
              <a:rPr lang="en-US" smtClean="0"/>
              <a:t>5/21/2024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AA509-3239-41E0-A4A2-B08CF978D837}" type="slidenum">
              <a:rPr lang="en-US" smtClean="0"/>
              <a:t>‹#›</a:t>
            </a:fld>
            <a:endParaRPr lang="en-US"/>
          </a:p>
        </p:txBody>
      </p:sp>
    </p:spTree>
    <p:extLst>
      <p:ext uri="{BB962C8B-B14F-4D97-AF65-F5344CB8AC3E}">
        <p14:creationId xmlns:p14="http://schemas.microsoft.com/office/powerpoint/2010/main" val="3729170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5AA509-3239-41E0-A4A2-B08CF978D837}" type="slidenum">
              <a:rPr lang="en-US" smtClean="0"/>
              <a:t>1</a:t>
            </a:fld>
            <a:endParaRPr lang="en-US"/>
          </a:p>
        </p:txBody>
      </p:sp>
    </p:spTree>
    <p:extLst>
      <p:ext uri="{BB962C8B-B14F-4D97-AF65-F5344CB8AC3E}">
        <p14:creationId xmlns:p14="http://schemas.microsoft.com/office/powerpoint/2010/main" val="2119139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5AA509-3239-41E0-A4A2-B08CF978D837}" type="slidenum">
              <a:rPr lang="en-US" smtClean="0"/>
              <a:t>7</a:t>
            </a:fld>
            <a:endParaRPr lang="en-US"/>
          </a:p>
        </p:txBody>
      </p:sp>
    </p:spTree>
    <p:extLst>
      <p:ext uri="{BB962C8B-B14F-4D97-AF65-F5344CB8AC3E}">
        <p14:creationId xmlns:p14="http://schemas.microsoft.com/office/powerpoint/2010/main" val="3741167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5AA509-3239-41E0-A4A2-B08CF978D837}" type="slidenum">
              <a:rPr lang="en-US" smtClean="0"/>
              <a:t>16</a:t>
            </a:fld>
            <a:endParaRPr lang="en-US"/>
          </a:p>
        </p:txBody>
      </p:sp>
    </p:spTree>
    <p:extLst>
      <p:ext uri="{BB962C8B-B14F-4D97-AF65-F5344CB8AC3E}">
        <p14:creationId xmlns:p14="http://schemas.microsoft.com/office/powerpoint/2010/main" val="3995981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5AA509-3239-41E0-A4A2-B08CF978D837}" type="slidenum">
              <a:rPr lang="en-US" smtClean="0"/>
              <a:t>21</a:t>
            </a:fld>
            <a:endParaRPr lang="en-US"/>
          </a:p>
        </p:txBody>
      </p:sp>
    </p:spTree>
    <p:extLst>
      <p:ext uri="{BB962C8B-B14F-4D97-AF65-F5344CB8AC3E}">
        <p14:creationId xmlns:p14="http://schemas.microsoft.com/office/powerpoint/2010/main" val="4234203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5AA509-3239-41E0-A4A2-B08CF978D837}" type="slidenum">
              <a:rPr lang="en-US" smtClean="0"/>
              <a:t>26</a:t>
            </a:fld>
            <a:endParaRPr lang="en-US"/>
          </a:p>
        </p:txBody>
      </p:sp>
    </p:spTree>
    <p:extLst>
      <p:ext uri="{BB962C8B-B14F-4D97-AF65-F5344CB8AC3E}">
        <p14:creationId xmlns:p14="http://schemas.microsoft.com/office/powerpoint/2010/main" val="2641100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4" name="Google Shape;14;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5" name="Google Shape;15;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89947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866333"/>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6299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6754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15600" y="866333"/>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6" name="Google Shape;26;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7" name="Google Shape;27;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81952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15600" y="866333"/>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15980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3" name="Google Shape;33;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4" name="Google Shape;34;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46648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84682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9" name="Google Shape;49;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50" name="Google Shape;50;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3167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77307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7021E-41FC-4263-B1FF-595681B804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AE5303-28EC-47CD-98B0-05A9D17BF9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3E63D9-0758-4688-AB51-79352F74616A}"/>
              </a:ext>
            </a:extLst>
          </p:cNvPr>
          <p:cNvSpPr>
            <a:spLocks noGrp="1"/>
          </p:cNvSpPr>
          <p:nvPr>
            <p:ph type="dt" sz="half" idx="10"/>
          </p:nvPr>
        </p:nvSpPr>
        <p:spPr/>
        <p:txBody>
          <a:bodyPr/>
          <a:lstStyle/>
          <a:p>
            <a:fld id="{0BA2551E-A9DA-4930-A30A-960D38A3CD15}" type="datetimeFigureOut">
              <a:rPr lang="en-US" smtClean="0"/>
              <a:t>5/21/2024</a:t>
            </a:fld>
            <a:endParaRPr lang="en-US"/>
          </a:p>
        </p:txBody>
      </p:sp>
      <p:sp>
        <p:nvSpPr>
          <p:cNvPr id="5" name="Footer Placeholder 4">
            <a:extLst>
              <a:ext uri="{FF2B5EF4-FFF2-40B4-BE49-F238E27FC236}">
                <a16:creationId xmlns:a16="http://schemas.microsoft.com/office/drawing/2014/main" id="{9CFAC8B0-A5A3-4516-A9B6-DBCCF3030D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3325D-C4B1-454A-BA62-01E3C2EB24D5}"/>
              </a:ext>
            </a:extLst>
          </p:cNvPr>
          <p:cNvSpPr>
            <a:spLocks noGrp="1"/>
          </p:cNvSpPr>
          <p:nvPr>
            <p:ph type="sldNum" sz="quarter" idx="12"/>
          </p:nvPr>
        </p:nvSpPr>
        <p:spPr/>
        <p:txBody>
          <a:bodyPr/>
          <a:lstStyle/>
          <a:p>
            <a:fld id="{F5581DA8-E67B-45DC-BAD3-A61AD43E4E9D}" type="slidenum">
              <a:rPr lang="en-US" smtClean="0"/>
              <a:t>‹#›</a:t>
            </a:fld>
            <a:endParaRPr lang="en-US"/>
          </a:p>
        </p:txBody>
      </p:sp>
    </p:spTree>
    <p:extLst>
      <p:ext uri="{BB962C8B-B14F-4D97-AF65-F5344CB8AC3E}">
        <p14:creationId xmlns:p14="http://schemas.microsoft.com/office/powerpoint/2010/main" val="195407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1">
            <a:alphaModFix/>
          </a:blip>
          <a:stretch>
            <a:fillRect/>
          </a:stretch>
        </p:blipFill>
        <p:spPr>
          <a:xfrm>
            <a:off x="10879261" y="5525600"/>
            <a:ext cx="1312735" cy="1332400"/>
          </a:xfrm>
          <a:prstGeom prst="rect">
            <a:avLst/>
          </a:prstGeom>
          <a:noFill/>
          <a:ln>
            <a:noFill/>
          </a:ln>
        </p:spPr>
      </p:pic>
      <p:sp>
        <p:nvSpPr>
          <p:cNvPr id="7" name="Google Shape;7;p1"/>
          <p:cNvSpPr txBox="1">
            <a:spLocks noGrp="1"/>
          </p:cNvSpPr>
          <p:nvPr>
            <p:ph type="title"/>
          </p:nvPr>
        </p:nvSpPr>
        <p:spPr>
          <a:xfrm>
            <a:off x="415600" y="866333"/>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415600" y="16299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pic>
        <p:nvPicPr>
          <p:cNvPr id="10" name="Google Shape;10;p1"/>
          <p:cNvPicPr preferRelativeResize="0"/>
          <p:nvPr/>
        </p:nvPicPr>
        <p:blipFill>
          <a:blip r:embed="rId12">
            <a:alphaModFix/>
          </a:blip>
          <a:stretch>
            <a:fillRect/>
          </a:stretch>
        </p:blipFill>
        <p:spPr>
          <a:xfrm>
            <a:off x="0" y="0"/>
            <a:ext cx="12192000" cy="762000"/>
          </a:xfrm>
          <a:prstGeom prst="rect">
            <a:avLst/>
          </a:prstGeom>
          <a:noFill/>
          <a:ln>
            <a:noFill/>
          </a:ln>
        </p:spPr>
      </p:pic>
      <p:pic>
        <p:nvPicPr>
          <p:cNvPr id="11" name="Google Shape;11;p1"/>
          <p:cNvPicPr preferRelativeResize="0"/>
          <p:nvPr/>
        </p:nvPicPr>
        <p:blipFill>
          <a:blip r:embed="rId13">
            <a:alphaModFix/>
          </a:blip>
          <a:stretch>
            <a:fillRect/>
          </a:stretch>
        </p:blipFill>
        <p:spPr>
          <a:xfrm>
            <a:off x="518133" y="87115"/>
            <a:ext cx="2551232" cy="587767"/>
          </a:xfrm>
          <a:prstGeom prst="rect">
            <a:avLst/>
          </a:prstGeom>
          <a:noFill/>
          <a:ln>
            <a:noFill/>
          </a:ln>
        </p:spPr>
      </p:pic>
    </p:spTree>
    <p:extLst>
      <p:ext uri="{BB962C8B-B14F-4D97-AF65-F5344CB8AC3E}">
        <p14:creationId xmlns:p14="http://schemas.microsoft.com/office/powerpoint/2010/main" val="937808965"/>
      </p:ext>
    </p:extLst>
  </p:cSld>
  <p:clrMap bg1="lt1" tx1="dk1" bg2="dk2" tx2="lt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9" r:id="rId6"/>
    <p:sldLayoutId id="2147483670" r:id="rId7"/>
    <p:sldLayoutId id="2147483671" r:id="rId8"/>
    <p:sldLayoutId id="214748368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svg"/><Relationship Id="rId7" Type="http://schemas.openxmlformats.org/officeDocument/2006/relationships/image" Target="../media/image61.sv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svg"/><Relationship Id="rId4" Type="http://schemas.openxmlformats.org/officeDocument/2006/relationships/image" Target="../media/image58.png"/><Relationship Id="rId9" Type="http://schemas.openxmlformats.org/officeDocument/2006/relationships/image" Target="../media/image63.svg"/></Relationships>
</file>

<file path=ppt/slides/_rels/slide26.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slides/_rels/slide27.xml.rels><?xml version="1.0" encoding="UTF-8" standalone="yes"?>
<Relationships xmlns="http://schemas.openxmlformats.org/package/2006/relationships"><Relationship Id="rId2" Type="http://schemas.openxmlformats.org/officeDocument/2006/relationships/hyperlink" Target="https://databricks-prod-cloudfront.cloud.databricks.com/public/4027ec902e239c93eaaa8714f173bcfc/8551504759852583/2953886869151219/4755327300798458/latest.html"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https://doi.org/10.1016/j.enpol.2012.06.00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5" Type="http://schemas.openxmlformats.org/officeDocument/2006/relationships/image" Target="../media/image2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 Id="rId1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hyperlink" Target="https://svgsilh.com/image/2057545.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6000" t="20000" r="35000" b="10000"/>
          </a:stretch>
        </a:blipFill>
        <a:effectLst/>
      </p:bgPr>
    </p:bg>
    <p:spTree>
      <p:nvGrpSpPr>
        <p:cNvPr id="1" name=""/>
        <p:cNvGrpSpPr/>
        <p:nvPr/>
      </p:nvGrpSpPr>
      <p:grpSpPr>
        <a:xfrm>
          <a:off x="0" y="0"/>
          <a:ext cx="0" cy="0"/>
          <a:chOff x="0" y="0"/>
          <a:chExt cx="0" cy="0"/>
        </a:xfrm>
      </p:grpSpPr>
      <p:sp>
        <p:nvSpPr>
          <p:cNvPr id="14" name="Isosceles Triangle 13">
            <a:extLst>
              <a:ext uri="{FF2B5EF4-FFF2-40B4-BE49-F238E27FC236}">
                <a16:creationId xmlns:a16="http://schemas.microsoft.com/office/drawing/2014/main" id="{E441BEF0-2871-4E7A-A748-B8BA2DD11AE8}"/>
              </a:ext>
            </a:extLst>
          </p:cNvPr>
          <p:cNvSpPr/>
          <p:nvPr/>
        </p:nvSpPr>
        <p:spPr>
          <a:xfrm flipH="1">
            <a:off x="6892831" y="1716505"/>
            <a:ext cx="1261828" cy="709864"/>
          </a:xfrm>
          <a:prstGeom prst="triangle">
            <a:avLst>
              <a:gd name="adj" fmla="val 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FB5E9E9-98EA-4193-9DA0-4061EB5CA05D}"/>
              </a:ext>
            </a:extLst>
          </p:cNvPr>
          <p:cNvSpPr/>
          <p:nvPr/>
        </p:nvSpPr>
        <p:spPr>
          <a:xfrm>
            <a:off x="6443887" y="0"/>
            <a:ext cx="4706298" cy="6858000"/>
          </a:xfrm>
          <a:custGeom>
            <a:avLst/>
            <a:gdLst>
              <a:gd name="connsiteX0" fmla="*/ 0 w 4706298"/>
              <a:gd name="connsiteY0" fmla="*/ 0 h 6858000"/>
              <a:gd name="connsiteX1" fmla="*/ 4706298 w 4706298"/>
              <a:gd name="connsiteY1" fmla="*/ 0 h 6858000"/>
              <a:gd name="connsiteX2" fmla="*/ 4706298 w 4706298"/>
              <a:gd name="connsiteY2" fmla="*/ 6858000 h 6858000"/>
              <a:gd name="connsiteX3" fmla="*/ 0 w 4706298"/>
              <a:gd name="connsiteY3" fmla="*/ 6858000 h 6858000"/>
              <a:gd name="connsiteX4" fmla="*/ 123615 w 4706298"/>
              <a:gd name="connsiteY4" fmla="*/ 6520894 h 6858000"/>
              <a:gd name="connsiteX5" fmla="*/ 571446 w 4706298"/>
              <a:gd name="connsiteY5" fmla="*/ 3429000 h 6858000"/>
              <a:gd name="connsiteX6" fmla="*/ 123615 w 4706298"/>
              <a:gd name="connsiteY6" fmla="*/ 337106 h 6858000"/>
              <a:gd name="connsiteX0" fmla="*/ 0 w 4706298"/>
              <a:gd name="connsiteY0" fmla="*/ 0 h 6858000"/>
              <a:gd name="connsiteX1" fmla="*/ 4706298 w 4706298"/>
              <a:gd name="connsiteY1" fmla="*/ 0 h 6858000"/>
              <a:gd name="connsiteX2" fmla="*/ 4706298 w 4706298"/>
              <a:gd name="connsiteY2" fmla="*/ 6858000 h 6858000"/>
              <a:gd name="connsiteX3" fmla="*/ 0 w 4706298"/>
              <a:gd name="connsiteY3" fmla="*/ 6858000 h 6858000"/>
              <a:gd name="connsiteX4" fmla="*/ 123615 w 4706298"/>
              <a:gd name="connsiteY4" fmla="*/ 6520894 h 6858000"/>
              <a:gd name="connsiteX5" fmla="*/ 1036667 w 4706298"/>
              <a:gd name="connsiteY5" fmla="*/ 3445043 h 6858000"/>
              <a:gd name="connsiteX6" fmla="*/ 123615 w 4706298"/>
              <a:gd name="connsiteY6" fmla="*/ 337106 h 6858000"/>
              <a:gd name="connsiteX7" fmla="*/ 0 w 4706298"/>
              <a:gd name="connsiteY7" fmla="*/ 0 h 6858000"/>
              <a:gd name="connsiteX0" fmla="*/ 0 w 4706298"/>
              <a:gd name="connsiteY0" fmla="*/ 0 h 6858000"/>
              <a:gd name="connsiteX1" fmla="*/ 4706298 w 4706298"/>
              <a:gd name="connsiteY1" fmla="*/ 0 h 6858000"/>
              <a:gd name="connsiteX2" fmla="*/ 4706298 w 4706298"/>
              <a:gd name="connsiteY2" fmla="*/ 6858000 h 6858000"/>
              <a:gd name="connsiteX3" fmla="*/ 0 w 4706298"/>
              <a:gd name="connsiteY3" fmla="*/ 6858000 h 6858000"/>
              <a:gd name="connsiteX4" fmla="*/ 123615 w 4706298"/>
              <a:gd name="connsiteY4" fmla="*/ 6520894 h 6858000"/>
              <a:gd name="connsiteX5" fmla="*/ 1373552 w 4706298"/>
              <a:gd name="connsiteY5" fmla="*/ 3380874 h 6858000"/>
              <a:gd name="connsiteX6" fmla="*/ 123615 w 4706298"/>
              <a:gd name="connsiteY6" fmla="*/ 337106 h 6858000"/>
              <a:gd name="connsiteX7" fmla="*/ 0 w 4706298"/>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06298" h="6858000">
                <a:moveTo>
                  <a:pt x="0" y="0"/>
                </a:moveTo>
                <a:lnTo>
                  <a:pt x="4706298" y="0"/>
                </a:lnTo>
                <a:lnTo>
                  <a:pt x="4706298" y="6858000"/>
                </a:lnTo>
                <a:lnTo>
                  <a:pt x="0" y="6858000"/>
                </a:lnTo>
                <a:lnTo>
                  <a:pt x="123615" y="6520894"/>
                </a:lnTo>
                <a:cubicBezTo>
                  <a:pt x="403385" y="5680668"/>
                  <a:pt x="1373552" y="4555353"/>
                  <a:pt x="1373552" y="3380874"/>
                </a:cubicBezTo>
                <a:cubicBezTo>
                  <a:pt x="1373552" y="2206395"/>
                  <a:pt x="403385" y="1177332"/>
                  <a:pt x="123615" y="337106"/>
                </a:cubicBezTo>
                <a:lnTo>
                  <a:pt x="0" y="0"/>
                </a:lnTo>
                <a:close/>
              </a:path>
            </a:pathLst>
          </a:custGeom>
          <a:solidFill>
            <a:schemeClr val="bg1">
              <a:lumMod val="85000"/>
            </a:schemeClr>
          </a:solidFill>
          <a:ln>
            <a:noFill/>
          </a:ln>
          <a:effectLst>
            <a:outerShdw blurRad="1397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C1802B8-2697-4442-A9A0-C2736B11BFA8}"/>
              </a:ext>
            </a:extLst>
          </p:cNvPr>
          <p:cNvSpPr/>
          <p:nvPr/>
        </p:nvSpPr>
        <p:spPr>
          <a:xfrm>
            <a:off x="6914148" y="0"/>
            <a:ext cx="4706298" cy="6858000"/>
          </a:xfrm>
          <a:custGeom>
            <a:avLst/>
            <a:gdLst>
              <a:gd name="connsiteX0" fmla="*/ 0 w 4706298"/>
              <a:gd name="connsiteY0" fmla="*/ 0 h 6858000"/>
              <a:gd name="connsiteX1" fmla="*/ 4706298 w 4706298"/>
              <a:gd name="connsiteY1" fmla="*/ 0 h 6858000"/>
              <a:gd name="connsiteX2" fmla="*/ 4706298 w 4706298"/>
              <a:gd name="connsiteY2" fmla="*/ 6858000 h 6858000"/>
              <a:gd name="connsiteX3" fmla="*/ 0 w 4706298"/>
              <a:gd name="connsiteY3" fmla="*/ 6858000 h 6858000"/>
              <a:gd name="connsiteX4" fmla="*/ 123615 w 4706298"/>
              <a:gd name="connsiteY4" fmla="*/ 6520894 h 6858000"/>
              <a:gd name="connsiteX5" fmla="*/ 571446 w 4706298"/>
              <a:gd name="connsiteY5" fmla="*/ 3429000 h 6858000"/>
              <a:gd name="connsiteX6" fmla="*/ 123615 w 4706298"/>
              <a:gd name="connsiteY6" fmla="*/ 337106 h 6858000"/>
              <a:gd name="connsiteX0" fmla="*/ 0 w 4706298"/>
              <a:gd name="connsiteY0" fmla="*/ 0 h 6858000"/>
              <a:gd name="connsiteX1" fmla="*/ 4706298 w 4706298"/>
              <a:gd name="connsiteY1" fmla="*/ 0 h 6858000"/>
              <a:gd name="connsiteX2" fmla="*/ 4706298 w 4706298"/>
              <a:gd name="connsiteY2" fmla="*/ 6858000 h 6858000"/>
              <a:gd name="connsiteX3" fmla="*/ 0 w 4706298"/>
              <a:gd name="connsiteY3" fmla="*/ 6858000 h 6858000"/>
              <a:gd name="connsiteX4" fmla="*/ 123615 w 4706298"/>
              <a:gd name="connsiteY4" fmla="*/ 6520894 h 6858000"/>
              <a:gd name="connsiteX5" fmla="*/ 1036667 w 4706298"/>
              <a:gd name="connsiteY5" fmla="*/ 3445043 h 6858000"/>
              <a:gd name="connsiteX6" fmla="*/ 123615 w 4706298"/>
              <a:gd name="connsiteY6" fmla="*/ 337106 h 6858000"/>
              <a:gd name="connsiteX7" fmla="*/ 0 w 4706298"/>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06298" h="6858000">
                <a:moveTo>
                  <a:pt x="0" y="0"/>
                </a:moveTo>
                <a:lnTo>
                  <a:pt x="4706298" y="0"/>
                </a:lnTo>
                <a:lnTo>
                  <a:pt x="4706298" y="6858000"/>
                </a:lnTo>
                <a:lnTo>
                  <a:pt x="0" y="6858000"/>
                </a:lnTo>
                <a:lnTo>
                  <a:pt x="123615" y="6520894"/>
                </a:lnTo>
                <a:cubicBezTo>
                  <a:pt x="403385" y="5680668"/>
                  <a:pt x="1036667" y="4619522"/>
                  <a:pt x="1036667" y="3445043"/>
                </a:cubicBezTo>
                <a:cubicBezTo>
                  <a:pt x="1036667" y="2270564"/>
                  <a:pt x="403385" y="1177332"/>
                  <a:pt x="123615" y="337106"/>
                </a:cubicBezTo>
                <a:lnTo>
                  <a:pt x="0" y="0"/>
                </a:lnTo>
                <a:close/>
              </a:path>
            </a:pathLst>
          </a:cu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4422DE1-388D-41FC-BC39-E17B9FB0A7C8}"/>
              </a:ext>
            </a:extLst>
          </p:cNvPr>
          <p:cNvSpPr/>
          <p:nvPr/>
        </p:nvSpPr>
        <p:spPr>
          <a:xfrm>
            <a:off x="7485702" y="0"/>
            <a:ext cx="4706298" cy="6858000"/>
          </a:xfrm>
          <a:custGeom>
            <a:avLst/>
            <a:gdLst>
              <a:gd name="connsiteX0" fmla="*/ 0 w 4706298"/>
              <a:gd name="connsiteY0" fmla="*/ 0 h 6858000"/>
              <a:gd name="connsiteX1" fmla="*/ 4706298 w 4706298"/>
              <a:gd name="connsiteY1" fmla="*/ 0 h 6858000"/>
              <a:gd name="connsiteX2" fmla="*/ 4706298 w 4706298"/>
              <a:gd name="connsiteY2" fmla="*/ 6858000 h 6858000"/>
              <a:gd name="connsiteX3" fmla="*/ 0 w 4706298"/>
              <a:gd name="connsiteY3" fmla="*/ 6858000 h 6858000"/>
              <a:gd name="connsiteX4" fmla="*/ 123615 w 4706298"/>
              <a:gd name="connsiteY4" fmla="*/ 6520894 h 6858000"/>
              <a:gd name="connsiteX5" fmla="*/ 571446 w 4706298"/>
              <a:gd name="connsiteY5" fmla="*/ 3429000 h 6858000"/>
              <a:gd name="connsiteX6" fmla="*/ 123615 w 4706298"/>
              <a:gd name="connsiteY6" fmla="*/ 33710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06298" h="6858000">
                <a:moveTo>
                  <a:pt x="0" y="0"/>
                </a:moveTo>
                <a:lnTo>
                  <a:pt x="4706298" y="0"/>
                </a:lnTo>
                <a:lnTo>
                  <a:pt x="4706298" y="6858000"/>
                </a:lnTo>
                <a:lnTo>
                  <a:pt x="0" y="6858000"/>
                </a:lnTo>
                <a:lnTo>
                  <a:pt x="123615" y="6520894"/>
                </a:lnTo>
                <a:cubicBezTo>
                  <a:pt x="403385" y="5680668"/>
                  <a:pt x="571446" y="4603479"/>
                  <a:pt x="571446" y="3429000"/>
                </a:cubicBezTo>
                <a:cubicBezTo>
                  <a:pt x="571446" y="2254521"/>
                  <a:pt x="403385" y="1177332"/>
                  <a:pt x="123615" y="33710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2000" b="1" dirty="0">
              <a:solidFill>
                <a:schemeClr val="bg1"/>
              </a:solidFill>
              <a:latin typeface="Oswald" panose="02000503000000000000" pitchFamily="2" charset="0"/>
            </a:endParaRPr>
          </a:p>
        </p:txBody>
      </p:sp>
      <p:sp>
        <p:nvSpPr>
          <p:cNvPr id="12" name="Rectangle 11">
            <a:extLst>
              <a:ext uri="{FF2B5EF4-FFF2-40B4-BE49-F238E27FC236}">
                <a16:creationId xmlns:a16="http://schemas.microsoft.com/office/drawing/2014/main" id="{66A7E6FD-2813-42B6-83AF-BF2D7AD3D658}"/>
              </a:ext>
            </a:extLst>
          </p:cNvPr>
          <p:cNvSpPr/>
          <p:nvPr/>
        </p:nvSpPr>
        <p:spPr>
          <a:xfrm>
            <a:off x="7199925" y="296069"/>
            <a:ext cx="4806307" cy="2519985"/>
          </a:xfrm>
          <a:prstGeom prst="rect">
            <a:avLst/>
          </a:prstGeom>
          <a:gradFill>
            <a:gsLst>
              <a:gs pos="0">
                <a:schemeClr val="bg1">
                  <a:lumMod val="65000"/>
                </a:schemeClr>
              </a:gs>
              <a:gs pos="100000">
                <a:schemeClr val="bg1">
                  <a:lumMod val="95000"/>
                </a:schemeClr>
              </a:gs>
            </a:gsLst>
            <a:lin ang="10800000" scaled="1"/>
          </a:gra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BA9A7914-1BAB-4907-9C37-39BDAAF3002C}"/>
              </a:ext>
            </a:extLst>
          </p:cNvPr>
          <p:cNvSpPr txBox="1"/>
          <p:nvPr/>
        </p:nvSpPr>
        <p:spPr>
          <a:xfrm>
            <a:off x="6908323" y="237773"/>
            <a:ext cx="5277852" cy="2485745"/>
          </a:xfrm>
          <a:prstGeom prst="rect">
            <a:avLst/>
          </a:prstGeom>
          <a:noFill/>
        </p:spPr>
        <p:txBody>
          <a:bodyPr wrap="square" rtlCol="0">
            <a:spAutoFit/>
          </a:bodyPr>
          <a:lstStyle/>
          <a:p>
            <a:pPr algn="ctr">
              <a:lnSpc>
                <a:spcPct val="150000"/>
              </a:lnSpc>
            </a:pPr>
            <a:r>
              <a:rPr lang="en-US" sz="3600" b="1" dirty="0">
                <a:solidFill>
                  <a:srgbClr val="002060"/>
                </a:solidFill>
                <a:latin typeface="Times New Roman" panose="02020603050405020304" pitchFamily="18" charset="0"/>
                <a:cs typeface="Times New Roman" panose="02020603050405020304" pitchFamily="18" charset="0"/>
              </a:rPr>
              <a:t>Analyzing Electric Vehicle Adoption and Performance</a:t>
            </a:r>
          </a:p>
        </p:txBody>
      </p:sp>
      <p:sp>
        <p:nvSpPr>
          <p:cNvPr id="17" name="TextBox 16">
            <a:extLst>
              <a:ext uri="{FF2B5EF4-FFF2-40B4-BE49-F238E27FC236}">
                <a16:creationId xmlns:a16="http://schemas.microsoft.com/office/drawing/2014/main" id="{792A9741-F344-49DA-8C34-9E8F643F4764}"/>
              </a:ext>
            </a:extLst>
          </p:cNvPr>
          <p:cNvSpPr txBox="1"/>
          <p:nvPr/>
        </p:nvSpPr>
        <p:spPr>
          <a:xfrm>
            <a:off x="7441692" y="5523720"/>
            <a:ext cx="5076839" cy="1525418"/>
          </a:xfrm>
          <a:prstGeom prst="rect">
            <a:avLst/>
          </a:prstGeom>
          <a:noFill/>
        </p:spPr>
        <p:txBody>
          <a:bodyPr wrap="square" rtlCol="0">
            <a:spAutoFit/>
          </a:bodyPr>
          <a:lstStyle/>
          <a:p>
            <a:pPr algn="ctr">
              <a:lnSpc>
                <a:spcPct val="150000"/>
              </a:lnSpc>
            </a:pPr>
            <a:r>
              <a:rPr lang="en-US" sz="1600" dirty="0">
                <a:solidFill>
                  <a:schemeClr val="bg1"/>
                </a:solidFill>
                <a:latin typeface="Times New Roman" panose="02020603050405020304" pitchFamily="18" charset="0"/>
                <a:cs typeface="Times New Roman" panose="02020603050405020304" pitchFamily="18" charset="0"/>
              </a:rPr>
              <a:t>ALEKHYA TENTU – XX77459</a:t>
            </a:r>
          </a:p>
          <a:p>
            <a:pPr algn="ctr">
              <a:lnSpc>
                <a:spcPct val="150000"/>
              </a:lnSpc>
            </a:pPr>
            <a:r>
              <a:rPr lang="en-US" sz="1600" dirty="0">
                <a:solidFill>
                  <a:schemeClr val="bg1"/>
                </a:solidFill>
                <a:latin typeface="Times New Roman" panose="02020603050405020304" pitchFamily="18" charset="0"/>
                <a:cs typeface="Times New Roman" panose="02020603050405020304" pitchFamily="18" charset="0"/>
              </a:rPr>
              <a:t>SRIDHAR SURLA - MI20695</a:t>
            </a:r>
          </a:p>
          <a:p>
            <a:pPr algn="ctr">
              <a:lnSpc>
                <a:spcPct val="150000"/>
              </a:lnSpc>
            </a:pPr>
            <a:r>
              <a:rPr lang="en-US" sz="1600" dirty="0">
                <a:solidFill>
                  <a:schemeClr val="bg1"/>
                </a:solidFill>
                <a:latin typeface="Times New Roman" panose="02020603050405020304" pitchFamily="18" charset="0"/>
                <a:cs typeface="Times New Roman" panose="02020603050405020304" pitchFamily="18" charset="0"/>
              </a:rPr>
              <a:t>NITHIN KUMAR BRAHAMADEVARA –SF43377</a:t>
            </a:r>
          </a:p>
          <a:p>
            <a:pPr algn="ctr">
              <a:lnSpc>
                <a:spcPct val="150000"/>
              </a:lnSpc>
            </a:pP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A3593DE-9D47-8B0C-CB5F-1E15C4F78BCC}"/>
              </a:ext>
            </a:extLst>
          </p:cNvPr>
          <p:cNvSpPr txBox="1"/>
          <p:nvPr/>
        </p:nvSpPr>
        <p:spPr>
          <a:xfrm>
            <a:off x="7853867" y="4446941"/>
            <a:ext cx="4459459" cy="417422"/>
          </a:xfrm>
          <a:prstGeom prst="rect">
            <a:avLst/>
          </a:prstGeom>
          <a:noFill/>
        </p:spPr>
        <p:txBody>
          <a:bodyPr wrap="square" rtlCol="0">
            <a:spAutoFit/>
          </a:bodyPr>
          <a:lstStyle/>
          <a:p>
            <a:pPr algn="ctr">
              <a:lnSpc>
                <a:spcPct val="150000"/>
              </a:lnSpc>
            </a:pPr>
            <a:r>
              <a:rPr lang="en-US" sz="1600" b="1" dirty="0">
                <a:solidFill>
                  <a:schemeClr val="bg1"/>
                </a:solidFill>
                <a:latin typeface="Times New Roman" panose="02020603050405020304" pitchFamily="18" charset="0"/>
                <a:cs typeface="Times New Roman" panose="02020603050405020304" pitchFamily="18" charset="0"/>
              </a:rPr>
              <a:t>University of Maryland Baltimore County</a:t>
            </a:r>
          </a:p>
        </p:txBody>
      </p:sp>
      <p:sp>
        <p:nvSpPr>
          <p:cNvPr id="4" name="TextBox 3">
            <a:extLst>
              <a:ext uri="{FF2B5EF4-FFF2-40B4-BE49-F238E27FC236}">
                <a16:creationId xmlns:a16="http://schemas.microsoft.com/office/drawing/2014/main" id="{DF8581C0-6736-3CCE-9CCC-E9409FB8D33C}"/>
              </a:ext>
            </a:extLst>
          </p:cNvPr>
          <p:cNvSpPr txBox="1"/>
          <p:nvPr/>
        </p:nvSpPr>
        <p:spPr>
          <a:xfrm>
            <a:off x="7895806" y="3538962"/>
            <a:ext cx="4459459" cy="417422"/>
          </a:xfrm>
          <a:prstGeom prst="rect">
            <a:avLst/>
          </a:prstGeom>
          <a:noFill/>
        </p:spPr>
        <p:txBody>
          <a:bodyPr wrap="square" rtlCol="0">
            <a:spAutoFit/>
          </a:bodyPr>
          <a:lstStyle/>
          <a:p>
            <a:pPr algn="ctr">
              <a:lnSpc>
                <a:spcPct val="150000"/>
              </a:lnSpc>
            </a:pPr>
            <a:r>
              <a:rPr lang="en-US" sz="1600" b="1" dirty="0">
                <a:solidFill>
                  <a:schemeClr val="bg1"/>
                </a:solidFill>
                <a:latin typeface="Times New Roman" panose="02020603050405020304" pitchFamily="18" charset="0"/>
                <a:cs typeface="Times New Roman" panose="02020603050405020304" pitchFamily="18" charset="0"/>
              </a:rPr>
              <a:t>DATA 603 Platforms for Big Data Processing</a:t>
            </a:r>
          </a:p>
        </p:txBody>
      </p:sp>
    </p:spTree>
    <p:extLst>
      <p:ext uri="{BB962C8B-B14F-4D97-AF65-F5344CB8AC3E}">
        <p14:creationId xmlns:p14="http://schemas.microsoft.com/office/powerpoint/2010/main" val="369586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D7FF9A-6454-0443-FEE9-C7CCA6D58414}"/>
              </a:ext>
            </a:extLst>
          </p:cNvPr>
          <p:cNvSpPr>
            <a:spLocks noGrp="1"/>
          </p:cNvSpPr>
          <p:nvPr>
            <p:ph type="sldNum" idx="12"/>
          </p:nvPr>
        </p:nvSpPr>
        <p:spPr/>
        <p:txBody>
          <a:bodyPr/>
          <a:lstStyle/>
          <a:p>
            <a:fld id="{00000000-1234-1234-1234-123412341234}" type="slidenum">
              <a:rPr lang="en" smtClean="0"/>
              <a:pPr/>
              <a:t>10</a:t>
            </a:fld>
            <a:endParaRPr lang="en"/>
          </a:p>
        </p:txBody>
      </p:sp>
      <p:pic>
        <p:nvPicPr>
          <p:cNvPr id="5" name="Picture 4">
            <a:extLst>
              <a:ext uri="{FF2B5EF4-FFF2-40B4-BE49-F238E27FC236}">
                <a16:creationId xmlns:a16="http://schemas.microsoft.com/office/drawing/2014/main" id="{B558C41D-266C-11EB-C5B8-7ED4BDAB8183}"/>
              </a:ext>
            </a:extLst>
          </p:cNvPr>
          <p:cNvPicPr>
            <a:picLocks noChangeAspect="1"/>
          </p:cNvPicPr>
          <p:nvPr/>
        </p:nvPicPr>
        <p:blipFill>
          <a:blip r:embed="rId2"/>
          <a:stretch>
            <a:fillRect/>
          </a:stretch>
        </p:blipFill>
        <p:spPr>
          <a:xfrm>
            <a:off x="2024062" y="1069823"/>
            <a:ext cx="8143875" cy="5410200"/>
          </a:xfrm>
          <a:prstGeom prst="rect">
            <a:avLst/>
          </a:prstGeom>
        </p:spPr>
      </p:pic>
    </p:spTree>
    <p:extLst>
      <p:ext uri="{BB962C8B-B14F-4D97-AF65-F5344CB8AC3E}">
        <p14:creationId xmlns:p14="http://schemas.microsoft.com/office/powerpoint/2010/main" val="1668991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9B55-BB2D-4186-E606-E4AEDA6B82C6}"/>
              </a:ext>
            </a:extLst>
          </p:cNvPr>
          <p:cNvSpPr>
            <a:spLocks noGrp="1"/>
          </p:cNvSpPr>
          <p:nvPr>
            <p:ph type="title"/>
          </p:nvPr>
        </p:nvSpPr>
        <p:spPr>
          <a:xfrm>
            <a:off x="0" y="728878"/>
            <a:ext cx="11360800" cy="763600"/>
          </a:xfrm>
        </p:spPr>
        <p:txBody>
          <a:bodyPr/>
          <a:lstStyle/>
          <a:p>
            <a:r>
              <a:rPr lang="en-US" b="1" dirty="0">
                <a:solidFill>
                  <a:schemeClr val="tx1"/>
                </a:solidFill>
                <a:latin typeface="Times New Roman" panose="02020603050405020304" pitchFamily="18" charset="0"/>
                <a:cs typeface="Times New Roman" panose="02020603050405020304" pitchFamily="18" charset="0"/>
              </a:rPr>
              <a:t>3. Geographic Variations and EV Registrations:</a:t>
            </a:r>
            <a:br>
              <a:rPr lang="en-US" b="1" dirty="0">
                <a:solidFill>
                  <a:schemeClr val="tx1"/>
                </a:solidFill>
                <a:latin typeface="Times New Roman" panose="02020603050405020304" pitchFamily="18" charset="0"/>
                <a:cs typeface="Times New Roman" panose="02020603050405020304" pitchFamily="18" charset="0"/>
              </a:rPr>
            </a:b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7B04797-008F-FA7C-1161-5AD5BDA46F06}"/>
              </a:ext>
            </a:extLst>
          </p:cNvPr>
          <p:cNvSpPr>
            <a:spLocks noGrp="1"/>
          </p:cNvSpPr>
          <p:nvPr>
            <p:ph type="body" idx="1"/>
          </p:nvPr>
        </p:nvSpPr>
        <p:spPr>
          <a:xfrm>
            <a:off x="415600" y="1232340"/>
            <a:ext cx="11360800" cy="1141402"/>
          </a:xfrm>
        </p:spPr>
        <p:txBody>
          <a:bodyPr/>
          <a:lstStyle/>
          <a:p>
            <a:r>
              <a:rPr lang="en-US" dirty="0">
                <a:solidFill>
                  <a:schemeClr val="tx1"/>
                </a:solidFill>
                <a:latin typeface="Times New Roman" panose="02020603050405020304" pitchFamily="18" charset="0"/>
                <a:cs typeface="Times New Roman" panose="02020603050405020304" pitchFamily="18" charset="0"/>
              </a:rPr>
              <a:t>Scatter Plot of Electric Range vs. Base MSRP for BEVs and PHEVs: Explore differences between BEVs and PHEVs in terms of electric range and pricing.</a:t>
            </a:r>
          </a:p>
          <a:p>
            <a:r>
              <a:rPr lang="en-US" dirty="0">
                <a:solidFill>
                  <a:schemeClr val="tx1"/>
                </a:solidFill>
                <a:latin typeface="Times New Roman" panose="02020603050405020304" pitchFamily="18" charset="0"/>
                <a:cs typeface="Times New Roman" panose="02020603050405020304" pitchFamily="18" charset="0"/>
              </a:rPr>
              <a:t>Bar Chart of Electric Range by Make: Depict the distribution of electric range across vehicle makes.</a:t>
            </a:r>
          </a:p>
          <a:p>
            <a:endParaRPr lang="en-US" dirty="0"/>
          </a:p>
        </p:txBody>
      </p:sp>
      <p:sp>
        <p:nvSpPr>
          <p:cNvPr id="4" name="Slide Number Placeholder 3">
            <a:extLst>
              <a:ext uri="{FF2B5EF4-FFF2-40B4-BE49-F238E27FC236}">
                <a16:creationId xmlns:a16="http://schemas.microsoft.com/office/drawing/2014/main" id="{9EF00105-B3A4-BD3C-EBB4-8D019DFDA139}"/>
              </a:ext>
            </a:extLst>
          </p:cNvPr>
          <p:cNvSpPr>
            <a:spLocks noGrp="1"/>
          </p:cNvSpPr>
          <p:nvPr>
            <p:ph type="sldNum" idx="12"/>
          </p:nvPr>
        </p:nvSpPr>
        <p:spPr/>
        <p:txBody>
          <a:bodyPr/>
          <a:lstStyle/>
          <a:p>
            <a:fld id="{00000000-1234-1234-1234-123412341234}" type="slidenum">
              <a:rPr lang="en" smtClean="0"/>
              <a:pPr/>
              <a:t>11</a:t>
            </a:fld>
            <a:endParaRPr lang="en"/>
          </a:p>
        </p:txBody>
      </p:sp>
      <p:pic>
        <p:nvPicPr>
          <p:cNvPr id="3074" name="Picture 2">
            <a:extLst>
              <a:ext uri="{FF2B5EF4-FFF2-40B4-BE49-F238E27FC236}">
                <a16:creationId xmlns:a16="http://schemas.microsoft.com/office/drawing/2014/main" id="{B9BF232B-BA7B-9FB0-BC42-68536EA6B3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6" y="3056248"/>
            <a:ext cx="5175592" cy="36861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159D494-38E6-AD46-287D-EEE23EF30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6918" y="2280919"/>
            <a:ext cx="6043562" cy="4615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102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ED0D9-80CA-09D4-C541-C126D9213EAE}"/>
              </a:ext>
            </a:extLst>
          </p:cNvPr>
          <p:cNvSpPr>
            <a:spLocks noGrp="1"/>
          </p:cNvSpPr>
          <p:nvPr>
            <p:ph type="title"/>
          </p:nvPr>
        </p:nvSpPr>
        <p:spPr>
          <a:xfrm>
            <a:off x="415600" y="866333"/>
            <a:ext cx="11360800" cy="763600"/>
          </a:xfrm>
        </p:spPr>
        <p:txBody>
          <a:bodyPr wrap="square" anchor="ctr">
            <a:normAutofit/>
          </a:bodyPr>
          <a:lstStyle/>
          <a:p>
            <a:pPr>
              <a:lnSpc>
                <a:spcPct val="90000"/>
              </a:lnSpc>
            </a:pPr>
            <a:r>
              <a:rPr lang="en-US" sz="2000" b="1"/>
              <a:t>4. Correlation Matrix Heatmap:</a:t>
            </a:r>
            <a:br>
              <a:rPr lang="en-US" sz="2000" b="1"/>
            </a:br>
            <a:endParaRPr lang="en-US" sz="2000" b="1"/>
          </a:p>
        </p:txBody>
      </p:sp>
      <p:sp>
        <p:nvSpPr>
          <p:cNvPr id="4" name="Slide Number Placeholder 3">
            <a:extLst>
              <a:ext uri="{FF2B5EF4-FFF2-40B4-BE49-F238E27FC236}">
                <a16:creationId xmlns:a16="http://schemas.microsoft.com/office/drawing/2014/main" id="{A26A9B6B-74BE-E1D5-A8DB-64A68E9306D9}"/>
              </a:ext>
            </a:extLst>
          </p:cNvPr>
          <p:cNvSpPr>
            <a:spLocks noGrp="1"/>
          </p:cNvSpPr>
          <p:nvPr>
            <p:ph type="sldNum" idx="12"/>
          </p:nvPr>
        </p:nvSpPr>
        <p:spPr>
          <a:xfrm>
            <a:off x="11296611" y="6217623"/>
            <a:ext cx="731600" cy="524800"/>
          </a:xfrm>
        </p:spPr>
        <p:txBody>
          <a:bodyPr wrap="square" anchor="ctr">
            <a:normAutofit/>
          </a:bodyPr>
          <a:lstStyle/>
          <a:p>
            <a:pPr>
              <a:spcAft>
                <a:spcPts val="600"/>
              </a:spcAft>
            </a:pPr>
            <a:fld id="{00000000-1234-1234-1234-123412341234}" type="slidenum">
              <a:rPr lang="en" smtClean="0"/>
              <a:pPr>
                <a:spcAft>
                  <a:spcPts val="600"/>
                </a:spcAft>
              </a:pPr>
              <a:t>12</a:t>
            </a:fld>
            <a:endParaRPr lang="en"/>
          </a:p>
        </p:txBody>
      </p:sp>
      <p:sp>
        <p:nvSpPr>
          <p:cNvPr id="3" name="Text Placeholder 2">
            <a:extLst>
              <a:ext uri="{FF2B5EF4-FFF2-40B4-BE49-F238E27FC236}">
                <a16:creationId xmlns:a16="http://schemas.microsoft.com/office/drawing/2014/main" id="{A74C1822-305B-58A8-D6D7-854580E68398}"/>
              </a:ext>
            </a:extLst>
          </p:cNvPr>
          <p:cNvSpPr>
            <a:spLocks noGrp="1"/>
          </p:cNvSpPr>
          <p:nvPr>
            <p:ph type="body" idx="4294967295"/>
          </p:nvPr>
        </p:nvSpPr>
        <p:spPr>
          <a:xfrm>
            <a:off x="415600" y="1820433"/>
            <a:ext cx="5585150" cy="4352544"/>
          </a:xfrm>
        </p:spPr>
        <p:txBody>
          <a:bodyPr anchor="t">
            <a:normAutofit/>
          </a:bodyPr>
          <a:lstStyle/>
          <a:p>
            <a:pPr marL="0" indent="0">
              <a:spcAft>
                <a:spcPts val="600"/>
              </a:spcAft>
              <a:buNone/>
            </a:pPr>
            <a:r>
              <a:rPr lang="en-US" kern="1200" dirty="0">
                <a:solidFill>
                  <a:schemeClr val="dk1"/>
                </a:solidFill>
              </a:rPr>
              <a:t>We generated a correlation matrix heatmap to visualize the correlations between 'Electric Range', 'Base MSRP', and other relevant variables in our dataset.</a:t>
            </a:r>
          </a:p>
          <a:p>
            <a:pPr marL="0">
              <a:spcAft>
                <a:spcPts val="600"/>
              </a:spcAft>
            </a:pPr>
            <a:endParaRPr lang="en-US" kern="1200" dirty="0">
              <a:solidFill>
                <a:schemeClr val="dk1"/>
              </a:solidFill>
            </a:endParaRPr>
          </a:p>
        </p:txBody>
      </p:sp>
      <p:pic>
        <p:nvPicPr>
          <p:cNvPr id="5" name="Picture 4">
            <a:extLst>
              <a:ext uri="{FF2B5EF4-FFF2-40B4-BE49-F238E27FC236}">
                <a16:creationId xmlns:a16="http://schemas.microsoft.com/office/drawing/2014/main" id="{0E6B5234-F141-27E2-FB03-C53145241457}"/>
              </a:ext>
            </a:extLst>
          </p:cNvPr>
          <p:cNvPicPr>
            <a:picLocks noChangeAspect="1"/>
          </p:cNvPicPr>
          <p:nvPr/>
        </p:nvPicPr>
        <p:blipFill rotWithShape="1">
          <a:blip r:embed="rId2"/>
          <a:srcRect r="6006" b="-1"/>
          <a:stretch/>
        </p:blipFill>
        <p:spPr>
          <a:xfrm>
            <a:off x="6191250" y="1820433"/>
            <a:ext cx="5585150" cy="4352544"/>
          </a:xfrm>
          <a:prstGeom prst="rect">
            <a:avLst/>
          </a:prstGeom>
          <a:noFill/>
          <a:ln>
            <a:noFill/>
          </a:ln>
        </p:spPr>
      </p:pic>
    </p:spTree>
    <p:extLst>
      <p:ext uri="{BB962C8B-B14F-4D97-AF65-F5344CB8AC3E}">
        <p14:creationId xmlns:p14="http://schemas.microsoft.com/office/powerpoint/2010/main" val="2082141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28E9-08CB-E6CB-2ADD-7B17112D538E}"/>
              </a:ext>
            </a:extLst>
          </p:cNvPr>
          <p:cNvSpPr>
            <a:spLocks noGrp="1"/>
          </p:cNvSpPr>
          <p:nvPr>
            <p:ph type="title"/>
          </p:nvPr>
        </p:nvSpPr>
        <p:spPr>
          <a:xfrm>
            <a:off x="226195" y="2536028"/>
            <a:ext cx="2248418" cy="2444922"/>
          </a:xfrm>
        </p:spPr>
        <p:txBody>
          <a:bodyPr/>
          <a:lstStyle/>
          <a:p>
            <a:r>
              <a:rPr lang="en-US" sz="4000" b="1" dirty="0">
                <a:latin typeface="Times New Roman" panose="02020603050405020304" pitchFamily="18" charset="0"/>
                <a:cs typeface="Times New Roman" panose="02020603050405020304" pitchFamily="18" charset="0"/>
              </a:rPr>
              <a:t>Trends And</a:t>
            </a:r>
            <a:br>
              <a:rPr lang="en-US" sz="4000" b="1" dirty="0">
                <a:latin typeface="Times New Roman" panose="02020603050405020304" pitchFamily="18" charset="0"/>
                <a:cs typeface="Times New Roman" panose="02020603050405020304" pitchFamily="18" charset="0"/>
              </a:rPr>
            </a:br>
            <a:r>
              <a:rPr lang="en-US" sz="4000" b="1" dirty="0">
                <a:solidFill>
                  <a:schemeClr val="tx1"/>
                </a:solidFill>
                <a:latin typeface="Times New Roman" panose="02020603050405020304" pitchFamily="18" charset="0"/>
                <a:cs typeface="Times New Roman" panose="02020603050405020304" pitchFamily="18" charset="0"/>
              </a:rPr>
              <a:t>Insights</a:t>
            </a:r>
            <a:endParaRPr lang="en-US" sz="4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1E8C706-5C72-7477-A085-6C97BEC07160}"/>
              </a:ext>
            </a:extLst>
          </p:cNvPr>
          <p:cNvSpPr>
            <a:spLocks noGrp="1"/>
          </p:cNvSpPr>
          <p:nvPr>
            <p:ph type="sldNum" idx="12"/>
          </p:nvPr>
        </p:nvSpPr>
        <p:spPr/>
        <p:txBody>
          <a:bodyPr/>
          <a:lstStyle/>
          <a:p>
            <a:fld id="{00000000-1234-1234-1234-123412341234}" type="slidenum">
              <a:rPr lang="en" smtClean="0"/>
              <a:pPr/>
              <a:t>13</a:t>
            </a:fld>
            <a:endParaRPr lang="en"/>
          </a:p>
        </p:txBody>
      </p:sp>
      <p:sp>
        <p:nvSpPr>
          <p:cNvPr id="143" name="Oval 142">
            <a:extLst>
              <a:ext uri="{FF2B5EF4-FFF2-40B4-BE49-F238E27FC236}">
                <a16:creationId xmlns:a16="http://schemas.microsoft.com/office/drawing/2014/main" id="{4A29C616-E76A-602C-97B1-7B83EFF6995F}"/>
              </a:ext>
            </a:extLst>
          </p:cNvPr>
          <p:cNvSpPr/>
          <p:nvPr/>
        </p:nvSpPr>
        <p:spPr>
          <a:xfrm>
            <a:off x="2527664" y="6730489"/>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Shape 143">
            <a:extLst>
              <a:ext uri="{FF2B5EF4-FFF2-40B4-BE49-F238E27FC236}">
                <a16:creationId xmlns:a16="http://schemas.microsoft.com/office/drawing/2014/main" id="{DB15F823-8D3D-D2A4-4298-A7F1912FE726}"/>
              </a:ext>
            </a:extLst>
          </p:cNvPr>
          <p:cNvSpPr/>
          <p:nvPr/>
        </p:nvSpPr>
        <p:spPr>
          <a:xfrm>
            <a:off x="5058640" y="3984356"/>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Shape 144">
            <a:extLst>
              <a:ext uri="{FF2B5EF4-FFF2-40B4-BE49-F238E27FC236}">
                <a16:creationId xmlns:a16="http://schemas.microsoft.com/office/drawing/2014/main" id="{10B44FCA-238B-E15E-F086-DBBCDAFB1A30}"/>
              </a:ext>
            </a:extLst>
          </p:cNvPr>
          <p:cNvSpPr/>
          <p:nvPr/>
        </p:nvSpPr>
        <p:spPr>
          <a:xfrm>
            <a:off x="6983772" y="4097567"/>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145">
            <a:extLst>
              <a:ext uri="{FF2B5EF4-FFF2-40B4-BE49-F238E27FC236}">
                <a16:creationId xmlns:a16="http://schemas.microsoft.com/office/drawing/2014/main" id="{4A580CED-176D-0328-33BF-E68F8F85A6F8}"/>
              </a:ext>
            </a:extLst>
          </p:cNvPr>
          <p:cNvSpPr/>
          <p:nvPr/>
        </p:nvSpPr>
        <p:spPr>
          <a:xfrm>
            <a:off x="8792286" y="3507653"/>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Shape 146">
            <a:extLst>
              <a:ext uri="{FF2B5EF4-FFF2-40B4-BE49-F238E27FC236}">
                <a16:creationId xmlns:a16="http://schemas.microsoft.com/office/drawing/2014/main" id="{4563E95E-3822-7482-D338-BD5811A2E6CC}"/>
              </a:ext>
            </a:extLst>
          </p:cNvPr>
          <p:cNvSpPr/>
          <p:nvPr/>
        </p:nvSpPr>
        <p:spPr>
          <a:xfrm>
            <a:off x="10609332" y="4127739"/>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7">
            <a:extLst>
              <a:ext uri="{FF2B5EF4-FFF2-40B4-BE49-F238E27FC236}">
                <a16:creationId xmlns:a16="http://schemas.microsoft.com/office/drawing/2014/main" id="{D39B3C40-AE43-86BA-F21B-833CC1B70B97}"/>
              </a:ext>
            </a:extLst>
          </p:cNvPr>
          <p:cNvSpPr/>
          <p:nvPr/>
        </p:nvSpPr>
        <p:spPr>
          <a:xfrm>
            <a:off x="3350286" y="4495549"/>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932F0264-0A8D-67FA-9766-57BEB38DED1E}"/>
              </a:ext>
            </a:extLst>
          </p:cNvPr>
          <p:cNvSpPr/>
          <p:nvPr/>
        </p:nvSpPr>
        <p:spPr>
          <a:xfrm>
            <a:off x="7726606" y="3530861"/>
            <a:ext cx="2208628" cy="2208628"/>
          </a:xfrm>
          <a:custGeom>
            <a:avLst/>
            <a:gdLst>
              <a:gd name="connsiteX0" fmla="*/ 1104314 w 2208628"/>
              <a:gd name="connsiteY0" fmla="*/ 137153 h 2208628"/>
              <a:gd name="connsiteX1" fmla="*/ 996529 w 2208628"/>
              <a:gd name="connsiteY1" fmla="*/ 244938 h 2208628"/>
              <a:gd name="connsiteX2" fmla="*/ 1104314 w 2208628"/>
              <a:gd name="connsiteY2" fmla="*/ 352723 h 2208628"/>
              <a:gd name="connsiteX3" fmla="*/ 1212099 w 2208628"/>
              <a:gd name="connsiteY3" fmla="*/ 244938 h 2208628"/>
              <a:gd name="connsiteX4" fmla="*/ 1104314 w 2208628"/>
              <a:gd name="connsiteY4" fmla="*/ 137153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37153"/>
                </a:moveTo>
                <a:cubicBezTo>
                  <a:pt x="1044786" y="137153"/>
                  <a:pt x="996529" y="185410"/>
                  <a:pt x="996529" y="244938"/>
                </a:cubicBezTo>
                <a:cubicBezTo>
                  <a:pt x="996529" y="304466"/>
                  <a:pt x="1044786" y="352723"/>
                  <a:pt x="1104314" y="352723"/>
                </a:cubicBezTo>
                <a:cubicBezTo>
                  <a:pt x="1163842" y="352723"/>
                  <a:pt x="1212099" y="304466"/>
                  <a:pt x="1212099" y="244938"/>
                </a:cubicBezTo>
                <a:cubicBezTo>
                  <a:pt x="1212099" y="185410"/>
                  <a:pt x="1163842" y="137153"/>
                  <a:pt x="1104314" y="137153"/>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660066">
                  <a:alpha val="50000"/>
                </a:srgbClr>
              </a:gs>
              <a:gs pos="100000">
                <a:srgbClr val="CC00CC">
                  <a:alpha val="69804"/>
                </a:srgbClr>
              </a:gs>
            </a:gsLst>
            <a:lin ang="0" scaled="0"/>
            <a:tileRect/>
          </a:gradFill>
          <a:ln>
            <a:gradFill>
              <a:gsLst>
                <a:gs pos="0">
                  <a:srgbClr val="660066"/>
                </a:gs>
                <a:gs pos="100000">
                  <a:srgbClr val="CC00CC">
                    <a:alpha val="0"/>
                  </a:srgbClr>
                </a:gs>
              </a:gsLst>
              <a:lin ang="19200000" scaled="0"/>
            </a:gradFill>
          </a:ln>
          <a:effectLst>
            <a:innerShdw blurRad="317500" dir="8400000">
              <a:schemeClr val="bg1"/>
            </a:innerShdw>
            <a:reflection blurRad="6350" stA="35000" endPos="90000" dir="5400000" sy="-100000" algn="bl" rotWithShape="0"/>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Freeform: Shape 149">
            <a:extLst>
              <a:ext uri="{FF2B5EF4-FFF2-40B4-BE49-F238E27FC236}">
                <a16:creationId xmlns:a16="http://schemas.microsoft.com/office/drawing/2014/main" id="{A37410D0-A79F-2B2C-F904-A14CB23665A7}"/>
              </a:ext>
            </a:extLst>
          </p:cNvPr>
          <p:cNvSpPr/>
          <p:nvPr/>
        </p:nvSpPr>
        <p:spPr>
          <a:xfrm>
            <a:off x="2278667" y="4507388"/>
            <a:ext cx="2208628" cy="2208628"/>
          </a:xfrm>
          <a:custGeom>
            <a:avLst/>
            <a:gdLst>
              <a:gd name="connsiteX0" fmla="*/ 1104314 w 2208628"/>
              <a:gd name="connsiteY0" fmla="*/ 115856 h 2208628"/>
              <a:gd name="connsiteX1" fmla="*/ 996529 w 2208628"/>
              <a:gd name="connsiteY1" fmla="*/ 223641 h 2208628"/>
              <a:gd name="connsiteX2" fmla="*/ 1104314 w 2208628"/>
              <a:gd name="connsiteY2" fmla="*/ 331426 h 2208628"/>
              <a:gd name="connsiteX3" fmla="*/ 1212099 w 2208628"/>
              <a:gd name="connsiteY3" fmla="*/ 223641 h 2208628"/>
              <a:gd name="connsiteX4" fmla="*/ 1104314 w 2208628"/>
              <a:gd name="connsiteY4" fmla="*/ 115856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15856"/>
                </a:moveTo>
                <a:cubicBezTo>
                  <a:pt x="1044786" y="115856"/>
                  <a:pt x="996529" y="164113"/>
                  <a:pt x="996529" y="223641"/>
                </a:cubicBezTo>
                <a:cubicBezTo>
                  <a:pt x="996529" y="283169"/>
                  <a:pt x="1044786" y="331426"/>
                  <a:pt x="1104314" y="331426"/>
                </a:cubicBezTo>
                <a:cubicBezTo>
                  <a:pt x="1163842" y="331426"/>
                  <a:pt x="1212099" y="283169"/>
                  <a:pt x="1212099" y="223641"/>
                </a:cubicBezTo>
                <a:cubicBezTo>
                  <a:pt x="1212099" y="164113"/>
                  <a:pt x="1163842" y="115856"/>
                  <a:pt x="1104314" y="115856"/>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33CC33">
                  <a:alpha val="49804"/>
                </a:srgbClr>
              </a:gs>
              <a:gs pos="100000">
                <a:srgbClr val="00FF00">
                  <a:alpha val="69804"/>
                </a:srgbClr>
              </a:gs>
            </a:gsLst>
            <a:lin ang="0" scaled="1"/>
            <a:tileRect/>
          </a:gradFill>
          <a:ln>
            <a:gradFill>
              <a:gsLst>
                <a:gs pos="0">
                  <a:srgbClr val="33CC33"/>
                </a:gs>
                <a:gs pos="100000">
                  <a:srgbClr val="00FF00">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TextBox 150">
            <a:extLst>
              <a:ext uri="{FF2B5EF4-FFF2-40B4-BE49-F238E27FC236}">
                <a16:creationId xmlns:a16="http://schemas.microsoft.com/office/drawing/2014/main" id="{C503D417-4B5A-F3B1-9D53-ABCAFE9BE4DD}"/>
              </a:ext>
            </a:extLst>
          </p:cNvPr>
          <p:cNvSpPr txBox="1"/>
          <p:nvPr/>
        </p:nvSpPr>
        <p:spPr>
          <a:xfrm>
            <a:off x="2472683" y="4838637"/>
            <a:ext cx="1586751" cy="147732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Increasing EV</a:t>
            </a:r>
            <a:br>
              <a:rPr lang="en-US" sz="1000" b="1" dirty="0">
                <a:latin typeface="Times New Roman" panose="02020603050405020304" pitchFamily="18" charset="0"/>
                <a:cs typeface="Times New Roman" panose="02020603050405020304" pitchFamily="18" charset="0"/>
              </a:rPr>
            </a:br>
            <a:r>
              <a:rPr lang="en-US" sz="1000" b="1" dirty="0">
                <a:latin typeface="Times New Roman" panose="02020603050405020304" pitchFamily="18" charset="0"/>
                <a:cs typeface="Times New Roman" panose="02020603050405020304" pitchFamily="18" charset="0"/>
              </a:rPr>
              <a:t> Registrations:</a:t>
            </a:r>
            <a:br>
              <a:rPr lang="en-US" sz="1000" b="1" dirty="0">
                <a:latin typeface="Times New Roman" panose="02020603050405020304" pitchFamily="18" charset="0"/>
                <a:cs typeface="Times New Roman" panose="02020603050405020304" pitchFamily="18" charset="0"/>
              </a:rPr>
            </a:br>
            <a:r>
              <a:rPr lang="en-US" sz="1000" b="1" dirty="0">
                <a:latin typeface="Times New Roman" panose="02020603050405020304" pitchFamily="18" charset="0"/>
                <a:cs typeface="Times New Roman" panose="02020603050405020304" pitchFamily="18" charset="0"/>
              </a:rPr>
              <a:t> Identified a consistent upward trend in EV registrations over time. Indicates a growing acceptance and adoption of electric vehicles among consumers.</a:t>
            </a:r>
          </a:p>
        </p:txBody>
      </p:sp>
      <p:sp>
        <p:nvSpPr>
          <p:cNvPr id="152" name="Freeform: Shape 151">
            <a:extLst>
              <a:ext uri="{FF2B5EF4-FFF2-40B4-BE49-F238E27FC236}">
                <a16:creationId xmlns:a16="http://schemas.microsoft.com/office/drawing/2014/main" id="{0BEBCAFC-871F-B8C0-DDAF-ACC670888987}"/>
              </a:ext>
            </a:extLst>
          </p:cNvPr>
          <p:cNvSpPr/>
          <p:nvPr/>
        </p:nvSpPr>
        <p:spPr>
          <a:xfrm>
            <a:off x="3992959" y="3995318"/>
            <a:ext cx="2208628" cy="2208628"/>
          </a:xfrm>
          <a:custGeom>
            <a:avLst/>
            <a:gdLst>
              <a:gd name="connsiteX0" fmla="*/ 1104314 w 2208628"/>
              <a:gd name="connsiteY0" fmla="*/ 123187 h 2208628"/>
              <a:gd name="connsiteX1" fmla="*/ 996529 w 2208628"/>
              <a:gd name="connsiteY1" fmla="*/ 230972 h 2208628"/>
              <a:gd name="connsiteX2" fmla="*/ 1104314 w 2208628"/>
              <a:gd name="connsiteY2" fmla="*/ 338757 h 2208628"/>
              <a:gd name="connsiteX3" fmla="*/ 1212099 w 2208628"/>
              <a:gd name="connsiteY3" fmla="*/ 230972 h 2208628"/>
              <a:gd name="connsiteX4" fmla="*/ 1104314 w 2208628"/>
              <a:gd name="connsiteY4" fmla="*/ 123187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23187"/>
                </a:moveTo>
                <a:cubicBezTo>
                  <a:pt x="1044786" y="123187"/>
                  <a:pt x="996529" y="171444"/>
                  <a:pt x="996529" y="230972"/>
                </a:cubicBezTo>
                <a:cubicBezTo>
                  <a:pt x="996529" y="290500"/>
                  <a:pt x="1044786" y="338757"/>
                  <a:pt x="1104314" y="338757"/>
                </a:cubicBezTo>
                <a:cubicBezTo>
                  <a:pt x="1163842" y="338757"/>
                  <a:pt x="1212099" y="290500"/>
                  <a:pt x="1212099" y="230972"/>
                </a:cubicBezTo>
                <a:cubicBezTo>
                  <a:pt x="1212099" y="171444"/>
                  <a:pt x="1163842" y="123187"/>
                  <a:pt x="1104314" y="123187"/>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0099CC">
                  <a:alpha val="49804"/>
                </a:srgbClr>
              </a:gs>
              <a:gs pos="100000">
                <a:srgbClr val="00CCFF">
                  <a:alpha val="69804"/>
                </a:srgbClr>
              </a:gs>
            </a:gsLst>
            <a:lin ang="0" scaled="1"/>
            <a:tileRect/>
          </a:gradFill>
          <a:ln>
            <a:gradFill>
              <a:gsLst>
                <a:gs pos="0">
                  <a:srgbClr val="0099CC"/>
                </a:gs>
                <a:gs pos="100000">
                  <a:srgbClr val="00CCFF">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62F9C50F-3D83-3129-34C0-2FFEA5806252}"/>
              </a:ext>
            </a:extLst>
          </p:cNvPr>
          <p:cNvSpPr/>
          <p:nvPr/>
        </p:nvSpPr>
        <p:spPr>
          <a:xfrm>
            <a:off x="5911005" y="4157799"/>
            <a:ext cx="2208628" cy="2208628"/>
          </a:xfrm>
          <a:custGeom>
            <a:avLst/>
            <a:gdLst>
              <a:gd name="connsiteX0" fmla="*/ 1104314 w 2208628"/>
              <a:gd name="connsiteY0" fmla="*/ 143598 h 2208628"/>
              <a:gd name="connsiteX1" fmla="*/ 996529 w 2208628"/>
              <a:gd name="connsiteY1" fmla="*/ 251383 h 2208628"/>
              <a:gd name="connsiteX2" fmla="*/ 1104314 w 2208628"/>
              <a:gd name="connsiteY2" fmla="*/ 359168 h 2208628"/>
              <a:gd name="connsiteX3" fmla="*/ 1212099 w 2208628"/>
              <a:gd name="connsiteY3" fmla="*/ 251383 h 2208628"/>
              <a:gd name="connsiteX4" fmla="*/ 1104314 w 2208628"/>
              <a:gd name="connsiteY4" fmla="*/ 143598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43598"/>
                </a:moveTo>
                <a:cubicBezTo>
                  <a:pt x="1044786" y="143598"/>
                  <a:pt x="996529" y="191855"/>
                  <a:pt x="996529" y="251383"/>
                </a:cubicBezTo>
                <a:cubicBezTo>
                  <a:pt x="996529" y="310911"/>
                  <a:pt x="1044786" y="359168"/>
                  <a:pt x="1104314" y="359168"/>
                </a:cubicBezTo>
                <a:cubicBezTo>
                  <a:pt x="1163842" y="359168"/>
                  <a:pt x="1212099" y="310911"/>
                  <a:pt x="1212099" y="251383"/>
                </a:cubicBezTo>
                <a:cubicBezTo>
                  <a:pt x="1212099" y="191855"/>
                  <a:pt x="1163842" y="143598"/>
                  <a:pt x="1104314" y="143598"/>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FF9900">
                  <a:lumMod val="88000"/>
                  <a:lumOff val="12000"/>
                  <a:alpha val="50000"/>
                </a:srgbClr>
              </a:gs>
              <a:gs pos="100000">
                <a:srgbClr val="FFCC00">
                  <a:alpha val="70000"/>
                </a:srgbClr>
              </a:gs>
            </a:gsLst>
            <a:lin ang="0" scaled="1"/>
            <a:tileRect/>
          </a:gradFill>
          <a:ln>
            <a:gradFill>
              <a:gsLst>
                <a:gs pos="0">
                  <a:srgbClr val="FF9900"/>
                </a:gs>
                <a:gs pos="100000">
                  <a:srgbClr val="FFCC00">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Shape 153">
            <a:extLst>
              <a:ext uri="{FF2B5EF4-FFF2-40B4-BE49-F238E27FC236}">
                <a16:creationId xmlns:a16="http://schemas.microsoft.com/office/drawing/2014/main" id="{B31A2B12-1F17-78F9-0C9D-7BF34C268EFA}"/>
              </a:ext>
            </a:extLst>
          </p:cNvPr>
          <p:cNvSpPr/>
          <p:nvPr/>
        </p:nvSpPr>
        <p:spPr>
          <a:xfrm>
            <a:off x="9543343" y="4149388"/>
            <a:ext cx="2208628" cy="2208628"/>
          </a:xfrm>
          <a:custGeom>
            <a:avLst/>
            <a:gdLst>
              <a:gd name="connsiteX0" fmla="*/ 1104314 w 2208628"/>
              <a:gd name="connsiteY0" fmla="*/ 124227 h 2208628"/>
              <a:gd name="connsiteX1" fmla="*/ 996529 w 2208628"/>
              <a:gd name="connsiteY1" fmla="*/ 232012 h 2208628"/>
              <a:gd name="connsiteX2" fmla="*/ 1104314 w 2208628"/>
              <a:gd name="connsiteY2" fmla="*/ 339797 h 2208628"/>
              <a:gd name="connsiteX3" fmla="*/ 1212099 w 2208628"/>
              <a:gd name="connsiteY3" fmla="*/ 232012 h 2208628"/>
              <a:gd name="connsiteX4" fmla="*/ 1104314 w 2208628"/>
              <a:gd name="connsiteY4" fmla="*/ 124227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24227"/>
                </a:moveTo>
                <a:cubicBezTo>
                  <a:pt x="1044786" y="124227"/>
                  <a:pt x="996529" y="172484"/>
                  <a:pt x="996529" y="232012"/>
                </a:cubicBezTo>
                <a:cubicBezTo>
                  <a:pt x="996529" y="291540"/>
                  <a:pt x="1044786" y="339797"/>
                  <a:pt x="1104314" y="339797"/>
                </a:cubicBezTo>
                <a:cubicBezTo>
                  <a:pt x="1163842" y="339797"/>
                  <a:pt x="1212099" y="291540"/>
                  <a:pt x="1212099" y="232012"/>
                </a:cubicBezTo>
                <a:cubicBezTo>
                  <a:pt x="1212099" y="172484"/>
                  <a:pt x="1163842" y="124227"/>
                  <a:pt x="1104314" y="124227"/>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FF0066">
                  <a:alpha val="49804"/>
                </a:srgbClr>
              </a:gs>
              <a:gs pos="100000">
                <a:srgbClr val="FF3399">
                  <a:alpha val="69804"/>
                </a:srgbClr>
              </a:gs>
            </a:gsLst>
            <a:lin ang="0" scaled="0"/>
            <a:tileRect/>
          </a:gradFill>
          <a:ln>
            <a:gradFill>
              <a:gsLst>
                <a:gs pos="0">
                  <a:srgbClr val="FF0066"/>
                </a:gs>
                <a:gs pos="100000">
                  <a:srgbClr val="FF3399">
                    <a:alpha val="0"/>
                  </a:srgbClr>
                </a:gs>
              </a:gsLst>
              <a:lin ang="19200000" scaled="0"/>
            </a:gradFill>
          </a:ln>
          <a:effectLst>
            <a:innerShdw blurRad="317500" dir="8400000">
              <a:schemeClr val="bg1"/>
            </a:innerShdw>
            <a:reflection blurRad="6350" stA="35000" endPos="90000" dir="5400000" sy="-100000" algn="bl" rotWithShape="0"/>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Rounded Corners 154">
            <a:extLst>
              <a:ext uri="{FF2B5EF4-FFF2-40B4-BE49-F238E27FC236}">
                <a16:creationId xmlns:a16="http://schemas.microsoft.com/office/drawing/2014/main" id="{CDC17121-8B5A-4E5D-F672-1B17EA9B5F27}"/>
              </a:ext>
            </a:extLst>
          </p:cNvPr>
          <p:cNvSpPr/>
          <p:nvPr/>
        </p:nvSpPr>
        <p:spPr>
          <a:xfrm>
            <a:off x="2265914" y="1121930"/>
            <a:ext cx="9510486" cy="765572"/>
          </a:xfrm>
          <a:prstGeom prst="roundRect">
            <a:avLst>
              <a:gd name="adj" fmla="val 50000"/>
            </a:avLst>
          </a:prstGeom>
          <a:solidFill>
            <a:schemeClr val="bg1"/>
          </a:solidFill>
          <a:ln>
            <a:noFill/>
          </a:ln>
          <a:effectLst>
            <a:innerShdw blurRad="190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Rounded Corners 155">
            <a:extLst>
              <a:ext uri="{FF2B5EF4-FFF2-40B4-BE49-F238E27FC236}">
                <a16:creationId xmlns:a16="http://schemas.microsoft.com/office/drawing/2014/main" id="{4DA3DB9D-B315-8A05-37A1-CA2122D82570}"/>
              </a:ext>
            </a:extLst>
          </p:cNvPr>
          <p:cNvSpPr/>
          <p:nvPr/>
        </p:nvSpPr>
        <p:spPr>
          <a:xfrm>
            <a:off x="2683200" y="1328926"/>
            <a:ext cx="8657744" cy="351579"/>
          </a:xfrm>
          <a:prstGeom prst="roundRect">
            <a:avLst>
              <a:gd name="adj" fmla="val 50000"/>
            </a:avLst>
          </a:prstGeom>
          <a:solidFill>
            <a:schemeClr val="bg1">
              <a:lumMod val="6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7" name="Group 156">
            <a:extLst>
              <a:ext uri="{FF2B5EF4-FFF2-40B4-BE49-F238E27FC236}">
                <a16:creationId xmlns:a16="http://schemas.microsoft.com/office/drawing/2014/main" id="{865EF76E-B16D-E0BF-17F0-B307F6436E9A}"/>
              </a:ext>
            </a:extLst>
          </p:cNvPr>
          <p:cNvGrpSpPr/>
          <p:nvPr/>
        </p:nvGrpSpPr>
        <p:grpSpPr>
          <a:xfrm>
            <a:off x="3006754" y="1086788"/>
            <a:ext cx="769257" cy="769257"/>
            <a:chOff x="1742328" y="400287"/>
            <a:chExt cx="769257" cy="769257"/>
          </a:xfrm>
        </p:grpSpPr>
        <p:sp>
          <p:nvSpPr>
            <p:cNvPr id="158" name="Oval 157">
              <a:extLst>
                <a:ext uri="{FF2B5EF4-FFF2-40B4-BE49-F238E27FC236}">
                  <a16:creationId xmlns:a16="http://schemas.microsoft.com/office/drawing/2014/main" id="{50664D8B-A3E7-1D89-2CE6-CFA443C6A1C3}"/>
                </a:ext>
              </a:extLst>
            </p:cNvPr>
            <p:cNvSpPr/>
            <p:nvPr/>
          </p:nvSpPr>
          <p:spPr>
            <a:xfrm>
              <a:off x="1742328"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0EF04D56-A6D2-BE58-7E54-EBF59F3DE0B5}"/>
                </a:ext>
              </a:extLst>
            </p:cNvPr>
            <p:cNvSpPr/>
            <p:nvPr/>
          </p:nvSpPr>
          <p:spPr>
            <a:xfrm>
              <a:off x="1917637" y="575111"/>
              <a:ext cx="418638" cy="418638"/>
            </a:xfrm>
            <a:prstGeom prst="ellipse">
              <a:avLst/>
            </a:prstGeom>
            <a:gradFill flip="none" rotWithShape="1">
              <a:gsLst>
                <a:gs pos="0">
                  <a:srgbClr val="33CC33"/>
                </a:gs>
                <a:gs pos="100000">
                  <a:srgbClr val="00FF00"/>
                </a:gs>
              </a:gsLst>
              <a:lin ang="0" scaled="1"/>
              <a:tileRect/>
            </a:gradFill>
            <a:ln>
              <a:gradFill>
                <a:gsLst>
                  <a:gs pos="0">
                    <a:srgbClr val="33CC33"/>
                  </a:gs>
                  <a:gs pos="100000">
                    <a:srgbClr val="00FF00">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a:extLst>
              <a:ext uri="{FF2B5EF4-FFF2-40B4-BE49-F238E27FC236}">
                <a16:creationId xmlns:a16="http://schemas.microsoft.com/office/drawing/2014/main" id="{274EC927-9418-2CCB-3BC4-42D29B6F2A58}"/>
              </a:ext>
            </a:extLst>
          </p:cNvPr>
          <p:cNvGrpSpPr/>
          <p:nvPr/>
        </p:nvGrpSpPr>
        <p:grpSpPr>
          <a:xfrm>
            <a:off x="4704340" y="1101302"/>
            <a:ext cx="769257" cy="769257"/>
            <a:chOff x="3120599" y="400287"/>
            <a:chExt cx="769257" cy="769257"/>
          </a:xfrm>
        </p:grpSpPr>
        <p:sp>
          <p:nvSpPr>
            <p:cNvPr id="161" name="Oval 160">
              <a:extLst>
                <a:ext uri="{FF2B5EF4-FFF2-40B4-BE49-F238E27FC236}">
                  <a16:creationId xmlns:a16="http://schemas.microsoft.com/office/drawing/2014/main" id="{E34C4CED-A268-0C6C-9F0E-26DEE2C4ED2E}"/>
                </a:ext>
              </a:extLst>
            </p:cNvPr>
            <p:cNvSpPr/>
            <p:nvPr/>
          </p:nvSpPr>
          <p:spPr>
            <a:xfrm>
              <a:off x="3120599"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A910D1F3-8FCE-7CEB-852F-7EC6FDA50B8E}"/>
                </a:ext>
              </a:extLst>
            </p:cNvPr>
            <p:cNvSpPr/>
            <p:nvPr/>
          </p:nvSpPr>
          <p:spPr>
            <a:xfrm>
              <a:off x="3295908" y="575111"/>
              <a:ext cx="418638" cy="418638"/>
            </a:xfrm>
            <a:prstGeom prst="ellipse">
              <a:avLst/>
            </a:prstGeom>
            <a:gradFill flip="none" rotWithShape="1">
              <a:gsLst>
                <a:gs pos="0">
                  <a:srgbClr val="0099CC"/>
                </a:gs>
                <a:gs pos="100000">
                  <a:srgbClr val="00CCFF"/>
                </a:gs>
              </a:gsLst>
              <a:lin ang="0" scaled="1"/>
              <a:tileRect/>
            </a:gradFill>
            <a:ln>
              <a:gradFill>
                <a:gsLst>
                  <a:gs pos="0">
                    <a:srgbClr val="0099CC"/>
                  </a:gs>
                  <a:gs pos="100000">
                    <a:srgbClr val="00CCFF">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63" name="Group 162">
            <a:extLst>
              <a:ext uri="{FF2B5EF4-FFF2-40B4-BE49-F238E27FC236}">
                <a16:creationId xmlns:a16="http://schemas.microsoft.com/office/drawing/2014/main" id="{998D52FA-D8A5-3A8E-223F-3716E31827CB}"/>
              </a:ext>
            </a:extLst>
          </p:cNvPr>
          <p:cNvGrpSpPr/>
          <p:nvPr/>
        </p:nvGrpSpPr>
        <p:grpSpPr>
          <a:xfrm>
            <a:off x="6635282" y="1046070"/>
            <a:ext cx="769257" cy="769257"/>
            <a:chOff x="4498870" y="400287"/>
            <a:chExt cx="769257" cy="769257"/>
          </a:xfrm>
        </p:grpSpPr>
        <p:sp>
          <p:nvSpPr>
            <p:cNvPr id="164" name="Oval 163">
              <a:extLst>
                <a:ext uri="{FF2B5EF4-FFF2-40B4-BE49-F238E27FC236}">
                  <a16:creationId xmlns:a16="http://schemas.microsoft.com/office/drawing/2014/main" id="{7E40280D-65F3-22D9-4166-6E1FC9570E96}"/>
                </a:ext>
              </a:extLst>
            </p:cNvPr>
            <p:cNvSpPr/>
            <p:nvPr/>
          </p:nvSpPr>
          <p:spPr>
            <a:xfrm>
              <a:off x="4498870"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4F199E83-A8C3-BA70-A49D-A8A39507D68B}"/>
                </a:ext>
              </a:extLst>
            </p:cNvPr>
            <p:cNvSpPr/>
            <p:nvPr/>
          </p:nvSpPr>
          <p:spPr>
            <a:xfrm>
              <a:off x="4674179" y="575111"/>
              <a:ext cx="418638" cy="418638"/>
            </a:xfrm>
            <a:prstGeom prst="ellipse">
              <a:avLst/>
            </a:prstGeom>
            <a:gradFill flip="none" rotWithShape="1">
              <a:gsLst>
                <a:gs pos="0">
                  <a:srgbClr val="FF9900">
                    <a:lumMod val="88000"/>
                    <a:lumOff val="12000"/>
                  </a:srgbClr>
                </a:gs>
                <a:gs pos="100000">
                  <a:srgbClr val="FFCC00"/>
                </a:gs>
              </a:gsLst>
              <a:lin ang="0" scaled="1"/>
              <a:tileRect/>
            </a:gradFill>
            <a:ln>
              <a:gradFill>
                <a:gsLst>
                  <a:gs pos="0">
                    <a:srgbClr val="FF9900"/>
                  </a:gs>
                  <a:gs pos="100000">
                    <a:srgbClr val="FFCC00">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66" name="Group 165">
            <a:extLst>
              <a:ext uri="{FF2B5EF4-FFF2-40B4-BE49-F238E27FC236}">
                <a16:creationId xmlns:a16="http://schemas.microsoft.com/office/drawing/2014/main" id="{D2095BBD-D1B4-09A0-95FF-72850C343AEE}"/>
              </a:ext>
            </a:extLst>
          </p:cNvPr>
          <p:cNvGrpSpPr/>
          <p:nvPr/>
        </p:nvGrpSpPr>
        <p:grpSpPr>
          <a:xfrm>
            <a:off x="8446291" y="1074814"/>
            <a:ext cx="769257" cy="769257"/>
            <a:chOff x="5877141" y="400287"/>
            <a:chExt cx="769257" cy="769257"/>
          </a:xfrm>
        </p:grpSpPr>
        <p:sp>
          <p:nvSpPr>
            <p:cNvPr id="167" name="Oval 166">
              <a:extLst>
                <a:ext uri="{FF2B5EF4-FFF2-40B4-BE49-F238E27FC236}">
                  <a16:creationId xmlns:a16="http://schemas.microsoft.com/office/drawing/2014/main" id="{9EBAD5DC-51C2-84C6-5FC3-489DBF100C65}"/>
                </a:ext>
              </a:extLst>
            </p:cNvPr>
            <p:cNvSpPr/>
            <p:nvPr/>
          </p:nvSpPr>
          <p:spPr>
            <a:xfrm>
              <a:off x="5877141"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400B84BB-306A-3181-5A8C-EE311A53216B}"/>
                </a:ext>
              </a:extLst>
            </p:cNvPr>
            <p:cNvSpPr/>
            <p:nvPr/>
          </p:nvSpPr>
          <p:spPr>
            <a:xfrm>
              <a:off x="6052450" y="575111"/>
              <a:ext cx="418638" cy="418638"/>
            </a:xfrm>
            <a:prstGeom prst="ellipse">
              <a:avLst/>
            </a:prstGeom>
            <a:gradFill flip="none" rotWithShape="1">
              <a:gsLst>
                <a:gs pos="0">
                  <a:srgbClr val="660066"/>
                </a:gs>
                <a:gs pos="100000">
                  <a:srgbClr val="CC00CC"/>
                </a:gs>
              </a:gsLst>
              <a:lin ang="0" scaled="0"/>
              <a:tileRect/>
            </a:gradFill>
            <a:ln>
              <a:gradFill>
                <a:gsLst>
                  <a:gs pos="0">
                    <a:srgbClr val="660066"/>
                  </a:gs>
                  <a:gs pos="100000">
                    <a:srgbClr val="CC00CC">
                      <a:alpha val="0"/>
                    </a:srgbClr>
                  </a:gs>
                </a:gsLst>
                <a:lin ang="19200000" scaled="0"/>
              </a:gradFill>
            </a:ln>
            <a:effectLst>
              <a:innerShdw blurRad="317500" dir="8400000">
                <a:schemeClr val="bg1"/>
              </a:innerShdw>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69" name="Group 168">
            <a:extLst>
              <a:ext uri="{FF2B5EF4-FFF2-40B4-BE49-F238E27FC236}">
                <a16:creationId xmlns:a16="http://schemas.microsoft.com/office/drawing/2014/main" id="{760E73A1-DDA2-BB65-DE02-A804E9A7DECD}"/>
              </a:ext>
            </a:extLst>
          </p:cNvPr>
          <p:cNvGrpSpPr/>
          <p:nvPr/>
        </p:nvGrpSpPr>
        <p:grpSpPr>
          <a:xfrm>
            <a:off x="10263810" y="1121930"/>
            <a:ext cx="769257" cy="769257"/>
            <a:chOff x="7255412" y="400287"/>
            <a:chExt cx="769257" cy="769257"/>
          </a:xfrm>
        </p:grpSpPr>
        <p:sp>
          <p:nvSpPr>
            <p:cNvPr id="170" name="Oval 169">
              <a:extLst>
                <a:ext uri="{FF2B5EF4-FFF2-40B4-BE49-F238E27FC236}">
                  <a16:creationId xmlns:a16="http://schemas.microsoft.com/office/drawing/2014/main" id="{9DA8C7C2-D858-F587-5414-71EC40905A80}"/>
                </a:ext>
              </a:extLst>
            </p:cNvPr>
            <p:cNvSpPr/>
            <p:nvPr/>
          </p:nvSpPr>
          <p:spPr>
            <a:xfrm>
              <a:off x="7255412"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8BA48EB-4299-DAC5-CCCC-9E6461F7C69E}"/>
                </a:ext>
              </a:extLst>
            </p:cNvPr>
            <p:cNvSpPr/>
            <p:nvPr/>
          </p:nvSpPr>
          <p:spPr>
            <a:xfrm>
              <a:off x="7430721" y="575111"/>
              <a:ext cx="418638" cy="418638"/>
            </a:xfrm>
            <a:prstGeom prst="ellipse">
              <a:avLst/>
            </a:prstGeom>
            <a:gradFill flip="none" rotWithShape="1">
              <a:gsLst>
                <a:gs pos="0">
                  <a:srgbClr val="FF0066"/>
                </a:gs>
                <a:gs pos="100000">
                  <a:srgbClr val="FF3399"/>
                </a:gs>
              </a:gsLst>
              <a:lin ang="0" scaled="0"/>
              <a:tileRect/>
            </a:gradFill>
            <a:ln>
              <a:gradFill>
                <a:gsLst>
                  <a:gs pos="0">
                    <a:srgbClr val="FF0066"/>
                  </a:gs>
                  <a:gs pos="100000">
                    <a:srgbClr val="FF3399">
                      <a:alpha val="0"/>
                    </a:srgbClr>
                  </a:gs>
                </a:gsLst>
                <a:lin ang="19200000" scaled="0"/>
              </a:gradFill>
            </a:ln>
            <a:effectLst>
              <a:innerShdw blurRad="317500" dir="8400000">
                <a:schemeClr val="bg1"/>
              </a:innerShdw>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172" name="Straight Connector 171">
            <a:extLst>
              <a:ext uri="{FF2B5EF4-FFF2-40B4-BE49-F238E27FC236}">
                <a16:creationId xmlns:a16="http://schemas.microsoft.com/office/drawing/2014/main" id="{26AFE5B3-DC17-E105-7EDB-D504C1CEB449}"/>
              </a:ext>
            </a:extLst>
          </p:cNvPr>
          <p:cNvCxnSpPr>
            <a:cxnSpLocks/>
            <a:stCxn id="158" idx="4"/>
            <a:endCxn id="150" idx="5"/>
          </p:cNvCxnSpPr>
          <p:nvPr/>
        </p:nvCxnSpPr>
        <p:spPr>
          <a:xfrm flipH="1">
            <a:off x="3382981" y="1856045"/>
            <a:ext cx="8402" cy="2651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924100A2-2743-6DAA-87DC-3BDBECE4495A}"/>
              </a:ext>
            </a:extLst>
          </p:cNvPr>
          <p:cNvCxnSpPr>
            <a:cxnSpLocks/>
            <a:stCxn id="161" idx="4"/>
            <a:endCxn id="152" idx="5"/>
          </p:cNvCxnSpPr>
          <p:nvPr/>
        </p:nvCxnSpPr>
        <p:spPr>
          <a:xfrm>
            <a:off x="5088969" y="1870559"/>
            <a:ext cx="8304" cy="21247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A4D235E6-8287-8282-B55E-F1BBDE9A07D1}"/>
              </a:ext>
            </a:extLst>
          </p:cNvPr>
          <p:cNvCxnSpPr>
            <a:cxnSpLocks/>
            <a:stCxn id="164" idx="4"/>
            <a:endCxn id="153" idx="5"/>
          </p:cNvCxnSpPr>
          <p:nvPr/>
        </p:nvCxnSpPr>
        <p:spPr>
          <a:xfrm flipH="1">
            <a:off x="7015319" y="1815327"/>
            <a:ext cx="4592" cy="23424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D0FD41D-C918-A405-01F7-A071C2EAC61D}"/>
              </a:ext>
            </a:extLst>
          </p:cNvPr>
          <p:cNvCxnSpPr>
            <a:cxnSpLocks/>
            <a:stCxn id="167" idx="4"/>
            <a:endCxn id="149" idx="5"/>
          </p:cNvCxnSpPr>
          <p:nvPr/>
        </p:nvCxnSpPr>
        <p:spPr>
          <a:xfrm>
            <a:off x="8830920" y="1844071"/>
            <a:ext cx="0" cy="1686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A5961B6-B53C-C85E-3DE4-95E8B1709BC6}"/>
              </a:ext>
            </a:extLst>
          </p:cNvPr>
          <p:cNvCxnSpPr>
            <a:cxnSpLocks/>
            <a:stCxn id="170" idx="4"/>
            <a:endCxn id="154" idx="5"/>
          </p:cNvCxnSpPr>
          <p:nvPr/>
        </p:nvCxnSpPr>
        <p:spPr>
          <a:xfrm flipH="1">
            <a:off x="10647657" y="1891187"/>
            <a:ext cx="782" cy="2258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Freeform: Shape 176">
            <a:extLst>
              <a:ext uri="{FF2B5EF4-FFF2-40B4-BE49-F238E27FC236}">
                <a16:creationId xmlns:a16="http://schemas.microsoft.com/office/drawing/2014/main" id="{FDC7611C-1D7B-008F-471B-94EC4F408C97}"/>
              </a:ext>
            </a:extLst>
          </p:cNvPr>
          <p:cNvSpPr/>
          <p:nvPr/>
        </p:nvSpPr>
        <p:spPr>
          <a:xfrm>
            <a:off x="3381833" y="4500490"/>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reeform: Shape 177">
            <a:extLst>
              <a:ext uri="{FF2B5EF4-FFF2-40B4-BE49-F238E27FC236}">
                <a16:creationId xmlns:a16="http://schemas.microsoft.com/office/drawing/2014/main" id="{40D76C54-1E05-43D4-EE21-DC39A1305381}"/>
              </a:ext>
            </a:extLst>
          </p:cNvPr>
          <p:cNvSpPr/>
          <p:nvPr/>
        </p:nvSpPr>
        <p:spPr>
          <a:xfrm>
            <a:off x="3356128" y="4478401"/>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reeform: Shape 178">
            <a:extLst>
              <a:ext uri="{FF2B5EF4-FFF2-40B4-BE49-F238E27FC236}">
                <a16:creationId xmlns:a16="http://schemas.microsoft.com/office/drawing/2014/main" id="{BE00615C-F4C5-5A03-A669-D016C82340F3}"/>
              </a:ext>
            </a:extLst>
          </p:cNvPr>
          <p:cNvSpPr/>
          <p:nvPr/>
        </p:nvSpPr>
        <p:spPr>
          <a:xfrm>
            <a:off x="3362794" y="4459348"/>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reeform: Shape 179">
            <a:extLst>
              <a:ext uri="{FF2B5EF4-FFF2-40B4-BE49-F238E27FC236}">
                <a16:creationId xmlns:a16="http://schemas.microsoft.com/office/drawing/2014/main" id="{670BD673-90E1-4D56-D02D-BE378DFD09DB}"/>
              </a:ext>
            </a:extLst>
          </p:cNvPr>
          <p:cNvSpPr/>
          <p:nvPr/>
        </p:nvSpPr>
        <p:spPr>
          <a:xfrm>
            <a:off x="5090187" y="3989297"/>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reeform: Shape 180">
            <a:extLst>
              <a:ext uri="{FF2B5EF4-FFF2-40B4-BE49-F238E27FC236}">
                <a16:creationId xmlns:a16="http://schemas.microsoft.com/office/drawing/2014/main" id="{4A9E9C46-FEBD-22EC-3B61-CF8F545160DD}"/>
              </a:ext>
            </a:extLst>
          </p:cNvPr>
          <p:cNvSpPr/>
          <p:nvPr/>
        </p:nvSpPr>
        <p:spPr>
          <a:xfrm>
            <a:off x="5064482" y="3967208"/>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Shape 181">
            <a:extLst>
              <a:ext uri="{FF2B5EF4-FFF2-40B4-BE49-F238E27FC236}">
                <a16:creationId xmlns:a16="http://schemas.microsoft.com/office/drawing/2014/main" id="{17DBAED0-AF0B-A726-8947-C1C875E46891}"/>
              </a:ext>
            </a:extLst>
          </p:cNvPr>
          <p:cNvSpPr/>
          <p:nvPr/>
        </p:nvSpPr>
        <p:spPr>
          <a:xfrm>
            <a:off x="5071148" y="3948155"/>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reeform: Shape 182">
            <a:extLst>
              <a:ext uri="{FF2B5EF4-FFF2-40B4-BE49-F238E27FC236}">
                <a16:creationId xmlns:a16="http://schemas.microsoft.com/office/drawing/2014/main" id="{58760467-ED51-0858-4B62-B87E10536C51}"/>
              </a:ext>
            </a:extLst>
          </p:cNvPr>
          <p:cNvSpPr/>
          <p:nvPr/>
        </p:nvSpPr>
        <p:spPr>
          <a:xfrm>
            <a:off x="7015319" y="4102508"/>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reeform: Shape 183">
            <a:extLst>
              <a:ext uri="{FF2B5EF4-FFF2-40B4-BE49-F238E27FC236}">
                <a16:creationId xmlns:a16="http://schemas.microsoft.com/office/drawing/2014/main" id="{24BF308C-A26A-286C-B0F9-6BCEFAA10CEB}"/>
              </a:ext>
            </a:extLst>
          </p:cNvPr>
          <p:cNvSpPr/>
          <p:nvPr/>
        </p:nvSpPr>
        <p:spPr>
          <a:xfrm>
            <a:off x="6989614" y="4080419"/>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reeform: Shape 184">
            <a:extLst>
              <a:ext uri="{FF2B5EF4-FFF2-40B4-BE49-F238E27FC236}">
                <a16:creationId xmlns:a16="http://schemas.microsoft.com/office/drawing/2014/main" id="{F30B4FFC-A017-D024-274E-BD6F9E487B39}"/>
              </a:ext>
            </a:extLst>
          </p:cNvPr>
          <p:cNvSpPr/>
          <p:nvPr/>
        </p:nvSpPr>
        <p:spPr>
          <a:xfrm>
            <a:off x="6996280" y="4061366"/>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reeform: Shape 185">
            <a:extLst>
              <a:ext uri="{FF2B5EF4-FFF2-40B4-BE49-F238E27FC236}">
                <a16:creationId xmlns:a16="http://schemas.microsoft.com/office/drawing/2014/main" id="{04E54981-2B5D-91FB-F2CF-E5D3A06D14A0}"/>
              </a:ext>
            </a:extLst>
          </p:cNvPr>
          <p:cNvSpPr/>
          <p:nvPr/>
        </p:nvSpPr>
        <p:spPr>
          <a:xfrm>
            <a:off x="8823833" y="3512594"/>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Freeform: Shape 186">
            <a:extLst>
              <a:ext uri="{FF2B5EF4-FFF2-40B4-BE49-F238E27FC236}">
                <a16:creationId xmlns:a16="http://schemas.microsoft.com/office/drawing/2014/main" id="{0B00D372-DBAD-AE6A-96AD-AEECAAA889E2}"/>
              </a:ext>
            </a:extLst>
          </p:cNvPr>
          <p:cNvSpPr/>
          <p:nvPr/>
        </p:nvSpPr>
        <p:spPr>
          <a:xfrm>
            <a:off x="8798128" y="3490505"/>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reeform: Shape 187">
            <a:extLst>
              <a:ext uri="{FF2B5EF4-FFF2-40B4-BE49-F238E27FC236}">
                <a16:creationId xmlns:a16="http://schemas.microsoft.com/office/drawing/2014/main" id="{EE231215-A9D0-0741-C3D8-3833BAEC5613}"/>
              </a:ext>
            </a:extLst>
          </p:cNvPr>
          <p:cNvSpPr/>
          <p:nvPr/>
        </p:nvSpPr>
        <p:spPr>
          <a:xfrm>
            <a:off x="8804794" y="3471452"/>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Freeform: Shape 188">
            <a:extLst>
              <a:ext uri="{FF2B5EF4-FFF2-40B4-BE49-F238E27FC236}">
                <a16:creationId xmlns:a16="http://schemas.microsoft.com/office/drawing/2014/main" id="{5C32B6E5-35FF-35F2-79F2-7C57B9AB639A}"/>
              </a:ext>
            </a:extLst>
          </p:cNvPr>
          <p:cNvSpPr/>
          <p:nvPr/>
        </p:nvSpPr>
        <p:spPr>
          <a:xfrm>
            <a:off x="10640879" y="4132680"/>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reeform: Shape 189">
            <a:extLst>
              <a:ext uri="{FF2B5EF4-FFF2-40B4-BE49-F238E27FC236}">
                <a16:creationId xmlns:a16="http://schemas.microsoft.com/office/drawing/2014/main" id="{B12BD5B2-35A3-1ABF-29F1-CF69F0B4A1E8}"/>
              </a:ext>
            </a:extLst>
          </p:cNvPr>
          <p:cNvSpPr/>
          <p:nvPr/>
        </p:nvSpPr>
        <p:spPr>
          <a:xfrm>
            <a:off x="10615174" y="4110591"/>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Shape 190">
            <a:extLst>
              <a:ext uri="{FF2B5EF4-FFF2-40B4-BE49-F238E27FC236}">
                <a16:creationId xmlns:a16="http://schemas.microsoft.com/office/drawing/2014/main" id="{C8D5CF93-A11B-27BD-0575-BC827565E042}"/>
              </a:ext>
            </a:extLst>
          </p:cNvPr>
          <p:cNvSpPr/>
          <p:nvPr/>
        </p:nvSpPr>
        <p:spPr>
          <a:xfrm>
            <a:off x="10621840" y="4091538"/>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188C6B6F-77E0-D65A-C991-38D835944EC8}"/>
              </a:ext>
            </a:extLst>
          </p:cNvPr>
          <p:cNvSpPr/>
          <p:nvPr/>
        </p:nvSpPr>
        <p:spPr>
          <a:xfrm>
            <a:off x="4215677" y="6218419"/>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F2414514-A6C8-8E58-F74F-42D40870D3CD}"/>
              </a:ext>
            </a:extLst>
          </p:cNvPr>
          <p:cNvSpPr/>
          <p:nvPr/>
        </p:nvSpPr>
        <p:spPr>
          <a:xfrm>
            <a:off x="6086403" y="6315650"/>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EDE4882F-C91E-2335-9085-FB6BEF6A9872}"/>
              </a:ext>
            </a:extLst>
          </p:cNvPr>
          <p:cNvSpPr/>
          <p:nvPr/>
        </p:nvSpPr>
        <p:spPr>
          <a:xfrm>
            <a:off x="7956003" y="5716375"/>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E0A569CD-7416-5F64-6B37-D604304399EC}"/>
              </a:ext>
            </a:extLst>
          </p:cNvPr>
          <p:cNvSpPr/>
          <p:nvPr/>
        </p:nvSpPr>
        <p:spPr>
          <a:xfrm>
            <a:off x="9789229" y="6377387"/>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TextBox 201">
            <a:extLst>
              <a:ext uri="{FF2B5EF4-FFF2-40B4-BE49-F238E27FC236}">
                <a16:creationId xmlns:a16="http://schemas.microsoft.com/office/drawing/2014/main" id="{1D513007-5815-5E53-240E-36592D78A662}"/>
              </a:ext>
            </a:extLst>
          </p:cNvPr>
          <p:cNvSpPr txBox="1"/>
          <p:nvPr/>
        </p:nvSpPr>
        <p:spPr>
          <a:xfrm>
            <a:off x="4330552" y="4255467"/>
            <a:ext cx="1700505" cy="1785104"/>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Extreme Electric Range Values: Noted extreme electric range values across various model years. Highlighted models with both the highest and lowest electric ranges. Offers insights into the range capabilities of different EV models and market preferences.</a:t>
            </a:r>
          </a:p>
        </p:txBody>
      </p:sp>
      <p:sp>
        <p:nvSpPr>
          <p:cNvPr id="204" name="TextBox 203">
            <a:extLst>
              <a:ext uri="{FF2B5EF4-FFF2-40B4-BE49-F238E27FC236}">
                <a16:creationId xmlns:a16="http://schemas.microsoft.com/office/drawing/2014/main" id="{0F39490B-7A43-D26A-9D94-F46F17299F3A}"/>
              </a:ext>
            </a:extLst>
          </p:cNvPr>
          <p:cNvSpPr txBox="1"/>
          <p:nvPr/>
        </p:nvSpPr>
        <p:spPr>
          <a:xfrm>
            <a:off x="6160945" y="4682928"/>
            <a:ext cx="1700505" cy="116955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Clean Fuel Eligibility Trends: Observed trends in clean fuel eligibility among electric vehicles. Suggests a significant presence of clean fuel options in the EV market.</a:t>
            </a:r>
          </a:p>
        </p:txBody>
      </p:sp>
      <p:sp>
        <p:nvSpPr>
          <p:cNvPr id="206" name="TextBox 205">
            <a:extLst>
              <a:ext uri="{FF2B5EF4-FFF2-40B4-BE49-F238E27FC236}">
                <a16:creationId xmlns:a16="http://schemas.microsoft.com/office/drawing/2014/main" id="{15E86BC2-2EBA-FE96-6DFA-F153356E0530}"/>
              </a:ext>
            </a:extLst>
          </p:cNvPr>
          <p:cNvSpPr txBox="1"/>
          <p:nvPr/>
        </p:nvSpPr>
        <p:spPr>
          <a:xfrm>
            <a:off x="8028778" y="3905987"/>
            <a:ext cx="1700505" cy="147732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Regional Variations in EV Adoption: Leveraged geographic analysis to identify regional variations in EV adoption rates. Provides insights into the geographic distribution of EV popularity and consumer preferences.</a:t>
            </a:r>
          </a:p>
        </p:txBody>
      </p:sp>
      <p:sp>
        <p:nvSpPr>
          <p:cNvPr id="208" name="TextBox 207">
            <a:extLst>
              <a:ext uri="{FF2B5EF4-FFF2-40B4-BE49-F238E27FC236}">
                <a16:creationId xmlns:a16="http://schemas.microsoft.com/office/drawing/2014/main" id="{CF91758C-077C-9B41-0BB1-E578F59C9A02}"/>
              </a:ext>
            </a:extLst>
          </p:cNvPr>
          <p:cNvSpPr txBox="1"/>
          <p:nvPr/>
        </p:nvSpPr>
        <p:spPr>
          <a:xfrm>
            <a:off x="9973677" y="4558519"/>
            <a:ext cx="1700505" cy="147732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Model Year and Legislative District Analysis: Analyzed the distribution and trends related to model years and legislative districts. Offers insights into the diversity and distribution of EV models across different regions.</a:t>
            </a:r>
          </a:p>
        </p:txBody>
      </p:sp>
    </p:spTree>
    <p:extLst>
      <p:ext uri="{BB962C8B-B14F-4D97-AF65-F5344CB8AC3E}">
        <p14:creationId xmlns:p14="http://schemas.microsoft.com/office/powerpoint/2010/main" val="1789844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C93D95-F4D5-06E1-EA4B-76484CF7C201}"/>
              </a:ext>
            </a:extLst>
          </p:cNvPr>
          <p:cNvSpPr>
            <a:spLocks noGrp="1"/>
          </p:cNvSpPr>
          <p:nvPr>
            <p:ph type="sldNum" idx="12"/>
          </p:nvPr>
        </p:nvSpPr>
        <p:spPr/>
        <p:txBody>
          <a:bodyPr/>
          <a:lstStyle/>
          <a:p>
            <a:fld id="{00000000-1234-1234-1234-123412341234}" type="slidenum">
              <a:rPr lang="en" smtClean="0"/>
              <a:pPr/>
              <a:t>14</a:t>
            </a:fld>
            <a:endParaRPr lang="en"/>
          </a:p>
        </p:txBody>
      </p:sp>
      <p:pic>
        <p:nvPicPr>
          <p:cNvPr id="5" name="Picture 4">
            <a:extLst>
              <a:ext uri="{FF2B5EF4-FFF2-40B4-BE49-F238E27FC236}">
                <a16:creationId xmlns:a16="http://schemas.microsoft.com/office/drawing/2014/main" id="{C1EBC992-012E-9881-E1A2-B92D51C86884}"/>
              </a:ext>
            </a:extLst>
          </p:cNvPr>
          <p:cNvPicPr>
            <a:picLocks noChangeAspect="1"/>
          </p:cNvPicPr>
          <p:nvPr/>
        </p:nvPicPr>
        <p:blipFill>
          <a:blip r:embed="rId2"/>
          <a:stretch>
            <a:fillRect/>
          </a:stretch>
        </p:blipFill>
        <p:spPr>
          <a:xfrm>
            <a:off x="163789" y="2075882"/>
            <a:ext cx="4398655" cy="3591915"/>
          </a:xfrm>
          <a:prstGeom prst="rect">
            <a:avLst/>
          </a:prstGeom>
        </p:spPr>
      </p:pic>
      <p:pic>
        <p:nvPicPr>
          <p:cNvPr id="9" name="Picture 8">
            <a:extLst>
              <a:ext uri="{FF2B5EF4-FFF2-40B4-BE49-F238E27FC236}">
                <a16:creationId xmlns:a16="http://schemas.microsoft.com/office/drawing/2014/main" id="{51980688-54A7-0809-7A23-91EF78D265A7}"/>
              </a:ext>
            </a:extLst>
          </p:cNvPr>
          <p:cNvPicPr>
            <a:picLocks noChangeAspect="1"/>
          </p:cNvPicPr>
          <p:nvPr/>
        </p:nvPicPr>
        <p:blipFill>
          <a:blip r:embed="rId3"/>
          <a:stretch>
            <a:fillRect/>
          </a:stretch>
        </p:blipFill>
        <p:spPr>
          <a:xfrm>
            <a:off x="4722536" y="1029388"/>
            <a:ext cx="7305675" cy="2590800"/>
          </a:xfrm>
          <a:prstGeom prst="rect">
            <a:avLst/>
          </a:prstGeom>
        </p:spPr>
      </p:pic>
      <p:pic>
        <p:nvPicPr>
          <p:cNvPr id="11" name="Picture 10">
            <a:extLst>
              <a:ext uri="{FF2B5EF4-FFF2-40B4-BE49-F238E27FC236}">
                <a16:creationId xmlns:a16="http://schemas.microsoft.com/office/drawing/2014/main" id="{70BCD5F5-37FC-1426-CEE8-67F428F5939E}"/>
              </a:ext>
            </a:extLst>
          </p:cNvPr>
          <p:cNvPicPr>
            <a:picLocks noChangeAspect="1"/>
          </p:cNvPicPr>
          <p:nvPr/>
        </p:nvPicPr>
        <p:blipFill>
          <a:blip r:embed="rId4"/>
          <a:stretch>
            <a:fillRect/>
          </a:stretch>
        </p:blipFill>
        <p:spPr>
          <a:xfrm>
            <a:off x="4932706" y="3871839"/>
            <a:ext cx="3442667" cy="1041376"/>
          </a:xfrm>
          <a:prstGeom prst="rect">
            <a:avLst/>
          </a:prstGeom>
        </p:spPr>
      </p:pic>
    </p:spTree>
    <p:extLst>
      <p:ext uri="{BB962C8B-B14F-4D97-AF65-F5344CB8AC3E}">
        <p14:creationId xmlns:p14="http://schemas.microsoft.com/office/powerpoint/2010/main" val="3424008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C64327-093A-74DD-472A-A2703052DA59}"/>
              </a:ext>
            </a:extLst>
          </p:cNvPr>
          <p:cNvSpPr>
            <a:spLocks noGrp="1"/>
          </p:cNvSpPr>
          <p:nvPr>
            <p:ph type="sldNum" idx="12"/>
          </p:nvPr>
        </p:nvSpPr>
        <p:spPr/>
        <p:txBody>
          <a:bodyPr/>
          <a:lstStyle/>
          <a:p>
            <a:fld id="{00000000-1234-1234-1234-123412341234}" type="slidenum">
              <a:rPr lang="en" smtClean="0"/>
              <a:pPr/>
              <a:t>15</a:t>
            </a:fld>
            <a:endParaRPr lang="en"/>
          </a:p>
        </p:txBody>
      </p:sp>
      <p:pic>
        <p:nvPicPr>
          <p:cNvPr id="4098" name="Picture 2">
            <a:extLst>
              <a:ext uri="{FF2B5EF4-FFF2-40B4-BE49-F238E27FC236}">
                <a16:creationId xmlns:a16="http://schemas.microsoft.com/office/drawing/2014/main" id="{8A5EE740-279F-9C63-7224-A1D3FD569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55" y="902970"/>
            <a:ext cx="389572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A7B60B6-32B7-428E-A17D-546A677EB6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4350" y="712470"/>
            <a:ext cx="358080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28629E2-84A2-F6C2-849F-96346EB45E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805" y="3970648"/>
            <a:ext cx="3762375" cy="27717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2E9DD78D-5764-15F0-0060-216CC50F67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7474" y="3760470"/>
            <a:ext cx="3820734"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744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36A48-F1B8-2454-EB95-5B8A20A47C73}"/>
              </a:ext>
            </a:extLst>
          </p:cNvPr>
          <p:cNvSpPr>
            <a:spLocks noGrp="1"/>
          </p:cNvSpPr>
          <p:nvPr>
            <p:ph type="title"/>
          </p:nvPr>
        </p:nvSpPr>
        <p:spPr>
          <a:xfrm>
            <a:off x="415600" y="866333"/>
            <a:ext cx="11360800" cy="763600"/>
          </a:xfrm>
        </p:spPr>
        <p:txBody>
          <a:bodyPr wrap="square" anchor="t">
            <a:normAutofit/>
          </a:bodyPr>
          <a:lstStyle/>
          <a:p>
            <a:r>
              <a:rPr lang="en-US" b="1"/>
              <a:t>Key Insights from Exploratory Data Analysis </a:t>
            </a:r>
          </a:p>
        </p:txBody>
      </p:sp>
      <p:sp>
        <p:nvSpPr>
          <p:cNvPr id="4" name="Slide Number Placeholder 3">
            <a:extLst>
              <a:ext uri="{FF2B5EF4-FFF2-40B4-BE49-F238E27FC236}">
                <a16:creationId xmlns:a16="http://schemas.microsoft.com/office/drawing/2014/main" id="{D7081012-BD10-AE15-A823-8A1D4DC4743A}"/>
              </a:ext>
            </a:extLst>
          </p:cNvPr>
          <p:cNvSpPr>
            <a:spLocks noGrp="1"/>
          </p:cNvSpPr>
          <p:nvPr>
            <p:ph type="sldNum" sz="quarter" idx="12"/>
          </p:nvPr>
        </p:nvSpPr>
        <p:spPr>
          <a:xfrm>
            <a:off x="11296611" y="6217623"/>
            <a:ext cx="731600" cy="524800"/>
          </a:xfrm>
        </p:spPr>
        <p:txBody>
          <a:bodyPr wrap="square" anchor="ctr">
            <a:normAutofit/>
          </a:bodyPr>
          <a:lstStyle/>
          <a:p>
            <a:pPr>
              <a:spcAft>
                <a:spcPts val="600"/>
              </a:spcAft>
            </a:pPr>
            <a:fld id="{00000000-1234-1234-1234-123412341234}" type="slidenum">
              <a:rPr lang="en" smtClean="0"/>
              <a:pPr>
                <a:spcAft>
                  <a:spcPts val="600"/>
                </a:spcAft>
              </a:pPr>
              <a:t>16</a:t>
            </a:fld>
            <a:endParaRPr lang="en"/>
          </a:p>
        </p:txBody>
      </p:sp>
      <p:graphicFrame>
        <p:nvGraphicFramePr>
          <p:cNvPr id="6" name="Content Placeholder 2">
            <a:extLst>
              <a:ext uri="{FF2B5EF4-FFF2-40B4-BE49-F238E27FC236}">
                <a16:creationId xmlns:a16="http://schemas.microsoft.com/office/drawing/2014/main" id="{7D673C54-6394-7E26-0B34-571468ABCF3A}"/>
              </a:ext>
            </a:extLst>
          </p:cNvPr>
          <p:cNvGraphicFramePr>
            <a:graphicFrameLocks/>
          </p:cNvGraphicFramePr>
          <p:nvPr>
            <p:extLst>
              <p:ext uri="{D42A27DB-BD31-4B8C-83A1-F6EECF244321}">
                <p14:modId xmlns:p14="http://schemas.microsoft.com/office/powerpoint/2010/main" val="229744765"/>
              </p:ext>
            </p:extLst>
          </p:nvPr>
        </p:nvGraphicFramePr>
        <p:xfrm>
          <a:off x="415600" y="1629933"/>
          <a:ext cx="11360800" cy="455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448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C115-3274-4338-7C7B-74C51D034408}"/>
              </a:ext>
            </a:extLst>
          </p:cNvPr>
          <p:cNvSpPr>
            <a:spLocks noGrp="1"/>
          </p:cNvSpPr>
          <p:nvPr>
            <p:ph type="title"/>
          </p:nvPr>
        </p:nvSpPr>
        <p:spPr>
          <a:xfrm>
            <a:off x="415600" y="866333"/>
            <a:ext cx="11360800" cy="763600"/>
          </a:xfrm>
        </p:spPr>
        <p:txBody>
          <a:bodyPr wrap="square" anchor="t">
            <a:normAutofit fontScale="90000"/>
          </a:bodyPr>
          <a:lstStyle/>
          <a:p>
            <a:pPr>
              <a:lnSpc>
                <a:spcPct val="90000"/>
              </a:lnSpc>
            </a:pPr>
            <a:r>
              <a:rPr lang="en-US" sz="2400" b="1" dirty="0">
                <a:latin typeface="Times New Roman" panose="02020603050405020304" pitchFamily="18" charset="0"/>
                <a:cs typeface="Times New Roman" panose="02020603050405020304" pitchFamily="18" charset="0"/>
              </a:rPr>
              <a:t>Initial Model Training</a:t>
            </a:r>
            <a:br>
              <a:rPr lang="en-US" sz="2000" b="1" dirty="0"/>
            </a:br>
            <a:endParaRPr lang="en-US" sz="2000" b="1" dirty="0"/>
          </a:p>
        </p:txBody>
      </p:sp>
      <p:sp>
        <p:nvSpPr>
          <p:cNvPr id="13" name="Text Placeholder 2">
            <a:extLst>
              <a:ext uri="{FF2B5EF4-FFF2-40B4-BE49-F238E27FC236}">
                <a16:creationId xmlns:a16="http://schemas.microsoft.com/office/drawing/2014/main" id="{F90A7E70-6125-96FC-FAF4-9EE02F7C6F4F}"/>
              </a:ext>
            </a:extLst>
          </p:cNvPr>
          <p:cNvSpPr>
            <a:spLocks noGrp="1"/>
          </p:cNvSpPr>
          <p:nvPr>
            <p:ph type="body" idx="1"/>
          </p:nvPr>
        </p:nvSpPr>
        <p:spPr>
          <a:xfrm>
            <a:off x="415600" y="1629933"/>
            <a:ext cx="6449434" cy="4555200"/>
          </a:xfrm>
        </p:spPr>
        <p:txBody>
          <a:bodyPr wrap="square" anchor="t">
            <a:normAutofit/>
          </a:bodyPr>
          <a:lstStyle/>
          <a:p>
            <a:pPr lvl="0">
              <a:lnSpc>
                <a:spcPct val="105000"/>
              </a:lnSpc>
            </a:pPr>
            <a:r>
              <a:rPr lang="en-US" sz="1700" b="0" i="0" dirty="0">
                <a:solidFill>
                  <a:schemeClr val="tx1"/>
                </a:solidFill>
                <a:latin typeface="Times New Roman" panose="02020603050405020304" pitchFamily="18" charset="0"/>
                <a:cs typeface="Times New Roman" panose="02020603050405020304" pitchFamily="18" charset="0"/>
              </a:rPr>
              <a:t>Linear Regression Model for Base MSRP Prediction</a:t>
            </a:r>
            <a:br>
              <a:rPr lang="en-US" sz="1700" b="0" i="0" dirty="0">
                <a:solidFill>
                  <a:schemeClr val="tx1"/>
                </a:solidFill>
                <a:latin typeface="Times New Roman" panose="02020603050405020304" pitchFamily="18" charset="0"/>
                <a:cs typeface="Times New Roman" panose="02020603050405020304" pitchFamily="18" charset="0"/>
              </a:rPr>
            </a:br>
            <a:endParaRPr lang="en-US" sz="1700" dirty="0">
              <a:solidFill>
                <a:schemeClr val="tx1"/>
              </a:solidFill>
              <a:latin typeface="Times New Roman" panose="02020603050405020304" pitchFamily="18" charset="0"/>
              <a:cs typeface="Times New Roman" panose="02020603050405020304" pitchFamily="18" charset="0"/>
            </a:endParaRPr>
          </a:p>
          <a:p>
            <a:pPr>
              <a:lnSpc>
                <a:spcPct val="105000"/>
              </a:lnSpc>
            </a:pPr>
            <a:r>
              <a:rPr lang="en-US" sz="1700" b="1" i="0" dirty="0">
                <a:solidFill>
                  <a:schemeClr val="tx1"/>
                </a:solidFill>
                <a:latin typeface="Times New Roman" panose="02020603050405020304" pitchFamily="18" charset="0"/>
                <a:cs typeface="Times New Roman" panose="02020603050405020304" pitchFamily="18" charset="0"/>
              </a:rPr>
              <a:t>Features Used</a:t>
            </a:r>
            <a:r>
              <a:rPr lang="en-US" sz="1700" b="0" i="0" dirty="0">
                <a:solidFill>
                  <a:schemeClr val="tx1"/>
                </a:solidFill>
                <a:latin typeface="Times New Roman" panose="02020603050405020304" pitchFamily="18" charset="0"/>
                <a:cs typeface="Times New Roman" panose="02020603050405020304" pitchFamily="18" charset="0"/>
              </a:rPr>
              <a:t>:</a:t>
            </a:r>
            <a:br>
              <a:rPr lang="en-US" sz="1700" b="0" i="0" dirty="0">
                <a:solidFill>
                  <a:schemeClr val="tx1"/>
                </a:solidFill>
                <a:latin typeface="Times New Roman" panose="02020603050405020304" pitchFamily="18" charset="0"/>
                <a:cs typeface="Times New Roman" panose="02020603050405020304" pitchFamily="18" charset="0"/>
              </a:rPr>
            </a:br>
            <a:r>
              <a:rPr lang="en-US" sz="1700" b="0" i="0" dirty="0">
                <a:solidFill>
                  <a:schemeClr val="tx1"/>
                </a:solidFill>
                <a:latin typeface="Times New Roman" panose="02020603050405020304" pitchFamily="18" charset="0"/>
                <a:cs typeface="Times New Roman" panose="02020603050405020304" pitchFamily="18" charset="0"/>
              </a:rPr>
              <a:t>	Electric Range</a:t>
            </a:r>
            <a:br>
              <a:rPr lang="en-US" sz="1700" b="0" i="0" dirty="0">
                <a:solidFill>
                  <a:schemeClr val="tx1"/>
                </a:solidFill>
                <a:latin typeface="Times New Roman" panose="02020603050405020304" pitchFamily="18" charset="0"/>
                <a:cs typeface="Times New Roman" panose="02020603050405020304" pitchFamily="18" charset="0"/>
              </a:rPr>
            </a:br>
            <a:r>
              <a:rPr lang="en-US" sz="1700" b="0" i="0" dirty="0">
                <a:solidFill>
                  <a:schemeClr val="tx1"/>
                </a:solidFill>
                <a:latin typeface="Times New Roman" panose="02020603050405020304" pitchFamily="18" charset="0"/>
                <a:cs typeface="Times New Roman" panose="02020603050405020304" pitchFamily="18" charset="0"/>
              </a:rPr>
              <a:t>      Model Year</a:t>
            </a:r>
          </a:p>
          <a:p>
            <a:pPr marL="152396" lvl="0" indent="0">
              <a:lnSpc>
                <a:spcPct val="105000"/>
              </a:lnSpc>
              <a:buNone/>
            </a:pPr>
            <a:endParaRPr lang="en-US" sz="1700" dirty="0">
              <a:solidFill>
                <a:schemeClr val="tx1"/>
              </a:solidFill>
              <a:latin typeface="Times New Roman" panose="02020603050405020304" pitchFamily="18" charset="0"/>
              <a:cs typeface="Times New Roman" panose="02020603050405020304" pitchFamily="18" charset="0"/>
            </a:endParaRPr>
          </a:p>
          <a:p>
            <a:pPr lvl="0">
              <a:lnSpc>
                <a:spcPct val="105000"/>
              </a:lnSpc>
            </a:pPr>
            <a:r>
              <a:rPr lang="en-US" sz="1700" b="1" i="0" dirty="0">
                <a:solidFill>
                  <a:schemeClr val="tx1"/>
                </a:solidFill>
                <a:latin typeface="Times New Roman" panose="02020603050405020304" pitchFamily="18" charset="0"/>
                <a:cs typeface="Times New Roman" panose="02020603050405020304" pitchFamily="18" charset="0"/>
              </a:rPr>
              <a:t>Model Training</a:t>
            </a:r>
            <a:r>
              <a:rPr lang="en-US" sz="1700" b="0" i="0" dirty="0">
                <a:solidFill>
                  <a:schemeClr val="tx1"/>
                </a:solidFill>
                <a:latin typeface="Times New Roman" panose="02020603050405020304" pitchFamily="18" charset="0"/>
                <a:cs typeface="Times New Roman" panose="02020603050405020304" pitchFamily="18" charset="0"/>
              </a:rPr>
              <a:t>: Trained a Linear Regression model using the selected features to predict Base MSRP.</a:t>
            </a:r>
            <a:br>
              <a:rPr lang="en-US" sz="1700" b="0" i="0" dirty="0">
                <a:solidFill>
                  <a:schemeClr val="tx1"/>
                </a:solidFill>
                <a:latin typeface="Times New Roman" panose="02020603050405020304" pitchFamily="18" charset="0"/>
                <a:cs typeface="Times New Roman" panose="02020603050405020304" pitchFamily="18" charset="0"/>
              </a:rPr>
            </a:br>
            <a:endParaRPr lang="en-US" sz="1700" dirty="0">
              <a:solidFill>
                <a:schemeClr val="tx1"/>
              </a:solidFill>
              <a:latin typeface="Times New Roman" panose="02020603050405020304" pitchFamily="18" charset="0"/>
              <a:cs typeface="Times New Roman" panose="02020603050405020304" pitchFamily="18" charset="0"/>
            </a:endParaRPr>
          </a:p>
          <a:p>
            <a:pPr lvl="0">
              <a:lnSpc>
                <a:spcPct val="105000"/>
              </a:lnSpc>
            </a:pPr>
            <a:r>
              <a:rPr lang="en-US" sz="1700" b="1" i="0" dirty="0">
                <a:solidFill>
                  <a:schemeClr val="tx1"/>
                </a:solidFill>
                <a:latin typeface="Times New Roman" panose="02020603050405020304" pitchFamily="18" charset="0"/>
                <a:cs typeface="Times New Roman" panose="02020603050405020304" pitchFamily="18" charset="0"/>
              </a:rPr>
              <a:t>Evaluation</a:t>
            </a:r>
            <a:r>
              <a:rPr lang="en-US" sz="1700" b="0" i="0" dirty="0">
                <a:solidFill>
                  <a:schemeClr val="tx1"/>
                </a:solidFill>
                <a:latin typeface="Times New Roman" panose="02020603050405020304" pitchFamily="18" charset="0"/>
                <a:cs typeface="Times New Roman" panose="02020603050405020304" pitchFamily="18" charset="0"/>
              </a:rPr>
              <a:t>: Evaluated the model using Root Mean Squared Error (RMSE).</a:t>
            </a:r>
            <a:br>
              <a:rPr lang="en-US" sz="1700" dirty="0">
                <a:solidFill>
                  <a:schemeClr val="tx1"/>
                </a:solidFill>
                <a:latin typeface="Times New Roman" panose="02020603050405020304" pitchFamily="18" charset="0"/>
                <a:cs typeface="Times New Roman" panose="02020603050405020304" pitchFamily="18" charset="0"/>
              </a:rPr>
            </a:br>
            <a:r>
              <a:rPr lang="en-US" sz="1700" b="1" i="0" dirty="0">
                <a:solidFill>
                  <a:schemeClr val="tx1"/>
                </a:solidFill>
                <a:latin typeface="Times New Roman" panose="02020603050405020304" pitchFamily="18" charset="0"/>
                <a:cs typeface="Times New Roman" panose="02020603050405020304" pitchFamily="18" charset="0"/>
              </a:rPr>
              <a:t>RMSE</a:t>
            </a:r>
            <a:r>
              <a:rPr lang="en-US" sz="1700" b="0" i="0" dirty="0">
                <a:solidFill>
                  <a:schemeClr val="tx1"/>
                </a:solidFill>
                <a:latin typeface="Times New Roman" panose="02020603050405020304" pitchFamily="18" charset="0"/>
                <a:cs typeface="Times New Roman" panose="02020603050405020304" pitchFamily="18" charset="0"/>
              </a:rPr>
              <a:t>: 33,178.29</a:t>
            </a:r>
            <a:br>
              <a:rPr lang="en-US" sz="1700" b="0" i="0" dirty="0">
                <a:solidFill>
                  <a:schemeClr val="tx1"/>
                </a:solidFill>
                <a:latin typeface="Times New Roman" panose="02020603050405020304" pitchFamily="18" charset="0"/>
                <a:cs typeface="Times New Roman" panose="02020603050405020304" pitchFamily="18" charset="0"/>
              </a:rPr>
            </a:br>
            <a:endParaRPr lang="en-US" sz="1700" dirty="0">
              <a:solidFill>
                <a:schemeClr val="tx1"/>
              </a:solidFill>
              <a:latin typeface="Times New Roman" panose="02020603050405020304" pitchFamily="18" charset="0"/>
              <a:cs typeface="Times New Roman" panose="02020603050405020304" pitchFamily="18" charset="0"/>
            </a:endParaRPr>
          </a:p>
          <a:p>
            <a:pPr lvl="0">
              <a:lnSpc>
                <a:spcPct val="105000"/>
              </a:lnSpc>
            </a:pPr>
            <a:r>
              <a:rPr lang="en-US" sz="1700" b="1" i="0" dirty="0">
                <a:solidFill>
                  <a:schemeClr val="tx1"/>
                </a:solidFill>
                <a:latin typeface="Times New Roman" panose="02020603050405020304" pitchFamily="18" charset="0"/>
                <a:cs typeface="Times New Roman" panose="02020603050405020304" pitchFamily="18" charset="0"/>
              </a:rPr>
              <a:t>Sample Predictions</a:t>
            </a:r>
            <a:r>
              <a:rPr lang="en-US" sz="1700" b="0" i="0" dirty="0">
                <a:solidFill>
                  <a:schemeClr val="tx1"/>
                </a:solidFill>
                <a:latin typeface="Times New Roman" panose="02020603050405020304" pitchFamily="18" charset="0"/>
                <a:cs typeface="Times New Roman" panose="02020603050405020304" pitchFamily="18" charset="0"/>
              </a:rPr>
              <a:t>:</a:t>
            </a:r>
            <a:r>
              <a:rPr lang="en-US" sz="1700" dirty="0">
                <a:solidFill>
                  <a:schemeClr val="tx1"/>
                </a:solidFill>
                <a:latin typeface="Times New Roman" panose="02020603050405020304" pitchFamily="18" charset="0"/>
                <a:cs typeface="Times New Roman" panose="02020603050405020304" pitchFamily="18" charset="0"/>
              </a:rPr>
              <a:t> </a:t>
            </a:r>
            <a:r>
              <a:rPr lang="en-US" sz="1700" b="0" i="0" dirty="0">
                <a:solidFill>
                  <a:schemeClr val="tx1"/>
                </a:solidFill>
                <a:latin typeface="Times New Roman" panose="02020603050405020304" pitchFamily="18" charset="0"/>
                <a:cs typeface="Times New Roman" panose="02020603050405020304" pitchFamily="18" charset="0"/>
              </a:rPr>
              <a:t>Showcased actual Base MSRP and predicted values from the model.</a:t>
            </a:r>
            <a:endParaRPr lang="en-US" sz="1700" dirty="0">
              <a:solidFill>
                <a:schemeClr val="tx1"/>
              </a:solidFill>
              <a:latin typeface="Times New Roman" panose="02020603050405020304" pitchFamily="18" charset="0"/>
              <a:cs typeface="Times New Roman" panose="02020603050405020304" pitchFamily="18" charset="0"/>
            </a:endParaRPr>
          </a:p>
          <a:p>
            <a:pPr>
              <a:lnSpc>
                <a:spcPct val="105000"/>
              </a:lnSpc>
            </a:pPr>
            <a:endParaRPr lang="en-US" sz="1500" dirty="0"/>
          </a:p>
        </p:txBody>
      </p:sp>
      <p:sp>
        <p:nvSpPr>
          <p:cNvPr id="4" name="Slide Number Placeholder 3">
            <a:extLst>
              <a:ext uri="{FF2B5EF4-FFF2-40B4-BE49-F238E27FC236}">
                <a16:creationId xmlns:a16="http://schemas.microsoft.com/office/drawing/2014/main" id="{B46337D8-A405-584F-7F4B-17E111395653}"/>
              </a:ext>
            </a:extLst>
          </p:cNvPr>
          <p:cNvSpPr>
            <a:spLocks noGrp="1"/>
          </p:cNvSpPr>
          <p:nvPr>
            <p:ph type="sldNum" idx="12"/>
          </p:nvPr>
        </p:nvSpPr>
        <p:spPr>
          <a:xfrm>
            <a:off x="11296611" y="6217623"/>
            <a:ext cx="731600" cy="524800"/>
          </a:xfrm>
        </p:spPr>
        <p:txBody>
          <a:bodyPr wrap="square" anchor="ctr">
            <a:normAutofit/>
          </a:bodyPr>
          <a:lstStyle/>
          <a:p>
            <a:pPr>
              <a:spcAft>
                <a:spcPts val="600"/>
              </a:spcAft>
            </a:pPr>
            <a:fld id="{00000000-1234-1234-1234-123412341234}" type="slidenum">
              <a:rPr lang="en" smtClean="0"/>
              <a:pPr>
                <a:spcAft>
                  <a:spcPts val="600"/>
                </a:spcAft>
              </a:pPr>
              <a:t>17</a:t>
            </a:fld>
            <a:endParaRPr lang="en"/>
          </a:p>
        </p:txBody>
      </p:sp>
      <p:pic>
        <p:nvPicPr>
          <p:cNvPr id="5" name="Picture 4">
            <a:extLst>
              <a:ext uri="{FF2B5EF4-FFF2-40B4-BE49-F238E27FC236}">
                <a16:creationId xmlns:a16="http://schemas.microsoft.com/office/drawing/2014/main" id="{A0D8DCBB-DC28-5CD9-FBD2-E9340BAA1B36}"/>
              </a:ext>
            </a:extLst>
          </p:cNvPr>
          <p:cNvPicPr>
            <a:picLocks noChangeAspect="1"/>
          </p:cNvPicPr>
          <p:nvPr/>
        </p:nvPicPr>
        <p:blipFill>
          <a:blip r:embed="rId2"/>
          <a:stretch>
            <a:fillRect/>
          </a:stretch>
        </p:blipFill>
        <p:spPr>
          <a:xfrm>
            <a:off x="7167819" y="866333"/>
            <a:ext cx="4305795" cy="2611711"/>
          </a:xfrm>
          <a:prstGeom prst="rect">
            <a:avLst/>
          </a:prstGeom>
        </p:spPr>
      </p:pic>
      <p:pic>
        <p:nvPicPr>
          <p:cNvPr id="6" name="Picture 5">
            <a:extLst>
              <a:ext uri="{FF2B5EF4-FFF2-40B4-BE49-F238E27FC236}">
                <a16:creationId xmlns:a16="http://schemas.microsoft.com/office/drawing/2014/main" id="{728E2A22-58D0-F602-450F-9C5A283CC504}"/>
              </a:ext>
            </a:extLst>
          </p:cNvPr>
          <p:cNvPicPr>
            <a:picLocks noChangeAspect="1"/>
          </p:cNvPicPr>
          <p:nvPr/>
        </p:nvPicPr>
        <p:blipFill>
          <a:blip r:embed="rId3"/>
          <a:stretch>
            <a:fillRect/>
          </a:stretch>
        </p:blipFill>
        <p:spPr>
          <a:xfrm>
            <a:off x="7666891" y="3742048"/>
            <a:ext cx="2954215" cy="3000375"/>
          </a:xfrm>
          <a:prstGeom prst="rect">
            <a:avLst/>
          </a:prstGeom>
        </p:spPr>
      </p:pic>
    </p:spTree>
    <p:extLst>
      <p:ext uri="{BB962C8B-B14F-4D97-AF65-F5344CB8AC3E}">
        <p14:creationId xmlns:p14="http://schemas.microsoft.com/office/powerpoint/2010/main" val="3704464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00D5-312B-DDFE-85FD-43003F3FEE4C}"/>
              </a:ext>
            </a:extLst>
          </p:cNvPr>
          <p:cNvSpPr>
            <a:spLocks noGrp="1"/>
          </p:cNvSpPr>
          <p:nvPr>
            <p:ph type="title"/>
          </p:nvPr>
        </p:nvSpPr>
        <p:spPr>
          <a:xfrm>
            <a:off x="415600" y="866333"/>
            <a:ext cx="11360800" cy="763600"/>
          </a:xfrm>
        </p:spPr>
        <p:txBody>
          <a:bodyPr wrap="square" anchor="ctr">
            <a:noAutofit/>
          </a:bodyPr>
          <a:lstStyle/>
          <a:p>
            <a:pPr>
              <a:lnSpc>
                <a:spcPct val="90000"/>
              </a:lnSpc>
            </a:pPr>
            <a:r>
              <a:rPr lang="en-US" b="1" dirty="0">
                <a:latin typeface="Times New Roman" panose="02020603050405020304" pitchFamily="18" charset="0"/>
                <a:cs typeface="Times New Roman" panose="02020603050405020304" pitchFamily="18" charset="0"/>
              </a:rPr>
              <a:t>Random Forest Regression Model for Base MSRP Prediction</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3B81F13-5E6D-EECA-D227-98F87F288665}"/>
              </a:ext>
            </a:extLst>
          </p:cNvPr>
          <p:cNvSpPr>
            <a:spLocks noGrp="1"/>
          </p:cNvSpPr>
          <p:nvPr>
            <p:ph idx="1"/>
          </p:nvPr>
        </p:nvSpPr>
        <p:spPr>
          <a:xfrm>
            <a:off x="415600" y="1629933"/>
            <a:ext cx="5585150" cy="4555200"/>
          </a:xfrm>
        </p:spPr>
        <p:txBody>
          <a:bodyPr wrap="square" anchor="t">
            <a:normAutofit fontScale="77500" lnSpcReduction="20000"/>
          </a:bodyPr>
          <a:lstStyle/>
          <a:p>
            <a:pPr lvl="0">
              <a:lnSpc>
                <a:spcPct val="105000"/>
              </a:lnSpc>
              <a:defRPr b="1"/>
            </a:pPr>
            <a:r>
              <a:rPr lang="en-US" sz="1900" b="1" i="0" dirty="0">
                <a:solidFill>
                  <a:schemeClr val="tx1"/>
                </a:solidFill>
                <a:latin typeface="Times New Roman" panose="02020603050405020304" pitchFamily="18" charset="0"/>
                <a:cs typeface="Times New Roman" panose="02020603050405020304" pitchFamily="18" charset="0"/>
              </a:rPr>
              <a:t>Feature Engineering</a:t>
            </a:r>
            <a:r>
              <a:rPr lang="en-US" sz="1900" b="0" i="0" dirty="0">
                <a:solidFill>
                  <a:schemeClr val="tx1"/>
                </a:solidFill>
                <a:latin typeface="Times New Roman" panose="02020603050405020304" pitchFamily="18" charset="0"/>
                <a:cs typeface="Times New Roman" panose="02020603050405020304" pitchFamily="18" charset="0"/>
              </a:rPr>
              <a:t>:</a:t>
            </a:r>
            <a:endParaRPr lang="en-US" sz="1900" dirty="0">
              <a:solidFill>
                <a:schemeClr val="tx1"/>
              </a:solidFill>
              <a:latin typeface="Times New Roman" panose="02020603050405020304" pitchFamily="18" charset="0"/>
              <a:cs typeface="Times New Roman" panose="02020603050405020304" pitchFamily="18" charset="0"/>
            </a:endParaRPr>
          </a:p>
          <a:p>
            <a:pPr lvl="1">
              <a:lnSpc>
                <a:spcPct val="105000"/>
              </a:lnSpc>
            </a:pPr>
            <a:r>
              <a:rPr lang="en-US" sz="1900" b="0" i="0" dirty="0">
                <a:solidFill>
                  <a:schemeClr val="tx1"/>
                </a:solidFill>
                <a:latin typeface="Times New Roman" panose="02020603050405020304" pitchFamily="18" charset="0"/>
                <a:cs typeface="Times New Roman" panose="02020603050405020304" pitchFamily="18" charset="0"/>
              </a:rPr>
              <a:t>Created a new feature by taking the logarithm of 'Electric Range' to improve model performance.</a:t>
            </a:r>
            <a:endParaRPr lang="en-US" sz="1900" dirty="0">
              <a:solidFill>
                <a:schemeClr val="tx1"/>
              </a:solidFill>
              <a:latin typeface="Times New Roman" panose="02020603050405020304" pitchFamily="18" charset="0"/>
              <a:cs typeface="Times New Roman" panose="02020603050405020304" pitchFamily="18" charset="0"/>
            </a:endParaRPr>
          </a:p>
          <a:p>
            <a:pPr lvl="0">
              <a:lnSpc>
                <a:spcPct val="105000"/>
              </a:lnSpc>
              <a:defRPr b="1"/>
            </a:pPr>
            <a:r>
              <a:rPr lang="en-US" sz="1900" b="1" i="0" dirty="0">
                <a:solidFill>
                  <a:schemeClr val="tx1"/>
                </a:solidFill>
                <a:latin typeface="Times New Roman" panose="02020603050405020304" pitchFamily="18" charset="0"/>
                <a:cs typeface="Times New Roman" panose="02020603050405020304" pitchFamily="18" charset="0"/>
              </a:rPr>
              <a:t>Features Used</a:t>
            </a:r>
            <a:r>
              <a:rPr lang="en-US" sz="1900" b="0" i="0" dirty="0">
                <a:solidFill>
                  <a:schemeClr val="tx1"/>
                </a:solidFill>
                <a:latin typeface="Times New Roman" panose="02020603050405020304" pitchFamily="18" charset="0"/>
                <a:cs typeface="Times New Roman" panose="02020603050405020304" pitchFamily="18" charset="0"/>
              </a:rPr>
              <a:t>:</a:t>
            </a:r>
            <a:endParaRPr lang="en-US" sz="1900" dirty="0">
              <a:solidFill>
                <a:schemeClr val="tx1"/>
              </a:solidFill>
              <a:latin typeface="Times New Roman" panose="02020603050405020304" pitchFamily="18" charset="0"/>
              <a:cs typeface="Times New Roman" panose="02020603050405020304" pitchFamily="18" charset="0"/>
            </a:endParaRPr>
          </a:p>
          <a:p>
            <a:pPr lvl="1">
              <a:lnSpc>
                <a:spcPct val="105000"/>
              </a:lnSpc>
            </a:pPr>
            <a:r>
              <a:rPr lang="en-US" sz="1900" b="0" i="0" dirty="0">
                <a:solidFill>
                  <a:schemeClr val="tx1"/>
                </a:solidFill>
                <a:latin typeface="Times New Roman" panose="02020603050405020304" pitchFamily="18" charset="0"/>
                <a:cs typeface="Times New Roman" panose="02020603050405020304" pitchFamily="18" charset="0"/>
              </a:rPr>
              <a:t>Logarithm of Electric Range</a:t>
            </a:r>
            <a:endParaRPr lang="en-US" sz="1900" dirty="0">
              <a:solidFill>
                <a:schemeClr val="tx1"/>
              </a:solidFill>
              <a:latin typeface="Times New Roman" panose="02020603050405020304" pitchFamily="18" charset="0"/>
              <a:cs typeface="Times New Roman" panose="02020603050405020304" pitchFamily="18" charset="0"/>
            </a:endParaRPr>
          </a:p>
          <a:p>
            <a:pPr lvl="1">
              <a:lnSpc>
                <a:spcPct val="105000"/>
              </a:lnSpc>
            </a:pPr>
            <a:r>
              <a:rPr lang="en-US" sz="1900" b="0" i="0" dirty="0">
                <a:solidFill>
                  <a:schemeClr val="tx1"/>
                </a:solidFill>
                <a:latin typeface="Times New Roman" panose="02020603050405020304" pitchFamily="18" charset="0"/>
                <a:cs typeface="Times New Roman" panose="02020603050405020304" pitchFamily="18" charset="0"/>
              </a:rPr>
              <a:t>Model Year</a:t>
            </a:r>
            <a:endParaRPr lang="en-US" sz="1900" dirty="0">
              <a:solidFill>
                <a:schemeClr val="tx1"/>
              </a:solidFill>
              <a:latin typeface="Times New Roman" panose="02020603050405020304" pitchFamily="18" charset="0"/>
              <a:cs typeface="Times New Roman" panose="02020603050405020304" pitchFamily="18" charset="0"/>
            </a:endParaRPr>
          </a:p>
          <a:p>
            <a:pPr lvl="0">
              <a:lnSpc>
                <a:spcPct val="105000"/>
              </a:lnSpc>
              <a:defRPr b="1"/>
            </a:pPr>
            <a:r>
              <a:rPr lang="en-US" sz="1900" b="1" i="0" dirty="0">
                <a:solidFill>
                  <a:schemeClr val="tx1"/>
                </a:solidFill>
                <a:latin typeface="Times New Roman" panose="02020603050405020304" pitchFamily="18" charset="0"/>
                <a:cs typeface="Times New Roman" panose="02020603050405020304" pitchFamily="18" charset="0"/>
              </a:rPr>
              <a:t>Model Training</a:t>
            </a:r>
            <a:r>
              <a:rPr lang="en-US" sz="1900" b="0" i="0" dirty="0">
                <a:solidFill>
                  <a:schemeClr val="tx1"/>
                </a:solidFill>
                <a:latin typeface="Times New Roman" panose="02020603050405020304" pitchFamily="18" charset="0"/>
                <a:cs typeface="Times New Roman" panose="02020603050405020304" pitchFamily="18" charset="0"/>
              </a:rPr>
              <a:t>:</a:t>
            </a:r>
            <a:endParaRPr lang="en-US" sz="1900" dirty="0">
              <a:solidFill>
                <a:schemeClr val="tx1"/>
              </a:solidFill>
              <a:latin typeface="Times New Roman" panose="02020603050405020304" pitchFamily="18" charset="0"/>
              <a:cs typeface="Times New Roman" panose="02020603050405020304" pitchFamily="18" charset="0"/>
            </a:endParaRPr>
          </a:p>
          <a:p>
            <a:pPr lvl="1">
              <a:lnSpc>
                <a:spcPct val="105000"/>
              </a:lnSpc>
            </a:pPr>
            <a:r>
              <a:rPr lang="en-US" sz="1900" b="0" i="0" dirty="0">
                <a:solidFill>
                  <a:schemeClr val="tx1"/>
                </a:solidFill>
                <a:latin typeface="Times New Roman" panose="02020603050405020304" pitchFamily="18" charset="0"/>
                <a:cs typeface="Times New Roman" panose="02020603050405020304" pitchFamily="18" charset="0"/>
              </a:rPr>
              <a:t>Trained a Random Forest Regression model using the engineered feature and Model Year to predict Base MSRP.</a:t>
            </a:r>
            <a:endParaRPr lang="en-US" sz="1900" dirty="0">
              <a:solidFill>
                <a:schemeClr val="tx1"/>
              </a:solidFill>
              <a:latin typeface="Times New Roman" panose="02020603050405020304" pitchFamily="18" charset="0"/>
              <a:cs typeface="Times New Roman" panose="02020603050405020304" pitchFamily="18" charset="0"/>
            </a:endParaRPr>
          </a:p>
          <a:p>
            <a:pPr lvl="1">
              <a:lnSpc>
                <a:spcPct val="105000"/>
              </a:lnSpc>
            </a:pPr>
            <a:r>
              <a:rPr lang="en-US" sz="1900" b="0" i="0" dirty="0">
                <a:solidFill>
                  <a:schemeClr val="tx1"/>
                </a:solidFill>
                <a:latin typeface="Times New Roman" panose="02020603050405020304" pitchFamily="18" charset="0"/>
                <a:cs typeface="Times New Roman" panose="02020603050405020304" pitchFamily="18" charset="0"/>
              </a:rPr>
              <a:t>Number of Trees: 100</a:t>
            </a:r>
            <a:endParaRPr lang="en-US" sz="1900" dirty="0">
              <a:solidFill>
                <a:schemeClr val="tx1"/>
              </a:solidFill>
              <a:latin typeface="Times New Roman" panose="02020603050405020304" pitchFamily="18" charset="0"/>
              <a:cs typeface="Times New Roman" panose="02020603050405020304" pitchFamily="18" charset="0"/>
            </a:endParaRPr>
          </a:p>
          <a:p>
            <a:pPr lvl="1">
              <a:lnSpc>
                <a:spcPct val="105000"/>
              </a:lnSpc>
            </a:pPr>
            <a:r>
              <a:rPr lang="en-US" sz="1900" b="0" i="0" dirty="0">
                <a:solidFill>
                  <a:schemeClr val="tx1"/>
                </a:solidFill>
                <a:latin typeface="Times New Roman" panose="02020603050405020304" pitchFamily="18" charset="0"/>
                <a:cs typeface="Times New Roman" panose="02020603050405020304" pitchFamily="18" charset="0"/>
              </a:rPr>
              <a:t>Max Depth: 5</a:t>
            </a:r>
            <a:endParaRPr lang="en-US" sz="1900" dirty="0">
              <a:solidFill>
                <a:schemeClr val="tx1"/>
              </a:solidFill>
              <a:latin typeface="Times New Roman" panose="02020603050405020304" pitchFamily="18" charset="0"/>
              <a:cs typeface="Times New Roman" panose="02020603050405020304" pitchFamily="18" charset="0"/>
            </a:endParaRPr>
          </a:p>
          <a:p>
            <a:pPr lvl="0">
              <a:lnSpc>
                <a:spcPct val="105000"/>
              </a:lnSpc>
              <a:defRPr b="1"/>
            </a:pPr>
            <a:r>
              <a:rPr lang="en-US" sz="1900" b="1" i="0" dirty="0">
                <a:solidFill>
                  <a:schemeClr val="tx1"/>
                </a:solidFill>
                <a:latin typeface="Times New Roman" panose="02020603050405020304" pitchFamily="18" charset="0"/>
                <a:cs typeface="Times New Roman" panose="02020603050405020304" pitchFamily="18" charset="0"/>
              </a:rPr>
              <a:t>Evaluation</a:t>
            </a:r>
            <a:r>
              <a:rPr lang="en-US" sz="1900" b="0" i="0" dirty="0">
                <a:solidFill>
                  <a:schemeClr val="tx1"/>
                </a:solidFill>
                <a:latin typeface="Times New Roman" panose="02020603050405020304" pitchFamily="18" charset="0"/>
                <a:cs typeface="Times New Roman" panose="02020603050405020304" pitchFamily="18" charset="0"/>
              </a:rPr>
              <a:t>:</a:t>
            </a:r>
            <a:endParaRPr lang="en-US" sz="1900" dirty="0">
              <a:solidFill>
                <a:schemeClr val="tx1"/>
              </a:solidFill>
              <a:latin typeface="Times New Roman" panose="02020603050405020304" pitchFamily="18" charset="0"/>
              <a:cs typeface="Times New Roman" panose="02020603050405020304" pitchFamily="18" charset="0"/>
            </a:endParaRPr>
          </a:p>
          <a:p>
            <a:pPr lvl="1">
              <a:lnSpc>
                <a:spcPct val="105000"/>
              </a:lnSpc>
            </a:pPr>
            <a:r>
              <a:rPr lang="en-US" sz="1900" b="0" i="0" dirty="0">
                <a:solidFill>
                  <a:schemeClr val="tx1"/>
                </a:solidFill>
                <a:latin typeface="Times New Roman" panose="02020603050405020304" pitchFamily="18" charset="0"/>
                <a:cs typeface="Times New Roman" panose="02020603050405020304" pitchFamily="18" charset="0"/>
              </a:rPr>
              <a:t>Evaluated the Random Forest model using RMSE.</a:t>
            </a:r>
            <a:endParaRPr lang="en-US" sz="1900" dirty="0">
              <a:solidFill>
                <a:schemeClr val="tx1"/>
              </a:solidFill>
              <a:latin typeface="Times New Roman" panose="02020603050405020304" pitchFamily="18" charset="0"/>
              <a:cs typeface="Times New Roman" panose="02020603050405020304" pitchFamily="18" charset="0"/>
            </a:endParaRPr>
          </a:p>
          <a:p>
            <a:pPr lvl="1">
              <a:lnSpc>
                <a:spcPct val="105000"/>
              </a:lnSpc>
            </a:pPr>
            <a:r>
              <a:rPr lang="en-US" sz="1900" b="1" i="0" dirty="0">
                <a:solidFill>
                  <a:schemeClr val="tx1"/>
                </a:solidFill>
                <a:latin typeface="Times New Roman" panose="02020603050405020304" pitchFamily="18" charset="0"/>
                <a:cs typeface="Times New Roman" panose="02020603050405020304" pitchFamily="18" charset="0"/>
              </a:rPr>
              <a:t>RMSE</a:t>
            </a:r>
            <a:r>
              <a:rPr lang="en-US" sz="1900" b="0" i="0" dirty="0">
                <a:solidFill>
                  <a:schemeClr val="tx1"/>
                </a:solidFill>
                <a:latin typeface="Times New Roman" panose="02020603050405020304" pitchFamily="18" charset="0"/>
                <a:cs typeface="Times New Roman" panose="02020603050405020304" pitchFamily="18" charset="0"/>
              </a:rPr>
              <a:t>: 7,462.48</a:t>
            </a:r>
            <a:endParaRPr lang="en-US" sz="1900" dirty="0">
              <a:solidFill>
                <a:schemeClr val="tx1"/>
              </a:solidFill>
              <a:latin typeface="Times New Roman" panose="02020603050405020304" pitchFamily="18" charset="0"/>
              <a:cs typeface="Times New Roman" panose="02020603050405020304" pitchFamily="18" charset="0"/>
            </a:endParaRPr>
          </a:p>
          <a:p>
            <a:pPr>
              <a:lnSpc>
                <a:spcPct val="105000"/>
              </a:lnSpc>
            </a:pPr>
            <a:endParaRPr lang="en-US" sz="1100" dirty="0"/>
          </a:p>
        </p:txBody>
      </p:sp>
      <p:sp>
        <p:nvSpPr>
          <p:cNvPr id="4" name="Slide Number Placeholder 3">
            <a:extLst>
              <a:ext uri="{FF2B5EF4-FFF2-40B4-BE49-F238E27FC236}">
                <a16:creationId xmlns:a16="http://schemas.microsoft.com/office/drawing/2014/main" id="{1103F075-EEAB-8BF1-12EE-0D04B41DAF0C}"/>
              </a:ext>
            </a:extLst>
          </p:cNvPr>
          <p:cNvSpPr>
            <a:spLocks noGrp="1"/>
          </p:cNvSpPr>
          <p:nvPr>
            <p:ph type="sldNum" sz="quarter" idx="12"/>
          </p:nvPr>
        </p:nvSpPr>
        <p:spPr>
          <a:xfrm>
            <a:off x="11296611" y="6217623"/>
            <a:ext cx="731600" cy="524800"/>
          </a:xfrm>
        </p:spPr>
        <p:txBody>
          <a:bodyPr wrap="square" anchor="ctr">
            <a:normAutofit/>
          </a:bodyPr>
          <a:lstStyle/>
          <a:p>
            <a:pPr>
              <a:spcAft>
                <a:spcPts val="600"/>
              </a:spcAft>
            </a:pPr>
            <a:fld id="{00000000-1234-1234-1234-123412341234}" type="slidenum">
              <a:rPr lang="en" smtClean="0"/>
              <a:pPr>
                <a:spcAft>
                  <a:spcPts val="600"/>
                </a:spcAft>
              </a:pPr>
              <a:t>18</a:t>
            </a:fld>
            <a:endParaRPr lang="en"/>
          </a:p>
        </p:txBody>
      </p:sp>
      <p:pic>
        <p:nvPicPr>
          <p:cNvPr id="5" name="Picture 4" descr="A screenshot of a computer program&#10;&#10;Description automatically generated">
            <a:extLst>
              <a:ext uri="{FF2B5EF4-FFF2-40B4-BE49-F238E27FC236}">
                <a16:creationId xmlns:a16="http://schemas.microsoft.com/office/drawing/2014/main" id="{41EE82EE-F207-BA23-E93F-F65400B63D49}"/>
              </a:ext>
            </a:extLst>
          </p:cNvPr>
          <p:cNvPicPr>
            <a:picLocks noChangeAspect="1"/>
          </p:cNvPicPr>
          <p:nvPr/>
        </p:nvPicPr>
        <p:blipFill rotWithShape="1">
          <a:blip r:embed="rId2"/>
          <a:srcRect r="8960" b="-2"/>
          <a:stretch/>
        </p:blipFill>
        <p:spPr>
          <a:xfrm>
            <a:off x="6191250" y="1629933"/>
            <a:ext cx="5585150" cy="4555200"/>
          </a:xfrm>
          <a:prstGeom prst="rect">
            <a:avLst/>
          </a:prstGeom>
          <a:noFill/>
          <a:ln>
            <a:noFill/>
          </a:ln>
        </p:spPr>
      </p:pic>
    </p:spTree>
    <p:extLst>
      <p:ext uri="{BB962C8B-B14F-4D97-AF65-F5344CB8AC3E}">
        <p14:creationId xmlns:p14="http://schemas.microsoft.com/office/powerpoint/2010/main" val="146444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2905-FCAB-A3CE-958F-D0E77427C995}"/>
              </a:ext>
            </a:extLst>
          </p:cNvPr>
          <p:cNvSpPr>
            <a:spLocks noGrp="1"/>
          </p:cNvSpPr>
          <p:nvPr>
            <p:ph type="title"/>
          </p:nvPr>
        </p:nvSpPr>
        <p:spPr>
          <a:xfrm>
            <a:off x="415600" y="866333"/>
            <a:ext cx="11360800" cy="763600"/>
          </a:xfrm>
        </p:spPr>
        <p:txBody>
          <a:bodyPr wrap="square" anchor="ctr">
            <a:noAutofit/>
          </a:bodyPr>
          <a:lstStyle/>
          <a:p>
            <a:pPr>
              <a:lnSpc>
                <a:spcPct val="90000"/>
              </a:lnSpc>
            </a:pPr>
            <a:r>
              <a:rPr lang="en-US" b="1" dirty="0">
                <a:latin typeface="Times New Roman" panose="02020603050405020304" pitchFamily="18" charset="0"/>
                <a:cs typeface="Times New Roman" panose="02020603050405020304" pitchFamily="18" charset="0"/>
              </a:rPr>
              <a:t>Gradient Boosting Regression Model</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3A697F-5493-4D9E-D4BC-FF63DDB4F824}"/>
              </a:ext>
            </a:extLst>
          </p:cNvPr>
          <p:cNvSpPr>
            <a:spLocks noGrp="1"/>
          </p:cNvSpPr>
          <p:nvPr>
            <p:ph idx="1"/>
          </p:nvPr>
        </p:nvSpPr>
        <p:spPr>
          <a:xfrm>
            <a:off x="415600" y="1629933"/>
            <a:ext cx="5585150" cy="4555200"/>
          </a:xfrm>
        </p:spPr>
        <p:txBody>
          <a:bodyPr wrap="square" anchor="t">
            <a:normAutofit/>
          </a:bodyPr>
          <a:lstStyle/>
          <a:p>
            <a:pPr>
              <a:spcAft>
                <a:spcPts val="600"/>
              </a:spcAft>
            </a:pPr>
            <a:r>
              <a:rPr lang="en-US" dirty="0">
                <a:solidFill>
                  <a:schemeClr val="tx1"/>
                </a:solidFill>
                <a:latin typeface="Times New Roman" panose="02020603050405020304" pitchFamily="18" charset="0"/>
                <a:cs typeface="Times New Roman" panose="02020603050405020304" pitchFamily="18" charset="0"/>
              </a:rPr>
              <a:t>Features Used: Electric Range, Model Year</a:t>
            </a:r>
          </a:p>
          <a:p>
            <a:pPr>
              <a:spcAft>
                <a:spcPts val="600"/>
              </a:spcAft>
            </a:pPr>
            <a:r>
              <a:rPr lang="en-US" dirty="0">
                <a:solidFill>
                  <a:schemeClr val="tx1"/>
                </a:solidFill>
                <a:latin typeface="Times New Roman" panose="02020603050405020304" pitchFamily="18" charset="0"/>
                <a:cs typeface="Times New Roman" panose="02020603050405020304" pitchFamily="18" charset="0"/>
              </a:rPr>
              <a:t>Model Training: Trained a Gradient Boosting Regression model.</a:t>
            </a:r>
          </a:p>
          <a:p>
            <a:pPr>
              <a:spcAft>
                <a:spcPts val="600"/>
              </a:spcAft>
            </a:pPr>
            <a:r>
              <a:rPr lang="en-US" dirty="0">
                <a:solidFill>
                  <a:schemeClr val="tx1"/>
                </a:solidFill>
                <a:latin typeface="Times New Roman" panose="02020603050405020304" pitchFamily="18" charset="0"/>
                <a:cs typeface="Times New Roman" panose="02020603050405020304" pitchFamily="18" charset="0"/>
              </a:rPr>
              <a:t>Evaluation: Determined model performance through RMSE evaluation.</a:t>
            </a:r>
          </a:p>
          <a:p>
            <a:pPr>
              <a:spcAft>
                <a:spcPts val="600"/>
              </a:spcAft>
            </a:pPr>
            <a:r>
              <a:rPr lang="en-US" dirty="0">
                <a:solidFill>
                  <a:schemeClr val="tx1"/>
                </a:solidFill>
                <a:latin typeface="Times New Roman" panose="02020603050405020304" pitchFamily="18" charset="0"/>
                <a:cs typeface="Times New Roman" panose="02020603050405020304" pitchFamily="18" charset="0"/>
              </a:rPr>
              <a:t>RMSE Value: Highlighted the RMSE value obtained from the model.</a:t>
            </a:r>
          </a:p>
          <a:p>
            <a:pPr marL="114300" indent="0">
              <a:spcAft>
                <a:spcPts val="600"/>
              </a:spcAft>
              <a:buNone/>
            </a:pPr>
            <a:endParaRPr lang="en-US" dirty="0"/>
          </a:p>
        </p:txBody>
      </p:sp>
      <p:sp>
        <p:nvSpPr>
          <p:cNvPr id="4" name="Slide Number Placeholder 3">
            <a:extLst>
              <a:ext uri="{FF2B5EF4-FFF2-40B4-BE49-F238E27FC236}">
                <a16:creationId xmlns:a16="http://schemas.microsoft.com/office/drawing/2014/main" id="{A5B0238F-69A6-5CEA-3CC1-2193ECE77A67}"/>
              </a:ext>
            </a:extLst>
          </p:cNvPr>
          <p:cNvSpPr>
            <a:spLocks noGrp="1"/>
          </p:cNvSpPr>
          <p:nvPr>
            <p:ph type="sldNum" sz="quarter" idx="12"/>
          </p:nvPr>
        </p:nvSpPr>
        <p:spPr>
          <a:xfrm>
            <a:off x="11296611" y="6217623"/>
            <a:ext cx="731600" cy="524800"/>
          </a:xfrm>
        </p:spPr>
        <p:txBody>
          <a:bodyPr wrap="square" anchor="ctr">
            <a:normAutofit/>
          </a:bodyPr>
          <a:lstStyle/>
          <a:p>
            <a:pPr>
              <a:spcAft>
                <a:spcPts val="600"/>
              </a:spcAft>
            </a:pPr>
            <a:fld id="{F5581DA8-E67B-45DC-BAD3-A61AD43E4E9D}" type="slidenum">
              <a:rPr lang="en-US" smtClean="0"/>
              <a:pPr>
                <a:spcAft>
                  <a:spcPts val="600"/>
                </a:spcAft>
              </a:pPr>
              <a:t>19</a:t>
            </a:fld>
            <a:endParaRPr lang="en-US"/>
          </a:p>
        </p:txBody>
      </p:sp>
      <p:pic>
        <p:nvPicPr>
          <p:cNvPr id="6" name="Picture 5" descr="A screenshot of a computer&#10;&#10;Description automatically generated">
            <a:extLst>
              <a:ext uri="{FF2B5EF4-FFF2-40B4-BE49-F238E27FC236}">
                <a16:creationId xmlns:a16="http://schemas.microsoft.com/office/drawing/2014/main" id="{B6FAED8F-0FE1-0933-4505-BFBADF784B69}"/>
              </a:ext>
            </a:extLst>
          </p:cNvPr>
          <p:cNvPicPr>
            <a:picLocks noChangeAspect="1"/>
          </p:cNvPicPr>
          <p:nvPr/>
        </p:nvPicPr>
        <p:blipFill rotWithShape="1">
          <a:blip r:embed="rId2"/>
          <a:srcRect t="14622" r="1" b="1942"/>
          <a:stretch/>
        </p:blipFill>
        <p:spPr>
          <a:xfrm>
            <a:off x="6191250" y="1629933"/>
            <a:ext cx="5585150" cy="4555200"/>
          </a:xfrm>
          <a:prstGeom prst="rect">
            <a:avLst/>
          </a:prstGeom>
          <a:noFill/>
          <a:ln>
            <a:noFill/>
          </a:ln>
        </p:spPr>
      </p:pic>
    </p:spTree>
    <p:extLst>
      <p:ext uri="{BB962C8B-B14F-4D97-AF65-F5344CB8AC3E}">
        <p14:creationId xmlns:p14="http://schemas.microsoft.com/office/powerpoint/2010/main" val="3309171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F8B76-0093-73FB-3A8D-675C7401B88B}"/>
              </a:ext>
            </a:extLst>
          </p:cNvPr>
          <p:cNvSpPr>
            <a:spLocks noGrp="1"/>
          </p:cNvSpPr>
          <p:nvPr>
            <p:ph type="title"/>
          </p:nvPr>
        </p:nvSpPr>
        <p:spPr/>
        <p:txBody>
          <a:bodyPr/>
          <a:lstStyle/>
          <a:p>
            <a:r>
              <a:rPr lang="en-US" sz="3200" b="1" i="0" dirty="0">
                <a:solidFill>
                  <a:schemeClr val="tx1"/>
                </a:solidFill>
                <a:effectLst/>
                <a:latin typeface="Times New Roman" panose="02020603050405020304" pitchFamily="18" charset="0"/>
                <a:cs typeface="Times New Roman" panose="02020603050405020304" pitchFamily="18" charset="0"/>
              </a:rPr>
              <a:t>INTRODUCTION</a:t>
            </a:r>
            <a:br>
              <a:rPr lang="en-US" sz="3200" b="1" i="0" dirty="0">
                <a:solidFill>
                  <a:schemeClr val="tx1"/>
                </a:solidFill>
                <a:effectLst/>
                <a:latin typeface="Times New Roman" panose="02020603050405020304" pitchFamily="18" charset="0"/>
                <a:cs typeface="Times New Roman" panose="02020603050405020304" pitchFamily="18" charset="0"/>
              </a:rPr>
            </a:b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94287C8-33DF-8906-C293-F7F8EC36A9E9}"/>
              </a:ext>
            </a:extLst>
          </p:cNvPr>
          <p:cNvSpPr>
            <a:spLocks noGrp="1"/>
          </p:cNvSpPr>
          <p:nvPr>
            <p:ph type="sldNum" idx="12"/>
          </p:nvPr>
        </p:nvSpPr>
        <p:spPr/>
        <p:txBody>
          <a:bodyPr/>
          <a:lstStyle/>
          <a:p>
            <a:fld id="{00000000-1234-1234-1234-123412341234}" type="slidenum">
              <a:rPr lang="en" sz="1200" smtClean="0">
                <a:solidFill>
                  <a:schemeClr val="tx1"/>
                </a:solidFill>
                <a:latin typeface="Times New Roman" panose="02020603050405020304" pitchFamily="18" charset="0"/>
                <a:cs typeface="Times New Roman" panose="02020603050405020304" pitchFamily="18" charset="0"/>
              </a:rPr>
              <a:pPr/>
              <a:t>2</a:t>
            </a:fld>
            <a:endParaRPr lang="en" sz="1200">
              <a:solidFill>
                <a:schemeClr val="tx1"/>
              </a:solidFill>
              <a:latin typeface="Times New Roman" panose="02020603050405020304" pitchFamily="18" charset="0"/>
              <a:cs typeface="Times New Roman" panose="02020603050405020304" pitchFamily="18" charset="0"/>
            </a:endParaRPr>
          </a:p>
        </p:txBody>
      </p:sp>
      <p:sp>
        <p:nvSpPr>
          <p:cNvPr id="37" name="Freeform: Shape 36">
            <a:extLst>
              <a:ext uri="{FF2B5EF4-FFF2-40B4-BE49-F238E27FC236}">
                <a16:creationId xmlns:a16="http://schemas.microsoft.com/office/drawing/2014/main" id="{FB78A8C7-FFB9-7F47-B675-FB571FA2D0D7}"/>
              </a:ext>
            </a:extLst>
          </p:cNvPr>
          <p:cNvSpPr/>
          <p:nvPr/>
        </p:nvSpPr>
        <p:spPr>
          <a:xfrm>
            <a:off x="2090637" y="2255579"/>
            <a:ext cx="1567543" cy="1103086"/>
          </a:xfrm>
          <a:custGeom>
            <a:avLst/>
            <a:gdLst>
              <a:gd name="connsiteX0" fmla="*/ 0 w 1567543"/>
              <a:gd name="connsiteY0" fmla="*/ 638629 h 1146629"/>
              <a:gd name="connsiteX1" fmla="*/ 957943 w 1567543"/>
              <a:gd name="connsiteY1" fmla="*/ 0 h 1146629"/>
              <a:gd name="connsiteX2" fmla="*/ 1567543 w 1567543"/>
              <a:gd name="connsiteY2" fmla="*/ 870857 h 1146629"/>
              <a:gd name="connsiteX3" fmla="*/ 986971 w 1567543"/>
              <a:gd name="connsiteY3" fmla="*/ 1146629 h 1146629"/>
              <a:gd name="connsiteX4" fmla="*/ 0 w 1567543"/>
              <a:gd name="connsiteY4" fmla="*/ 638629 h 1146629"/>
              <a:gd name="connsiteX0" fmla="*/ 0 w 1567543"/>
              <a:gd name="connsiteY0" fmla="*/ 638629 h 1103086"/>
              <a:gd name="connsiteX1" fmla="*/ 957943 w 1567543"/>
              <a:gd name="connsiteY1" fmla="*/ 0 h 1103086"/>
              <a:gd name="connsiteX2" fmla="*/ 1567543 w 1567543"/>
              <a:gd name="connsiteY2" fmla="*/ 870857 h 1103086"/>
              <a:gd name="connsiteX3" fmla="*/ 537028 w 1567543"/>
              <a:gd name="connsiteY3" fmla="*/ 1103086 h 1103086"/>
              <a:gd name="connsiteX4" fmla="*/ 0 w 1567543"/>
              <a:gd name="connsiteY4" fmla="*/ 638629 h 1103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43" h="1103086">
                <a:moveTo>
                  <a:pt x="0" y="638629"/>
                </a:moveTo>
                <a:lnTo>
                  <a:pt x="957943" y="0"/>
                </a:lnTo>
                <a:lnTo>
                  <a:pt x="1567543" y="870857"/>
                </a:lnTo>
                <a:lnTo>
                  <a:pt x="537028" y="1103086"/>
                </a:lnTo>
                <a:lnTo>
                  <a:pt x="0" y="638629"/>
                </a:lnTo>
                <a:close/>
              </a:path>
            </a:pathLst>
          </a:custGeom>
          <a:gradFill flip="none" rotWithShape="1">
            <a:gsLst>
              <a:gs pos="6000">
                <a:schemeClr val="tx1"/>
              </a:gs>
              <a:gs pos="100000">
                <a:srgbClr val="676C91">
                  <a:alpha val="0"/>
                </a:srgb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Times New Roman" panose="02020603050405020304" pitchFamily="18" charset="0"/>
              <a:cs typeface="Times New Roman" panose="02020603050405020304" pitchFamily="18" charset="0"/>
            </a:endParaRPr>
          </a:p>
        </p:txBody>
      </p:sp>
      <p:grpSp>
        <p:nvGrpSpPr>
          <p:cNvPr id="38" name="Group 37">
            <a:extLst>
              <a:ext uri="{FF2B5EF4-FFF2-40B4-BE49-F238E27FC236}">
                <a16:creationId xmlns:a16="http://schemas.microsoft.com/office/drawing/2014/main" id="{835E5473-9D38-623D-8CD3-293D74D59B98}"/>
              </a:ext>
            </a:extLst>
          </p:cNvPr>
          <p:cNvGrpSpPr/>
          <p:nvPr/>
        </p:nvGrpSpPr>
        <p:grpSpPr>
          <a:xfrm>
            <a:off x="2150146" y="2055307"/>
            <a:ext cx="899886" cy="1043868"/>
            <a:chOff x="1836928" y="1507512"/>
            <a:chExt cx="899886" cy="1043868"/>
          </a:xfrm>
        </p:grpSpPr>
        <p:sp>
          <p:nvSpPr>
            <p:cNvPr id="39" name="Hexagon 38">
              <a:extLst>
                <a:ext uri="{FF2B5EF4-FFF2-40B4-BE49-F238E27FC236}">
                  <a16:creationId xmlns:a16="http://schemas.microsoft.com/office/drawing/2014/main" id="{C08EFA51-8526-0B2F-6549-2C675A3D38E0}"/>
                </a:ext>
              </a:extLst>
            </p:cNvPr>
            <p:cNvSpPr/>
            <p:nvPr/>
          </p:nvSpPr>
          <p:spPr>
            <a:xfrm rot="5400000">
              <a:off x="1764937" y="1579503"/>
              <a:ext cx="1043868" cy="899886"/>
            </a:xfrm>
            <a:prstGeom prst="hexagon">
              <a:avLst/>
            </a:prstGeom>
            <a:solidFill>
              <a:srgbClr val="FF990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Times New Roman" panose="02020603050405020304" pitchFamily="18" charset="0"/>
                <a:cs typeface="Times New Roman" panose="02020603050405020304" pitchFamily="18" charset="0"/>
              </a:endParaRPr>
            </a:p>
          </p:txBody>
        </p:sp>
        <p:pic>
          <p:nvPicPr>
            <p:cNvPr id="40" name="Graphic 39" descr="Presentation with bar chart">
              <a:extLst>
                <a:ext uri="{FF2B5EF4-FFF2-40B4-BE49-F238E27FC236}">
                  <a16:creationId xmlns:a16="http://schemas.microsoft.com/office/drawing/2014/main" id="{17D67B1C-CCE7-7C3E-B595-F8CE01D5A3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2551" y="1755125"/>
              <a:ext cx="548640" cy="548640"/>
            </a:xfrm>
            <a:prstGeom prst="rect">
              <a:avLst/>
            </a:prstGeom>
          </p:spPr>
        </p:pic>
      </p:grpSp>
      <p:sp>
        <p:nvSpPr>
          <p:cNvPr id="42" name="TextBox 41">
            <a:extLst>
              <a:ext uri="{FF2B5EF4-FFF2-40B4-BE49-F238E27FC236}">
                <a16:creationId xmlns:a16="http://schemas.microsoft.com/office/drawing/2014/main" id="{AA1D6494-A481-3370-BFB5-BBB28C361422}"/>
              </a:ext>
            </a:extLst>
          </p:cNvPr>
          <p:cNvSpPr txBox="1"/>
          <p:nvPr/>
        </p:nvSpPr>
        <p:spPr>
          <a:xfrm>
            <a:off x="1502809" y="3521771"/>
            <a:ext cx="2293257"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1</a:t>
            </a:r>
          </a:p>
        </p:txBody>
      </p:sp>
      <p:sp>
        <p:nvSpPr>
          <p:cNvPr id="44" name="TextBox 43">
            <a:extLst>
              <a:ext uri="{FF2B5EF4-FFF2-40B4-BE49-F238E27FC236}">
                <a16:creationId xmlns:a16="http://schemas.microsoft.com/office/drawing/2014/main" id="{046E2A46-6226-477E-5F07-4B4F48D7B83C}"/>
              </a:ext>
            </a:extLst>
          </p:cNvPr>
          <p:cNvSpPr txBox="1"/>
          <p:nvPr/>
        </p:nvSpPr>
        <p:spPr>
          <a:xfrm>
            <a:off x="1736057" y="3948430"/>
            <a:ext cx="2017485" cy="1938992"/>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This project analyzes the adoption and performance of electric vehicles (EVs), focusing on environmental impacts, technological advancements, and market dynamics, contributing to global climate change mitigation through sustainable transportation.</a:t>
            </a:r>
          </a:p>
        </p:txBody>
      </p:sp>
      <p:sp>
        <p:nvSpPr>
          <p:cNvPr id="45" name="Freeform: Shape 44">
            <a:extLst>
              <a:ext uri="{FF2B5EF4-FFF2-40B4-BE49-F238E27FC236}">
                <a16:creationId xmlns:a16="http://schemas.microsoft.com/office/drawing/2014/main" id="{FF669208-365D-E873-BD54-5630A1A1F798}"/>
              </a:ext>
            </a:extLst>
          </p:cNvPr>
          <p:cNvSpPr/>
          <p:nvPr/>
        </p:nvSpPr>
        <p:spPr>
          <a:xfrm>
            <a:off x="4528457" y="2245919"/>
            <a:ext cx="1567543" cy="1103086"/>
          </a:xfrm>
          <a:custGeom>
            <a:avLst/>
            <a:gdLst>
              <a:gd name="connsiteX0" fmla="*/ 0 w 1567543"/>
              <a:gd name="connsiteY0" fmla="*/ 638629 h 1146629"/>
              <a:gd name="connsiteX1" fmla="*/ 957943 w 1567543"/>
              <a:gd name="connsiteY1" fmla="*/ 0 h 1146629"/>
              <a:gd name="connsiteX2" fmla="*/ 1567543 w 1567543"/>
              <a:gd name="connsiteY2" fmla="*/ 870857 h 1146629"/>
              <a:gd name="connsiteX3" fmla="*/ 986971 w 1567543"/>
              <a:gd name="connsiteY3" fmla="*/ 1146629 h 1146629"/>
              <a:gd name="connsiteX4" fmla="*/ 0 w 1567543"/>
              <a:gd name="connsiteY4" fmla="*/ 638629 h 1146629"/>
              <a:gd name="connsiteX0" fmla="*/ 0 w 1567543"/>
              <a:gd name="connsiteY0" fmla="*/ 638629 h 1103086"/>
              <a:gd name="connsiteX1" fmla="*/ 957943 w 1567543"/>
              <a:gd name="connsiteY1" fmla="*/ 0 h 1103086"/>
              <a:gd name="connsiteX2" fmla="*/ 1567543 w 1567543"/>
              <a:gd name="connsiteY2" fmla="*/ 870857 h 1103086"/>
              <a:gd name="connsiteX3" fmla="*/ 537028 w 1567543"/>
              <a:gd name="connsiteY3" fmla="*/ 1103086 h 1103086"/>
              <a:gd name="connsiteX4" fmla="*/ 0 w 1567543"/>
              <a:gd name="connsiteY4" fmla="*/ 638629 h 1103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43" h="1103086">
                <a:moveTo>
                  <a:pt x="0" y="638629"/>
                </a:moveTo>
                <a:lnTo>
                  <a:pt x="957943" y="0"/>
                </a:lnTo>
                <a:lnTo>
                  <a:pt x="1567543" y="870857"/>
                </a:lnTo>
                <a:lnTo>
                  <a:pt x="537028" y="1103086"/>
                </a:lnTo>
                <a:lnTo>
                  <a:pt x="0" y="638629"/>
                </a:lnTo>
                <a:close/>
              </a:path>
            </a:pathLst>
          </a:custGeom>
          <a:gradFill flip="none" rotWithShape="1">
            <a:gsLst>
              <a:gs pos="6000">
                <a:schemeClr val="tx1"/>
              </a:gs>
              <a:gs pos="100000">
                <a:srgbClr val="676C91">
                  <a:alpha val="0"/>
                </a:srgb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Times New Roman" panose="02020603050405020304" pitchFamily="18" charset="0"/>
              <a:cs typeface="Times New Roman" panose="02020603050405020304" pitchFamily="18" charset="0"/>
            </a:endParaRPr>
          </a:p>
        </p:txBody>
      </p:sp>
      <p:grpSp>
        <p:nvGrpSpPr>
          <p:cNvPr id="46" name="Group 45">
            <a:extLst>
              <a:ext uri="{FF2B5EF4-FFF2-40B4-BE49-F238E27FC236}">
                <a16:creationId xmlns:a16="http://schemas.microsoft.com/office/drawing/2014/main" id="{9851EBEE-B494-1EFC-2CA2-42FCA02C6C2D}"/>
              </a:ext>
            </a:extLst>
          </p:cNvPr>
          <p:cNvGrpSpPr/>
          <p:nvPr/>
        </p:nvGrpSpPr>
        <p:grpSpPr>
          <a:xfrm>
            <a:off x="4587966" y="2055307"/>
            <a:ext cx="899886" cy="1043868"/>
            <a:chOff x="4274748" y="1497852"/>
            <a:chExt cx="899886" cy="1043868"/>
          </a:xfrm>
        </p:grpSpPr>
        <p:sp>
          <p:nvSpPr>
            <p:cNvPr id="47" name="Hexagon 46">
              <a:extLst>
                <a:ext uri="{FF2B5EF4-FFF2-40B4-BE49-F238E27FC236}">
                  <a16:creationId xmlns:a16="http://schemas.microsoft.com/office/drawing/2014/main" id="{106AE897-C4D7-26DB-EE6E-1B698613CEFD}"/>
                </a:ext>
              </a:extLst>
            </p:cNvPr>
            <p:cNvSpPr/>
            <p:nvPr/>
          </p:nvSpPr>
          <p:spPr>
            <a:xfrm rot="5400000">
              <a:off x="4202757" y="1569843"/>
              <a:ext cx="1043868" cy="899886"/>
            </a:xfrm>
            <a:prstGeom prst="hexagon">
              <a:avLst/>
            </a:prstGeom>
            <a:solidFill>
              <a:srgbClr val="99FF33"/>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Times New Roman" panose="02020603050405020304" pitchFamily="18" charset="0"/>
                <a:cs typeface="Times New Roman" panose="02020603050405020304" pitchFamily="18" charset="0"/>
              </a:endParaRPr>
            </a:p>
          </p:txBody>
        </p:sp>
        <p:pic>
          <p:nvPicPr>
            <p:cNvPr id="48" name="Graphic 47" descr="Venn diagram">
              <a:extLst>
                <a:ext uri="{FF2B5EF4-FFF2-40B4-BE49-F238E27FC236}">
                  <a16:creationId xmlns:a16="http://schemas.microsoft.com/office/drawing/2014/main" id="{28AA40AB-C29D-C345-0E63-6A50796CDC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4450371" y="1745465"/>
              <a:ext cx="548640" cy="548640"/>
            </a:xfrm>
            <a:prstGeom prst="rect">
              <a:avLst/>
            </a:prstGeom>
          </p:spPr>
        </p:pic>
      </p:grpSp>
      <p:sp>
        <p:nvSpPr>
          <p:cNvPr id="50" name="TextBox 49">
            <a:extLst>
              <a:ext uri="{FF2B5EF4-FFF2-40B4-BE49-F238E27FC236}">
                <a16:creationId xmlns:a16="http://schemas.microsoft.com/office/drawing/2014/main" id="{8E9D60D6-DAC2-CB0A-DF51-97180BC83D8A}"/>
              </a:ext>
            </a:extLst>
          </p:cNvPr>
          <p:cNvSpPr txBox="1"/>
          <p:nvPr/>
        </p:nvSpPr>
        <p:spPr>
          <a:xfrm>
            <a:off x="3940629" y="3521771"/>
            <a:ext cx="2293257"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2</a:t>
            </a:r>
          </a:p>
        </p:txBody>
      </p:sp>
      <p:sp>
        <p:nvSpPr>
          <p:cNvPr id="52" name="TextBox 51">
            <a:extLst>
              <a:ext uri="{FF2B5EF4-FFF2-40B4-BE49-F238E27FC236}">
                <a16:creationId xmlns:a16="http://schemas.microsoft.com/office/drawing/2014/main" id="{E0FEA0A8-D7BD-09EC-3D52-F87F0C6706E2}"/>
              </a:ext>
            </a:extLst>
          </p:cNvPr>
          <p:cNvSpPr txBox="1"/>
          <p:nvPr/>
        </p:nvSpPr>
        <p:spPr>
          <a:xfrm>
            <a:off x="4077897" y="3977187"/>
            <a:ext cx="2017485" cy="1754326"/>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Utilizing extensive datasets from primary sources like data.gov and supplementary data from Kaggle, our analysis covers trends over the past decade, capturing shifts in technology, policy, and consumer behavior affecting EV adoption.</a:t>
            </a:r>
          </a:p>
        </p:txBody>
      </p:sp>
      <p:sp>
        <p:nvSpPr>
          <p:cNvPr id="53" name="Freeform: Shape 52">
            <a:extLst>
              <a:ext uri="{FF2B5EF4-FFF2-40B4-BE49-F238E27FC236}">
                <a16:creationId xmlns:a16="http://schemas.microsoft.com/office/drawing/2014/main" id="{05F0D457-ADDC-C8A7-1EF9-DFC521FA15D1}"/>
              </a:ext>
            </a:extLst>
          </p:cNvPr>
          <p:cNvSpPr/>
          <p:nvPr/>
        </p:nvSpPr>
        <p:spPr>
          <a:xfrm>
            <a:off x="6966277" y="2236259"/>
            <a:ext cx="1567543" cy="1103086"/>
          </a:xfrm>
          <a:custGeom>
            <a:avLst/>
            <a:gdLst>
              <a:gd name="connsiteX0" fmla="*/ 0 w 1567543"/>
              <a:gd name="connsiteY0" fmla="*/ 638629 h 1146629"/>
              <a:gd name="connsiteX1" fmla="*/ 957943 w 1567543"/>
              <a:gd name="connsiteY1" fmla="*/ 0 h 1146629"/>
              <a:gd name="connsiteX2" fmla="*/ 1567543 w 1567543"/>
              <a:gd name="connsiteY2" fmla="*/ 870857 h 1146629"/>
              <a:gd name="connsiteX3" fmla="*/ 986971 w 1567543"/>
              <a:gd name="connsiteY3" fmla="*/ 1146629 h 1146629"/>
              <a:gd name="connsiteX4" fmla="*/ 0 w 1567543"/>
              <a:gd name="connsiteY4" fmla="*/ 638629 h 1146629"/>
              <a:gd name="connsiteX0" fmla="*/ 0 w 1567543"/>
              <a:gd name="connsiteY0" fmla="*/ 638629 h 1103086"/>
              <a:gd name="connsiteX1" fmla="*/ 957943 w 1567543"/>
              <a:gd name="connsiteY1" fmla="*/ 0 h 1103086"/>
              <a:gd name="connsiteX2" fmla="*/ 1567543 w 1567543"/>
              <a:gd name="connsiteY2" fmla="*/ 870857 h 1103086"/>
              <a:gd name="connsiteX3" fmla="*/ 537028 w 1567543"/>
              <a:gd name="connsiteY3" fmla="*/ 1103086 h 1103086"/>
              <a:gd name="connsiteX4" fmla="*/ 0 w 1567543"/>
              <a:gd name="connsiteY4" fmla="*/ 638629 h 1103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43" h="1103086">
                <a:moveTo>
                  <a:pt x="0" y="638629"/>
                </a:moveTo>
                <a:lnTo>
                  <a:pt x="957943" y="0"/>
                </a:lnTo>
                <a:lnTo>
                  <a:pt x="1567543" y="870857"/>
                </a:lnTo>
                <a:lnTo>
                  <a:pt x="537028" y="1103086"/>
                </a:lnTo>
                <a:lnTo>
                  <a:pt x="0" y="638629"/>
                </a:lnTo>
                <a:close/>
              </a:path>
            </a:pathLst>
          </a:custGeom>
          <a:gradFill flip="none" rotWithShape="1">
            <a:gsLst>
              <a:gs pos="6000">
                <a:schemeClr val="tx1"/>
              </a:gs>
              <a:gs pos="100000">
                <a:srgbClr val="676C91">
                  <a:alpha val="0"/>
                </a:srgb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Times New Roman" panose="02020603050405020304" pitchFamily="18" charset="0"/>
              <a:cs typeface="Times New Roman" panose="02020603050405020304" pitchFamily="18" charset="0"/>
            </a:endParaRPr>
          </a:p>
        </p:txBody>
      </p:sp>
      <p:grpSp>
        <p:nvGrpSpPr>
          <p:cNvPr id="54" name="Group 53">
            <a:extLst>
              <a:ext uri="{FF2B5EF4-FFF2-40B4-BE49-F238E27FC236}">
                <a16:creationId xmlns:a16="http://schemas.microsoft.com/office/drawing/2014/main" id="{B12444C0-50A3-9B0A-ACE9-60223CA0BAB7}"/>
              </a:ext>
            </a:extLst>
          </p:cNvPr>
          <p:cNvGrpSpPr/>
          <p:nvPr/>
        </p:nvGrpSpPr>
        <p:grpSpPr>
          <a:xfrm>
            <a:off x="7025786" y="2055307"/>
            <a:ext cx="899886" cy="1043868"/>
            <a:chOff x="6712568" y="1488192"/>
            <a:chExt cx="899886" cy="1043868"/>
          </a:xfrm>
        </p:grpSpPr>
        <p:sp>
          <p:nvSpPr>
            <p:cNvPr id="55" name="Hexagon 54">
              <a:extLst>
                <a:ext uri="{FF2B5EF4-FFF2-40B4-BE49-F238E27FC236}">
                  <a16:creationId xmlns:a16="http://schemas.microsoft.com/office/drawing/2014/main" id="{BC10FE8D-B37A-1F3D-BEEB-E2756DCDE1E0}"/>
                </a:ext>
              </a:extLst>
            </p:cNvPr>
            <p:cNvSpPr/>
            <p:nvPr/>
          </p:nvSpPr>
          <p:spPr>
            <a:xfrm rot="5400000">
              <a:off x="6640577" y="1560183"/>
              <a:ext cx="1043868" cy="899886"/>
            </a:xfrm>
            <a:prstGeom prst="hexagon">
              <a:avLst/>
            </a:prstGeom>
            <a:solidFill>
              <a:srgbClr val="FF66FF"/>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Times New Roman" panose="02020603050405020304" pitchFamily="18" charset="0"/>
                <a:cs typeface="Times New Roman" panose="02020603050405020304" pitchFamily="18" charset="0"/>
              </a:endParaRPr>
            </a:p>
          </p:txBody>
        </p:sp>
        <p:pic>
          <p:nvPicPr>
            <p:cNvPr id="56" name="Graphic 55" descr="Head with gears">
              <a:extLst>
                <a:ext uri="{FF2B5EF4-FFF2-40B4-BE49-F238E27FC236}">
                  <a16:creationId xmlns:a16="http://schemas.microsoft.com/office/drawing/2014/main" id="{0655AFB6-86D5-F21C-005E-D54F0C525CD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888191" y="1735805"/>
              <a:ext cx="548640" cy="548640"/>
            </a:xfrm>
            <a:prstGeom prst="rect">
              <a:avLst/>
            </a:prstGeom>
          </p:spPr>
        </p:pic>
      </p:grpSp>
      <p:sp>
        <p:nvSpPr>
          <p:cNvPr id="58" name="TextBox 57">
            <a:extLst>
              <a:ext uri="{FF2B5EF4-FFF2-40B4-BE49-F238E27FC236}">
                <a16:creationId xmlns:a16="http://schemas.microsoft.com/office/drawing/2014/main" id="{B74099ED-0FED-156A-C2D4-961413A72E48}"/>
              </a:ext>
            </a:extLst>
          </p:cNvPr>
          <p:cNvSpPr txBox="1"/>
          <p:nvPr/>
        </p:nvSpPr>
        <p:spPr>
          <a:xfrm>
            <a:off x="6378449" y="3521771"/>
            <a:ext cx="2293257"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3</a:t>
            </a:r>
          </a:p>
        </p:txBody>
      </p:sp>
      <p:sp>
        <p:nvSpPr>
          <p:cNvPr id="60" name="TextBox 59">
            <a:extLst>
              <a:ext uri="{FF2B5EF4-FFF2-40B4-BE49-F238E27FC236}">
                <a16:creationId xmlns:a16="http://schemas.microsoft.com/office/drawing/2014/main" id="{FBB150CF-7061-C751-3FB5-65BA05C20F7C}"/>
              </a:ext>
            </a:extLst>
          </p:cNvPr>
          <p:cNvSpPr txBox="1"/>
          <p:nvPr/>
        </p:nvSpPr>
        <p:spPr>
          <a:xfrm>
            <a:off x="6516335" y="3945671"/>
            <a:ext cx="2017485" cy="1938992"/>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The study highlights the environmental benefits of EVs, examines the impact of technological progress on vehicle accessibility, and provides insights that help inform policymakers and business strategies to support and accelerate the EV market's growth.</a:t>
            </a:r>
          </a:p>
        </p:txBody>
      </p:sp>
      <p:sp>
        <p:nvSpPr>
          <p:cNvPr id="61" name="Freeform: Shape 60">
            <a:extLst>
              <a:ext uri="{FF2B5EF4-FFF2-40B4-BE49-F238E27FC236}">
                <a16:creationId xmlns:a16="http://schemas.microsoft.com/office/drawing/2014/main" id="{76FA360E-1044-3BB7-A8C8-983E774B634C}"/>
              </a:ext>
            </a:extLst>
          </p:cNvPr>
          <p:cNvSpPr/>
          <p:nvPr/>
        </p:nvSpPr>
        <p:spPr>
          <a:xfrm>
            <a:off x="9404097" y="2226599"/>
            <a:ext cx="1567543" cy="1103086"/>
          </a:xfrm>
          <a:custGeom>
            <a:avLst/>
            <a:gdLst>
              <a:gd name="connsiteX0" fmla="*/ 0 w 1567543"/>
              <a:gd name="connsiteY0" fmla="*/ 638629 h 1146629"/>
              <a:gd name="connsiteX1" fmla="*/ 957943 w 1567543"/>
              <a:gd name="connsiteY1" fmla="*/ 0 h 1146629"/>
              <a:gd name="connsiteX2" fmla="*/ 1567543 w 1567543"/>
              <a:gd name="connsiteY2" fmla="*/ 870857 h 1146629"/>
              <a:gd name="connsiteX3" fmla="*/ 986971 w 1567543"/>
              <a:gd name="connsiteY3" fmla="*/ 1146629 h 1146629"/>
              <a:gd name="connsiteX4" fmla="*/ 0 w 1567543"/>
              <a:gd name="connsiteY4" fmla="*/ 638629 h 1146629"/>
              <a:gd name="connsiteX0" fmla="*/ 0 w 1567543"/>
              <a:gd name="connsiteY0" fmla="*/ 638629 h 1103086"/>
              <a:gd name="connsiteX1" fmla="*/ 957943 w 1567543"/>
              <a:gd name="connsiteY1" fmla="*/ 0 h 1103086"/>
              <a:gd name="connsiteX2" fmla="*/ 1567543 w 1567543"/>
              <a:gd name="connsiteY2" fmla="*/ 870857 h 1103086"/>
              <a:gd name="connsiteX3" fmla="*/ 537028 w 1567543"/>
              <a:gd name="connsiteY3" fmla="*/ 1103086 h 1103086"/>
              <a:gd name="connsiteX4" fmla="*/ 0 w 1567543"/>
              <a:gd name="connsiteY4" fmla="*/ 638629 h 1103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43" h="1103086">
                <a:moveTo>
                  <a:pt x="0" y="638629"/>
                </a:moveTo>
                <a:lnTo>
                  <a:pt x="957943" y="0"/>
                </a:lnTo>
                <a:lnTo>
                  <a:pt x="1567543" y="870857"/>
                </a:lnTo>
                <a:lnTo>
                  <a:pt x="537028" y="1103086"/>
                </a:lnTo>
                <a:lnTo>
                  <a:pt x="0" y="638629"/>
                </a:lnTo>
                <a:close/>
              </a:path>
            </a:pathLst>
          </a:custGeom>
          <a:gradFill flip="none" rotWithShape="1">
            <a:gsLst>
              <a:gs pos="6000">
                <a:schemeClr val="tx1"/>
              </a:gs>
              <a:gs pos="100000">
                <a:srgbClr val="676C91">
                  <a:alpha val="0"/>
                </a:srgb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Times New Roman" panose="02020603050405020304" pitchFamily="18" charset="0"/>
              <a:cs typeface="Times New Roman" panose="02020603050405020304" pitchFamily="18" charset="0"/>
            </a:endParaRPr>
          </a:p>
        </p:txBody>
      </p:sp>
      <p:grpSp>
        <p:nvGrpSpPr>
          <p:cNvPr id="62" name="Group 61">
            <a:extLst>
              <a:ext uri="{FF2B5EF4-FFF2-40B4-BE49-F238E27FC236}">
                <a16:creationId xmlns:a16="http://schemas.microsoft.com/office/drawing/2014/main" id="{2B86E9EF-BB95-409D-6242-E69F5017A367}"/>
              </a:ext>
            </a:extLst>
          </p:cNvPr>
          <p:cNvGrpSpPr/>
          <p:nvPr/>
        </p:nvGrpSpPr>
        <p:grpSpPr>
          <a:xfrm>
            <a:off x="9463606" y="2055307"/>
            <a:ext cx="899886" cy="1043868"/>
            <a:chOff x="9150388" y="1478532"/>
            <a:chExt cx="899886" cy="1043868"/>
          </a:xfrm>
        </p:grpSpPr>
        <p:sp>
          <p:nvSpPr>
            <p:cNvPr id="63" name="Hexagon 62">
              <a:extLst>
                <a:ext uri="{FF2B5EF4-FFF2-40B4-BE49-F238E27FC236}">
                  <a16:creationId xmlns:a16="http://schemas.microsoft.com/office/drawing/2014/main" id="{AE187418-F2A3-8701-D5D3-142EC1F7BBA9}"/>
                </a:ext>
              </a:extLst>
            </p:cNvPr>
            <p:cNvSpPr/>
            <p:nvPr/>
          </p:nvSpPr>
          <p:spPr>
            <a:xfrm rot="5400000">
              <a:off x="9078397" y="1550523"/>
              <a:ext cx="1043868" cy="899886"/>
            </a:xfrm>
            <a:prstGeom prst="hexagon">
              <a:avLst/>
            </a:prstGeom>
            <a:solidFill>
              <a:srgbClr val="00CCFF"/>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Times New Roman" panose="02020603050405020304" pitchFamily="18" charset="0"/>
                <a:cs typeface="Times New Roman" panose="02020603050405020304" pitchFamily="18" charset="0"/>
              </a:endParaRPr>
            </a:p>
          </p:txBody>
        </p:sp>
        <p:pic>
          <p:nvPicPr>
            <p:cNvPr id="64" name="Graphic 63" descr="Lightbulb">
              <a:extLst>
                <a:ext uri="{FF2B5EF4-FFF2-40B4-BE49-F238E27FC236}">
                  <a16:creationId xmlns:a16="http://schemas.microsoft.com/office/drawing/2014/main" id="{EB8E1781-D1C2-FC0F-1515-DEDA7D0998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9326011" y="1726145"/>
              <a:ext cx="548640" cy="548640"/>
            </a:xfrm>
            <a:prstGeom prst="rect">
              <a:avLst/>
            </a:prstGeom>
          </p:spPr>
        </p:pic>
      </p:grpSp>
      <p:sp>
        <p:nvSpPr>
          <p:cNvPr id="66" name="TextBox 65">
            <a:extLst>
              <a:ext uri="{FF2B5EF4-FFF2-40B4-BE49-F238E27FC236}">
                <a16:creationId xmlns:a16="http://schemas.microsoft.com/office/drawing/2014/main" id="{56746437-CF43-92B5-AF2C-A59724C4D7DB}"/>
              </a:ext>
            </a:extLst>
          </p:cNvPr>
          <p:cNvSpPr txBox="1"/>
          <p:nvPr/>
        </p:nvSpPr>
        <p:spPr>
          <a:xfrm>
            <a:off x="8816269" y="3521771"/>
            <a:ext cx="2293257"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4</a:t>
            </a:r>
          </a:p>
        </p:txBody>
      </p:sp>
      <p:sp>
        <p:nvSpPr>
          <p:cNvPr id="68" name="TextBox 67">
            <a:extLst>
              <a:ext uri="{FF2B5EF4-FFF2-40B4-BE49-F238E27FC236}">
                <a16:creationId xmlns:a16="http://schemas.microsoft.com/office/drawing/2014/main" id="{D97D2750-9F23-32BE-2F52-B7A7F418C668}"/>
              </a:ext>
            </a:extLst>
          </p:cNvPr>
          <p:cNvSpPr txBox="1"/>
          <p:nvPr/>
        </p:nvSpPr>
        <p:spPr>
          <a:xfrm>
            <a:off x="8954773" y="3977187"/>
            <a:ext cx="2017485" cy="2123658"/>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The project also explores the economic implications of increased EV adoption, analyzing potential cost savings and market opportunities, which could influence consumer decisions and policy formulations in the energy and automotive sectors.</a:t>
            </a:r>
          </a:p>
          <a:p>
            <a:pPr algn="ct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512181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14:presetBounceEnd="76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76000">
                                          <p:cBhvr additive="base">
                                            <p:cTn id="7" dur="500" fill="hold"/>
                                            <p:tgtEl>
                                              <p:spTgt spid="38"/>
                                            </p:tgtEl>
                                            <p:attrNameLst>
                                              <p:attrName>ppt_x</p:attrName>
                                            </p:attrNameLst>
                                          </p:cBhvr>
                                          <p:tavLst>
                                            <p:tav tm="0">
                                              <p:val>
                                                <p:strVal val="#ppt_x"/>
                                              </p:val>
                                            </p:tav>
                                            <p:tav tm="100000">
                                              <p:val>
                                                <p:strVal val="#ppt_x"/>
                                              </p:val>
                                            </p:tav>
                                          </p:tavLst>
                                        </p:anim>
                                        <p:anim calcmode="lin" valueType="num" p14:bounceEnd="76000">
                                          <p:cBhvr additive="base">
                                            <p:cTn id="8" dur="500" fill="hold"/>
                                            <p:tgtEl>
                                              <p:spTgt spid="38"/>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17" presetClass="entr" presetSubtype="1" fill="hold" grpId="0" nodeType="with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p:cTn id="14" dur="500" fill="hold"/>
                                            <p:tgtEl>
                                              <p:spTgt spid="44"/>
                                            </p:tgtEl>
                                            <p:attrNameLst>
                                              <p:attrName>ppt_x</p:attrName>
                                            </p:attrNameLst>
                                          </p:cBhvr>
                                          <p:tavLst>
                                            <p:tav tm="0">
                                              <p:val>
                                                <p:strVal val="#ppt_x"/>
                                              </p:val>
                                            </p:tav>
                                            <p:tav tm="100000">
                                              <p:val>
                                                <p:strVal val="#ppt_x"/>
                                              </p:val>
                                            </p:tav>
                                          </p:tavLst>
                                        </p:anim>
                                        <p:anim calcmode="lin" valueType="num">
                                          <p:cBhvr>
                                            <p:cTn id="15" dur="500" fill="hold"/>
                                            <p:tgtEl>
                                              <p:spTgt spid="44"/>
                                            </p:tgtEl>
                                            <p:attrNameLst>
                                              <p:attrName>ppt_y</p:attrName>
                                            </p:attrNameLst>
                                          </p:cBhvr>
                                          <p:tavLst>
                                            <p:tav tm="0">
                                              <p:val>
                                                <p:strVal val="#ppt_y-#ppt_h/2"/>
                                              </p:val>
                                            </p:tav>
                                            <p:tav tm="100000">
                                              <p:val>
                                                <p:strVal val="#ppt_y"/>
                                              </p:val>
                                            </p:tav>
                                          </p:tavLst>
                                        </p:anim>
                                        <p:anim calcmode="lin" valueType="num">
                                          <p:cBhvr>
                                            <p:cTn id="16" dur="500" fill="hold"/>
                                            <p:tgtEl>
                                              <p:spTgt spid="44"/>
                                            </p:tgtEl>
                                            <p:attrNameLst>
                                              <p:attrName>ppt_w</p:attrName>
                                            </p:attrNameLst>
                                          </p:cBhvr>
                                          <p:tavLst>
                                            <p:tav tm="0">
                                              <p:val>
                                                <p:strVal val="#ppt_w"/>
                                              </p:val>
                                            </p:tav>
                                            <p:tav tm="100000">
                                              <p:val>
                                                <p:strVal val="#ppt_w"/>
                                              </p:val>
                                            </p:tav>
                                          </p:tavLst>
                                        </p:anim>
                                        <p:anim calcmode="lin" valueType="num">
                                          <p:cBhvr>
                                            <p:cTn id="17" dur="500" fill="hold"/>
                                            <p:tgtEl>
                                              <p:spTgt spid="44"/>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14:presetBounceEnd="76000">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14:bounceEnd="76000">
                                          <p:cBhvr additive="base">
                                            <p:cTn id="22" dur="500" fill="hold"/>
                                            <p:tgtEl>
                                              <p:spTgt spid="46"/>
                                            </p:tgtEl>
                                            <p:attrNameLst>
                                              <p:attrName>ppt_x</p:attrName>
                                            </p:attrNameLst>
                                          </p:cBhvr>
                                          <p:tavLst>
                                            <p:tav tm="0">
                                              <p:val>
                                                <p:strVal val="#ppt_x"/>
                                              </p:val>
                                            </p:tav>
                                            <p:tav tm="100000">
                                              <p:val>
                                                <p:strVal val="#ppt_x"/>
                                              </p:val>
                                            </p:tav>
                                          </p:tavLst>
                                        </p:anim>
                                        <p:anim calcmode="lin" valueType="num" p14:bounceEnd="76000">
                                          <p:cBhvr additive="base">
                                            <p:cTn id="23" dur="500" fill="hold"/>
                                            <p:tgtEl>
                                              <p:spTgt spid="46"/>
                                            </p:tgtEl>
                                            <p:attrNameLst>
                                              <p:attrName>ppt_y</p:attrName>
                                            </p:attrNameLst>
                                          </p:cBhvr>
                                          <p:tavLst>
                                            <p:tav tm="0">
                                              <p:val>
                                                <p:strVal val="0-#ppt_h/2"/>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500"/>
                                            <p:tgtEl>
                                              <p:spTgt spid="45"/>
                                            </p:tgtEl>
                                          </p:cBhvr>
                                        </p:animEffect>
                                      </p:childTnLst>
                                    </p:cTn>
                                  </p:par>
                                  <p:par>
                                    <p:cTn id="27" presetID="17" presetClass="entr" presetSubtype="1"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 calcmode="lin" valueType="num">
                                          <p:cBhvr>
                                            <p:cTn id="29" dur="500" fill="hold"/>
                                            <p:tgtEl>
                                              <p:spTgt spid="52"/>
                                            </p:tgtEl>
                                            <p:attrNameLst>
                                              <p:attrName>ppt_x</p:attrName>
                                            </p:attrNameLst>
                                          </p:cBhvr>
                                          <p:tavLst>
                                            <p:tav tm="0">
                                              <p:val>
                                                <p:strVal val="#ppt_x"/>
                                              </p:val>
                                            </p:tav>
                                            <p:tav tm="100000">
                                              <p:val>
                                                <p:strVal val="#ppt_x"/>
                                              </p:val>
                                            </p:tav>
                                          </p:tavLst>
                                        </p:anim>
                                        <p:anim calcmode="lin" valueType="num">
                                          <p:cBhvr>
                                            <p:cTn id="30" dur="500" fill="hold"/>
                                            <p:tgtEl>
                                              <p:spTgt spid="52"/>
                                            </p:tgtEl>
                                            <p:attrNameLst>
                                              <p:attrName>ppt_y</p:attrName>
                                            </p:attrNameLst>
                                          </p:cBhvr>
                                          <p:tavLst>
                                            <p:tav tm="0">
                                              <p:val>
                                                <p:strVal val="#ppt_y-#ppt_h/2"/>
                                              </p:val>
                                            </p:tav>
                                            <p:tav tm="100000">
                                              <p:val>
                                                <p:strVal val="#ppt_y"/>
                                              </p:val>
                                            </p:tav>
                                          </p:tavLst>
                                        </p:anim>
                                        <p:anim calcmode="lin" valueType="num">
                                          <p:cBhvr>
                                            <p:cTn id="31" dur="500" fill="hold"/>
                                            <p:tgtEl>
                                              <p:spTgt spid="52"/>
                                            </p:tgtEl>
                                            <p:attrNameLst>
                                              <p:attrName>ppt_w</p:attrName>
                                            </p:attrNameLst>
                                          </p:cBhvr>
                                          <p:tavLst>
                                            <p:tav tm="0">
                                              <p:val>
                                                <p:strVal val="#ppt_w"/>
                                              </p:val>
                                            </p:tav>
                                            <p:tav tm="100000">
                                              <p:val>
                                                <p:strVal val="#ppt_w"/>
                                              </p:val>
                                            </p:tav>
                                          </p:tavLst>
                                        </p:anim>
                                        <p:anim calcmode="lin" valueType="num">
                                          <p:cBhvr>
                                            <p:cTn id="32" dur="500" fill="hold"/>
                                            <p:tgtEl>
                                              <p:spTgt spid="52"/>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14:presetBounceEnd="76000">
                                      <p:stCondLst>
                                        <p:cond delay="0"/>
                                      </p:stCondLst>
                                      <p:childTnLst>
                                        <p:set>
                                          <p:cBhvr>
                                            <p:cTn id="36" dur="1" fill="hold">
                                              <p:stCondLst>
                                                <p:cond delay="0"/>
                                              </p:stCondLst>
                                            </p:cTn>
                                            <p:tgtEl>
                                              <p:spTgt spid="54"/>
                                            </p:tgtEl>
                                            <p:attrNameLst>
                                              <p:attrName>style.visibility</p:attrName>
                                            </p:attrNameLst>
                                          </p:cBhvr>
                                          <p:to>
                                            <p:strVal val="visible"/>
                                          </p:to>
                                        </p:set>
                                        <p:anim calcmode="lin" valueType="num" p14:bounceEnd="76000">
                                          <p:cBhvr additive="base">
                                            <p:cTn id="37" dur="500" fill="hold"/>
                                            <p:tgtEl>
                                              <p:spTgt spid="54"/>
                                            </p:tgtEl>
                                            <p:attrNameLst>
                                              <p:attrName>ppt_x</p:attrName>
                                            </p:attrNameLst>
                                          </p:cBhvr>
                                          <p:tavLst>
                                            <p:tav tm="0">
                                              <p:val>
                                                <p:strVal val="#ppt_x"/>
                                              </p:val>
                                            </p:tav>
                                            <p:tav tm="100000">
                                              <p:val>
                                                <p:strVal val="#ppt_x"/>
                                              </p:val>
                                            </p:tav>
                                          </p:tavLst>
                                        </p:anim>
                                        <p:anim calcmode="lin" valueType="num" p14:bounceEnd="76000">
                                          <p:cBhvr additive="base">
                                            <p:cTn id="38" dur="500" fill="hold"/>
                                            <p:tgtEl>
                                              <p:spTgt spid="54"/>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par>
                                    <p:cTn id="42" presetID="17" presetClass="entr" presetSubtype="1" fill="hold" grpId="0" nodeType="withEffect">
                                      <p:stCondLst>
                                        <p:cond delay="0"/>
                                      </p:stCondLst>
                                      <p:childTnLst>
                                        <p:set>
                                          <p:cBhvr>
                                            <p:cTn id="43" dur="1" fill="hold">
                                              <p:stCondLst>
                                                <p:cond delay="0"/>
                                              </p:stCondLst>
                                            </p:cTn>
                                            <p:tgtEl>
                                              <p:spTgt spid="60"/>
                                            </p:tgtEl>
                                            <p:attrNameLst>
                                              <p:attrName>style.visibility</p:attrName>
                                            </p:attrNameLst>
                                          </p:cBhvr>
                                          <p:to>
                                            <p:strVal val="visible"/>
                                          </p:to>
                                        </p:set>
                                        <p:anim calcmode="lin" valueType="num">
                                          <p:cBhvr>
                                            <p:cTn id="44" dur="500" fill="hold"/>
                                            <p:tgtEl>
                                              <p:spTgt spid="60"/>
                                            </p:tgtEl>
                                            <p:attrNameLst>
                                              <p:attrName>ppt_x</p:attrName>
                                            </p:attrNameLst>
                                          </p:cBhvr>
                                          <p:tavLst>
                                            <p:tav tm="0">
                                              <p:val>
                                                <p:strVal val="#ppt_x"/>
                                              </p:val>
                                            </p:tav>
                                            <p:tav tm="100000">
                                              <p:val>
                                                <p:strVal val="#ppt_x"/>
                                              </p:val>
                                            </p:tav>
                                          </p:tavLst>
                                        </p:anim>
                                        <p:anim calcmode="lin" valueType="num">
                                          <p:cBhvr>
                                            <p:cTn id="45" dur="500" fill="hold"/>
                                            <p:tgtEl>
                                              <p:spTgt spid="60"/>
                                            </p:tgtEl>
                                            <p:attrNameLst>
                                              <p:attrName>ppt_y</p:attrName>
                                            </p:attrNameLst>
                                          </p:cBhvr>
                                          <p:tavLst>
                                            <p:tav tm="0">
                                              <p:val>
                                                <p:strVal val="#ppt_y-#ppt_h/2"/>
                                              </p:val>
                                            </p:tav>
                                            <p:tav tm="100000">
                                              <p:val>
                                                <p:strVal val="#ppt_y"/>
                                              </p:val>
                                            </p:tav>
                                          </p:tavLst>
                                        </p:anim>
                                        <p:anim calcmode="lin" valueType="num">
                                          <p:cBhvr>
                                            <p:cTn id="46" dur="500" fill="hold"/>
                                            <p:tgtEl>
                                              <p:spTgt spid="60"/>
                                            </p:tgtEl>
                                            <p:attrNameLst>
                                              <p:attrName>ppt_w</p:attrName>
                                            </p:attrNameLst>
                                          </p:cBhvr>
                                          <p:tavLst>
                                            <p:tav tm="0">
                                              <p:val>
                                                <p:strVal val="#ppt_w"/>
                                              </p:val>
                                            </p:tav>
                                            <p:tav tm="100000">
                                              <p:val>
                                                <p:strVal val="#ppt_w"/>
                                              </p:val>
                                            </p:tav>
                                          </p:tavLst>
                                        </p:anim>
                                        <p:anim calcmode="lin" valueType="num">
                                          <p:cBhvr>
                                            <p:cTn id="47" dur="500" fill="hold"/>
                                            <p:tgtEl>
                                              <p:spTgt spid="60"/>
                                            </p:tgtEl>
                                            <p:attrNameLst>
                                              <p:attrName>ppt_h</p:attrName>
                                            </p:attrNameLst>
                                          </p:cBhvr>
                                          <p:tavLst>
                                            <p:tav tm="0">
                                              <p:val>
                                                <p:fltVal val="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1" fill="hold" nodeType="clickEffect" p14:presetBounceEnd="76000">
                                      <p:stCondLst>
                                        <p:cond delay="0"/>
                                      </p:stCondLst>
                                      <p:childTnLst>
                                        <p:set>
                                          <p:cBhvr>
                                            <p:cTn id="51" dur="1" fill="hold">
                                              <p:stCondLst>
                                                <p:cond delay="0"/>
                                              </p:stCondLst>
                                            </p:cTn>
                                            <p:tgtEl>
                                              <p:spTgt spid="62"/>
                                            </p:tgtEl>
                                            <p:attrNameLst>
                                              <p:attrName>style.visibility</p:attrName>
                                            </p:attrNameLst>
                                          </p:cBhvr>
                                          <p:to>
                                            <p:strVal val="visible"/>
                                          </p:to>
                                        </p:set>
                                        <p:anim calcmode="lin" valueType="num" p14:bounceEnd="76000">
                                          <p:cBhvr additive="base">
                                            <p:cTn id="52" dur="500" fill="hold"/>
                                            <p:tgtEl>
                                              <p:spTgt spid="62"/>
                                            </p:tgtEl>
                                            <p:attrNameLst>
                                              <p:attrName>ppt_x</p:attrName>
                                            </p:attrNameLst>
                                          </p:cBhvr>
                                          <p:tavLst>
                                            <p:tav tm="0">
                                              <p:val>
                                                <p:strVal val="#ppt_x"/>
                                              </p:val>
                                            </p:tav>
                                            <p:tav tm="100000">
                                              <p:val>
                                                <p:strVal val="#ppt_x"/>
                                              </p:val>
                                            </p:tav>
                                          </p:tavLst>
                                        </p:anim>
                                        <p:anim calcmode="lin" valueType="num" p14:bounceEnd="76000">
                                          <p:cBhvr additive="base">
                                            <p:cTn id="53" dur="500" fill="hold"/>
                                            <p:tgtEl>
                                              <p:spTgt spid="62"/>
                                            </p:tgtEl>
                                            <p:attrNameLst>
                                              <p:attrName>ppt_y</p:attrName>
                                            </p:attrNameLst>
                                          </p:cBhvr>
                                          <p:tavLst>
                                            <p:tav tm="0">
                                              <p:val>
                                                <p:strVal val="0-#ppt_h/2"/>
                                              </p:val>
                                            </p:tav>
                                            <p:tav tm="100000">
                                              <p:val>
                                                <p:strVal val="#ppt_y"/>
                                              </p:val>
                                            </p:tav>
                                          </p:tavLst>
                                        </p:anim>
                                      </p:childTnLst>
                                    </p:cTn>
                                  </p:par>
                                  <p:par>
                                    <p:cTn id="54" presetID="10" presetClass="entr" presetSubtype="0" fill="hold" grpId="0" nodeType="with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500"/>
                                            <p:tgtEl>
                                              <p:spTgt spid="61"/>
                                            </p:tgtEl>
                                          </p:cBhvr>
                                        </p:animEffect>
                                      </p:childTnLst>
                                    </p:cTn>
                                  </p:par>
                                  <p:par>
                                    <p:cTn id="57" presetID="17" presetClass="entr" presetSubtype="1" fill="hold" grpId="0" nodeType="withEffect">
                                      <p:stCondLst>
                                        <p:cond delay="0"/>
                                      </p:stCondLst>
                                      <p:childTnLst>
                                        <p:set>
                                          <p:cBhvr>
                                            <p:cTn id="58" dur="1" fill="hold">
                                              <p:stCondLst>
                                                <p:cond delay="0"/>
                                              </p:stCondLst>
                                            </p:cTn>
                                            <p:tgtEl>
                                              <p:spTgt spid="68"/>
                                            </p:tgtEl>
                                            <p:attrNameLst>
                                              <p:attrName>style.visibility</p:attrName>
                                            </p:attrNameLst>
                                          </p:cBhvr>
                                          <p:to>
                                            <p:strVal val="visible"/>
                                          </p:to>
                                        </p:set>
                                        <p:anim calcmode="lin" valueType="num">
                                          <p:cBhvr>
                                            <p:cTn id="59" dur="500" fill="hold"/>
                                            <p:tgtEl>
                                              <p:spTgt spid="68"/>
                                            </p:tgtEl>
                                            <p:attrNameLst>
                                              <p:attrName>ppt_x</p:attrName>
                                            </p:attrNameLst>
                                          </p:cBhvr>
                                          <p:tavLst>
                                            <p:tav tm="0">
                                              <p:val>
                                                <p:strVal val="#ppt_x"/>
                                              </p:val>
                                            </p:tav>
                                            <p:tav tm="100000">
                                              <p:val>
                                                <p:strVal val="#ppt_x"/>
                                              </p:val>
                                            </p:tav>
                                          </p:tavLst>
                                        </p:anim>
                                        <p:anim calcmode="lin" valueType="num">
                                          <p:cBhvr>
                                            <p:cTn id="60" dur="500" fill="hold"/>
                                            <p:tgtEl>
                                              <p:spTgt spid="68"/>
                                            </p:tgtEl>
                                            <p:attrNameLst>
                                              <p:attrName>ppt_y</p:attrName>
                                            </p:attrNameLst>
                                          </p:cBhvr>
                                          <p:tavLst>
                                            <p:tav tm="0">
                                              <p:val>
                                                <p:strVal val="#ppt_y-#ppt_h/2"/>
                                              </p:val>
                                            </p:tav>
                                            <p:tav tm="100000">
                                              <p:val>
                                                <p:strVal val="#ppt_y"/>
                                              </p:val>
                                            </p:tav>
                                          </p:tavLst>
                                        </p:anim>
                                        <p:anim calcmode="lin" valueType="num">
                                          <p:cBhvr>
                                            <p:cTn id="61" dur="500" fill="hold"/>
                                            <p:tgtEl>
                                              <p:spTgt spid="68"/>
                                            </p:tgtEl>
                                            <p:attrNameLst>
                                              <p:attrName>ppt_w</p:attrName>
                                            </p:attrNameLst>
                                          </p:cBhvr>
                                          <p:tavLst>
                                            <p:tav tm="0">
                                              <p:val>
                                                <p:strVal val="#ppt_w"/>
                                              </p:val>
                                            </p:tav>
                                            <p:tav tm="100000">
                                              <p:val>
                                                <p:strVal val="#ppt_w"/>
                                              </p:val>
                                            </p:tav>
                                          </p:tavLst>
                                        </p:anim>
                                        <p:anim calcmode="lin" valueType="num">
                                          <p:cBhvr>
                                            <p:cTn id="62" dur="500" fill="hold"/>
                                            <p:tgtEl>
                                              <p:spTgt spid="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4" grpId="0"/>
          <p:bldP spid="45" grpId="0" animBg="1"/>
          <p:bldP spid="52" grpId="0"/>
          <p:bldP spid="53" grpId="0" animBg="1"/>
          <p:bldP spid="60" grpId="0"/>
          <p:bldP spid="61" grpId="0" animBg="1"/>
          <p:bldP spid="68"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17" presetClass="entr" presetSubtype="1" fill="hold" grpId="0" nodeType="with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p:cTn id="14" dur="500" fill="hold"/>
                                            <p:tgtEl>
                                              <p:spTgt spid="44"/>
                                            </p:tgtEl>
                                            <p:attrNameLst>
                                              <p:attrName>ppt_x</p:attrName>
                                            </p:attrNameLst>
                                          </p:cBhvr>
                                          <p:tavLst>
                                            <p:tav tm="0">
                                              <p:val>
                                                <p:strVal val="#ppt_x"/>
                                              </p:val>
                                            </p:tav>
                                            <p:tav tm="100000">
                                              <p:val>
                                                <p:strVal val="#ppt_x"/>
                                              </p:val>
                                            </p:tav>
                                          </p:tavLst>
                                        </p:anim>
                                        <p:anim calcmode="lin" valueType="num">
                                          <p:cBhvr>
                                            <p:cTn id="15" dur="500" fill="hold"/>
                                            <p:tgtEl>
                                              <p:spTgt spid="44"/>
                                            </p:tgtEl>
                                            <p:attrNameLst>
                                              <p:attrName>ppt_y</p:attrName>
                                            </p:attrNameLst>
                                          </p:cBhvr>
                                          <p:tavLst>
                                            <p:tav tm="0">
                                              <p:val>
                                                <p:strVal val="#ppt_y-#ppt_h/2"/>
                                              </p:val>
                                            </p:tav>
                                            <p:tav tm="100000">
                                              <p:val>
                                                <p:strVal val="#ppt_y"/>
                                              </p:val>
                                            </p:tav>
                                          </p:tavLst>
                                        </p:anim>
                                        <p:anim calcmode="lin" valueType="num">
                                          <p:cBhvr>
                                            <p:cTn id="16" dur="500" fill="hold"/>
                                            <p:tgtEl>
                                              <p:spTgt spid="44"/>
                                            </p:tgtEl>
                                            <p:attrNameLst>
                                              <p:attrName>ppt_w</p:attrName>
                                            </p:attrNameLst>
                                          </p:cBhvr>
                                          <p:tavLst>
                                            <p:tav tm="0">
                                              <p:val>
                                                <p:strVal val="#ppt_w"/>
                                              </p:val>
                                            </p:tav>
                                            <p:tav tm="100000">
                                              <p:val>
                                                <p:strVal val="#ppt_w"/>
                                              </p:val>
                                            </p:tav>
                                          </p:tavLst>
                                        </p:anim>
                                        <p:anim calcmode="lin" valueType="num">
                                          <p:cBhvr>
                                            <p:cTn id="17" dur="500" fill="hold"/>
                                            <p:tgtEl>
                                              <p:spTgt spid="44"/>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500" fill="hold"/>
                                            <p:tgtEl>
                                              <p:spTgt spid="46"/>
                                            </p:tgtEl>
                                            <p:attrNameLst>
                                              <p:attrName>ppt_x</p:attrName>
                                            </p:attrNameLst>
                                          </p:cBhvr>
                                          <p:tavLst>
                                            <p:tav tm="0">
                                              <p:val>
                                                <p:strVal val="#ppt_x"/>
                                              </p:val>
                                            </p:tav>
                                            <p:tav tm="100000">
                                              <p:val>
                                                <p:strVal val="#ppt_x"/>
                                              </p:val>
                                            </p:tav>
                                          </p:tavLst>
                                        </p:anim>
                                        <p:anim calcmode="lin" valueType="num">
                                          <p:cBhvr additive="base">
                                            <p:cTn id="23" dur="500" fill="hold"/>
                                            <p:tgtEl>
                                              <p:spTgt spid="46"/>
                                            </p:tgtEl>
                                            <p:attrNameLst>
                                              <p:attrName>ppt_y</p:attrName>
                                            </p:attrNameLst>
                                          </p:cBhvr>
                                          <p:tavLst>
                                            <p:tav tm="0">
                                              <p:val>
                                                <p:strVal val="0-#ppt_h/2"/>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500"/>
                                            <p:tgtEl>
                                              <p:spTgt spid="45"/>
                                            </p:tgtEl>
                                          </p:cBhvr>
                                        </p:animEffect>
                                      </p:childTnLst>
                                    </p:cTn>
                                  </p:par>
                                  <p:par>
                                    <p:cTn id="27" presetID="17" presetClass="entr" presetSubtype="1"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 calcmode="lin" valueType="num">
                                          <p:cBhvr>
                                            <p:cTn id="29" dur="500" fill="hold"/>
                                            <p:tgtEl>
                                              <p:spTgt spid="52"/>
                                            </p:tgtEl>
                                            <p:attrNameLst>
                                              <p:attrName>ppt_x</p:attrName>
                                            </p:attrNameLst>
                                          </p:cBhvr>
                                          <p:tavLst>
                                            <p:tav tm="0">
                                              <p:val>
                                                <p:strVal val="#ppt_x"/>
                                              </p:val>
                                            </p:tav>
                                            <p:tav tm="100000">
                                              <p:val>
                                                <p:strVal val="#ppt_x"/>
                                              </p:val>
                                            </p:tav>
                                          </p:tavLst>
                                        </p:anim>
                                        <p:anim calcmode="lin" valueType="num">
                                          <p:cBhvr>
                                            <p:cTn id="30" dur="500" fill="hold"/>
                                            <p:tgtEl>
                                              <p:spTgt spid="52"/>
                                            </p:tgtEl>
                                            <p:attrNameLst>
                                              <p:attrName>ppt_y</p:attrName>
                                            </p:attrNameLst>
                                          </p:cBhvr>
                                          <p:tavLst>
                                            <p:tav tm="0">
                                              <p:val>
                                                <p:strVal val="#ppt_y-#ppt_h/2"/>
                                              </p:val>
                                            </p:tav>
                                            <p:tav tm="100000">
                                              <p:val>
                                                <p:strVal val="#ppt_y"/>
                                              </p:val>
                                            </p:tav>
                                          </p:tavLst>
                                        </p:anim>
                                        <p:anim calcmode="lin" valueType="num">
                                          <p:cBhvr>
                                            <p:cTn id="31" dur="500" fill="hold"/>
                                            <p:tgtEl>
                                              <p:spTgt spid="52"/>
                                            </p:tgtEl>
                                            <p:attrNameLst>
                                              <p:attrName>ppt_w</p:attrName>
                                            </p:attrNameLst>
                                          </p:cBhvr>
                                          <p:tavLst>
                                            <p:tav tm="0">
                                              <p:val>
                                                <p:strVal val="#ppt_w"/>
                                              </p:val>
                                            </p:tav>
                                            <p:tav tm="100000">
                                              <p:val>
                                                <p:strVal val="#ppt_w"/>
                                              </p:val>
                                            </p:tav>
                                          </p:tavLst>
                                        </p:anim>
                                        <p:anim calcmode="lin" valueType="num">
                                          <p:cBhvr>
                                            <p:cTn id="32" dur="500" fill="hold"/>
                                            <p:tgtEl>
                                              <p:spTgt spid="52"/>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anim calcmode="lin" valueType="num">
                                          <p:cBhvr additive="base">
                                            <p:cTn id="37" dur="500" fill="hold"/>
                                            <p:tgtEl>
                                              <p:spTgt spid="54"/>
                                            </p:tgtEl>
                                            <p:attrNameLst>
                                              <p:attrName>ppt_x</p:attrName>
                                            </p:attrNameLst>
                                          </p:cBhvr>
                                          <p:tavLst>
                                            <p:tav tm="0">
                                              <p:val>
                                                <p:strVal val="#ppt_x"/>
                                              </p:val>
                                            </p:tav>
                                            <p:tav tm="100000">
                                              <p:val>
                                                <p:strVal val="#ppt_x"/>
                                              </p:val>
                                            </p:tav>
                                          </p:tavLst>
                                        </p:anim>
                                        <p:anim calcmode="lin" valueType="num">
                                          <p:cBhvr additive="base">
                                            <p:cTn id="38" dur="500" fill="hold"/>
                                            <p:tgtEl>
                                              <p:spTgt spid="54"/>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par>
                                    <p:cTn id="42" presetID="17" presetClass="entr" presetSubtype="1" fill="hold" grpId="0" nodeType="withEffect">
                                      <p:stCondLst>
                                        <p:cond delay="0"/>
                                      </p:stCondLst>
                                      <p:childTnLst>
                                        <p:set>
                                          <p:cBhvr>
                                            <p:cTn id="43" dur="1" fill="hold">
                                              <p:stCondLst>
                                                <p:cond delay="0"/>
                                              </p:stCondLst>
                                            </p:cTn>
                                            <p:tgtEl>
                                              <p:spTgt spid="60"/>
                                            </p:tgtEl>
                                            <p:attrNameLst>
                                              <p:attrName>style.visibility</p:attrName>
                                            </p:attrNameLst>
                                          </p:cBhvr>
                                          <p:to>
                                            <p:strVal val="visible"/>
                                          </p:to>
                                        </p:set>
                                        <p:anim calcmode="lin" valueType="num">
                                          <p:cBhvr>
                                            <p:cTn id="44" dur="500" fill="hold"/>
                                            <p:tgtEl>
                                              <p:spTgt spid="60"/>
                                            </p:tgtEl>
                                            <p:attrNameLst>
                                              <p:attrName>ppt_x</p:attrName>
                                            </p:attrNameLst>
                                          </p:cBhvr>
                                          <p:tavLst>
                                            <p:tav tm="0">
                                              <p:val>
                                                <p:strVal val="#ppt_x"/>
                                              </p:val>
                                            </p:tav>
                                            <p:tav tm="100000">
                                              <p:val>
                                                <p:strVal val="#ppt_x"/>
                                              </p:val>
                                            </p:tav>
                                          </p:tavLst>
                                        </p:anim>
                                        <p:anim calcmode="lin" valueType="num">
                                          <p:cBhvr>
                                            <p:cTn id="45" dur="500" fill="hold"/>
                                            <p:tgtEl>
                                              <p:spTgt spid="60"/>
                                            </p:tgtEl>
                                            <p:attrNameLst>
                                              <p:attrName>ppt_y</p:attrName>
                                            </p:attrNameLst>
                                          </p:cBhvr>
                                          <p:tavLst>
                                            <p:tav tm="0">
                                              <p:val>
                                                <p:strVal val="#ppt_y-#ppt_h/2"/>
                                              </p:val>
                                            </p:tav>
                                            <p:tav tm="100000">
                                              <p:val>
                                                <p:strVal val="#ppt_y"/>
                                              </p:val>
                                            </p:tav>
                                          </p:tavLst>
                                        </p:anim>
                                        <p:anim calcmode="lin" valueType="num">
                                          <p:cBhvr>
                                            <p:cTn id="46" dur="500" fill="hold"/>
                                            <p:tgtEl>
                                              <p:spTgt spid="60"/>
                                            </p:tgtEl>
                                            <p:attrNameLst>
                                              <p:attrName>ppt_w</p:attrName>
                                            </p:attrNameLst>
                                          </p:cBhvr>
                                          <p:tavLst>
                                            <p:tav tm="0">
                                              <p:val>
                                                <p:strVal val="#ppt_w"/>
                                              </p:val>
                                            </p:tav>
                                            <p:tav tm="100000">
                                              <p:val>
                                                <p:strVal val="#ppt_w"/>
                                              </p:val>
                                            </p:tav>
                                          </p:tavLst>
                                        </p:anim>
                                        <p:anim calcmode="lin" valueType="num">
                                          <p:cBhvr>
                                            <p:cTn id="47" dur="500" fill="hold"/>
                                            <p:tgtEl>
                                              <p:spTgt spid="60"/>
                                            </p:tgtEl>
                                            <p:attrNameLst>
                                              <p:attrName>ppt_h</p:attrName>
                                            </p:attrNameLst>
                                          </p:cBhvr>
                                          <p:tavLst>
                                            <p:tav tm="0">
                                              <p:val>
                                                <p:fltVal val="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1" fill="hold" nodeType="clickEffect">
                                      <p:stCondLst>
                                        <p:cond delay="0"/>
                                      </p:stCondLst>
                                      <p:childTnLst>
                                        <p:set>
                                          <p:cBhvr>
                                            <p:cTn id="51" dur="1" fill="hold">
                                              <p:stCondLst>
                                                <p:cond delay="0"/>
                                              </p:stCondLst>
                                            </p:cTn>
                                            <p:tgtEl>
                                              <p:spTgt spid="62"/>
                                            </p:tgtEl>
                                            <p:attrNameLst>
                                              <p:attrName>style.visibility</p:attrName>
                                            </p:attrNameLst>
                                          </p:cBhvr>
                                          <p:to>
                                            <p:strVal val="visible"/>
                                          </p:to>
                                        </p:set>
                                        <p:anim calcmode="lin" valueType="num">
                                          <p:cBhvr additive="base">
                                            <p:cTn id="52" dur="500" fill="hold"/>
                                            <p:tgtEl>
                                              <p:spTgt spid="62"/>
                                            </p:tgtEl>
                                            <p:attrNameLst>
                                              <p:attrName>ppt_x</p:attrName>
                                            </p:attrNameLst>
                                          </p:cBhvr>
                                          <p:tavLst>
                                            <p:tav tm="0">
                                              <p:val>
                                                <p:strVal val="#ppt_x"/>
                                              </p:val>
                                            </p:tav>
                                            <p:tav tm="100000">
                                              <p:val>
                                                <p:strVal val="#ppt_x"/>
                                              </p:val>
                                            </p:tav>
                                          </p:tavLst>
                                        </p:anim>
                                        <p:anim calcmode="lin" valueType="num">
                                          <p:cBhvr additive="base">
                                            <p:cTn id="53" dur="500" fill="hold"/>
                                            <p:tgtEl>
                                              <p:spTgt spid="62"/>
                                            </p:tgtEl>
                                            <p:attrNameLst>
                                              <p:attrName>ppt_y</p:attrName>
                                            </p:attrNameLst>
                                          </p:cBhvr>
                                          <p:tavLst>
                                            <p:tav tm="0">
                                              <p:val>
                                                <p:strVal val="0-#ppt_h/2"/>
                                              </p:val>
                                            </p:tav>
                                            <p:tav tm="100000">
                                              <p:val>
                                                <p:strVal val="#ppt_y"/>
                                              </p:val>
                                            </p:tav>
                                          </p:tavLst>
                                        </p:anim>
                                      </p:childTnLst>
                                    </p:cTn>
                                  </p:par>
                                  <p:par>
                                    <p:cTn id="54" presetID="10" presetClass="entr" presetSubtype="0" fill="hold" grpId="0" nodeType="with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500"/>
                                            <p:tgtEl>
                                              <p:spTgt spid="61"/>
                                            </p:tgtEl>
                                          </p:cBhvr>
                                        </p:animEffect>
                                      </p:childTnLst>
                                    </p:cTn>
                                  </p:par>
                                  <p:par>
                                    <p:cTn id="57" presetID="17" presetClass="entr" presetSubtype="1" fill="hold" grpId="0" nodeType="withEffect">
                                      <p:stCondLst>
                                        <p:cond delay="0"/>
                                      </p:stCondLst>
                                      <p:childTnLst>
                                        <p:set>
                                          <p:cBhvr>
                                            <p:cTn id="58" dur="1" fill="hold">
                                              <p:stCondLst>
                                                <p:cond delay="0"/>
                                              </p:stCondLst>
                                            </p:cTn>
                                            <p:tgtEl>
                                              <p:spTgt spid="68"/>
                                            </p:tgtEl>
                                            <p:attrNameLst>
                                              <p:attrName>style.visibility</p:attrName>
                                            </p:attrNameLst>
                                          </p:cBhvr>
                                          <p:to>
                                            <p:strVal val="visible"/>
                                          </p:to>
                                        </p:set>
                                        <p:anim calcmode="lin" valueType="num">
                                          <p:cBhvr>
                                            <p:cTn id="59" dur="500" fill="hold"/>
                                            <p:tgtEl>
                                              <p:spTgt spid="68"/>
                                            </p:tgtEl>
                                            <p:attrNameLst>
                                              <p:attrName>ppt_x</p:attrName>
                                            </p:attrNameLst>
                                          </p:cBhvr>
                                          <p:tavLst>
                                            <p:tav tm="0">
                                              <p:val>
                                                <p:strVal val="#ppt_x"/>
                                              </p:val>
                                            </p:tav>
                                            <p:tav tm="100000">
                                              <p:val>
                                                <p:strVal val="#ppt_x"/>
                                              </p:val>
                                            </p:tav>
                                          </p:tavLst>
                                        </p:anim>
                                        <p:anim calcmode="lin" valueType="num">
                                          <p:cBhvr>
                                            <p:cTn id="60" dur="500" fill="hold"/>
                                            <p:tgtEl>
                                              <p:spTgt spid="68"/>
                                            </p:tgtEl>
                                            <p:attrNameLst>
                                              <p:attrName>ppt_y</p:attrName>
                                            </p:attrNameLst>
                                          </p:cBhvr>
                                          <p:tavLst>
                                            <p:tav tm="0">
                                              <p:val>
                                                <p:strVal val="#ppt_y-#ppt_h/2"/>
                                              </p:val>
                                            </p:tav>
                                            <p:tav tm="100000">
                                              <p:val>
                                                <p:strVal val="#ppt_y"/>
                                              </p:val>
                                            </p:tav>
                                          </p:tavLst>
                                        </p:anim>
                                        <p:anim calcmode="lin" valueType="num">
                                          <p:cBhvr>
                                            <p:cTn id="61" dur="500" fill="hold"/>
                                            <p:tgtEl>
                                              <p:spTgt spid="68"/>
                                            </p:tgtEl>
                                            <p:attrNameLst>
                                              <p:attrName>ppt_w</p:attrName>
                                            </p:attrNameLst>
                                          </p:cBhvr>
                                          <p:tavLst>
                                            <p:tav tm="0">
                                              <p:val>
                                                <p:strVal val="#ppt_w"/>
                                              </p:val>
                                            </p:tav>
                                            <p:tav tm="100000">
                                              <p:val>
                                                <p:strVal val="#ppt_w"/>
                                              </p:val>
                                            </p:tav>
                                          </p:tavLst>
                                        </p:anim>
                                        <p:anim calcmode="lin" valueType="num">
                                          <p:cBhvr>
                                            <p:cTn id="62" dur="500" fill="hold"/>
                                            <p:tgtEl>
                                              <p:spTgt spid="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4" grpId="0"/>
          <p:bldP spid="45" grpId="0" animBg="1"/>
          <p:bldP spid="52" grpId="0"/>
          <p:bldP spid="53" grpId="0" animBg="1"/>
          <p:bldP spid="60" grpId="0"/>
          <p:bldP spid="61" grpId="0" animBg="1"/>
          <p:bldP spid="68"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1881-9CE3-DEFD-740D-3ACCA2B982E4}"/>
              </a:ext>
            </a:extLst>
          </p:cNvPr>
          <p:cNvSpPr>
            <a:spLocks noGrp="1"/>
          </p:cNvSpPr>
          <p:nvPr>
            <p:ph type="title"/>
          </p:nvPr>
        </p:nvSpPr>
        <p:spPr>
          <a:xfrm>
            <a:off x="415600" y="866333"/>
            <a:ext cx="11360800" cy="763600"/>
          </a:xfrm>
        </p:spPr>
        <p:txBody>
          <a:bodyPr wrap="square" anchor="ctr">
            <a:normAutofit/>
          </a:bodyPr>
          <a:lstStyle/>
          <a:p>
            <a:r>
              <a:rPr lang="en-US" sz="3200" b="1" dirty="0">
                <a:latin typeface="Times New Roman" panose="02020603050405020304" pitchFamily="18" charset="0"/>
                <a:cs typeface="Times New Roman" panose="02020603050405020304" pitchFamily="18" charset="0"/>
              </a:rPr>
              <a:t>Feature Engineering</a:t>
            </a:r>
          </a:p>
        </p:txBody>
      </p:sp>
      <p:sp>
        <p:nvSpPr>
          <p:cNvPr id="3" name="Content Placeholder 2">
            <a:extLst>
              <a:ext uri="{FF2B5EF4-FFF2-40B4-BE49-F238E27FC236}">
                <a16:creationId xmlns:a16="http://schemas.microsoft.com/office/drawing/2014/main" id="{03748873-D160-0C21-4F5F-E2D182E759DE}"/>
              </a:ext>
            </a:extLst>
          </p:cNvPr>
          <p:cNvSpPr>
            <a:spLocks noGrp="1"/>
          </p:cNvSpPr>
          <p:nvPr>
            <p:ph idx="1"/>
          </p:nvPr>
        </p:nvSpPr>
        <p:spPr>
          <a:xfrm>
            <a:off x="415600" y="1629933"/>
            <a:ext cx="5585150" cy="4555200"/>
          </a:xfrm>
        </p:spPr>
        <p:txBody>
          <a:bodyPr wrap="square" anchor="t">
            <a:noAutofit/>
          </a:bodyPr>
          <a:lstStyle/>
          <a:p>
            <a:pPr lvl="0">
              <a:lnSpc>
                <a:spcPct val="105000"/>
              </a:lnSpc>
            </a:pPr>
            <a:r>
              <a:rPr lang="en-US" sz="1500" b="1" i="0" dirty="0">
                <a:solidFill>
                  <a:schemeClr val="tx1"/>
                </a:solidFill>
                <a:latin typeface="Times New Roman" panose="02020603050405020304" pitchFamily="18" charset="0"/>
                <a:cs typeface="Times New Roman" panose="02020603050405020304" pitchFamily="18" charset="0"/>
              </a:rPr>
              <a:t>Introduction to Feature Engineering</a:t>
            </a:r>
            <a:r>
              <a:rPr lang="en-US" sz="1500" b="0" i="0" dirty="0">
                <a:solidFill>
                  <a:schemeClr val="tx1"/>
                </a:solidFill>
                <a:latin typeface="Times New Roman" panose="02020603050405020304" pitchFamily="18" charset="0"/>
                <a:cs typeface="Times New Roman" panose="02020603050405020304" pitchFamily="18" charset="0"/>
              </a:rPr>
              <a:t>:</a:t>
            </a:r>
            <a:endParaRPr lang="en-US" sz="1500" dirty="0">
              <a:solidFill>
                <a:schemeClr val="tx1"/>
              </a:solidFill>
              <a:latin typeface="Times New Roman" panose="02020603050405020304" pitchFamily="18" charset="0"/>
              <a:cs typeface="Times New Roman" panose="02020603050405020304" pitchFamily="18" charset="0"/>
            </a:endParaRPr>
          </a:p>
          <a:p>
            <a:pPr lvl="1">
              <a:lnSpc>
                <a:spcPct val="105000"/>
              </a:lnSpc>
            </a:pPr>
            <a:r>
              <a:rPr lang="en-US" sz="1500" b="0" i="0" dirty="0">
                <a:solidFill>
                  <a:schemeClr val="tx1"/>
                </a:solidFill>
                <a:latin typeface="Times New Roman" panose="02020603050405020304" pitchFamily="18" charset="0"/>
                <a:cs typeface="Times New Roman" panose="02020603050405020304" pitchFamily="18" charset="0"/>
              </a:rPr>
              <a:t>Importance of feature engineering in improving model performance.</a:t>
            </a:r>
            <a:endParaRPr lang="en-US" sz="1500" dirty="0">
              <a:solidFill>
                <a:schemeClr val="tx1"/>
              </a:solidFill>
              <a:latin typeface="Times New Roman" panose="02020603050405020304" pitchFamily="18" charset="0"/>
              <a:cs typeface="Times New Roman" panose="02020603050405020304" pitchFamily="18" charset="0"/>
            </a:endParaRPr>
          </a:p>
          <a:p>
            <a:pPr lvl="0">
              <a:lnSpc>
                <a:spcPct val="105000"/>
              </a:lnSpc>
            </a:pPr>
            <a:r>
              <a:rPr lang="en-US" sz="1500" b="1" i="0" dirty="0">
                <a:solidFill>
                  <a:schemeClr val="tx1"/>
                </a:solidFill>
                <a:latin typeface="Times New Roman" panose="02020603050405020304" pitchFamily="18" charset="0"/>
                <a:cs typeface="Times New Roman" panose="02020603050405020304" pitchFamily="18" charset="0"/>
              </a:rPr>
              <a:t>Interaction Terms</a:t>
            </a:r>
            <a:r>
              <a:rPr lang="en-US" sz="1500" b="0" i="0" dirty="0">
                <a:solidFill>
                  <a:schemeClr val="tx1"/>
                </a:solidFill>
                <a:latin typeface="Times New Roman" panose="02020603050405020304" pitchFamily="18" charset="0"/>
                <a:cs typeface="Times New Roman" panose="02020603050405020304" pitchFamily="18" charset="0"/>
              </a:rPr>
              <a:t>:</a:t>
            </a:r>
            <a:endParaRPr lang="en-US" sz="1500" dirty="0">
              <a:solidFill>
                <a:schemeClr val="tx1"/>
              </a:solidFill>
              <a:latin typeface="Times New Roman" panose="02020603050405020304" pitchFamily="18" charset="0"/>
              <a:cs typeface="Times New Roman" panose="02020603050405020304" pitchFamily="18" charset="0"/>
            </a:endParaRPr>
          </a:p>
          <a:p>
            <a:pPr lvl="1">
              <a:lnSpc>
                <a:spcPct val="105000"/>
              </a:lnSpc>
            </a:pPr>
            <a:r>
              <a:rPr lang="en-US" sz="1500" b="0" i="0" dirty="0">
                <a:solidFill>
                  <a:schemeClr val="tx1"/>
                </a:solidFill>
                <a:latin typeface="Times New Roman" panose="02020603050405020304" pitchFamily="18" charset="0"/>
                <a:cs typeface="Times New Roman" panose="02020603050405020304" pitchFamily="18" charset="0"/>
              </a:rPr>
              <a:t>Created an interaction term by multiplying 'Model Year' and 'Electric Range' to capture potential combined effects.</a:t>
            </a:r>
            <a:endParaRPr lang="en-US" sz="1500" dirty="0">
              <a:solidFill>
                <a:schemeClr val="tx1"/>
              </a:solidFill>
              <a:latin typeface="Times New Roman" panose="02020603050405020304" pitchFamily="18" charset="0"/>
              <a:cs typeface="Times New Roman" panose="02020603050405020304" pitchFamily="18" charset="0"/>
            </a:endParaRPr>
          </a:p>
          <a:p>
            <a:pPr lvl="0">
              <a:lnSpc>
                <a:spcPct val="105000"/>
              </a:lnSpc>
            </a:pPr>
            <a:r>
              <a:rPr lang="en-US" sz="1500" b="1" i="0" dirty="0">
                <a:solidFill>
                  <a:schemeClr val="tx1"/>
                </a:solidFill>
                <a:latin typeface="Times New Roman" panose="02020603050405020304" pitchFamily="18" charset="0"/>
                <a:cs typeface="Times New Roman" panose="02020603050405020304" pitchFamily="18" charset="0"/>
              </a:rPr>
              <a:t>Polynomial Features</a:t>
            </a:r>
            <a:r>
              <a:rPr lang="en-US" sz="1500" b="0" i="0" dirty="0">
                <a:solidFill>
                  <a:schemeClr val="tx1"/>
                </a:solidFill>
                <a:latin typeface="Times New Roman" panose="02020603050405020304" pitchFamily="18" charset="0"/>
                <a:cs typeface="Times New Roman" panose="02020603050405020304" pitchFamily="18" charset="0"/>
              </a:rPr>
              <a:t>:</a:t>
            </a:r>
            <a:endParaRPr lang="en-US" sz="1500" dirty="0">
              <a:solidFill>
                <a:schemeClr val="tx1"/>
              </a:solidFill>
              <a:latin typeface="Times New Roman" panose="02020603050405020304" pitchFamily="18" charset="0"/>
              <a:cs typeface="Times New Roman" panose="02020603050405020304" pitchFamily="18" charset="0"/>
            </a:endParaRPr>
          </a:p>
          <a:p>
            <a:pPr lvl="1">
              <a:lnSpc>
                <a:spcPct val="105000"/>
              </a:lnSpc>
            </a:pPr>
            <a:r>
              <a:rPr lang="en-US" sz="1500" b="0" i="0" dirty="0">
                <a:solidFill>
                  <a:schemeClr val="tx1"/>
                </a:solidFill>
                <a:latin typeface="Times New Roman" panose="02020603050405020304" pitchFamily="18" charset="0"/>
                <a:cs typeface="Times New Roman" panose="02020603050405020304" pitchFamily="18" charset="0"/>
              </a:rPr>
              <a:t>Utilized Polynomial Expansion to generate polynomial features from 'Model Year' to capture nonlinear relationships.</a:t>
            </a:r>
            <a:endParaRPr lang="en-US" sz="1500" dirty="0">
              <a:solidFill>
                <a:schemeClr val="tx1"/>
              </a:solidFill>
              <a:latin typeface="Times New Roman" panose="02020603050405020304" pitchFamily="18" charset="0"/>
              <a:cs typeface="Times New Roman" panose="02020603050405020304" pitchFamily="18" charset="0"/>
            </a:endParaRPr>
          </a:p>
          <a:p>
            <a:pPr lvl="0">
              <a:lnSpc>
                <a:spcPct val="105000"/>
              </a:lnSpc>
            </a:pPr>
            <a:r>
              <a:rPr lang="en-US" sz="1500" b="1" i="0" dirty="0">
                <a:solidFill>
                  <a:schemeClr val="tx1"/>
                </a:solidFill>
                <a:latin typeface="Times New Roman" panose="02020603050405020304" pitchFamily="18" charset="0"/>
                <a:cs typeface="Times New Roman" panose="02020603050405020304" pitchFamily="18" charset="0"/>
              </a:rPr>
              <a:t>Temporal Features</a:t>
            </a:r>
            <a:r>
              <a:rPr lang="en-US" sz="1500" b="0" i="0" dirty="0">
                <a:solidFill>
                  <a:schemeClr val="tx1"/>
                </a:solidFill>
                <a:latin typeface="Times New Roman" panose="02020603050405020304" pitchFamily="18" charset="0"/>
                <a:cs typeface="Times New Roman" panose="02020603050405020304" pitchFamily="18" charset="0"/>
              </a:rPr>
              <a:t>:</a:t>
            </a:r>
            <a:endParaRPr lang="en-US" sz="1500" dirty="0">
              <a:solidFill>
                <a:schemeClr val="tx1"/>
              </a:solidFill>
              <a:latin typeface="Times New Roman" panose="02020603050405020304" pitchFamily="18" charset="0"/>
              <a:cs typeface="Times New Roman" panose="02020603050405020304" pitchFamily="18" charset="0"/>
            </a:endParaRPr>
          </a:p>
          <a:p>
            <a:pPr lvl="1">
              <a:lnSpc>
                <a:spcPct val="105000"/>
              </a:lnSpc>
            </a:pPr>
            <a:r>
              <a:rPr lang="en-US" sz="1500" b="0" i="0" dirty="0">
                <a:solidFill>
                  <a:schemeClr val="tx1"/>
                </a:solidFill>
                <a:latin typeface="Times New Roman" panose="02020603050405020304" pitchFamily="18" charset="0"/>
                <a:cs typeface="Times New Roman" panose="02020603050405020304" pitchFamily="18" charset="0"/>
              </a:rPr>
              <a:t>Extracted the month from the 'Model Year' column to incorporate temporal information into the model.</a:t>
            </a:r>
            <a:endParaRPr lang="en-US" sz="1500" dirty="0">
              <a:solidFill>
                <a:schemeClr val="tx1"/>
              </a:solidFill>
              <a:latin typeface="Times New Roman" panose="02020603050405020304" pitchFamily="18" charset="0"/>
              <a:cs typeface="Times New Roman" panose="02020603050405020304" pitchFamily="18" charset="0"/>
            </a:endParaRPr>
          </a:p>
          <a:p>
            <a:pPr lvl="0">
              <a:lnSpc>
                <a:spcPct val="105000"/>
              </a:lnSpc>
            </a:pPr>
            <a:r>
              <a:rPr lang="en-US" sz="1500" b="1" i="0" dirty="0">
                <a:solidFill>
                  <a:schemeClr val="tx1"/>
                </a:solidFill>
                <a:latin typeface="Times New Roman" panose="02020603050405020304" pitchFamily="18" charset="0"/>
                <a:cs typeface="Times New Roman" panose="02020603050405020304" pitchFamily="18" charset="0"/>
              </a:rPr>
              <a:t>Updated </a:t>
            </a:r>
            <a:r>
              <a:rPr lang="en-US" sz="1500" b="1" i="0" dirty="0" err="1">
                <a:solidFill>
                  <a:schemeClr val="tx1"/>
                </a:solidFill>
                <a:latin typeface="Times New Roman" panose="02020603050405020304" pitchFamily="18" charset="0"/>
                <a:cs typeface="Times New Roman" panose="02020603050405020304" pitchFamily="18" charset="0"/>
              </a:rPr>
              <a:t>DataFrame</a:t>
            </a:r>
            <a:r>
              <a:rPr lang="en-US" sz="1500" b="1" i="0" dirty="0">
                <a:solidFill>
                  <a:schemeClr val="tx1"/>
                </a:solidFill>
                <a:latin typeface="Times New Roman" panose="02020603050405020304" pitchFamily="18" charset="0"/>
                <a:cs typeface="Times New Roman" panose="02020603050405020304" pitchFamily="18" charset="0"/>
              </a:rPr>
              <a:t> Schema</a:t>
            </a:r>
            <a:r>
              <a:rPr lang="en-US" sz="1500" b="0" i="0" dirty="0">
                <a:solidFill>
                  <a:schemeClr val="tx1"/>
                </a:solidFill>
                <a:latin typeface="Times New Roman" panose="02020603050405020304" pitchFamily="18" charset="0"/>
                <a:cs typeface="Times New Roman" panose="02020603050405020304" pitchFamily="18" charset="0"/>
              </a:rPr>
              <a:t>:</a:t>
            </a:r>
            <a:endParaRPr lang="en-US" sz="1500" dirty="0">
              <a:solidFill>
                <a:schemeClr val="tx1"/>
              </a:solidFill>
              <a:latin typeface="Times New Roman" panose="02020603050405020304" pitchFamily="18" charset="0"/>
              <a:cs typeface="Times New Roman" panose="02020603050405020304" pitchFamily="18" charset="0"/>
            </a:endParaRPr>
          </a:p>
          <a:p>
            <a:pPr lvl="1">
              <a:lnSpc>
                <a:spcPct val="105000"/>
              </a:lnSpc>
            </a:pPr>
            <a:r>
              <a:rPr lang="en-US" sz="1500" b="0" i="0" dirty="0">
                <a:solidFill>
                  <a:schemeClr val="tx1"/>
                </a:solidFill>
                <a:latin typeface="Times New Roman" panose="02020603050405020304" pitchFamily="18" charset="0"/>
                <a:cs typeface="Times New Roman" panose="02020603050405020304" pitchFamily="18" charset="0"/>
              </a:rPr>
              <a:t>Displayed the updated schema of the Data Frame after feature engineering.</a:t>
            </a:r>
            <a:endParaRPr lang="en-US" sz="1500" dirty="0">
              <a:solidFill>
                <a:schemeClr val="tx1"/>
              </a:solidFill>
              <a:latin typeface="Times New Roman" panose="02020603050405020304" pitchFamily="18" charset="0"/>
              <a:cs typeface="Times New Roman" panose="02020603050405020304" pitchFamily="18" charset="0"/>
            </a:endParaRPr>
          </a:p>
          <a:p>
            <a:pPr>
              <a:lnSpc>
                <a:spcPct val="105000"/>
              </a:lnSpc>
            </a:pPr>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E1B4343-3499-AD96-CA88-1B71BAA125E9}"/>
              </a:ext>
            </a:extLst>
          </p:cNvPr>
          <p:cNvSpPr>
            <a:spLocks noGrp="1"/>
          </p:cNvSpPr>
          <p:nvPr>
            <p:ph type="sldNum" sz="quarter" idx="12"/>
          </p:nvPr>
        </p:nvSpPr>
        <p:spPr>
          <a:xfrm>
            <a:off x="11296611" y="6217623"/>
            <a:ext cx="731600" cy="524800"/>
          </a:xfrm>
        </p:spPr>
        <p:txBody>
          <a:bodyPr wrap="square" anchor="ctr">
            <a:normAutofit/>
          </a:bodyPr>
          <a:lstStyle/>
          <a:p>
            <a:pPr>
              <a:spcAft>
                <a:spcPts val="600"/>
              </a:spcAft>
            </a:pPr>
            <a:fld id="{F5581DA8-E67B-45DC-BAD3-A61AD43E4E9D}" type="slidenum">
              <a:rPr lang="en-US" smtClean="0"/>
              <a:pPr>
                <a:spcAft>
                  <a:spcPts val="600"/>
                </a:spcAft>
              </a:pPr>
              <a:t>20</a:t>
            </a:fld>
            <a:endParaRPr lang="en-US"/>
          </a:p>
        </p:txBody>
      </p:sp>
      <p:pic>
        <p:nvPicPr>
          <p:cNvPr id="5" name="Picture 4">
            <a:extLst>
              <a:ext uri="{FF2B5EF4-FFF2-40B4-BE49-F238E27FC236}">
                <a16:creationId xmlns:a16="http://schemas.microsoft.com/office/drawing/2014/main" id="{50B686AD-611E-A4D8-264F-F245E1BB3C24}"/>
              </a:ext>
            </a:extLst>
          </p:cNvPr>
          <p:cNvPicPr>
            <a:picLocks noChangeAspect="1"/>
          </p:cNvPicPr>
          <p:nvPr/>
        </p:nvPicPr>
        <p:blipFill rotWithShape="1">
          <a:blip r:embed="rId2"/>
          <a:srcRect r="27352" b="-1"/>
          <a:stretch/>
        </p:blipFill>
        <p:spPr>
          <a:xfrm>
            <a:off x="6191250" y="1629933"/>
            <a:ext cx="5585150" cy="4555200"/>
          </a:xfrm>
          <a:prstGeom prst="rect">
            <a:avLst/>
          </a:prstGeom>
          <a:noFill/>
          <a:ln>
            <a:noFill/>
          </a:ln>
        </p:spPr>
      </p:pic>
    </p:spTree>
    <p:extLst>
      <p:ext uri="{BB962C8B-B14F-4D97-AF65-F5344CB8AC3E}">
        <p14:creationId xmlns:p14="http://schemas.microsoft.com/office/powerpoint/2010/main" val="2471754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DD0AB-D14C-1D3C-E215-0758A3470D7F}"/>
              </a:ext>
            </a:extLst>
          </p:cNvPr>
          <p:cNvSpPr>
            <a:spLocks noGrp="1"/>
          </p:cNvSpPr>
          <p:nvPr>
            <p:ph type="title"/>
          </p:nvPr>
        </p:nvSpPr>
        <p:spPr>
          <a:xfrm>
            <a:off x="415600" y="866333"/>
            <a:ext cx="11360800" cy="763600"/>
          </a:xfrm>
        </p:spPr>
        <p:txBody>
          <a:bodyPr wrap="square" anchor="ctr">
            <a:normAutofit/>
          </a:bodyPr>
          <a:lstStyle/>
          <a:p>
            <a:r>
              <a:rPr lang="en-US" b="1" dirty="0">
                <a:latin typeface="Times New Roman" panose="02020603050405020304" pitchFamily="18" charset="0"/>
                <a:cs typeface="Times New Roman" panose="02020603050405020304" pitchFamily="18" charset="0"/>
              </a:rPr>
              <a:t>Advanced Modeling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42B1CF-986D-1CF2-80C6-D381CA754F64}"/>
              </a:ext>
            </a:extLst>
          </p:cNvPr>
          <p:cNvSpPr>
            <a:spLocks noGrp="1"/>
          </p:cNvSpPr>
          <p:nvPr>
            <p:ph idx="1"/>
          </p:nvPr>
        </p:nvSpPr>
        <p:spPr>
          <a:xfrm>
            <a:off x="415600" y="1629933"/>
            <a:ext cx="5585150" cy="4555200"/>
          </a:xfrm>
        </p:spPr>
        <p:txBody>
          <a:bodyPr wrap="square" anchor="t">
            <a:noAutofit/>
          </a:bodyPr>
          <a:lstStyle/>
          <a:p>
            <a:pPr marL="0" marR="0" lvl="0" indent="0"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7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Gradient Boosted Trees Model</a:t>
            </a:r>
            <a:endParaRPr kumimoji="0" lang="en-US" sz="17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228600" marR="0" lvl="0" indent="-228600" defTabSz="914400" rtl="0" eaLnBrk="1" fontAlgn="auto" latinLnBrk="0" hangingPunct="1">
              <a:lnSpc>
                <a:spcPct val="105000"/>
              </a:lnSpc>
              <a:spcBef>
                <a:spcPts val="1000"/>
              </a:spcBef>
              <a:spcAft>
                <a:spcPts val="0"/>
              </a:spcAft>
              <a:buClrTx/>
              <a:buSzTx/>
              <a:buFont typeface="Wingdings" pitchFamily="2" charset="2"/>
              <a:buChar char="Ø"/>
              <a:tabLst/>
              <a:defRPr/>
            </a:pPr>
            <a:r>
              <a:rPr kumimoji="0" lang="en-US" sz="17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Model Training:</a:t>
            </a:r>
            <a:endParaRPr kumimoji="0" lang="en-US" sz="17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742950" marR="0" lvl="1" indent="-285750" defTabSz="914400" rtl="0" eaLnBrk="1" fontAlgn="auto" latinLnBrk="0" hangingPunct="1">
              <a:lnSpc>
                <a:spcPct val="105000"/>
              </a:lnSpc>
              <a:spcBef>
                <a:spcPts val="500"/>
              </a:spcBef>
              <a:spcAft>
                <a:spcPts val="0"/>
              </a:spcAft>
              <a:buClrTx/>
              <a:buSzTx/>
              <a:buFont typeface="Wingdings" panose="05000000000000000000" pitchFamily="2" charset="2"/>
              <a:buChar char="§"/>
              <a:tabLst/>
              <a:defRPr/>
            </a:pPr>
            <a:r>
              <a:rPr kumimoji="0" lang="en-US" sz="17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Utilized Gradient Boosted Trees (GBT) regression model for prediction.</a:t>
            </a:r>
          </a:p>
          <a:p>
            <a:pPr marL="742950" marR="0" lvl="1" indent="-285750" defTabSz="914400" rtl="0" eaLnBrk="1" fontAlgn="auto" latinLnBrk="0" hangingPunct="1">
              <a:lnSpc>
                <a:spcPct val="105000"/>
              </a:lnSpc>
              <a:spcBef>
                <a:spcPts val="500"/>
              </a:spcBef>
              <a:spcAft>
                <a:spcPts val="0"/>
              </a:spcAft>
              <a:buClrTx/>
              <a:buSzTx/>
              <a:buFont typeface="Wingdings" panose="05000000000000000000" pitchFamily="2" charset="2"/>
              <a:buChar char="§"/>
              <a:tabLst/>
              <a:defRPr/>
            </a:pPr>
            <a:r>
              <a:rPr kumimoji="0" lang="en-US" sz="17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Features: Interaction Term, Model Year Polynomial, Month.</a:t>
            </a:r>
          </a:p>
          <a:p>
            <a:pPr marL="742950" marR="0" lvl="1" indent="-285750" defTabSz="914400" rtl="0" eaLnBrk="1" fontAlgn="auto" latinLnBrk="0" hangingPunct="1">
              <a:lnSpc>
                <a:spcPct val="105000"/>
              </a:lnSpc>
              <a:spcBef>
                <a:spcPts val="500"/>
              </a:spcBef>
              <a:spcAft>
                <a:spcPts val="0"/>
              </a:spcAft>
              <a:buClrTx/>
              <a:buSzTx/>
              <a:buFont typeface="Wingdings" panose="05000000000000000000" pitchFamily="2" charset="2"/>
              <a:buChar char="§"/>
              <a:tabLst/>
              <a:defRPr/>
            </a:pPr>
            <a:r>
              <a:rPr kumimoji="0" lang="en-US" sz="17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Target Variable: Base MSRP.</a:t>
            </a:r>
          </a:p>
          <a:p>
            <a:pPr marL="742950" marR="0" lvl="1" indent="-285750" defTabSz="914400" rtl="0" eaLnBrk="1" fontAlgn="auto" latinLnBrk="0" hangingPunct="1">
              <a:lnSpc>
                <a:spcPct val="105000"/>
              </a:lnSpc>
              <a:spcBef>
                <a:spcPts val="500"/>
              </a:spcBef>
              <a:spcAft>
                <a:spcPts val="0"/>
              </a:spcAft>
              <a:buClrTx/>
              <a:buSzTx/>
              <a:buFont typeface="Wingdings" panose="05000000000000000000" pitchFamily="2" charset="2"/>
              <a:buChar char="§"/>
              <a:tabLst/>
              <a:defRPr/>
            </a:pPr>
            <a:r>
              <a:rPr kumimoji="0" lang="en-US" sz="17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Data split into training and testing sets.</a:t>
            </a:r>
          </a:p>
          <a:p>
            <a:pPr marL="228600" marR="0" lvl="0" indent="-228600" defTabSz="914400" rtl="0" eaLnBrk="1" fontAlgn="auto" latinLnBrk="0" hangingPunct="1">
              <a:lnSpc>
                <a:spcPct val="105000"/>
              </a:lnSpc>
              <a:spcBef>
                <a:spcPts val="1000"/>
              </a:spcBef>
              <a:spcAft>
                <a:spcPts val="0"/>
              </a:spcAft>
              <a:buClrTx/>
              <a:buSzTx/>
              <a:buFont typeface="Wingdings" pitchFamily="2" charset="2"/>
              <a:buChar char="Ø"/>
              <a:tabLst/>
              <a:defRPr/>
            </a:pPr>
            <a:r>
              <a:rPr kumimoji="0" lang="en-US" sz="17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Evaluation:</a:t>
            </a:r>
            <a:endParaRPr kumimoji="0" lang="en-US" sz="17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742950" marR="0" lvl="1" indent="-285750" defTabSz="914400" rtl="0" eaLnBrk="1" fontAlgn="auto" latinLnBrk="0" hangingPunct="1">
              <a:lnSpc>
                <a:spcPct val="105000"/>
              </a:lnSpc>
              <a:spcBef>
                <a:spcPts val="500"/>
              </a:spcBef>
              <a:spcAft>
                <a:spcPts val="0"/>
              </a:spcAft>
              <a:buClrTx/>
              <a:buSzTx/>
              <a:buFont typeface="Wingdings" panose="05000000000000000000" pitchFamily="2" charset="2"/>
              <a:buChar char="§"/>
              <a:tabLst/>
              <a:defRPr/>
            </a:pPr>
            <a:r>
              <a:rPr kumimoji="0" lang="en-US" sz="17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Evaluated the model using Root Mean Squared Error (RMSE).</a:t>
            </a:r>
          </a:p>
          <a:p>
            <a:pPr marL="742950" marR="0" lvl="1" indent="-285750" defTabSz="914400" rtl="0" eaLnBrk="1" fontAlgn="auto" latinLnBrk="0" hangingPunct="1">
              <a:lnSpc>
                <a:spcPct val="105000"/>
              </a:lnSpc>
              <a:spcBef>
                <a:spcPts val="500"/>
              </a:spcBef>
              <a:spcAft>
                <a:spcPts val="0"/>
              </a:spcAft>
              <a:buClrTx/>
              <a:buSzTx/>
              <a:buFont typeface="Wingdings" panose="05000000000000000000" pitchFamily="2" charset="2"/>
              <a:buChar char="§"/>
              <a:tabLst/>
              <a:defRPr/>
            </a:pPr>
            <a:r>
              <a:rPr kumimoji="0" lang="en-US" sz="17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RMSE: 29,915.06.</a:t>
            </a:r>
          </a:p>
          <a:p>
            <a:pPr marL="228600" marR="0" lvl="0" indent="-228600" defTabSz="914400" rtl="0" eaLnBrk="1" fontAlgn="auto" latinLnBrk="0" hangingPunct="1">
              <a:lnSpc>
                <a:spcPct val="105000"/>
              </a:lnSpc>
              <a:spcBef>
                <a:spcPts val="1000"/>
              </a:spcBef>
              <a:spcAft>
                <a:spcPts val="0"/>
              </a:spcAft>
              <a:buClrTx/>
              <a:buSzTx/>
              <a:buFont typeface="Wingdings" pitchFamily="2" charset="2"/>
              <a:buChar char="Ø"/>
              <a:tabLst/>
              <a:defRPr/>
            </a:pPr>
            <a:r>
              <a:rPr kumimoji="0" lang="en-US" sz="17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Insights:</a:t>
            </a:r>
            <a:endParaRPr kumimoji="0" lang="en-US" sz="17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742950" marR="0" lvl="1" indent="-285750" defTabSz="914400" rtl="0" eaLnBrk="1" fontAlgn="auto" latinLnBrk="0" hangingPunct="1">
              <a:lnSpc>
                <a:spcPct val="105000"/>
              </a:lnSpc>
              <a:spcBef>
                <a:spcPts val="500"/>
              </a:spcBef>
              <a:spcAft>
                <a:spcPts val="0"/>
              </a:spcAft>
              <a:buClrTx/>
              <a:buSzTx/>
              <a:buFont typeface="Wingdings" panose="05000000000000000000" pitchFamily="2" charset="2"/>
              <a:buChar char="§"/>
              <a:tabLst/>
              <a:defRPr/>
            </a:pPr>
            <a:r>
              <a:rPr kumimoji="0" lang="en-US" sz="17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Despite feature engineering, the initial GBT model showed a considerable RMSE.</a:t>
            </a:r>
          </a:p>
          <a:p>
            <a:pPr>
              <a:lnSpc>
                <a:spcPct val="105000"/>
              </a:lnSpc>
            </a:pPr>
            <a:endParaRPr lang="en-US" sz="17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6E7CBFB-2B23-DBFB-2349-CBE701AAA731}"/>
              </a:ext>
            </a:extLst>
          </p:cNvPr>
          <p:cNvSpPr>
            <a:spLocks noGrp="1"/>
          </p:cNvSpPr>
          <p:nvPr>
            <p:ph type="sldNum" sz="quarter" idx="12"/>
          </p:nvPr>
        </p:nvSpPr>
        <p:spPr>
          <a:xfrm>
            <a:off x="11296611" y="6217623"/>
            <a:ext cx="731600" cy="524800"/>
          </a:xfrm>
        </p:spPr>
        <p:txBody>
          <a:bodyPr wrap="square" anchor="ctr">
            <a:normAutofit/>
          </a:bodyPr>
          <a:lstStyle/>
          <a:p>
            <a:pPr>
              <a:spcAft>
                <a:spcPts val="600"/>
              </a:spcAft>
            </a:pPr>
            <a:fld id="{F5581DA8-E67B-45DC-BAD3-A61AD43E4E9D}" type="slidenum">
              <a:rPr lang="en-US" smtClean="0"/>
              <a:pPr>
                <a:spcAft>
                  <a:spcPts val="600"/>
                </a:spcAft>
              </a:pPr>
              <a:t>21</a:t>
            </a:fld>
            <a:endParaRPr lang="en-US"/>
          </a:p>
        </p:txBody>
      </p:sp>
      <p:pic>
        <p:nvPicPr>
          <p:cNvPr id="5" name="Picture 4">
            <a:extLst>
              <a:ext uri="{FF2B5EF4-FFF2-40B4-BE49-F238E27FC236}">
                <a16:creationId xmlns:a16="http://schemas.microsoft.com/office/drawing/2014/main" id="{316C859B-4612-4023-393D-893C9709993F}"/>
              </a:ext>
            </a:extLst>
          </p:cNvPr>
          <p:cNvPicPr>
            <a:picLocks noChangeAspect="1"/>
          </p:cNvPicPr>
          <p:nvPr/>
        </p:nvPicPr>
        <p:blipFill rotWithShape="1">
          <a:blip r:embed="rId3"/>
          <a:srcRect t="6522" r="1" b="1"/>
          <a:stretch/>
        </p:blipFill>
        <p:spPr>
          <a:xfrm>
            <a:off x="6191250" y="1629933"/>
            <a:ext cx="5585150" cy="4555200"/>
          </a:xfrm>
          <a:prstGeom prst="rect">
            <a:avLst/>
          </a:prstGeom>
          <a:noFill/>
          <a:ln>
            <a:noFill/>
          </a:ln>
        </p:spPr>
      </p:pic>
    </p:spTree>
    <p:extLst>
      <p:ext uri="{BB962C8B-B14F-4D97-AF65-F5344CB8AC3E}">
        <p14:creationId xmlns:p14="http://schemas.microsoft.com/office/powerpoint/2010/main" val="1064846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67FD-206E-6367-3ECF-1E0AAEA14FD0}"/>
              </a:ext>
            </a:extLst>
          </p:cNvPr>
          <p:cNvSpPr>
            <a:spLocks noGrp="1"/>
          </p:cNvSpPr>
          <p:nvPr>
            <p:ph type="title"/>
          </p:nvPr>
        </p:nvSpPr>
        <p:spPr>
          <a:xfrm>
            <a:off x="415600" y="866333"/>
            <a:ext cx="11360800" cy="763600"/>
          </a:xfrm>
        </p:spPr>
        <p:txBody>
          <a:bodyPr wrap="square" anchor="ctr">
            <a:noAutofit/>
          </a:bodyPr>
          <a:lstStyle/>
          <a:p>
            <a:pPr>
              <a:lnSpc>
                <a:spcPct val="90000"/>
              </a:lnSpc>
            </a:pPr>
            <a:r>
              <a:rPr lang="en-US" sz="3200" b="1" i="0" u="none" strike="noStrike" dirty="0">
                <a:effectLst/>
                <a:latin typeface="Times New Roman" panose="02020603050405020304" pitchFamily="18" charset="0"/>
                <a:cs typeface="Times New Roman" panose="02020603050405020304" pitchFamily="18" charset="0"/>
              </a:rPr>
              <a:t>Hyperparameter Tuning</a:t>
            </a:r>
            <a:br>
              <a:rPr lang="en-US" sz="3200" b="1" i="0" u="none" strike="noStrike" dirty="0">
                <a:effectLst/>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14E3F4-9DD0-FB7B-C6C2-037E9157D5B7}"/>
              </a:ext>
            </a:extLst>
          </p:cNvPr>
          <p:cNvSpPr>
            <a:spLocks noGrp="1"/>
          </p:cNvSpPr>
          <p:nvPr>
            <p:ph idx="1"/>
          </p:nvPr>
        </p:nvSpPr>
        <p:spPr>
          <a:xfrm>
            <a:off x="415600" y="1434548"/>
            <a:ext cx="5585150" cy="4555200"/>
          </a:xfrm>
        </p:spPr>
        <p:txBody>
          <a:bodyPr wrap="square" anchor="t">
            <a:normAutofit/>
          </a:bodyPr>
          <a:lstStyle/>
          <a:p>
            <a:pPr lvl="0">
              <a:lnSpc>
                <a:spcPct val="105000"/>
              </a:lnSpc>
            </a:pPr>
            <a:r>
              <a:rPr lang="en-US" sz="1500" b="1" i="0" dirty="0">
                <a:solidFill>
                  <a:schemeClr val="tx1"/>
                </a:solidFill>
                <a:latin typeface="Times New Roman" panose="02020603050405020304" pitchFamily="18" charset="0"/>
                <a:cs typeface="Times New Roman" panose="02020603050405020304" pitchFamily="18" charset="0"/>
              </a:rPr>
              <a:t>Cross-Validation and Grid Search</a:t>
            </a:r>
            <a:endParaRPr lang="en-US" sz="1500" dirty="0">
              <a:solidFill>
                <a:schemeClr val="tx1"/>
              </a:solidFill>
              <a:latin typeface="Times New Roman" panose="02020603050405020304" pitchFamily="18" charset="0"/>
              <a:cs typeface="Times New Roman" panose="02020603050405020304" pitchFamily="18" charset="0"/>
            </a:endParaRPr>
          </a:p>
          <a:p>
            <a:pPr lvl="1">
              <a:lnSpc>
                <a:spcPct val="105000"/>
              </a:lnSpc>
              <a:buFont typeface="Wingdings" panose="05000000000000000000" pitchFamily="2" charset="2"/>
              <a:buChar char="§"/>
            </a:pPr>
            <a:r>
              <a:rPr lang="en-US" sz="1500" b="0" i="0" dirty="0">
                <a:solidFill>
                  <a:schemeClr val="tx1"/>
                </a:solidFill>
                <a:latin typeface="Times New Roman" panose="02020603050405020304" pitchFamily="18" charset="0"/>
                <a:cs typeface="Times New Roman" panose="02020603050405020304" pitchFamily="18" charset="0"/>
              </a:rPr>
              <a:t>Conducted cross-validation with 3 folds for hyperparameter tuning.</a:t>
            </a:r>
            <a:endParaRPr lang="en-US" sz="1500" dirty="0">
              <a:solidFill>
                <a:schemeClr val="tx1"/>
              </a:solidFill>
              <a:latin typeface="Times New Roman" panose="02020603050405020304" pitchFamily="18" charset="0"/>
              <a:cs typeface="Times New Roman" panose="02020603050405020304" pitchFamily="18" charset="0"/>
            </a:endParaRPr>
          </a:p>
          <a:p>
            <a:pPr lvl="1">
              <a:lnSpc>
                <a:spcPct val="105000"/>
              </a:lnSpc>
              <a:buFont typeface="Wingdings" panose="05000000000000000000" pitchFamily="2" charset="2"/>
              <a:buChar char="§"/>
            </a:pPr>
            <a:r>
              <a:rPr lang="en-US" sz="1500" b="0" i="0" dirty="0">
                <a:solidFill>
                  <a:schemeClr val="tx1"/>
                </a:solidFill>
                <a:latin typeface="Times New Roman" panose="02020603050405020304" pitchFamily="18" charset="0"/>
                <a:cs typeface="Times New Roman" panose="02020603050405020304" pitchFamily="18" charset="0"/>
              </a:rPr>
              <a:t>Grid search over </a:t>
            </a:r>
            <a:r>
              <a:rPr lang="en-US" sz="1500" b="0" i="0" dirty="0" err="1">
                <a:solidFill>
                  <a:schemeClr val="tx1"/>
                </a:solidFill>
                <a:latin typeface="Times New Roman" panose="02020603050405020304" pitchFamily="18" charset="0"/>
                <a:cs typeface="Times New Roman" panose="02020603050405020304" pitchFamily="18" charset="0"/>
              </a:rPr>
              <a:t>maxDepth</a:t>
            </a:r>
            <a:r>
              <a:rPr lang="en-US" sz="1500" b="0" i="0" dirty="0">
                <a:solidFill>
                  <a:schemeClr val="tx1"/>
                </a:solidFill>
                <a:latin typeface="Times New Roman" panose="02020603050405020304" pitchFamily="18" charset="0"/>
                <a:cs typeface="Times New Roman" panose="02020603050405020304" pitchFamily="18" charset="0"/>
              </a:rPr>
              <a:t> and </a:t>
            </a:r>
            <a:r>
              <a:rPr lang="en-US" sz="1500" b="0" i="0" dirty="0" err="1">
                <a:solidFill>
                  <a:schemeClr val="tx1"/>
                </a:solidFill>
                <a:latin typeface="Times New Roman" panose="02020603050405020304" pitchFamily="18" charset="0"/>
                <a:cs typeface="Times New Roman" panose="02020603050405020304" pitchFamily="18" charset="0"/>
              </a:rPr>
              <a:t>maxIter</a:t>
            </a:r>
            <a:r>
              <a:rPr lang="en-US" sz="1500" b="0" i="0" dirty="0">
                <a:solidFill>
                  <a:schemeClr val="tx1"/>
                </a:solidFill>
                <a:latin typeface="Times New Roman" panose="02020603050405020304" pitchFamily="18" charset="0"/>
                <a:cs typeface="Times New Roman" panose="02020603050405020304" pitchFamily="18" charset="0"/>
              </a:rPr>
              <a:t> parameters.</a:t>
            </a:r>
            <a:endParaRPr lang="en-US" sz="1500" dirty="0">
              <a:solidFill>
                <a:schemeClr val="tx1"/>
              </a:solidFill>
              <a:latin typeface="Times New Roman" panose="02020603050405020304" pitchFamily="18" charset="0"/>
              <a:cs typeface="Times New Roman" panose="02020603050405020304" pitchFamily="18" charset="0"/>
            </a:endParaRPr>
          </a:p>
          <a:p>
            <a:pPr lvl="1">
              <a:lnSpc>
                <a:spcPct val="105000"/>
              </a:lnSpc>
              <a:buFont typeface="Wingdings" panose="05000000000000000000" pitchFamily="2" charset="2"/>
              <a:buChar char="§"/>
            </a:pPr>
            <a:r>
              <a:rPr lang="en-US" sz="1500" b="0" i="0" dirty="0">
                <a:solidFill>
                  <a:schemeClr val="tx1"/>
                </a:solidFill>
                <a:latin typeface="Times New Roman" panose="02020603050405020304" pitchFamily="18" charset="0"/>
                <a:cs typeface="Times New Roman" panose="02020603050405020304" pitchFamily="18" charset="0"/>
              </a:rPr>
              <a:t>Objective: Improve model performance.</a:t>
            </a:r>
            <a:endParaRPr lang="en-US" sz="1500" dirty="0">
              <a:solidFill>
                <a:schemeClr val="tx1"/>
              </a:solidFill>
              <a:latin typeface="Times New Roman" panose="02020603050405020304" pitchFamily="18" charset="0"/>
              <a:cs typeface="Times New Roman" panose="02020603050405020304" pitchFamily="18" charset="0"/>
            </a:endParaRPr>
          </a:p>
          <a:p>
            <a:pPr lvl="0">
              <a:lnSpc>
                <a:spcPct val="105000"/>
              </a:lnSpc>
            </a:pPr>
            <a:r>
              <a:rPr lang="en-US" sz="1500" b="1" i="0" dirty="0">
                <a:solidFill>
                  <a:schemeClr val="tx1"/>
                </a:solidFill>
                <a:latin typeface="Times New Roman" panose="02020603050405020304" pitchFamily="18" charset="0"/>
                <a:cs typeface="Times New Roman" panose="02020603050405020304" pitchFamily="18" charset="0"/>
              </a:rPr>
              <a:t>Tuned Model Evaluation</a:t>
            </a:r>
            <a:endParaRPr lang="en-US" sz="1500" dirty="0">
              <a:solidFill>
                <a:schemeClr val="tx1"/>
              </a:solidFill>
              <a:latin typeface="Times New Roman" panose="02020603050405020304" pitchFamily="18" charset="0"/>
              <a:cs typeface="Times New Roman" panose="02020603050405020304" pitchFamily="18" charset="0"/>
            </a:endParaRPr>
          </a:p>
          <a:p>
            <a:pPr lvl="1">
              <a:lnSpc>
                <a:spcPct val="105000"/>
              </a:lnSpc>
              <a:buFont typeface="Wingdings" panose="05000000000000000000" pitchFamily="2" charset="2"/>
              <a:buChar char="§"/>
            </a:pPr>
            <a:r>
              <a:rPr lang="en-US" sz="1500" b="0" i="0" dirty="0">
                <a:solidFill>
                  <a:schemeClr val="tx1"/>
                </a:solidFill>
                <a:latin typeface="Times New Roman" panose="02020603050405020304" pitchFamily="18" charset="0"/>
                <a:cs typeface="Times New Roman" panose="02020603050405020304" pitchFamily="18" charset="0"/>
              </a:rPr>
              <a:t>Evaluated the tuned model using RMSE.</a:t>
            </a:r>
            <a:endParaRPr lang="en-US" sz="1500" dirty="0">
              <a:solidFill>
                <a:schemeClr val="tx1"/>
              </a:solidFill>
              <a:latin typeface="Times New Roman" panose="02020603050405020304" pitchFamily="18" charset="0"/>
              <a:cs typeface="Times New Roman" panose="02020603050405020304" pitchFamily="18" charset="0"/>
            </a:endParaRPr>
          </a:p>
          <a:p>
            <a:pPr lvl="1">
              <a:lnSpc>
                <a:spcPct val="105000"/>
              </a:lnSpc>
              <a:buFont typeface="Wingdings" panose="05000000000000000000" pitchFamily="2" charset="2"/>
              <a:buChar char="§"/>
            </a:pPr>
            <a:r>
              <a:rPr lang="en-US" sz="1500" b="0" i="0" dirty="0">
                <a:solidFill>
                  <a:schemeClr val="tx1"/>
                </a:solidFill>
                <a:latin typeface="Times New Roman" panose="02020603050405020304" pitchFamily="18" charset="0"/>
                <a:cs typeface="Times New Roman" panose="02020603050405020304" pitchFamily="18" charset="0"/>
              </a:rPr>
              <a:t>Tuned RMSE: 29,921.51.</a:t>
            </a:r>
            <a:endParaRPr lang="en-US" sz="1500" dirty="0">
              <a:solidFill>
                <a:schemeClr val="tx1"/>
              </a:solidFill>
              <a:latin typeface="Times New Roman" panose="02020603050405020304" pitchFamily="18" charset="0"/>
              <a:cs typeface="Times New Roman" panose="02020603050405020304" pitchFamily="18" charset="0"/>
            </a:endParaRPr>
          </a:p>
          <a:p>
            <a:pPr lvl="0">
              <a:lnSpc>
                <a:spcPct val="105000"/>
              </a:lnSpc>
            </a:pPr>
            <a:r>
              <a:rPr lang="en-US" sz="1500" b="1" i="0" dirty="0">
                <a:solidFill>
                  <a:schemeClr val="tx1"/>
                </a:solidFill>
                <a:latin typeface="Times New Roman" panose="02020603050405020304" pitchFamily="18" charset="0"/>
                <a:cs typeface="Times New Roman" panose="02020603050405020304" pitchFamily="18" charset="0"/>
              </a:rPr>
              <a:t>Conclusion</a:t>
            </a:r>
            <a:endParaRPr lang="en-US" sz="1500" dirty="0">
              <a:solidFill>
                <a:schemeClr val="tx1"/>
              </a:solidFill>
              <a:latin typeface="Times New Roman" panose="02020603050405020304" pitchFamily="18" charset="0"/>
              <a:cs typeface="Times New Roman" panose="02020603050405020304" pitchFamily="18" charset="0"/>
            </a:endParaRPr>
          </a:p>
          <a:p>
            <a:pPr lvl="1">
              <a:lnSpc>
                <a:spcPct val="105000"/>
              </a:lnSpc>
              <a:buFont typeface="Wingdings" panose="05000000000000000000" pitchFamily="2" charset="2"/>
              <a:buChar char="§"/>
            </a:pPr>
            <a:r>
              <a:rPr lang="en-US" sz="1500" b="0" i="0" dirty="0">
                <a:solidFill>
                  <a:schemeClr val="tx1"/>
                </a:solidFill>
                <a:latin typeface="Times New Roman" panose="02020603050405020304" pitchFamily="18" charset="0"/>
                <a:cs typeface="Times New Roman" panose="02020603050405020304" pitchFamily="18" charset="0"/>
              </a:rPr>
              <a:t>Hyperparameter tuning slightly improved the model's performance, but significant enhancement is required for better predictions.</a:t>
            </a:r>
            <a:endParaRPr lang="en-US" sz="1500" dirty="0">
              <a:solidFill>
                <a:schemeClr val="tx1"/>
              </a:solidFill>
              <a:latin typeface="Times New Roman" panose="02020603050405020304" pitchFamily="18" charset="0"/>
              <a:cs typeface="Times New Roman" panose="02020603050405020304" pitchFamily="18" charset="0"/>
            </a:endParaRPr>
          </a:p>
          <a:p>
            <a:pPr>
              <a:lnSpc>
                <a:spcPct val="105000"/>
              </a:lnSpc>
            </a:pPr>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C53C6B7-DC61-7311-4BF5-95B12BC70032}"/>
              </a:ext>
            </a:extLst>
          </p:cNvPr>
          <p:cNvSpPr>
            <a:spLocks noGrp="1"/>
          </p:cNvSpPr>
          <p:nvPr>
            <p:ph type="sldNum" sz="quarter" idx="12"/>
          </p:nvPr>
        </p:nvSpPr>
        <p:spPr>
          <a:xfrm>
            <a:off x="11296611" y="6217623"/>
            <a:ext cx="731600" cy="524800"/>
          </a:xfrm>
        </p:spPr>
        <p:txBody>
          <a:bodyPr wrap="square" anchor="ctr">
            <a:normAutofit/>
          </a:bodyPr>
          <a:lstStyle/>
          <a:p>
            <a:pPr>
              <a:spcAft>
                <a:spcPts val="600"/>
              </a:spcAft>
            </a:pPr>
            <a:fld id="{F5581DA8-E67B-45DC-BAD3-A61AD43E4E9D}" type="slidenum">
              <a:rPr lang="en-US" smtClean="0"/>
              <a:pPr>
                <a:spcAft>
                  <a:spcPts val="600"/>
                </a:spcAft>
              </a:pPr>
              <a:t>22</a:t>
            </a:fld>
            <a:endParaRPr lang="en-US"/>
          </a:p>
        </p:txBody>
      </p:sp>
      <p:pic>
        <p:nvPicPr>
          <p:cNvPr id="5" name="Picture 4">
            <a:extLst>
              <a:ext uri="{FF2B5EF4-FFF2-40B4-BE49-F238E27FC236}">
                <a16:creationId xmlns:a16="http://schemas.microsoft.com/office/drawing/2014/main" id="{067013D4-05CB-4823-DB07-1488271C1BE7}"/>
              </a:ext>
            </a:extLst>
          </p:cNvPr>
          <p:cNvPicPr>
            <a:picLocks noChangeAspect="1"/>
          </p:cNvPicPr>
          <p:nvPr/>
        </p:nvPicPr>
        <p:blipFill rotWithShape="1">
          <a:blip r:embed="rId2"/>
          <a:srcRect r="3751"/>
          <a:stretch/>
        </p:blipFill>
        <p:spPr>
          <a:xfrm>
            <a:off x="6191250" y="1629933"/>
            <a:ext cx="5585150" cy="4555200"/>
          </a:xfrm>
          <a:prstGeom prst="rect">
            <a:avLst/>
          </a:prstGeom>
          <a:noFill/>
          <a:ln>
            <a:noFill/>
          </a:ln>
        </p:spPr>
      </p:pic>
    </p:spTree>
    <p:extLst>
      <p:ext uri="{BB962C8B-B14F-4D97-AF65-F5344CB8AC3E}">
        <p14:creationId xmlns:p14="http://schemas.microsoft.com/office/powerpoint/2010/main" val="2555559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A1894-0302-7A0E-73FC-375492CE19CD}"/>
              </a:ext>
            </a:extLst>
          </p:cNvPr>
          <p:cNvSpPr>
            <a:spLocks noGrp="1"/>
          </p:cNvSpPr>
          <p:nvPr>
            <p:ph type="title"/>
          </p:nvPr>
        </p:nvSpPr>
        <p:spPr>
          <a:xfrm>
            <a:off x="415600" y="866333"/>
            <a:ext cx="11360800" cy="763600"/>
          </a:xfrm>
        </p:spPr>
        <p:txBody>
          <a:bodyPr wrap="square" anchor="t">
            <a:normAutofit/>
          </a:bodyPr>
          <a:lstStyle/>
          <a:p>
            <a:pPr>
              <a:lnSpc>
                <a:spcPct val="90000"/>
              </a:lnSpc>
            </a:pPr>
            <a:r>
              <a:rPr lang="en-US" sz="2000" b="1" dirty="0">
                <a:effectLst/>
              </a:rPr>
              <a:t>Model Evaluation and Metrics</a:t>
            </a:r>
            <a:br>
              <a:rPr lang="en-US" sz="2000" b="1" dirty="0">
                <a:effectLst/>
              </a:rPr>
            </a:br>
            <a:endParaRPr lang="en-US" sz="2000" dirty="0"/>
          </a:p>
        </p:txBody>
      </p:sp>
      <p:sp>
        <p:nvSpPr>
          <p:cNvPr id="3" name="Content Placeholder 2">
            <a:extLst>
              <a:ext uri="{FF2B5EF4-FFF2-40B4-BE49-F238E27FC236}">
                <a16:creationId xmlns:a16="http://schemas.microsoft.com/office/drawing/2014/main" id="{20B6CA99-2188-19DC-F927-DD4151FB2C5E}"/>
              </a:ext>
            </a:extLst>
          </p:cNvPr>
          <p:cNvSpPr>
            <a:spLocks noGrp="1"/>
          </p:cNvSpPr>
          <p:nvPr>
            <p:ph type="body" idx="1"/>
          </p:nvPr>
        </p:nvSpPr>
        <p:spPr>
          <a:xfrm>
            <a:off x="415600" y="1436467"/>
            <a:ext cx="11360800" cy="4555200"/>
          </a:xfrm>
        </p:spPr>
        <p:txBody>
          <a:bodyPr wrap="square" anchor="t">
            <a:noAutofit/>
          </a:bodyPr>
          <a:lstStyle/>
          <a:p>
            <a:pPr>
              <a:lnSpc>
                <a:spcPct val="105000"/>
              </a:lnSpc>
              <a:buFont typeface="Arial" panose="020B0604020202020204" pitchFamily="34" charset="0"/>
              <a:buChar char="•"/>
            </a:pPr>
            <a:r>
              <a:rPr lang="en-US" sz="1600" b="1" i="0" u="none" strike="noStrike" dirty="0">
                <a:solidFill>
                  <a:schemeClr val="tx1"/>
                </a:solidFill>
                <a:effectLst/>
                <a:latin typeface="Times New Roman" panose="02020603050405020304" pitchFamily="18" charset="0"/>
                <a:cs typeface="Times New Roman" panose="02020603050405020304" pitchFamily="18" charset="0"/>
              </a:rPr>
              <a:t>Root Mean Squared Error (RMSE) Comparison:</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p>
            <a:pPr marL="1352534" lvl="2" indent="-285750">
              <a:lnSpc>
                <a:spcPct val="105000"/>
              </a:lnSpc>
              <a:buFont typeface="Wingdings" panose="05000000000000000000" pitchFamily="2" charset="2"/>
              <a:buChar char="v"/>
            </a:pPr>
            <a:r>
              <a:rPr lang="en-US" sz="1600" b="0" i="0" u="none" strike="noStrike" dirty="0">
                <a:solidFill>
                  <a:schemeClr val="tx1"/>
                </a:solidFill>
                <a:effectLst/>
                <a:latin typeface="Times New Roman" panose="02020603050405020304" pitchFamily="18" charset="0"/>
                <a:cs typeface="Times New Roman" panose="02020603050405020304" pitchFamily="18" charset="0"/>
              </a:rPr>
              <a:t>Linear Regression RMSE: 33,178.29</a:t>
            </a:r>
          </a:p>
          <a:p>
            <a:pPr marL="1352534" lvl="2" indent="-285750">
              <a:lnSpc>
                <a:spcPct val="105000"/>
              </a:lnSpc>
              <a:buFont typeface="Wingdings" panose="05000000000000000000" pitchFamily="2" charset="2"/>
              <a:buChar char="v"/>
            </a:pPr>
            <a:r>
              <a:rPr lang="en-US" sz="1600" b="0" i="0" u="none" strike="noStrike" dirty="0">
                <a:solidFill>
                  <a:schemeClr val="tx1"/>
                </a:solidFill>
                <a:effectLst/>
                <a:latin typeface="Times New Roman" panose="02020603050405020304" pitchFamily="18" charset="0"/>
                <a:cs typeface="Times New Roman" panose="02020603050405020304" pitchFamily="18" charset="0"/>
              </a:rPr>
              <a:t>Random Forest Regression RMSE: 7,462.48</a:t>
            </a:r>
          </a:p>
          <a:p>
            <a:pPr marL="1352534" lvl="2" indent="-285750">
              <a:lnSpc>
                <a:spcPct val="105000"/>
              </a:lnSpc>
              <a:buFont typeface="Wingdings" panose="05000000000000000000" pitchFamily="2" charset="2"/>
              <a:buChar char="v"/>
            </a:pPr>
            <a:r>
              <a:rPr lang="en-US" sz="1600" b="0" i="0" u="none" strike="noStrike" dirty="0">
                <a:solidFill>
                  <a:schemeClr val="tx1"/>
                </a:solidFill>
                <a:effectLst/>
                <a:latin typeface="Times New Roman" panose="02020603050405020304" pitchFamily="18" charset="0"/>
                <a:cs typeface="Times New Roman" panose="02020603050405020304" pitchFamily="18" charset="0"/>
              </a:rPr>
              <a:t>Gradient Boosted Trees RMSE: 29,915.06</a:t>
            </a:r>
          </a:p>
          <a:p>
            <a:pPr marL="1352534" lvl="2" indent="-285750">
              <a:lnSpc>
                <a:spcPct val="105000"/>
              </a:lnSpc>
              <a:buFont typeface="Wingdings" panose="05000000000000000000" pitchFamily="2" charset="2"/>
              <a:buChar char="v"/>
            </a:pPr>
            <a:r>
              <a:rPr lang="en-US" sz="1600" b="0" i="0" u="none" strike="noStrike" dirty="0">
                <a:solidFill>
                  <a:schemeClr val="tx1"/>
                </a:solidFill>
                <a:effectLst/>
                <a:latin typeface="Times New Roman" panose="02020603050405020304" pitchFamily="18" charset="0"/>
                <a:cs typeface="Times New Roman" panose="02020603050405020304" pitchFamily="18" charset="0"/>
              </a:rPr>
              <a:t>Tuned Gradient Boosted Trees RMSE: 29,921.51</a:t>
            </a:r>
          </a:p>
          <a:p>
            <a:pPr>
              <a:lnSpc>
                <a:spcPct val="105000"/>
              </a:lnSpc>
              <a:buFont typeface="Arial" panose="020B0604020202020204" pitchFamily="34" charset="0"/>
              <a:buChar char="•"/>
            </a:pPr>
            <a:r>
              <a:rPr lang="en-US" sz="1600" b="1" i="0" u="none" strike="noStrike" dirty="0">
                <a:solidFill>
                  <a:schemeClr val="tx1"/>
                </a:solidFill>
                <a:effectLst/>
                <a:latin typeface="Times New Roman" panose="02020603050405020304" pitchFamily="18" charset="0"/>
                <a:cs typeface="Times New Roman" panose="02020603050405020304" pitchFamily="18" charset="0"/>
              </a:rPr>
              <a:t>Insights:</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p>
            <a:pPr marL="1352534" lvl="2" indent="-285750">
              <a:lnSpc>
                <a:spcPct val="105000"/>
              </a:lnSpc>
              <a:buFont typeface="Wingdings" panose="05000000000000000000" pitchFamily="2" charset="2"/>
              <a:buChar char="v"/>
            </a:pPr>
            <a:r>
              <a:rPr lang="en-US" sz="1600" b="0" i="0" u="none" strike="noStrike" dirty="0">
                <a:solidFill>
                  <a:schemeClr val="tx1"/>
                </a:solidFill>
                <a:effectLst/>
                <a:latin typeface="Times New Roman" panose="02020603050405020304" pitchFamily="18" charset="0"/>
                <a:cs typeface="Times New Roman" panose="02020603050405020304" pitchFamily="18" charset="0"/>
              </a:rPr>
              <a:t>Random Forest Regression outperforms other models with the lowest RMSE.</a:t>
            </a:r>
          </a:p>
          <a:p>
            <a:pPr marL="1352534" lvl="2" indent="-285750">
              <a:lnSpc>
                <a:spcPct val="105000"/>
              </a:lnSpc>
              <a:buFont typeface="Wingdings" panose="05000000000000000000" pitchFamily="2" charset="2"/>
              <a:buChar char="v"/>
            </a:pPr>
            <a:r>
              <a:rPr lang="en-US" sz="1600" b="0" i="0" u="none" strike="noStrike" dirty="0">
                <a:solidFill>
                  <a:schemeClr val="tx1"/>
                </a:solidFill>
                <a:effectLst/>
                <a:latin typeface="Times New Roman" panose="02020603050405020304" pitchFamily="18" charset="0"/>
                <a:cs typeface="Times New Roman" panose="02020603050405020304" pitchFamily="18" charset="0"/>
              </a:rPr>
              <a:t>Gradient Boosted Trees models, both initial and tuned, show similar RMSE values, indicating the need for further optimization.</a:t>
            </a:r>
            <a:br>
              <a:rPr lang="en-US" sz="1600" dirty="0">
                <a:solidFill>
                  <a:schemeClr val="tx1"/>
                </a:solidFill>
                <a:effectLst/>
                <a:latin typeface="Times New Roman" panose="02020603050405020304" pitchFamily="18" charset="0"/>
                <a:cs typeface="Times New Roman" panose="02020603050405020304" pitchFamily="18" charset="0"/>
              </a:rPr>
            </a:br>
            <a:endParaRPr lang="en-US" sz="1600" dirty="0">
              <a:solidFill>
                <a:schemeClr val="tx1"/>
              </a:solidFill>
              <a:effectLst/>
              <a:latin typeface="Times New Roman" panose="02020603050405020304" pitchFamily="18" charset="0"/>
              <a:cs typeface="Times New Roman" panose="02020603050405020304" pitchFamily="18" charset="0"/>
            </a:endParaRPr>
          </a:p>
          <a:p>
            <a:pPr>
              <a:lnSpc>
                <a:spcPct val="105000"/>
              </a:lnSpc>
            </a:pPr>
            <a:endParaRPr lang="en-US" sz="1600" dirty="0">
              <a:solidFill>
                <a:schemeClr val="tx1"/>
              </a:solidFill>
              <a:latin typeface="Times New Roman" panose="02020603050405020304" pitchFamily="18" charset="0"/>
              <a:cs typeface="Times New Roman" panose="02020603050405020304" pitchFamily="18" charset="0"/>
            </a:endParaRPr>
          </a:p>
          <a:p>
            <a:pPr marL="114300" indent="0">
              <a:lnSpc>
                <a:spcPct val="105000"/>
              </a:lnSpc>
              <a:buNone/>
            </a:pP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A229031-8CD3-889D-AFFA-F8486178D6F6}"/>
              </a:ext>
            </a:extLst>
          </p:cNvPr>
          <p:cNvSpPr>
            <a:spLocks noGrp="1"/>
          </p:cNvSpPr>
          <p:nvPr>
            <p:ph type="sldNum" idx="12"/>
          </p:nvPr>
        </p:nvSpPr>
        <p:spPr>
          <a:xfrm>
            <a:off x="11296611" y="6217623"/>
            <a:ext cx="731600" cy="524800"/>
          </a:xfrm>
        </p:spPr>
        <p:txBody>
          <a:bodyPr wrap="square" anchor="ctr">
            <a:normAutofit/>
          </a:bodyPr>
          <a:lstStyle/>
          <a:p>
            <a:pPr>
              <a:spcAft>
                <a:spcPts val="600"/>
              </a:spcAft>
            </a:pPr>
            <a:fld id="{F5581DA8-E67B-45DC-BAD3-A61AD43E4E9D}" type="slidenum">
              <a:rPr lang="en-US" smtClean="0"/>
              <a:pPr>
                <a:spcAft>
                  <a:spcPts val="600"/>
                </a:spcAft>
              </a:pPr>
              <a:t>23</a:t>
            </a:fld>
            <a:endParaRPr lang="en-US"/>
          </a:p>
        </p:txBody>
      </p:sp>
    </p:spTree>
    <p:extLst>
      <p:ext uri="{BB962C8B-B14F-4D97-AF65-F5344CB8AC3E}">
        <p14:creationId xmlns:p14="http://schemas.microsoft.com/office/powerpoint/2010/main" val="4262283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7351-09A0-3ACF-81E9-EFB7BCC015A5}"/>
              </a:ext>
            </a:extLst>
          </p:cNvPr>
          <p:cNvSpPr>
            <a:spLocks noGrp="1"/>
          </p:cNvSpPr>
          <p:nvPr>
            <p:ph type="title"/>
          </p:nvPr>
        </p:nvSpPr>
        <p:spPr>
          <a:xfrm>
            <a:off x="415600" y="866333"/>
            <a:ext cx="11360800" cy="763600"/>
          </a:xfrm>
        </p:spPr>
        <p:txBody>
          <a:bodyPr wrap="square" anchor="ctr">
            <a:noAutofit/>
          </a:bodyPr>
          <a:lstStyle/>
          <a:p>
            <a:pPr>
              <a:lnSpc>
                <a:spcPct val="90000"/>
              </a:lnSpc>
            </a:pPr>
            <a:r>
              <a:rPr lang="en-US" sz="3200" b="1" i="0" u="none" strike="noStrike" dirty="0">
                <a:effectLst/>
                <a:latin typeface="Times New Roman" panose="02020603050405020304" pitchFamily="18" charset="0"/>
                <a:cs typeface="Times New Roman" panose="02020603050405020304" pitchFamily="18" charset="0"/>
              </a:rPr>
              <a:t>Insightful Analysis</a:t>
            </a:r>
            <a:br>
              <a:rPr lang="en-US" sz="3200" b="0" i="0" u="none" strike="noStrike" dirty="0">
                <a:effectLst/>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2B186BD-93D6-FB3C-17A1-CBB111140629}"/>
              </a:ext>
            </a:extLst>
          </p:cNvPr>
          <p:cNvSpPr>
            <a:spLocks noGrp="1"/>
          </p:cNvSpPr>
          <p:nvPr>
            <p:ph idx="1"/>
          </p:nvPr>
        </p:nvSpPr>
        <p:spPr>
          <a:xfrm>
            <a:off x="415600" y="1629933"/>
            <a:ext cx="5585150" cy="4555200"/>
          </a:xfrm>
        </p:spPr>
        <p:txBody>
          <a:bodyPr wrap="square" anchor="t">
            <a:normAutofit/>
          </a:bodyPr>
          <a:lstStyle/>
          <a:p>
            <a:pPr lvl="0">
              <a:spcAft>
                <a:spcPts val="600"/>
              </a:spcAft>
              <a:buFont typeface="+mj-lt"/>
              <a:buAutoNum type="arabicPeriod"/>
            </a:pPr>
            <a:r>
              <a:rPr lang="en-US" b="0" i="0" dirty="0">
                <a:solidFill>
                  <a:schemeClr val="tx1"/>
                </a:solidFill>
                <a:latin typeface="Times New Roman" panose="02020603050405020304" pitchFamily="18" charset="0"/>
                <a:cs typeface="Times New Roman" panose="02020603050405020304" pitchFamily="18" charset="0"/>
              </a:rPr>
              <a:t>Both Random Forest and Gradient Boosted Trees models highlight 'Electric Range' as the most influential feature on Base MSRP.</a:t>
            </a:r>
            <a:endParaRPr lang="en-US" dirty="0">
              <a:solidFill>
                <a:schemeClr val="tx1"/>
              </a:solidFill>
              <a:latin typeface="Times New Roman" panose="02020603050405020304" pitchFamily="18" charset="0"/>
              <a:cs typeface="Times New Roman" panose="02020603050405020304" pitchFamily="18" charset="0"/>
            </a:endParaRPr>
          </a:p>
          <a:p>
            <a:pPr lvl="0">
              <a:spcAft>
                <a:spcPts val="600"/>
              </a:spcAft>
              <a:buFont typeface="+mj-lt"/>
              <a:buAutoNum type="arabicPeriod"/>
            </a:pPr>
            <a:r>
              <a:rPr lang="en-US" b="0" i="0" dirty="0">
                <a:solidFill>
                  <a:schemeClr val="tx1"/>
                </a:solidFill>
                <a:latin typeface="Times New Roman" panose="02020603050405020304" pitchFamily="18" charset="0"/>
                <a:cs typeface="Times New Roman" panose="02020603050405020304" pitchFamily="18" charset="0"/>
              </a:rPr>
              <a:t>While Random Forest performs slightly better in terms of RMSE, both models demonstrate similar feature importance patterns.</a:t>
            </a:r>
            <a:endParaRPr lang="en-US" dirty="0">
              <a:solidFill>
                <a:schemeClr val="tx1"/>
              </a:solidFill>
              <a:latin typeface="Times New Roman" panose="02020603050405020304" pitchFamily="18" charset="0"/>
              <a:cs typeface="Times New Roman" panose="02020603050405020304" pitchFamily="18" charset="0"/>
            </a:endParaRPr>
          </a:p>
          <a:p>
            <a:pPr lvl="0">
              <a:spcAft>
                <a:spcPts val="600"/>
              </a:spcAft>
              <a:buFont typeface="+mj-lt"/>
              <a:buAutoNum type="arabicPeriod"/>
            </a:pPr>
            <a:r>
              <a:rPr lang="en-US" b="0" i="0" dirty="0">
                <a:solidFill>
                  <a:schemeClr val="tx1"/>
                </a:solidFill>
                <a:latin typeface="Times New Roman" panose="02020603050405020304" pitchFamily="18" charset="0"/>
                <a:cs typeface="Times New Roman" panose="02020603050405020304" pitchFamily="18" charset="0"/>
              </a:rPr>
              <a:t>Further analysis is recommended for refining the models and identifying opportunities for practical implementation in various domains.</a:t>
            </a:r>
            <a:endParaRPr lang="en-US" dirty="0">
              <a:solidFill>
                <a:schemeClr val="tx1"/>
              </a:solidFill>
              <a:latin typeface="Times New Roman" panose="02020603050405020304" pitchFamily="18" charset="0"/>
              <a:cs typeface="Times New Roman" panose="02020603050405020304" pitchFamily="18" charset="0"/>
            </a:endParaRPr>
          </a:p>
          <a:p>
            <a:pPr>
              <a:spcAft>
                <a:spcPts val="600"/>
              </a:spcAft>
            </a:pPr>
            <a:endParaRPr lang="en-US" dirty="0"/>
          </a:p>
        </p:txBody>
      </p:sp>
      <p:sp>
        <p:nvSpPr>
          <p:cNvPr id="4" name="Slide Number Placeholder 3">
            <a:extLst>
              <a:ext uri="{FF2B5EF4-FFF2-40B4-BE49-F238E27FC236}">
                <a16:creationId xmlns:a16="http://schemas.microsoft.com/office/drawing/2014/main" id="{7970D6B9-C18E-A8F3-941B-81A67E790CC6}"/>
              </a:ext>
            </a:extLst>
          </p:cNvPr>
          <p:cNvSpPr>
            <a:spLocks noGrp="1"/>
          </p:cNvSpPr>
          <p:nvPr>
            <p:ph type="sldNum" sz="quarter" idx="12"/>
          </p:nvPr>
        </p:nvSpPr>
        <p:spPr>
          <a:xfrm>
            <a:off x="11296611" y="6217623"/>
            <a:ext cx="731600" cy="524800"/>
          </a:xfrm>
        </p:spPr>
        <p:txBody>
          <a:bodyPr wrap="square" anchor="ctr">
            <a:normAutofit/>
          </a:bodyPr>
          <a:lstStyle/>
          <a:p>
            <a:pPr>
              <a:spcAft>
                <a:spcPts val="600"/>
              </a:spcAft>
            </a:pPr>
            <a:fld id="{00000000-1234-1234-1234-123412341234}" type="slidenum">
              <a:rPr lang="en" smtClean="0"/>
              <a:pPr>
                <a:spcAft>
                  <a:spcPts val="600"/>
                </a:spcAft>
              </a:pPr>
              <a:t>24</a:t>
            </a:fld>
            <a:endParaRPr lang="en"/>
          </a:p>
        </p:txBody>
      </p:sp>
      <p:pic>
        <p:nvPicPr>
          <p:cNvPr id="5122" name="Picture 2">
            <a:extLst>
              <a:ext uri="{FF2B5EF4-FFF2-40B4-BE49-F238E27FC236}">
                <a16:creationId xmlns:a16="http://schemas.microsoft.com/office/drawing/2014/main" id="{2DC8EF80-28DD-7EBF-D4F4-2CC6F82C55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91250" y="1629933"/>
            <a:ext cx="5585150" cy="3464444"/>
          </a:xfrm>
          <a:prstGeom prst="rect">
            <a:avLst/>
          </a:prstGeom>
          <a:solidFill>
            <a:srgbClr val="FFFFFF"/>
          </a:solidFill>
          <a:ln>
            <a:noFill/>
          </a:ln>
        </p:spPr>
      </p:pic>
    </p:spTree>
    <p:extLst>
      <p:ext uri="{BB962C8B-B14F-4D97-AF65-F5344CB8AC3E}">
        <p14:creationId xmlns:p14="http://schemas.microsoft.com/office/powerpoint/2010/main" val="2237124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8664-ADCE-C89F-04FA-2E23AC21F5A3}"/>
              </a:ext>
            </a:extLst>
          </p:cNvPr>
          <p:cNvSpPr>
            <a:spLocks noGrp="1"/>
          </p:cNvSpPr>
          <p:nvPr>
            <p:ph type="title"/>
          </p:nvPr>
        </p:nvSpPr>
        <p:spPr/>
        <p:txBody>
          <a:bodyPr/>
          <a:lstStyle/>
          <a:p>
            <a:r>
              <a:rPr lang="en-US" sz="3200" b="1" i="0" u="none" strike="noStrike" dirty="0">
                <a:effectLst/>
                <a:latin typeface="Times New Roman" panose="02020603050405020304" pitchFamily="18" charset="0"/>
                <a:cs typeface="Times New Roman" panose="02020603050405020304" pitchFamily="18" charset="0"/>
              </a:rPr>
              <a:t>Future Scope</a:t>
            </a:r>
            <a:br>
              <a:rPr lang="en-US" sz="3200" b="0" i="0" u="none" strike="noStrike" dirty="0">
                <a:effectLst/>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E1432F5-524C-6EDA-14E4-7EDA80CBE22A}"/>
              </a:ext>
            </a:extLst>
          </p:cNvPr>
          <p:cNvSpPr>
            <a:spLocks noGrp="1"/>
          </p:cNvSpPr>
          <p:nvPr>
            <p:ph type="body" idx="1"/>
          </p:nvPr>
        </p:nvSpPr>
        <p:spPr/>
        <p:txBody>
          <a:bodyPr/>
          <a:lstStyle/>
          <a:p>
            <a:r>
              <a:rPr lang="en-US" sz="1800" b="0" i="0" dirty="0">
                <a:solidFill>
                  <a:schemeClr val="tx1"/>
                </a:solidFill>
                <a:latin typeface="Times New Roman" panose="02020603050405020304" pitchFamily="18" charset="0"/>
                <a:cs typeface="Times New Roman" panose="02020603050405020304" pitchFamily="18" charset="0"/>
              </a:rPr>
              <a:t>Looking ahead, our analysis opens up several avenues for future exploration and innovation:</a:t>
            </a:r>
            <a:endParaRPr lang="en-US" sz="1800" dirty="0">
              <a:solidFill>
                <a:schemeClr val="tx1"/>
              </a:solidFill>
              <a:latin typeface="Times New Roman" panose="02020603050405020304" pitchFamily="18" charset="0"/>
              <a:cs typeface="Times New Roman" panose="02020603050405020304" pitchFamily="18" charset="0"/>
            </a:endParaRPr>
          </a:p>
          <a:p>
            <a:pPr marL="152396" indent="0">
              <a:buNone/>
            </a:pPr>
            <a:endParaRPr lang="en-US" dirty="0"/>
          </a:p>
        </p:txBody>
      </p:sp>
      <p:sp>
        <p:nvSpPr>
          <p:cNvPr id="4" name="Slide Number Placeholder 3">
            <a:extLst>
              <a:ext uri="{FF2B5EF4-FFF2-40B4-BE49-F238E27FC236}">
                <a16:creationId xmlns:a16="http://schemas.microsoft.com/office/drawing/2014/main" id="{B458158E-81B7-26D1-6CAA-47437CD1D462}"/>
              </a:ext>
            </a:extLst>
          </p:cNvPr>
          <p:cNvSpPr>
            <a:spLocks noGrp="1"/>
          </p:cNvSpPr>
          <p:nvPr>
            <p:ph type="sldNum" idx="12"/>
          </p:nvPr>
        </p:nvSpPr>
        <p:spPr/>
        <p:txBody>
          <a:bodyPr/>
          <a:lstStyle/>
          <a:p>
            <a:fld id="{00000000-1234-1234-1234-123412341234}" type="slidenum">
              <a:rPr lang="en" smtClean="0"/>
              <a:pPr/>
              <a:t>25</a:t>
            </a:fld>
            <a:endParaRPr lang="en"/>
          </a:p>
        </p:txBody>
      </p:sp>
      <p:sp>
        <p:nvSpPr>
          <p:cNvPr id="5" name="Rectangle: Top Corners Rounded 4">
            <a:extLst>
              <a:ext uri="{FF2B5EF4-FFF2-40B4-BE49-F238E27FC236}">
                <a16:creationId xmlns:a16="http://schemas.microsoft.com/office/drawing/2014/main" id="{CE349809-192D-C18F-AE5D-5BC7F0544B4D}"/>
              </a:ext>
            </a:extLst>
          </p:cNvPr>
          <p:cNvSpPr/>
          <p:nvPr/>
        </p:nvSpPr>
        <p:spPr>
          <a:xfrm rot="16200000" flipH="1">
            <a:off x="3295986" y="3280190"/>
            <a:ext cx="1186251" cy="3347851"/>
          </a:xfrm>
          <a:prstGeom prst="round2SameRect">
            <a:avLst>
              <a:gd name="adj1" fmla="val 50000"/>
              <a:gd name="adj2" fmla="val 0"/>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Top Corners Rounded 5">
            <a:extLst>
              <a:ext uri="{FF2B5EF4-FFF2-40B4-BE49-F238E27FC236}">
                <a16:creationId xmlns:a16="http://schemas.microsoft.com/office/drawing/2014/main" id="{18BCE511-615C-1973-CC40-7D08F486D27B}"/>
              </a:ext>
            </a:extLst>
          </p:cNvPr>
          <p:cNvSpPr/>
          <p:nvPr/>
        </p:nvSpPr>
        <p:spPr>
          <a:xfrm rot="16200000" flipH="1">
            <a:off x="3321431" y="1798469"/>
            <a:ext cx="1135362" cy="3347850"/>
          </a:xfrm>
          <a:prstGeom prst="round2SameRect">
            <a:avLst>
              <a:gd name="adj1" fmla="val 50000"/>
              <a:gd name="adj2" fmla="val 0"/>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Top Corners Rounded 6">
            <a:extLst>
              <a:ext uri="{FF2B5EF4-FFF2-40B4-BE49-F238E27FC236}">
                <a16:creationId xmlns:a16="http://schemas.microsoft.com/office/drawing/2014/main" id="{6DF6D414-B584-802A-2A7C-33447453CE9E}"/>
              </a:ext>
            </a:extLst>
          </p:cNvPr>
          <p:cNvSpPr/>
          <p:nvPr/>
        </p:nvSpPr>
        <p:spPr>
          <a:xfrm rot="5400000">
            <a:off x="7660720" y="3280190"/>
            <a:ext cx="1186251" cy="3347851"/>
          </a:xfrm>
          <a:prstGeom prst="round2SameRect">
            <a:avLst>
              <a:gd name="adj1" fmla="val 50000"/>
              <a:gd name="adj2" fmla="val 0"/>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53235887-B620-BAD3-CB07-86A7E338E174}"/>
              </a:ext>
            </a:extLst>
          </p:cNvPr>
          <p:cNvSpPr/>
          <p:nvPr/>
        </p:nvSpPr>
        <p:spPr>
          <a:xfrm rot="5400000">
            <a:off x="7686165" y="1798469"/>
            <a:ext cx="1135362" cy="3347850"/>
          </a:xfrm>
          <a:prstGeom prst="round2SameRect">
            <a:avLst>
              <a:gd name="adj1" fmla="val 50000"/>
              <a:gd name="adj2" fmla="val 0"/>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E3982F63-9AD3-E59E-AD86-F0C97ACBA92A}"/>
              </a:ext>
            </a:extLst>
          </p:cNvPr>
          <p:cNvSpPr/>
          <p:nvPr/>
        </p:nvSpPr>
        <p:spPr>
          <a:xfrm>
            <a:off x="4603400" y="2718805"/>
            <a:ext cx="1507169" cy="1507169"/>
          </a:xfrm>
          <a:custGeom>
            <a:avLst/>
            <a:gdLst>
              <a:gd name="connsiteX0" fmla="*/ 1174652 w 1174652"/>
              <a:gd name="connsiteY0" fmla="*/ 0 h 1174652"/>
              <a:gd name="connsiteX1" fmla="*/ 1174652 w 1174652"/>
              <a:gd name="connsiteY1" fmla="*/ 1174652 h 1174652"/>
              <a:gd name="connsiteX2" fmla="*/ 0 w 1174652"/>
              <a:gd name="connsiteY2" fmla="*/ 1174652 h 1174652"/>
              <a:gd name="connsiteX3" fmla="*/ 6065 w 1174652"/>
              <a:gd name="connsiteY3" fmla="*/ 1054552 h 1174652"/>
              <a:gd name="connsiteX4" fmla="*/ 1054552 w 1174652"/>
              <a:gd name="connsiteY4" fmla="*/ 6065 h 1174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652" h="1174652">
                <a:moveTo>
                  <a:pt x="1174652" y="0"/>
                </a:moveTo>
                <a:lnTo>
                  <a:pt x="1174652" y="1174652"/>
                </a:lnTo>
                <a:lnTo>
                  <a:pt x="0" y="1174652"/>
                </a:lnTo>
                <a:lnTo>
                  <a:pt x="6065" y="1054552"/>
                </a:lnTo>
                <a:cubicBezTo>
                  <a:pt x="62209" y="501714"/>
                  <a:pt x="501714" y="62208"/>
                  <a:pt x="1054552" y="6065"/>
                </a:cubicBezTo>
                <a:close/>
              </a:path>
            </a:pathLst>
          </a:custGeom>
          <a:solidFill>
            <a:srgbClr val="0CD4E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74BD5C3-4573-EBE4-2135-4D9FFDC93879}"/>
              </a:ext>
            </a:extLst>
          </p:cNvPr>
          <p:cNvSpPr/>
          <p:nvPr/>
        </p:nvSpPr>
        <p:spPr>
          <a:xfrm flipH="1">
            <a:off x="6110569" y="2718805"/>
            <a:ext cx="1507169" cy="1507169"/>
          </a:xfrm>
          <a:custGeom>
            <a:avLst/>
            <a:gdLst>
              <a:gd name="connsiteX0" fmla="*/ 1174652 w 1174652"/>
              <a:gd name="connsiteY0" fmla="*/ 0 h 1174652"/>
              <a:gd name="connsiteX1" fmla="*/ 1174652 w 1174652"/>
              <a:gd name="connsiteY1" fmla="*/ 1174652 h 1174652"/>
              <a:gd name="connsiteX2" fmla="*/ 0 w 1174652"/>
              <a:gd name="connsiteY2" fmla="*/ 1174652 h 1174652"/>
              <a:gd name="connsiteX3" fmla="*/ 6065 w 1174652"/>
              <a:gd name="connsiteY3" fmla="*/ 1054552 h 1174652"/>
              <a:gd name="connsiteX4" fmla="*/ 1054552 w 1174652"/>
              <a:gd name="connsiteY4" fmla="*/ 6065 h 1174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652" h="1174652">
                <a:moveTo>
                  <a:pt x="1174652" y="0"/>
                </a:moveTo>
                <a:lnTo>
                  <a:pt x="1174652" y="1174652"/>
                </a:lnTo>
                <a:lnTo>
                  <a:pt x="0" y="1174652"/>
                </a:lnTo>
                <a:lnTo>
                  <a:pt x="6065" y="1054552"/>
                </a:lnTo>
                <a:cubicBezTo>
                  <a:pt x="62209" y="501714"/>
                  <a:pt x="501714" y="62208"/>
                  <a:pt x="1054552" y="6065"/>
                </a:cubicBezTo>
                <a:close/>
              </a:path>
            </a:pathLst>
          </a:custGeom>
          <a:solidFill>
            <a:srgbClr val="0EA7E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3878C8B-FB41-9770-6B23-66E3A36E4CEB}"/>
              </a:ext>
            </a:extLst>
          </p:cNvPr>
          <p:cNvSpPr/>
          <p:nvPr/>
        </p:nvSpPr>
        <p:spPr>
          <a:xfrm flipH="1" flipV="1">
            <a:off x="6110569" y="4225974"/>
            <a:ext cx="1507169" cy="1507169"/>
          </a:xfrm>
          <a:custGeom>
            <a:avLst/>
            <a:gdLst>
              <a:gd name="connsiteX0" fmla="*/ 1174652 w 1174652"/>
              <a:gd name="connsiteY0" fmla="*/ 0 h 1174652"/>
              <a:gd name="connsiteX1" fmla="*/ 1174652 w 1174652"/>
              <a:gd name="connsiteY1" fmla="*/ 1174652 h 1174652"/>
              <a:gd name="connsiteX2" fmla="*/ 0 w 1174652"/>
              <a:gd name="connsiteY2" fmla="*/ 1174652 h 1174652"/>
              <a:gd name="connsiteX3" fmla="*/ 6065 w 1174652"/>
              <a:gd name="connsiteY3" fmla="*/ 1054552 h 1174652"/>
              <a:gd name="connsiteX4" fmla="*/ 1054552 w 1174652"/>
              <a:gd name="connsiteY4" fmla="*/ 6065 h 1174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652" h="1174652">
                <a:moveTo>
                  <a:pt x="1174652" y="0"/>
                </a:moveTo>
                <a:lnTo>
                  <a:pt x="1174652" y="1174652"/>
                </a:lnTo>
                <a:lnTo>
                  <a:pt x="0" y="1174652"/>
                </a:lnTo>
                <a:lnTo>
                  <a:pt x="6065" y="1054552"/>
                </a:lnTo>
                <a:cubicBezTo>
                  <a:pt x="62209" y="501714"/>
                  <a:pt x="501714" y="62208"/>
                  <a:pt x="1054552" y="6065"/>
                </a:cubicBezTo>
                <a:close/>
              </a:path>
            </a:pathLst>
          </a:custGeom>
          <a:solidFill>
            <a:srgbClr val="1E72E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EE108B4-EEC3-7E8C-CD47-B5AB5EB526E3}"/>
              </a:ext>
            </a:extLst>
          </p:cNvPr>
          <p:cNvSpPr/>
          <p:nvPr/>
        </p:nvSpPr>
        <p:spPr>
          <a:xfrm>
            <a:off x="6099863" y="4268844"/>
            <a:ext cx="297968" cy="1507169"/>
          </a:xfrm>
          <a:prstGeom prst="rect">
            <a:avLst/>
          </a:prstGeom>
          <a:gradFill flip="none" rotWithShape="1">
            <a:gsLst>
              <a:gs pos="0">
                <a:schemeClr val="tx1">
                  <a:alpha val="17000"/>
                </a:schemeClr>
              </a:gs>
              <a:gs pos="100000">
                <a:srgbClr val="1E72EE">
                  <a:alpha val="0"/>
                </a:srgbClr>
              </a:gs>
            </a:gsLst>
            <a:lin ang="0" scaled="1"/>
            <a:tileRect/>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138D949-2D4C-04FF-7085-A394E636C301}"/>
              </a:ext>
            </a:extLst>
          </p:cNvPr>
          <p:cNvSpPr/>
          <p:nvPr/>
        </p:nvSpPr>
        <p:spPr>
          <a:xfrm flipV="1">
            <a:off x="4603400" y="4225974"/>
            <a:ext cx="1507169" cy="1507169"/>
          </a:xfrm>
          <a:custGeom>
            <a:avLst/>
            <a:gdLst>
              <a:gd name="connsiteX0" fmla="*/ 1174652 w 1174652"/>
              <a:gd name="connsiteY0" fmla="*/ 0 h 1174652"/>
              <a:gd name="connsiteX1" fmla="*/ 1174652 w 1174652"/>
              <a:gd name="connsiteY1" fmla="*/ 1174652 h 1174652"/>
              <a:gd name="connsiteX2" fmla="*/ 0 w 1174652"/>
              <a:gd name="connsiteY2" fmla="*/ 1174652 h 1174652"/>
              <a:gd name="connsiteX3" fmla="*/ 6065 w 1174652"/>
              <a:gd name="connsiteY3" fmla="*/ 1054552 h 1174652"/>
              <a:gd name="connsiteX4" fmla="*/ 1054552 w 1174652"/>
              <a:gd name="connsiteY4" fmla="*/ 6065 h 1174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652" h="1174652">
                <a:moveTo>
                  <a:pt x="1174652" y="0"/>
                </a:moveTo>
                <a:lnTo>
                  <a:pt x="1174652" y="1174652"/>
                </a:lnTo>
                <a:lnTo>
                  <a:pt x="0" y="1174652"/>
                </a:lnTo>
                <a:lnTo>
                  <a:pt x="6065" y="1054552"/>
                </a:lnTo>
                <a:cubicBezTo>
                  <a:pt x="62209" y="501714"/>
                  <a:pt x="501714" y="62208"/>
                  <a:pt x="1054552" y="6065"/>
                </a:cubicBezTo>
                <a:close/>
              </a:path>
            </a:pathLst>
          </a:custGeom>
          <a:solidFill>
            <a:srgbClr val="2551E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C4008F-259F-E263-3A72-06BBF1D8FB4E}"/>
              </a:ext>
            </a:extLst>
          </p:cNvPr>
          <p:cNvSpPr/>
          <p:nvPr/>
        </p:nvSpPr>
        <p:spPr>
          <a:xfrm>
            <a:off x="6110569" y="2718805"/>
            <a:ext cx="297968" cy="1507169"/>
          </a:xfrm>
          <a:prstGeom prst="rect">
            <a:avLst/>
          </a:prstGeom>
          <a:gradFill flip="none" rotWithShape="1">
            <a:gsLst>
              <a:gs pos="0">
                <a:schemeClr val="tx1">
                  <a:alpha val="32000"/>
                </a:schemeClr>
              </a:gs>
              <a:gs pos="100000">
                <a:srgbClr val="0EA7EA">
                  <a:alpha val="0"/>
                </a:srgbClr>
              </a:gs>
            </a:gsLst>
            <a:lin ang="0" scaled="1"/>
            <a:tileRect/>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05CDD23-2095-8510-127B-DE8A6B9E833E}"/>
              </a:ext>
            </a:extLst>
          </p:cNvPr>
          <p:cNvSpPr/>
          <p:nvPr/>
        </p:nvSpPr>
        <p:spPr>
          <a:xfrm rot="5400000">
            <a:off x="6715169" y="3621374"/>
            <a:ext cx="297968" cy="1507169"/>
          </a:xfrm>
          <a:prstGeom prst="rect">
            <a:avLst/>
          </a:prstGeom>
          <a:gradFill flip="none" rotWithShape="1">
            <a:gsLst>
              <a:gs pos="0">
                <a:schemeClr val="tx1">
                  <a:alpha val="17000"/>
                </a:schemeClr>
              </a:gs>
              <a:gs pos="100000">
                <a:srgbClr val="1E72EE">
                  <a:alpha val="0"/>
                </a:srgbClr>
              </a:gs>
            </a:gsLst>
            <a:lin ang="0" scaled="1"/>
            <a:tileRect/>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56D441-F24B-65FC-D36D-8681A1CEE915}"/>
              </a:ext>
            </a:extLst>
          </p:cNvPr>
          <p:cNvSpPr/>
          <p:nvPr/>
        </p:nvSpPr>
        <p:spPr>
          <a:xfrm rot="5400000">
            <a:off x="5189376" y="3621374"/>
            <a:ext cx="297968" cy="1507169"/>
          </a:xfrm>
          <a:prstGeom prst="rect">
            <a:avLst/>
          </a:prstGeom>
          <a:gradFill flip="none" rotWithShape="1">
            <a:gsLst>
              <a:gs pos="0">
                <a:schemeClr val="tx1">
                  <a:alpha val="17000"/>
                </a:schemeClr>
              </a:gs>
              <a:gs pos="100000">
                <a:srgbClr val="1E72EE">
                  <a:alpha val="0"/>
                </a:srgbClr>
              </a:gs>
            </a:gsLst>
            <a:lin ang="0" scaled="1"/>
            <a:tileRect/>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13C865E-58BD-6C59-F262-12D03E6E8714}"/>
              </a:ext>
            </a:extLst>
          </p:cNvPr>
          <p:cNvSpPr/>
          <p:nvPr/>
        </p:nvSpPr>
        <p:spPr>
          <a:xfrm>
            <a:off x="5612084" y="3727488"/>
            <a:ext cx="996973" cy="99697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D34DAD1-A34C-AF09-D7FC-682936722753}"/>
              </a:ext>
            </a:extLst>
          </p:cNvPr>
          <p:cNvSpPr/>
          <p:nvPr/>
        </p:nvSpPr>
        <p:spPr>
          <a:xfrm>
            <a:off x="5763556" y="3878961"/>
            <a:ext cx="694028" cy="69402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354A93C-9FDB-D061-B120-70863BD58653}"/>
              </a:ext>
            </a:extLst>
          </p:cNvPr>
          <p:cNvSpPr/>
          <p:nvPr/>
        </p:nvSpPr>
        <p:spPr>
          <a:xfrm>
            <a:off x="5847359" y="3962764"/>
            <a:ext cx="526421" cy="526421"/>
          </a:xfrm>
          <a:prstGeom prst="ellipse">
            <a:avLst/>
          </a:prstGeom>
          <a:solidFill>
            <a:srgbClr val="002060"/>
          </a:solidFill>
          <a:ln>
            <a:solidFill>
              <a:srgbClr val="00FFFF">
                <a:alpha val="7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545235B9-B94F-2FAA-9306-203544229560}"/>
              </a:ext>
            </a:extLst>
          </p:cNvPr>
          <p:cNvGrpSpPr/>
          <p:nvPr/>
        </p:nvGrpSpPr>
        <p:grpSpPr>
          <a:xfrm>
            <a:off x="1972229" y="3107762"/>
            <a:ext cx="642275" cy="685764"/>
            <a:chOff x="1972229" y="2643305"/>
            <a:chExt cx="642275" cy="685764"/>
          </a:xfrm>
        </p:grpSpPr>
        <p:sp>
          <p:nvSpPr>
            <p:cNvPr id="21" name="Oval 20">
              <a:extLst>
                <a:ext uri="{FF2B5EF4-FFF2-40B4-BE49-F238E27FC236}">
                  <a16:creationId xmlns:a16="http://schemas.microsoft.com/office/drawing/2014/main" id="{F61654EF-D0B3-5612-B7B3-48C721CB82A6}"/>
                </a:ext>
              </a:extLst>
            </p:cNvPr>
            <p:cNvSpPr/>
            <p:nvPr/>
          </p:nvSpPr>
          <p:spPr>
            <a:xfrm>
              <a:off x="1972229" y="2686794"/>
              <a:ext cx="642275" cy="642275"/>
            </a:xfrm>
            <a:prstGeom prst="ellipse">
              <a:avLst/>
            </a:prstGeom>
            <a:solidFill>
              <a:srgbClr val="0CD4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A47B395-4E49-570C-BF5D-FD156D9FC452}"/>
                </a:ext>
              </a:extLst>
            </p:cNvPr>
            <p:cNvSpPr txBox="1"/>
            <p:nvPr/>
          </p:nvSpPr>
          <p:spPr>
            <a:xfrm>
              <a:off x="2075651" y="2643305"/>
              <a:ext cx="435429" cy="646331"/>
            </a:xfrm>
            <a:prstGeom prst="rect">
              <a:avLst/>
            </a:prstGeom>
            <a:noFill/>
          </p:spPr>
          <p:txBody>
            <a:bodyPr wrap="square" rtlCol="0">
              <a:spAutoFit/>
            </a:bodyPr>
            <a:lstStyle/>
            <a:p>
              <a:pPr algn="ctr"/>
              <a:r>
                <a:rPr lang="en-US" sz="3600" b="1" dirty="0">
                  <a:solidFill>
                    <a:schemeClr val="bg1"/>
                  </a:solidFill>
                  <a:effectLst>
                    <a:outerShdw blurRad="38100" dist="38100" dir="2700000" algn="tl">
                      <a:srgbClr val="000000">
                        <a:alpha val="43137"/>
                      </a:srgbClr>
                    </a:outerShdw>
                  </a:effectLst>
                  <a:latin typeface="Century Gothic" panose="020B0502020202020204" pitchFamily="34" charset="0"/>
                </a:rPr>
                <a:t>A</a:t>
              </a:r>
            </a:p>
          </p:txBody>
        </p:sp>
      </p:grpSp>
      <p:grpSp>
        <p:nvGrpSpPr>
          <p:cNvPr id="23" name="Group 22">
            <a:extLst>
              <a:ext uri="{FF2B5EF4-FFF2-40B4-BE49-F238E27FC236}">
                <a16:creationId xmlns:a16="http://schemas.microsoft.com/office/drawing/2014/main" id="{E477242B-6251-C898-88AF-50C8D79BC82C}"/>
              </a:ext>
            </a:extLst>
          </p:cNvPr>
          <p:cNvGrpSpPr/>
          <p:nvPr/>
        </p:nvGrpSpPr>
        <p:grpSpPr>
          <a:xfrm>
            <a:off x="1975984" y="4568598"/>
            <a:ext cx="642275" cy="685764"/>
            <a:chOff x="1972229" y="2643305"/>
            <a:chExt cx="642275" cy="685764"/>
          </a:xfrm>
        </p:grpSpPr>
        <p:sp>
          <p:nvSpPr>
            <p:cNvPr id="24" name="Oval 23">
              <a:extLst>
                <a:ext uri="{FF2B5EF4-FFF2-40B4-BE49-F238E27FC236}">
                  <a16:creationId xmlns:a16="http://schemas.microsoft.com/office/drawing/2014/main" id="{19D95655-0CF4-D046-1106-AF20C12FCF05}"/>
                </a:ext>
              </a:extLst>
            </p:cNvPr>
            <p:cNvSpPr/>
            <p:nvPr/>
          </p:nvSpPr>
          <p:spPr>
            <a:xfrm>
              <a:off x="1972229" y="2686794"/>
              <a:ext cx="642275" cy="642275"/>
            </a:xfrm>
            <a:prstGeom prst="ellipse">
              <a:avLst/>
            </a:prstGeom>
            <a:solidFill>
              <a:srgbClr val="25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CB79598-1F36-ED1F-60E0-37106415F084}"/>
                </a:ext>
              </a:extLst>
            </p:cNvPr>
            <p:cNvSpPr txBox="1"/>
            <p:nvPr/>
          </p:nvSpPr>
          <p:spPr>
            <a:xfrm>
              <a:off x="2075651" y="2643305"/>
              <a:ext cx="435429" cy="646331"/>
            </a:xfrm>
            <a:prstGeom prst="rect">
              <a:avLst/>
            </a:prstGeom>
            <a:noFill/>
          </p:spPr>
          <p:txBody>
            <a:bodyPr wrap="square" rtlCol="0">
              <a:spAutoFit/>
            </a:bodyPr>
            <a:lstStyle/>
            <a:p>
              <a:pPr algn="ctr"/>
              <a:r>
                <a:rPr lang="en-US" sz="3600" b="1" dirty="0">
                  <a:solidFill>
                    <a:schemeClr val="bg1"/>
                  </a:solidFill>
                  <a:effectLst>
                    <a:outerShdw blurRad="38100" dist="38100" dir="2700000" algn="tl">
                      <a:srgbClr val="000000">
                        <a:alpha val="43137"/>
                      </a:srgbClr>
                    </a:outerShdw>
                  </a:effectLst>
                  <a:latin typeface="Century Gothic" panose="020B0502020202020204" pitchFamily="34" charset="0"/>
                </a:rPr>
                <a:t>C</a:t>
              </a:r>
            </a:p>
          </p:txBody>
        </p:sp>
      </p:grpSp>
      <p:grpSp>
        <p:nvGrpSpPr>
          <p:cNvPr id="26" name="Group 25">
            <a:extLst>
              <a:ext uri="{FF2B5EF4-FFF2-40B4-BE49-F238E27FC236}">
                <a16:creationId xmlns:a16="http://schemas.microsoft.com/office/drawing/2014/main" id="{8D646607-71A8-B1CA-7602-92EBDE0B1740}"/>
              </a:ext>
            </a:extLst>
          </p:cNvPr>
          <p:cNvGrpSpPr/>
          <p:nvPr/>
        </p:nvGrpSpPr>
        <p:grpSpPr>
          <a:xfrm>
            <a:off x="9470317" y="3107762"/>
            <a:ext cx="642275" cy="685764"/>
            <a:chOff x="1972229" y="2643305"/>
            <a:chExt cx="642275" cy="685764"/>
          </a:xfrm>
        </p:grpSpPr>
        <p:sp>
          <p:nvSpPr>
            <p:cNvPr id="27" name="Oval 26">
              <a:extLst>
                <a:ext uri="{FF2B5EF4-FFF2-40B4-BE49-F238E27FC236}">
                  <a16:creationId xmlns:a16="http://schemas.microsoft.com/office/drawing/2014/main" id="{EC961CA3-F133-93A5-7D84-268B7F206EF1}"/>
                </a:ext>
              </a:extLst>
            </p:cNvPr>
            <p:cNvSpPr/>
            <p:nvPr/>
          </p:nvSpPr>
          <p:spPr>
            <a:xfrm>
              <a:off x="1972229" y="2686794"/>
              <a:ext cx="642275" cy="642275"/>
            </a:xfrm>
            <a:prstGeom prst="ellipse">
              <a:avLst/>
            </a:prstGeom>
            <a:solidFill>
              <a:srgbClr val="0EA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2946E768-A57E-AFAA-367E-071AD83325CF}"/>
                </a:ext>
              </a:extLst>
            </p:cNvPr>
            <p:cNvSpPr txBox="1"/>
            <p:nvPr/>
          </p:nvSpPr>
          <p:spPr>
            <a:xfrm>
              <a:off x="2075651" y="2643305"/>
              <a:ext cx="435429" cy="646331"/>
            </a:xfrm>
            <a:prstGeom prst="rect">
              <a:avLst/>
            </a:prstGeom>
            <a:noFill/>
          </p:spPr>
          <p:txBody>
            <a:bodyPr wrap="square" rtlCol="0">
              <a:spAutoFit/>
            </a:bodyPr>
            <a:lstStyle/>
            <a:p>
              <a:pPr algn="ctr"/>
              <a:r>
                <a:rPr lang="en-US" sz="3600" b="1" dirty="0">
                  <a:solidFill>
                    <a:schemeClr val="bg1"/>
                  </a:solidFill>
                  <a:effectLst>
                    <a:outerShdw blurRad="38100" dist="38100" dir="2700000" algn="tl">
                      <a:srgbClr val="000000">
                        <a:alpha val="43137"/>
                      </a:srgbClr>
                    </a:outerShdw>
                  </a:effectLst>
                  <a:latin typeface="Century Gothic" panose="020B0502020202020204" pitchFamily="34" charset="0"/>
                </a:rPr>
                <a:t>B</a:t>
              </a:r>
            </a:p>
          </p:txBody>
        </p:sp>
      </p:grpSp>
      <p:grpSp>
        <p:nvGrpSpPr>
          <p:cNvPr id="29" name="Group 28">
            <a:extLst>
              <a:ext uri="{FF2B5EF4-FFF2-40B4-BE49-F238E27FC236}">
                <a16:creationId xmlns:a16="http://schemas.microsoft.com/office/drawing/2014/main" id="{A5D3C18F-EA15-7579-977D-36DDB59BE3A7}"/>
              </a:ext>
            </a:extLst>
          </p:cNvPr>
          <p:cNvGrpSpPr/>
          <p:nvPr/>
        </p:nvGrpSpPr>
        <p:grpSpPr>
          <a:xfrm>
            <a:off x="9470317" y="4529165"/>
            <a:ext cx="642275" cy="685764"/>
            <a:chOff x="1972229" y="2643305"/>
            <a:chExt cx="642275" cy="685764"/>
          </a:xfrm>
        </p:grpSpPr>
        <p:sp>
          <p:nvSpPr>
            <p:cNvPr id="30" name="Oval 29">
              <a:extLst>
                <a:ext uri="{FF2B5EF4-FFF2-40B4-BE49-F238E27FC236}">
                  <a16:creationId xmlns:a16="http://schemas.microsoft.com/office/drawing/2014/main" id="{FBDBC6DF-D249-0DF8-E462-6EDE76A4B944}"/>
                </a:ext>
              </a:extLst>
            </p:cNvPr>
            <p:cNvSpPr/>
            <p:nvPr/>
          </p:nvSpPr>
          <p:spPr>
            <a:xfrm>
              <a:off x="1972229" y="2686794"/>
              <a:ext cx="642275" cy="642275"/>
            </a:xfrm>
            <a:prstGeom prst="ellipse">
              <a:avLst/>
            </a:prstGeom>
            <a:solidFill>
              <a:srgbClr val="1E72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25C834F-84C5-6312-766E-A8BBA833A394}"/>
                </a:ext>
              </a:extLst>
            </p:cNvPr>
            <p:cNvSpPr txBox="1"/>
            <p:nvPr/>
          </p:nvSpPr>
          <p:spPr>
            <a:xfrm>
              <a:off x="2075651" y="2643305"/>
              <a:ext cx="435429" cy="646331"/>
            </a:xfrm>
            <a:prstGeom prst="rect">
              <a:avLst/>
            </a:prstGeom>
            <a:noFill/>
          </p:spPr>
          <p:txBody>
            <a:bodyPr wrap="square" rtlCol="0">
              <a:spAutoFit/>
            </a:bodyPr>
            <a:lstStyle/>
            <a:p>
              <a:pPr algn="ctr"/>
              <a:r>
                <a:rPr lang="en-US" sz="3600" b="1" dirty="0">
                  <a:solidFill>
                    <a:schemeClr val="bg1"/>
                  </a:solidFill>
                  <a:effectLst>
                    <a:outerShdw blurRad="38100" dist="38100" dir="2700000" algn="tl">
                      <a:srgbClr val="000000">
                        <a:alpha val="43137"/>
                      </a:srgbClr>
                    </a:outerShdw>
                  </a:effectLst>
                  <a:latin typeface="Century Gothic" panose="020B0502020202020204" pitchFamily="34" charset="0"/>
                </a:rPr>
                <a:t>D</a:t>
              </a:r>
            </a:p>
          </p:txBody>
        </p:sp>
      </p:grpSp>
      <p:sp>
        <p:nvSpPr>
          <p:cNvPr id="32" name="TextBox 31">
            <a:extLst>
              <a:ext uri="{FF2B5EF4-FFF2-40B4-BE49-F238E27FC236}">
                <a16:creationId xmlns:a16="http://schemas.microsoft.com/office/drawing/2014/main" id="{5396B122-18EA-17D2-9B28-F0DA141FBBCE}"/>
              </a:ext>
            </a:extLst>
          </p:cNvPr>
          <p:cNvSpPr txBox="1"/>
          <p:nvPr/>
        </p:nvSpPr>
        <p:spPr>
          <a:xfrm>
            <a:off x="1434904" y="2514595"/>
            <a:ext cx="4003867" cy="369332"/>
          </a:xfrm>
          <a:prstGeom prst="rect">
            <a:avLst/>
          </a:prstGeom>
          <a:noFill/>
        </p:spPr>
        <p:txBody>
          <a:bodyPr wrap="square" rtlCol="0">
            <a:spAutoFit/>
          </a:bodyPr>
          <a:lstStyle/>
          <a:p>
            <a:pPr algn="ctr"/>
            <a:r>
              <a:rPr lang="en-US" b="1" dirty="0">
                <a:solidFill>
                  <a:srgbClr val="0CD4EE"/>
                </a:solidFill>
                <a:latin typeface="Century Gothic" panose="020B0502020202020204" pitchFamily="34" charset="0"/>
              </a:rPr>
              <a:t>Advanced Modeling Techniques: </a:t>
            </a:r>
          </a:p>
        </p:txBody>
      </p:sp>
      <p:sp>
        <p:nvSpPr>
          <p:cNvPr id="33" name="TextBox 32">
            <a:extLst>
              <a:ext uri="{FF2B5EF4-FFF2-40B4-BE49-F238E27FC236}">
                <a16:creationId xmlns:a16="http://schemas.microsoft.com/office/drawing/2014/main" id="{AFA2A08C-381F-00DE-5091-13FEFE774A18}"/>
              </a:ext>
            </a:extLst>
          </p:cNvPr>
          <p:cNvSpPr txBox="1"/>
          <p:nvPr/>
        </p:nvSpPr>
        <p:spPr>
          <a:xfrm>
            <a:off x="7410321" y="2446019"/>
            <a:ext cx="2394529" cy="369332"/>
          </a:xfrm>
          <a:prstGeom prst="rect">
            <a:avLst/>
          </a:prstGeom>
          <a:noFill/>
        </p:spPr>
        <p:txBody>
          <a:bodyPr wrap="square" rtlCol="0">
            <a:spAutoFit/>
          </a:bodyPr>
          <a:lstStyle/>
          <a:p>
            <a:pPr algn="ctr"/>
            <a:r>
              <a:rPr lang="en-US" b="1" dirty="0">
                <a:solidFill>
                  <a:srgbClr val="0EA7EA"/>
                </a:solidFill>
                <a:latin typeface="Century Gothic" panose="020B0502020202020204" pitchFamily="34" charset="0"/>
              </a:rPr>
              <a:t>Data Enrichment: </a:t>
            </a:r>
          </a:p>
        </p:txBody>
      </p:sp>
      <p:sp>
        <p:nvSpPr>
          <p:cNvPr id="34" name="TextBox 33">
            <a:extLst>
              <a:ext uri="{FF2B5EF4-FFF2-40B4-BE49-F238E27FC236}">
                <a16:creationId xmlns:a16="http://schemas.microsoft.com/office/drawing/2014/main" id="{30C9C2A9-CD09-9BE5-5A44-364E5CB4FFF9}"/>
              </a:ext>
            </a:extLst>
          </p:cNvPr>
          <p:cNvSpPr txBox="1"/>
          <p:nvPr/>
        </p:nvSpPr>
        <p:spPr>
          <a:xfrm>
            <a:off x="7765748" y="5717125"/>
            <a:ext cx="2211065" cy="369332"/>
          </a:xfrm>
          <a:prstGeom prst="rect">
            <a:avLst/>
          </a:prstGeom>
          <a:noFill/>
        </p:spPr>
        <p:txBody>
          <a:bodyPr wrap="square" rtlCol="0">
            <a:spAutoFit/>
          </a:bodyPr>
          <a:lstStyle/>
          <a:p>
            <a:pPr algn="ctr"/>
            <a:r>
              <a:rPr lang="en-US" b="1" dirty="0">
                <a:solidFill>
                  <a:srgbClr val="1E72EE"/>
                </a:solidFill>
                <a:latin typeface="Century Gothic" panose="020B0502020202020204" pitchFamily="34" charset="0"/>
              </a:rPr>
              <a:t>Consumer Insights</a:t>
            </a:r>
          </a:p>
        </p:txBody>
      </p:sp>
      <p:sp>
        <p:nvSpPr>
          <p:cNvPr id="35" name="TextBox 34">
            <a:extLst>
              <a:ext uri="{FF2B5EF4-FFF2-40B4-BE49-F238E27FC236}">
                <a16:creationId xmlns:a16="http://schemas.microsoft.com/office/drawing/2014/main" id="{D5485223-A388-15BD-2E4C-855423C1A7AB}"/>
              </a:ext>
            </a:extLst>
          </p:cNvPr>
          <p:cNvSpPr txBox="1"/>
          <p:nvPr/>
        </p:nvSpPr>
        <p:spPr>
          <a:xfrm>
            <a:off x="2215187" y="5738133"/>
            <a:ext cx="2911584" cy="369332"/>
          </a:xfrm>
          <a:prstGeom prst="rect">
            <a:avLst/>
          </a:prstGeom>
          <a:noFill/>
        </p:spPr>
        <p:txBody>
          <a:bodyPr wrap="square" rtlCol="0">
            <a:spAutoFit/>
          </a:bodyPr>
          <a:lstStyle/>
          <a:p>
            <a:pPr algn="ctr"/>
            <a:r>
              <a:rPr lang="en-US" b="1" dirty="0">
                <a:solidFill>
                  <a:srgbClr val="2551EB"/>
                </a:solidFill>
                <a:latin typeface="Century Gothic" panose="020B0502020202020204" pitchFamily="34" charset="0"/>
              </a:rPr>
              <a:t>Industry Collaboration: </a:t>
            </a:r>
          </a:p>
        </p:txBody>
      </p:sp>
      <p:sp>
        <p:nvSpPr>
          <p:cNvPr id="36" name="TextBox 35">
            <a:extLst>
              <a:ext uri="{FF2B5EF4-FFF2-40B4-BE49-F238E27FC236}">
                <a16:creationId xmlns:a16="http://schemas.microsoft.com/office/drawing/2014/main" id="{96220054-AA02-1634-7C36-383BDFA436D6}"/>
              </a:ext>
            </a:extLst>
          </p:cNvPr>
          <p:cNvSpPr txBox="1"/>
          <p:nvPr/>
        </p:nvSpPr>
        <p:spPr>
          <a:xfrm>
            <a:off x="2593744" y="3051536"/>
            <a:ext cx="1971203" cy="784830"/>
          </a:xfrm>
          <a:prstGeom prst="rect">
            <a:avLst/>
          </a:prstGeom>
          <a:noFill/>
        </p:spPr>
        <p:txBody>
          <a:bodyPr wrap="square" rtlCol="0">
            <a:spAutoFit/>
          </a:bodyPr>
          <a:lstStyle/>
          <a:p>
            <a:pPr algn="ctr"/>
            <a:r>
              <a:rPr lang="en-US" sz="900" dirty="0">
                <a:solidFill>
                  <a:srgbClr val="002060"/>
                </a:solidFill>
                <a:latin typeface="Century Gothic" panose="020B0502020202020204" pitchFamily="34" charset="0"/>
              </a:rPr>
              <a:t>Incorporating deep learning algorithms and ensemble methods can further improve the accuracy and predictive power of our models.</a:t>
            </a:r>
          </a:p>
        </p:txBody>
      </p:sp>
      <p:sp>
        <p:nvSpPr>
          <p:cNvPr id="37" name="TextBox 36">
            <a:extLst>
              <a:ext uri="{FF2B5EF4-FFF2-40B4-BE49-F238E27FC236}">
                <a16:creationId xmlns:a16="http://schemas.microsoft.com/office/drawing/2014/main" id="{796710AF-C8E1-71EB-D5CF-D5E48305B152}"/>
              </a:ext>
            </a:extLst>
          </p:cNvPr>
          <p:cNvSpPr txBox="1"/>
          <p:nvPr/>
        </p:nvSpPr>
        <p:spPr>
          <a:xfrm>
            <a:off x="7417715" y="2877474"/>
            <a:ext cx="2208856" cy="1061829"/>
          </a:xfrm>
          <a:prstGeom prst="rect">
            <a:avLst/>
          </a:prstGeom>
          <a:noFill/>
        </p:spPr>
        <p:txBody>
          <a:bodyPr wrap="square" rtlCol="0">
            <a:spAutoFit/>
          </a:bodyPr>
          <a:lstStyle/>
          <a:p>
            <a:pPr algn="ctr"/>
            <a:r>
              <a:rPr lang="en-US" sz="900" dirty="0">
                <a:solidFill>
                  <a:srgbClr val="002060"/>
                </a:solidFill>
                <a:latin typeface="Century Gothic" panose="020B0502020202020204" pitchFamily="34" charset="0"/>
              </a:rPr>
              <a:t>Expanding our dataset to include a broader range of features such as battery technology, charging infrastructure, and government incentives can provide a more holistic understanding of electric vehicle pricing dynamics.</a:t>
            </a:r>
          </a:p>
        </p:txBody>
      </p:sp>
      <p:sp>
        <p:nvSpPr>
          <p:cNvPr id="38" name="TextBox 37">
            <a:extLst>
              <a:ext uri="{FF2B5EF4-FFF2-40B4-BE49-F238E27FC236}">
                <a16:creationId xmlns:a16="http://schemas.microsoft.com/office/drawing/2014/main" id="{69BCBF36-3A1B-6D48-CF1D-DBB0365F15C1}"/>
              </a:ext>
            </a:extLst>
          </p:cNvPr>
          <p:cNvSpPr txBox="1"/>
          <p:nvPr/>
        </p:nvSpPr>
        <p:spPr>
          <a:xfrm>
            <a:off x="7582149" y="4335427"/>
            <a:ext cx="1971203" cy="1338828"/>
          </a:xfrm>
          <a:prstGeom prst="rect">
            <a:avLst/>
          </a:prstGeom>
          <a:noFill/>
        </p:spPr>
        <p:txBody>
          <a:bodyPr wrap="square" rtlCol="0">
            <a:spAutoFit/>
          </a:bodyPr>
          <a:lstStyle/>
          <a:p>
            <a:pPr algn="ctr"/>
            <a:r>
              <a:rPr lang="en-US" sz="900" dirty="0">
                <a:solidFill>
                  <a:srgbClr val="002060"/>
                </a:solidFill>
                <a:latin typeface="Century Gothic" panose="020B0502020202020204" pitchFamily="34" charset="0"/>
              </a:rPr>
              <a:t>Conducting consumer surveys and sentiment analysis can provide valuable insights into consumer preferences and perceptions related to electric vehicle pricing, informing marketing strategies and product development efforts.</a:t>
            </a:r>
            <a:br>
              <a:rPr lang="en-US" sz="900" dirty="0">
                <a:solidFill>
                  <a:srgbClr val="002060"/>
                </a:solidFill>
                <a:latin typeface="Century Gothic" panose="020B0502020202020204" pitchFamily="34" charset="0"/>
              </a:rPr>
            </a:br>
            <a:endParaRPr lang="en-US" sz="900" dirty="0">
              <a:solidFill>
                <a:srgbClr val="002060"/>
              </a:solidFill>
              <a:latin typeface="Century Gothic" panose="020B0502020202020204" pitchFamily="34" charset="0"/>
            </a:endParaRPr>
          </a:p>
        </p:txBody>
      </p:sp>
      <p:sp>
        <p:nvSpPr>
          <p:cNvPr id="39" name="TextBox 38">
            <a:extLst>
              <a:ext uri="{FF2B5EF4-FFF2-40B4-BE49-F238E27FC236}">
                <a16:creationId xmlns:a16="http://schemas.microsoft.com/office/drawing/2014/main" id="{D65BD926-2C48-1788-7DB6-4FCBD875E817}"/>
              </a:ext>
            </a:extLst>
          </p:cNvPr>
          <p:cNvSpPr txBox="1"/>
          <p:nvPr/>
        </p:nvSpPr>
        <p:spPr>
          <a:xfrm>
            <a:off x="2542977" y="4353014"/>
            <a:ext cx="1971203" cy="1338828"/>
          </a:xfrm>
          <a:prstGeom prst="rect">
            <a:avLst/>
          </a:prstGeom>
          <a:noFill/>
        </p:spPr>
        <p:txBody>
          <a:bodyPr wrap="square" rtlCol="0">
            <a:spAutoFit/>
          </a:bodyPr>
          <a:lstStyle/>
          <a:p>
            <a:pPr algn="ctr"/>
            <a:r>
              <a:rPr lang="en-US" sz="900" dirty="0">
                <a:solidFill>
                  <a:srgbClr val="002060"/>
                </a:solidFill>
                <a:latin typeface="Century Gothic" panose="020B0502020202020204" pitchFamily="34" charset="0"/>
              </a:rPr>
              <a:t>Collaborating with industry stakeholders, including automakers, policymakers, and energy providers, can facilitate data sharing and insights generation, driving innovation and informed decision-making in the electric vehicle ecosystem.</a:t>
            </a:r>
          </a:p>
        </p:txBody>
      </p:sp>
      <p:pic>
        <p:nvPicPr>
          <p:cNvPr id="40" name="Graphic 39" descr="Man">
            <a:extLst>
              <a:ext uri="{FF2B5EF4-FFF2-40B4-BE49-F238E27FC236}">
                <a16:creationId xmlns:a16="http://schemas.microsoft.com/office/drawing/2014/main" id="{EC4F48D1-0CE3-020D-9057-512D78C0FD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26770" y="3172905"/>
            <a:ext cx="640080" cy="640080"/>
          </a:xfrm>
          <a:prstGeom prst="rect">
            <a:avLst/>
          </a:prstGeom>
        </p:spPr>
      </p:pic>
      <p:pic>
        <p:nvPicPr>
          <p:cNvPr id="41" name="Graphic 40" descr="Single gear">
            <a:extLst>
              <a:ext uri="{FF2B5EF4-FFF2-40B4-BE49-F238E27FC236}">
                <a16:creationId xmlns:a16="http://schemas.microsoft.com/office/drawing/2014/main" id="{8CEDBCD9-46D5-7D77-3C01-C9AA17A00E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97257" y="3196286"/>
            <a:ext cx="640080" cy="640080"/>
          </a:xfrm>
          <a:prstGeom prst="rect">
            <a:avLst/>
          </a:prstGeom>
        </p:spPr>
      </p:pic>
      <p:pic>
        <p:nvPicPr>
          <p:cNvPr id="42" name="Graphic 41" descr="Chat">
            <a:extLst>
              <a:ext uri="{FF2B5EF4-FFF2-40B4-BE49-F238E27FC236}">
                <a16:creationId xmlns:a16="http://schemas.microsoft.com/office/drawing/2014/main" id="{61FD1FE8-05DA-9C3E-BD5A-F13BBB365E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56685" y="4607539"/>
            <a:ext cx="640080" cy="640080"/>
          </a:xfrm>
          <a:prstGeom prst="rect">
            <a:avLst/>
          </a:prstGeom>
        </p:spPr>
      </p:pic>
      <p:pic>
        <p:nvPicPr>
          <p:cNvPr id="43" name="Graphic 42" descr="Target">
            <a:extLst>
              <a:ext uri="{FF2B5EF4-FFF2-40B4-BE49-F238E27FC236}">
                <a16:creationId xmlns:a16="http://schemas.microsoft.com/office/drawing/2014/main" id="{BC0B8DFF-49F2-942A-EA39-D66AA008195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39021" y="4539437"/>
            <a:ext cx="640080" cy="640080"/>
          </a:xfrm>
          <a:prstGeom prst="rect">
            <a:avLst/>
          </a:prstGeom>
        </p:spPr>
      </p:pic>
    </p:spTree>
    <p:extLst>
      <p:ext uri="{BB962C8B-B14F-4D97-AF65-F5344CB8AC3E}">
        <p14:creationId xmlns:p14="http://schemas.microsoft.com/office/powerpoint/2010/main" val="1891261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0EF7-C834-D326-0044-4B7D71F47E14}"/>
              </a:ext>
            </a:extLst>
          </p:cNvPr>
          <p:cNvSpPr>
            <a:spLocks noGrp="1"/>
          </p:cNvSpPr>
          <p:nvPr>
            <p:ph type="title"/>
          </p:nvPr>
        </p:nvSpPr>
        <p:spPr>
          <a:xfrm>
            <a:off x="743953" y="2422183"/>
            <a:ext cx="3253118" cy="763600"/>
          </a:xfrm>
        </p:spPr>
        <p:txBody>
          <a:bodyPr/>
          <a:lstStyle/>
          <a:p>
            <a:r>
              <a:rPr lang="en-US" sz="4400" b="1" i="0" u="none" strike="noStrike" dirty="0">
                <a:effectLst/>
                <a:latin typeface="Times New Roman" panose="02020603050405020304" pitchFamily="18" charset="0"/>
                <a:cs typeface="Times New Roman" panose="02020603050405020304" pitchFamily="18" charset="0"/>
              </a:rPr>
              <a:t>Conclusion</a:t>
            </a:r>
            <a:br>
              <a:rPr lang="en-US" sz="4400" b="1" i="0" u="none" strike="noStrike" dirty="0">
                <a:effectLst/>
                <a:latin typeface="Times New Roman" panose="02020603050405020304" pitchFamily="18" charset="0"/>
                <a:cs typeface="Times New Roman" panose="02020603050405020304" pitchFamily="18" charset="0"/>
              </a:rPr>
            </a:br>
            <a:endParaRPr lang="en-US" sz="4400" dirty="0"/>
          </a:p>
        </p:txBody>
      </p:sp>
      <p:sp>
        <p:nvSpPr>
          <p:cNvPr id="4" name="Slide Number Placeholder 3">
            <a:extLst>
              <a:ext uri="{FF2B5EF4-FFF2-40B4-BE49-F238E27FC236}">
                <a16:creationId xmlns:a16="http://schemas.microsoft.com/office/drawing/2014/main" id="{960A0C9C-9FB0-860A-8F25-2CDFAEC98C97}"/>
              </a:ext>
            </a:extLst>
          </p:cNvPr>
          <p:cNvSpPr>
            <a:spLocks noGrp="1"/>
          </p:cNvSpPr>
          <p:nvPr>
            <p:ph type="sldNum" idx="12"/>
          </p:nvPr>
        </p:nvSpPr>
        <p:spPr/>
        <p:txBody>
          <a:bodyPr/>
          <a:lstStyle/>
          <a:p>
            <a:fld id="{00000000-1234-1234-1234-123412341234}" type="slidenum">
              <a:rPr lang="en" smtClean="0"/>
              <a:pPr/>
              <a:t>26</a:t>
            </a:fld>
            <a:endParaRPr lang="en"/>
          </a:p>
        </p:txBody>
      </p:sp>
      <p:sp>
        <p:nvSpPr>
          <p:cNvPr id="5" name="Rectangle 4">
            <a:extLst>
              <a:ext uri="{FF2B5EF4-FFF2-40B4-BE49-F238E27FC236}">
                <a16:creationId xmlns:a16="http://schemas.microsoft.com/office/drawing/2014/main" id="{BC93D755-00DC-118C-FF0F-FCA71BC011DA}"/>
              </a:ext>
            </a:extLst>
          </p:cNvPr>
          <p:cNvSpPr/>
          <p:nvPr/>
        </p:nvSpPr>
        <p:spPr>
          <a:xfrm rot="249267">
            <a:off x="5849633" y="1376309"/>
            <a:ext cx="4963886" cy="1057558"/>
          </a:xfrm>
          <a:prstGeom prst="rect">
            <a:avLst/>
          </a:prstGeom>
          <a:solidFill>
            <a:schemeClr val="tx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BB3D6A9A-6360-A7A0-E615-9FBA35280E34}"/>
              </a:ext>
            </a:extLst>
          </p:cNvPr>
          <p:cNvSpPr/>
          <p:nvPr/>
        </p:nvSpPr>
        <p:spPr>
          <a:xfrm>
            <a:off x="10638532" y="1813635"/>
            <a:ext cx="421069" cy="443236"/>
          </a:xfrm>
          <a:custGeom>
            <a:avLst/>
            <a:gdLst>
              <a:gd name="connsiteX0" fmla="*/ 421069 w 421069"/>
              <a:gd name="connsiteY0" fmla="*/ 0 h 443236"/>
              <a:gd name="connsiteX1" fmla="*/ 421069 w 421069"/>
              <a:gd name="connsiteY1" fmla="*/ 443236 h 443236"/>
              <a:gd name="connsiteX2" fmla="*/ 5297 w 421069"/>
              <a:gd name="connsiteY2" fmla="*/ 443236 h 443236"/>
              <a:gd name="connsiteX3" fmla="*/ 0 w 421069"/>
              <a:gd name="connsiteY3" fmla="*/ 394413 h 443236"/>
              <a:gd name="connsiteX4" fmla="*/ 339245 w 421069"/>
              <a:gd name="connsiteY4" fmla="*/ 7664 h 443236"/>
              <a:gd name="connsiteX5" fmla="*/ 421069 w 421069"/>
              <a:gd name="connsiteY5" fmla="*/ 0 h 443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069" h="443236">
                <a:moveTo>
                  <a:pt x="421069" y="0"/>
                </a:moveTo>
                <a:lnTo>
                  <a:pt x="421069" y="443236"/>
                </a:lnTo>
                <a:lnTo>
                  <a:pt x="5297" y="443236"/>
                </a:lnTo>
                <a:lnTo>
                  <a:pt x="0" y="394413"/>
                </a:lnTo>
                <a:cubicBezTo>
                  <a:pt x="0" y="203641"/>
                  <a:pt x="145638" y="44475"/>
                  <a:pt x="339245" y="7664"/>
                </a:cubicBezTo>
                <a:lnTo>
                  <a:pt x="421069" y="0"/>
                </a:lnTo>
                <a:close/>
              </a:path>
            </a:pathLst>
          </a:custGeom>
          <a:solidFill>
            <a:srgbClr val="35236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5BA8D809-FD4B-BA7F-51D3-39C5B851B622}"/>
              </a:ext>
            </a:extLst>
          </p:cNvPr>
          <p:cNvSpPr/>
          <p:nvPr/>
        </p:nvSpPr>
        <p:spPr>
          <a:xfrm>
            <a:off x="4935892" y="760580"/>
            <a:ext cx="6123709" cy="1496291"/>
          </a:xfrm>
          <a:custGeom>
            <a:avLst/>
            <a:gdLst>
              <a:gd name="connsiteX0" fmla="*/ 0 w 6123709"/>
              <a:gd name="connsiteY0" fmla="*/ 0 h 1496291"/>
              <a:gd name="connsiteX1" fmla="*/ 6123709 w 6123709"/>
              <a:gd name="connsiteY1" fmla="*/ 0 h 1496291"/>
              <a:gd name="connsiteX2" fmla="*/ 6123709 w 6123709"/>
              <a:gd name="connsiteY2" fmla="*/ 1053055 h 1496291"/>
              <a:gd name="connsiteX3" fmla="*/ 6041885 w 6123709"/>
              <a:gd name="connsiteY3" fmla="*/ 1060719 h 1496291"/>
              <a:gd name="connsiteX4" fmla="*/ 5702640 w 6123709"/>
              <a:gd name="connsiteY4" fmla="*/ 1447468 h 1496291"/>
              <a:gd name="connsiteX5" fmla="*/ 5707937 w 6123709"/>
              <a:gd name="connsiteY5" fmla="*/ 1496291 h 1496291"/>
              <a:gd name="connsiteX6" fmla="*/ 0 w 6123709"/>
              <a:gd name="connsiteY6" fmla="*/ 1496291 h 1496291"/>
              <a:gd name="connsiteX7" fmla="*/ 0 w 6123709"/>
              <a:gd name="connsiteY7" fmla="*/ 0 h 149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3709" h="1496291">
                <a:moveTo>
                  <a:pt x="0" y="0"/>
                </a:moveTo>
                <a:lnTo>
                  <a:pt x="6123709" y="0"/>
                </a:lnTo>
                <a:lnTo>
                  <a:pt x="6123709" y="1053055"/>
                </a:lnTo>
                <a:lnTo>
                  <a:pt x="6041885" y="1060719"/>
                </a:lnTo>
                <a:cubicBezTo>
                  <a:pt x="5848278" y="1097530"/>
                  <a:pt x="5702640" y="1256696"/>
                  <a:pt x="5702640" y="1447468"/>
                </a:cubicBezTo>
                <a:lnTo>
                  <a:pt x="5707937" y="1496291"/>
                </a:lnTo>
                <a:lnTo>
                  <a:pt x="0" y="1496291"/>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D419384B-A6F6-1630-25B0-9059B10A7E25}"/>
              </a:ext>
            </a:extLst>
          </p:cNvPr>
          <p:cNvGrpSpPr/>
          <p:nvPr/>
        </p:nvGrpSpPr>
        <p:grpSpPr>
          <a:xfrm>
            <a:off x="4935893" y="678387"/>
            <a:ext cx="2320213" cy="1684010"/>
            <a:chOff x="2951019" y="1178571"/>
            <a:chExt cx="2320213" cy="1684010"/>
          </a:xfrm>
        </p:grpSpPr>
        <p:sp>
          <p:nvSpPr>
            <p:cNvPr id="9" name="Freeform: Shape 8">
              <a:extLst>
                <a:ext uri="{FF2B5EF4-FFF2-40B4-BE49-F238E27FC236}">
                  <a16:creationId xmlns:a16="http://schemas.microsoft.com/office/drawing/2014/main" id="{6DAD35BB-A80C-F2E0-1B7F-E684A42FEE64}"/>
                </a:ext>
              </a:extLst>
            </p:cNvPr>
            <p:cNvSpPr/>
            <p:nvPr/>
          </p:nvSpPr>
          <p:spPr>
            <a:xfrm flipV="1">
              <a:off x="2951019" y="1260764"/>
              <a:ext cx="2175164" cy="1496291"/>
            </a:xfrm>
            <a:custGeom>
              <a:avLst/>
              <a:gdLst>
                <a:gd name="connsiteX0" fmla="*/ 0 w 2175164"/>
                <a:gd name="connsiteY0" fmla="*/ 1496291 h 1496291"/>
                <a:gd name="connsiteX1" fmla="*/ 1205346 w 2175164"/>
                <a:gd name="connsiteY1" fmla="*/ 1496291 h 1496291"/>
                <a:gd name="connsiteX2" fmla="*/ 2175164 w 2175164"/>
                <a:gd name="connsiteY2" fmla="*/ 1496291 h 1496291"/>
                <a:gd name="connsiteX3" fmla="*/ 1205346 w 2175164"/>
                <a:gd name="connsiteY3" fmla="*/ 0 h 1496291"/>
                <a:gd name="connsiteX4" fmla="*/ 0 w 2175164"/>
                <a:gd name="connsiteY4" fmla="*/ 0 h 1496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5164" h="1496291">
                  <a:moveTo>
                    <a:pt x="0" y="1496291"/>
                  </a:moveTo>
                  <a:lnTo>
                    <a:pt x="1205346" y="1496291"/>
                  </a:lnTo>
                  <a:lnTo>
                    <a:pt x="2175164" y="1496291"/>
                  </a:lnTo>
                  <a:lnTo>
                    <a:pt x="1205346" y="0"/>
                  </a:lnTo>
                  <a:lnTo>
                    <a:pt x="0" y="0"/>
                  </a:lnTo>
                  <a:close/>
                </a:path>
              </a:pathLst>
            </a:custGeom>
            <a:solidFill>
              <a:srgbClr val="35236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30D25F19-EA35-BAF7-9D3D-89DD86EFB83E}"/>
                </a:ext>
              </a:extLst>
            </p:cNvPr>
            <p:cNvSpPr/>
            <p:nvPr/>
          </p:nvSpPr>
          <p:spPr>
            <a:xfrm rot="1877837">
              <a:off x="4596984" y="1190838"/>
              <a:ext cx="119576" cy="540432"/>
            </a:xfrm>
            <a:custGeom>
              <a:avLst/>
              <a:gdLst>
                <a:gd name="connsiteX0" fmla="*/ 0 w 119576"/>
                <a:gd name="connsiteY0" fmla="*/ 72695 h 540432"/>
                <a:gd name="connsiteX1" fmla="*/ 119576 w 119576"/>
                <a:gd name="connsiteY1" fmla="*/ 0 h 540432"/>
                <a:gd name="connsiteX2" fmla="*/ 119575 w 119576"/>
                <a:gd name="connsiteY2" fmla="*/ 480644 h 540432"/>
                <a:gd name="connsiteX3" fmla="*/ 59787 w 119576"/>
                <a:gd name="connsiteY3" fmla="*/ 540432 h 540432"/>
                <a:gd name="connsiteX4" fmla="*/ 59788 w 119576"/>
                <a:gd name="connsiteY4" fmla="*/ 540431 h 540432"/>
                <a:gd name="connsiteX5" fmla="*/ 0 w 119576"/>
                <a:gd name="connsiteY5" fmla="*/ 480643 h 540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576" h="540432">
                  <a:moveTo>
                    <a:pt x="0" y="72695"/>
                  </a:moveTo>
                  <a:lnTo>
                    <a:pt x="119576" y="0"/>
                  </a:lnTo>
                  <a:lnTo>
                    <a:pt x="119575" y="480644"/>
                  </a:lnTo>
                  <a:cubicBezTo>
                    <a:pt x="119575" y="513664"/>
                    <a:pt x="92807" y="540432"/>
                    <a:pt x="59787" y="540432"/>
                  </a:cubicBezTo>
                  <a:lnTo>
                    <a:pt x="59788" y="540431"/>
                  </a:lnTo>
                  <a:cubicBezTo>
                    <a:pt x="26768" y="540431"/>
                    <a:pt x="0" y="513663"/>
                    <a:pt x="0" y="480643"/>
                  </a:cubicBezTo>
                  <a:close/>
                </a:path>
              </a:pathLst>
            </a:custGeom>
            <a:solidFill>
              <a:srgbClr val="FF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BD8248E-B32C-E170-95CD-3B237F5DF3B0}"/>
                </a:ext>
              </a:extLst>
            </p:cNvPr>
            <p:cNvSpPr/>
            <p:nvPr/>
          </p:nvSpPr>
          <p:spPr>
            <a:xfrm rot="1877837">
              <a:off x="4345455" y="1197363"/>
              <a:ext cx="119576" cy="533396"/>
            </a:xfrm>
            <a:custGeom>
              <a:avLst/>
              <a:gdLst>
                <a:gd name="connsiteX0" fmla="*/ 0 w 119576"/>
                <a:gd name="connsiteY0" fmla="*/ 72695 h 533396"/>
                <a:gd name="connsiteX1" fmla="*/ 119576 w 119576"/>
                <a:gd name="connsiteY1" fmla="*/ 0 h 533396"/>
                <a:gd name="connsiteX2" fmla="*/ 119575 w 119576"/>
                <a:gd name="connsiteY2" fmla="*/ 473608 h 533396"/>
                <a:gd name="connsiteX3" fmla="*/ 59787 w 119576"/>
                <a:gd name="connsiteY3" fmla="*/ 533396 h 533396"/>
                <a:gd name="connsiteX4" fmla="*/ 59788 w 119576"/>
                <a:gd name="connsiteY4" fmla="*/ 533395 h 533396"/>
                <a:gd name="connsiteX5" fmla="*/ 0 w 119576"/>
                <a:gd name="connsiteY5" fmla="*/ 473607 h 533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576" h="533396">
                  <a:moveTo>
                    <a:pt x="0" y="72695"/>
                  </a:moveTo>
                  <a:lnTo>
                    <a:pt x="119576" y="0"/>
                  </a:lnTo>
                  <a:lnTo>
                    <a:pt x="119575" y="473608"/>
                  </a:lnTo>
                  <a:cubicBezTo>
                    <a:pt x="119575" y="506628"/>
                    <a:pt x="92807" y="533396"/>
                    <a:pt x="59787" y="533396"/>
                  </a:cubicBezTo>
                  <a:lnTo>
                    <a:pt x="59788" y="533395"/>
                  </a:lnTo>
                  <a:cubicBezTo>
                    <a:pt x="26768" y="533395"/>
                    <a:pt x="0" y="506627"/>
                    <a:pt x="0" y="473607"/>
                  </a:cubicBezTo>
                  <a:close/>
                </a:path>
              </a:pathLst>
            </a:custGeom>
            <a:solidFill>
              <a:srgbClr val="01C2D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92C15E02-8E46-D140-46B4-ABCC0303EDB4}"/>
                </a:ext>
              </a:extLst>
            </p:cNvPr>
            <p:cNvSpPr/>
            <p:nvPr/>
          </p:nvSpPr>
          <p:spPr>
            <a:xfrm rot="1877837">
              <a:off x="4834764" y="1178571"/>
              <a:ext cx="119576" cy="861998"/>
            </a:xfrm>
            <a:custGeom>
              <a:avLst/>
              <a:gdLst>
                <a:gd name="connsiteX0" fmla="*/ 0 w 119576"/>
                <a:gd name="connsiteY0" fmla="*/ 59137 h 861998"/>
                <a:gd name="connsiteX1" fmla="*/ 97275 w 119576"/>
                <a:gd name="connsiteY1" fmla="*/ 0 h 861998"/>
                <a:gd name="connsiteX2" fmla="*/ 102064 w 119576"/>
                <a:gd name="connsiteY2" fmla="*/ 1984 h 861998"/>
                <a:gd name="connsiteX3" fmla="*/ 119576 w 119576"/>
                <a:gd name="connsiteY3" fmla="*/ 44260 h 861998"/>
                <a:gd name="connsiteX4" fmla="*/ 119575 w 119576"/>
                <a:gd name="connsiteY4" fmla="*/ 802210 h 861998"/>
                <a:gd name="connsiteX5" fmla="*/ 59787 w 119576"/>
                <a:gd name="connsiteY5" fmla="*/ 861998 h 861998"/>
                <a:gd name="connsiteX6" fmla="*/ 59788 w 119576"/>
                <a:gd name="connsiteY6" fmla="*/ 861997 h 861998"/>
                <a:gd name="connsiteX7" fmla="*/ 0 w 119576"/>
                <a:gd name="connsiteY7" fmla="*/ 802209 h 86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76" h="861998">
                  <a:moveTo>
                    <a:pt x="0" y="59137"/>
                  </a:moveTo>
                  <a:lnTo>
                    <a:pt x="97275" y="0"/>
                  </a:lnTo>
                  <a:lnTo>
                    <a:pt x="102064" y="1984"/>
                  </a:lnTo>
                  <a:cubicBezTo>
                    <a:pt x="112884" y="12803"/>
                    <a:pt x="119576" y="27750"/>
                    <a:pt x="119576" y="44260"/>
                  </a:cubicBezTo>
                  <a:cubicBezTo>
                    <a:pt x="119576" y="296910"/>
                    <a:pt x="119575" y="549560"/>
                    <a:pt x="119575" y="802210"/>
                  </a:cubicBezTo>
                  <a:cubicBezTo>
                    <a:pt x="119575" y="835230"/>
                    <a:pt x="92807" y="861998"/>
                    <a:pt x="59787" y="861998"/>
                  </a:cubicBezTo>
                  <a:lnTo>
                    <a:pt x="59788" y="861997"/>
                  </a:lnTo>
                  <a:cubicBezTo>
                    <a:pt x="26768" y="861997"/>
                    <a:pt x="0" y="835229"/>
                    <a:pt x="0" y="8022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Rounded Corners 12">
              <a:extLst>
                <a:ext uri="{FF2B5EF4-FFF2-40B4-BE49-F238E27FC236}">
                  <a16:creationId xmlns:a16="http://schemas.microsoft.com/office/drawing/2014/main" id="{CE0DEC90-F6F0-C801-CA76-7CBC7C6B4EAA}"/>
                </a:ext>
              </a:extLst>
            </p:cNvPr>
            <p:cNvSpPr/>
            <p:nvPr/>
          </p:nvSpPr>
          <p:spPr>
            <a:xfrm rot="1877837">
              <a:off x="4927054" y="1469258"/>
              <a:ext cx="45719" cy="877525"/>
            </a:xfrm>
            <a:prstGeom prst="roundRect">
              <a:avLst>
                <a:gd name="adj" fmla="val 50000"/>
              </a:avLst>
            </a:prstGeom>
            <a:solidFill>
              <a:srgbClr val="FF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26B0911-6EC4-EAA6-6C22-F7291870F882}"/>
                </a:ext>
              </a:extLst>
            </p:cNvPr>
            <p:cNvSpPr/>
            <p:nvPr/>
          </p:nvSpPr>
          <p:spPr>
            <a:xfrm rot="1986269">
              <a:off x="4415320" y="1906605"/>
              <a:ext cx="144372" cy="955976"/>
            </a:xfrm>
            <a:custGeom>
              <a:avLst/>
              <a:gdLst>
                <a:gd name="connsiteX0" fmla="*/ 44088 w 144372"/>
                <a:gd name="connsiteY0" fmla="*/ 5673 h 955976"/>
                <a:gd name="connsiteX1" fmla="*/ 72186 w 144372"/>
                <a:gd name="connsiteY1" fmla="*/ 0 h 955976"/>
                <a:gd name="connsiteX2" fmla="*/ 144372 w 144372"/>
                <a:gd name="connsiteY2" fmla="*/ 72186 h 955976"/>
                <a:gd name="connsiteX3" fmla="*/ 144371 w 144372"/>
                <a:gd name="connsiteY3" fmla="*/ 864790 h 955976"/>
                <a:gd name="connsiteX4" fmla="*/ 4515 w 144372"/>
                <a:gd name="connsiteY4" fmla="*/ 955976 h 955976"/>
                <a:gd name="connsiteX5" fmla="*/ 0 w 144372"/>
                <a:gd name="connsiteY5" fmla="*/ 945075 h 955976"/>
                <a:gd name="connsiteX6" fmla="*/ 0 w 144372"/>
                <a:gd name="connsiteY6" fmla="*/ 72186 h 955976"/>
                <a:gd name="connsiteX7" fmla="*/ 44088 w 144372"/>
                <a:gd name="connsiteY7" fmla="*/ 5673 h 955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372" h="955976">
                  <a:moveTo>
                    <a:pt x="44088" y="5673"/>
                  </a:moveTo>
                  <a:cubicBezTo>
                    <a:pt x="52724" y="2020"/>
                    <a:pt x="62219" y="0"/>
                    <a:pt x="72186" y="0"/>
                  </a:cubicBezTo>
                  <a:cubicBezTo>
                    <a:pt x="112053" y="0"/>
                    <a:pt x="144372" y="32319"/>
                    <a:pt x="144372" y="72186"/>
                  </a:cubicBezTo>
                  <a:lnTo>
                    <a:pt x="144371" y="864790"/>
                  </a:lnTo>
                  <a:lnTo>
                    <a:pt x="4515" y="955976"/>
                  </a:lnTo>
                  <a:lnTo>
                    <a:pt x="0" y="945075"/>
                  </a:lnTo>
                  <a:lnTo>
                    <a:pt x="0" y="72186"/>
                  </a:lnTo>
                  <a:cubicBezTo>
                    <a:pt x="0" y="42286"/>
                    <a:pt x="18179" y="16631"/>
                    <a:pt x="44088" y="5673"/>
                  </a:cubicBezTo>
                  <a:close/>
                </a:path>
              </a:pathLst>
            </a:custGeom>
            <a:solidFill>
              <a:srgbClr val="01C2D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Rounded Corners 14">
              <a:extLst>
                <a:ext uri="{FF2B5EF4-FFF2-40B4-BE49-F238E27FC236}">
                  <a16:creationId xmlns:a16="http://schemas.microsoft.com/office/drawing/2014/main" id="{B3E9F1E2-9505-8B91-49D8-CEB23A643555}"/>
                </a:ext>
              </a:extLst>
            </p:cNvPr>
            <p:cNvSpPr/>
            <p:nvPr/>
          </p:nvSpPr>
          <p:spPr>
            <a:xfrm rot="2046215">
              <a:off x="4700707" y="1570146"/>
              <a:ext cx="49619" cy="8775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2725DD2-97F3-2371-108F-F228A1086F84}"/>
                </a:ext>
              </a:extLst>
            </p:cNvPr>
            <p:cNvSpPr/>
            <p:nvPr/>
          </p:nvSpPr>
          <p:spPr>
            <a:xfrm rot="1986269">
              <a:off x="4461995" y="2288704"/>
              <a:ext cx="144372" cy="560983"/>
            </a:xfrm>
            <a:custGeom>
              <a:avLst/>
              <a:gdLst>
                <a:gd name="connsiteX0" fmla="*/ 44088 w 144372"/>
                <a:gd name="connsiteY0" fmla="*/ 5673 h 560983"/>
                <a:gd name="connsiteX1" fmla="*/ 72186 w 144372"/>
                <a:gd name="connsiteY1" fmla="*/ 0 h 560983"/>
                <a:gd name="connsiteX2" fmla="*/ 144372 w 144372"/>
                <a:gd name="connsiteY2" fmla="*/ 72186 h 560983"/>
                <a:gd name="connsiteX3" fmla="*/ 144371 w 144372"/>
                <a:gd name="connsiteY3" fmla="*/ 466853 h 560983"/>
                <a:gd name="connsiteX4" fmla="*/ 0 w 144372"/>
                <a:gd name="connsiteY4" fmla="*/ 560983 h 560983"/>
                <a:gd name="connsiteX5" fmla="*/ 0 w 144372"/>
                <a:gd name="connsiteY5" fmla="*/ 72186 h 560983"/>
                <a:gd name="connsiteX6" fmla="*/ 44088 w 144372"/>
                <a:gd name="connsiteY6" fmla="*/ 5673 h 56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372" h="560983">
                  <a:moveTo>
                    <a:pt x="44088" y="5673"/>
                  </a:moveTo>
                  <a:cubicBezTo>
                    <a:pt x="52724" y="2020"/>
                    <a:pt x="62219" y="0"/>
                    <a:pt x="72186" y="0"/>
                  </a:cubicBezTo>
                  <a:cubicBezTo>
                    <a:pt x="112053" y="0"/>
                    <a:pt x="144372" y="32319"/>
                    <a:pt x="144372" y="72186"/>
                  </a:cubicBezTo>
                  <a:lnTo>
                    <a:pt x="144371" y="466853"/>
                  </a:lnTo>
                  <a:lnTo>
                    <a:pt x="0" y="560983"/>
                  </a:lnTo>
                  <a:lnTo>
                    <a:pt x="0" y="72186"/>
                  </a:lnTo>
                  <a:cubicBezTo>
                    <a:pt x="0" y="42286"/>
                    <a:pt x="18180" y="16631"/>
                    <a:pt x="44088" y="5673"/>
                  </a:cubicBezTo>
                  <a:close/>
                </a:path>
              </a:pathLst>
            </a:custGeom>
            <a:solidFill>
              <a:srgbClr val="FEB51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Rounded Corners 16">
              <a:extLst>
                <a:ext uri="{FF2B5EF4-FFF2-40B4-BE49-F238E27FC236}">
                  <a16:creationId xmlns:a16="http://schemas.microsoft.com/office/drawing/2014/main" id="{3CBCFC20-E7B7-6BBD-092B-0A53942F5595}"/>
                </a:ext>
              </a:extLst>
            </p:cNvPr>
            <p:cNvSpPr/>
            <p:nvPr/>
          </p:nvSpPr>
          <p:spPr>
            <a:xfrm rot="1986269">
              <a:off x="4939476" y="1327017"/>
              <a:ext cx="45719" cy="624011"/>
            </a:xfrm>
            <a:prstGeom prst="roundRect">
              <a:avLst>
                <a:gd name="adj" fmla="val 50000"/>
              </a:avLst>
            </a:prstGeom>
            <a:solidFill>
              <a:srgbClr val="FEB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98FF4F3-724B-D590-F89C-F54241E22D76}"/>
                </a:ext>
              </a:extLst>
            </p:cNvPr>
            <p:cNvSpPr/>
            <p:nvPr/>
          </p:nvSpPr>
          <p:spPr>
            <a:xfrm rot="1986269">
              <a:off x="4638159" y="2244659"/>
              <a:ext cx="112020" cy="601776"/>
            </a:xfrm>
            <a:custGeom>
              <a:avLst/>
              <a:gdLst>
                <a:gd name="connsiteX0" fmla="*/ 34209 w 112020"/>
                <a:gd name="connsiteY0" fmla="*/ 4401 h 601776"/>
                <a:gd name="connsiteX1" fmla="*/ 56010 w 112020"/>
                <a:gd name="connsiteY1" fmla="*/ 0 h 601776"/>
                <a:gd name="connsiteX2" fmla="*/ 112020 w 112020"/>
                <a:gd name="connsiteY2" fmla="*/ 56010 h 601776"/>
                <a:gd name="connsiteX3" fmla="*/ 112020 w 112020"/>
                <a:gd name="connsiteY3" fmla="*/ 528738 h 601776"/>
                <a:gd name="connsiteX4" fmla="*/ 0 w 112020"/>
                <a:gd name="connsiteY4" fmla="*/ 601776 h 601776"/>
                <a:gd name="connsiteX5" fmla="*/ 0 w 112020"/>
                <a:gd name="connsiteY5" fmla="*/ 56010 h 601776"/>
                <a:gd name="connsiteX6" fmla="*/ 34209 w 112020"/>
                <a:gd name="connsiteY6" fmla="*/ 4401 h 60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020" h="601776">
                  <a:moveTo>
                    <a:pt x="34209" y="4401"/>
                  </a:moveTo>
                  <a:cubicBezTo>
                    <a:pt x="40909" y="1567"/>
                    <a:pt x="48277" y="0"/>
                    <a:pt x="56010" y="0"/>
                  </a:cubicBezTo>
                  <a:cubicBezTo>
                    <a:pt x="86943" y="0"/>
                    <a:pt x="112020" y="25077"/>
                    <a:pt x="112020" y="56010"/>
                  </a:cubicBezTo>
                  <a:lnTo>
                    <a:pt x="112020" y="528738"/>
                  </a:lnTo>
                  <a:lnTo>
                    <a:pt x="0" y="601776"/>
                  </a:lnTo>
                  <a:lnTo>
                    <a:pt x="0" y="56010"/>
                  </a:lnTo>
                  <a:cubicBezTo>
                    <a:pt x="0" y="32810"/>
                    <a:pt x="14106" y="12904"/>
                    <a:pt x="34209" y="4401"/>
                  </a:cubicBezTo>
                  <a:close/>
                </a:path>
              </a:pathLst>
            </a:custGeom>
            <a:solidFill>
              <a:srgbClr val="B6F10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Rounded Corners 18">
              <a:extLst>
                <a:ext uri="{FF2B5EF4-FFF2-40B4-BE49-F238E27FC236}">
                  <a16:creationId xmlns:a16="http://schemas.microsoft.com/office/drawing/2014/main" id="{C55728C8-4208-07B8-415E-48568D2C5CD8}"/>
                </a:ext>
              </a:extLst>
            </p:cNvPr>
            <p:cNvSpPr/>
            <p:nvPr/>
          </p:nvSpPr>
          <p:spPr>
            <a:xfrm rot="2046215">
              <a:off x="4844707" y="1858389"/>
              <a:ext cx="49619" cy="8775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DF7D3474-FF7C-E930-DA9E-1D1058091999}"/>
                </a:ext>
              </a:extLst>
            </p:cNvPr>
            <p:cNvSpPr/>
            <p:nvPr/>
          </p:nvSpPr>
          <p:spPr>
            <a:xfrm rot="1986269">
              <a:off x="5210097" y="1379653"/>
              <a:ext cx="61135" cy="572619"/>
            </a:xfrm>
            <a:prstGeom prst="roundRect">
              <a:avLst>
                <a:gd name="adj" fmla="val 50000"/>
              </a:avLst>
            </a:prstGeom>
            <a:solidFill>
              <a:srgbClr val="B6F1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Graphic 20" descr="Badge 1 outline">
            <a:extLst>
              <a:ext uri="{FF2B5EF4-FFF2-40B4-BE49-F238E27FC236}">
                <a16:creationId xmlns:a16="http://schemas.microsoft.com/office/drawing/2014/main" id="{841F9B7F-A606-CA53-5E38-4870BE6E07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5221004" y="1062977"/>
            <a:ext cx="914400" cy="914400"/>
          </a:xfrm>
          <a:prstGeom prst="rect">
            <a:avLst/>
          </a:prstGeom>
        </p:spPr>
      </p:pic>
      <p:sp>
        <p:nvSpPr>
          <p:cNvPr id="23" name="Rectangle: Rounded Corners 22">
            <a:extLst>
              <a:ext uri="{FF2B5EF4-FFF2-40B4-BE49-F238E27FC236}">
                <a16:creationId xmlns:a16="http://schemas.microsoft.com/office/drawing/2014/main" id="{3ED15D45-5D34-9B2F-D5C4-E0154CC16D1E}"/>
              </a:ext>
            </a:extLst>
          </p:cNvPr>
          <p:cNvSpPr/>
          <p:nvPr/>
        </p:nvSpPr>
        <p:spPr>
          <a:xfrm>
            <a:off x="7497494" y="1047900"/>
            <a:ext cx="82883" cy="91440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B9EB8C2-6914-4831-E184-F3DBF0B4C5AF}"/>
              </a:ext>
            </a:extLst>
          </p:cNvPr>
          <p:cNvSpPr txBox="1"/>
          <p:nvPr/>
        </p:nvSpPr>
        <p:spPr>
          <a:xfrm>
            <a:off x="7696930" y="1059586"/>
            <a:ext cx="3163821" cy="95410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Feature Importance: </a:t>
            </a:r>
            <a:r>
              <a:rPr lang="en-US" sz="1400" dirty="0">
                <a:latin typeface="Times New Roman" panose="02020603050405020304" pitchFamily="18" charset="0"/>
                <a:cs typeface="Times New Roman" panose="02020603050405020304" pitchFamily="18" charset="0"/>
              </a:rPr>
              <a:t>Electric Range emerges as the most influential factor in determining Base MSRP, highlighting its critical role in pricing strategies.</a:t>
            </a:r>
          </a:p>
        </p:txBody>
      </p:sp>
      <p:grpSp>
        <p:nvGrpSpPr>
          <p:cNvPr id="25" name="Group 24">
            <a:extLst>
              <a:ext uri="{FF2B5EF4-FFF2-40B4-BE49-F238E27FC236}">
                <a16:creationId xmlns:a16="http://schemas.microsoft.com/office/drawing/2014/main" id="{DDC5B180-3748-F201-D666-72294D47D9BF}"/>
              </a:ext>
            </a:extLst>
          </p:cNvPr>
          <p:cNvGrpSpPr/>
          <p:nvPr/>
        </p:nvGrpSpPr>
        <p:grpSpPr>
          <a:xfrm>
            <a:off x="4941065" y="2746501"/>
            <a:ext cx="6123709" cy="1755480"/>
            <a:chOff x="3034145" y="830229"/>
            <a:chExt cx="6123709" cy="1755480"/>
          </a:xfrm>
        </p:grpSpPr>
        <p:sp>
          <p:nvSpPr>
            <p:cNvPr id="26" name="Rectangle 25">
              <a:extLst>
                <a:ext uri="{FF2B5EF4-FFF2-40B4-BE49-F238E27FC236}">
                  <a16:creationId xmlns:a16="http://schemas.microsoft.com/office/drawing/2014/main" id="{AEF385AE-798E-819B-6DD1-881CD7FAB0DE}"/>
                </a:ext>
              </a:extLst>
            </p:cNvPr>
            <p:cNvSpPr/>
            <p:nvPr/>
          </p:nvSpPr>
          <p:spPr>
            <a:xfrm rot="249267">
              <a:off x="3947886" y="1528151"/>
              <a:ext cx="4963886" cy="1057558"/>
            </a:xfrm>
            <a:prstGeom prst="rect">
              <a:avLst/>
            </a:prstGeom>
            <a:solidFill>
              <a:schemeClr val="tx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3BB735C4-CE78-840E-015F-994DD2D5B365}"/>
                </a:ext>
              </a:extLst>
            </p:cNvPr>
            <p:cNvGrpSpPr/>
            <p:nvPr/>
          </p:nvGrpSpPr>
          <p:grpSpPr>
            <a:xfrm>
              <a:off x="3034145" y="830229"/>
              <a:ext cx="6123709" cy="1684010"/>
              <a:chOff x="2951018" y="1178571"/>
              <a:chExt cx="6123709" cy="1684010"/>
            </a:xfrm>
          </p:grpSpPr>
          <p:sp>
            <p:nvSpPr>
              <p:cNvPr id="32" name="Rectangle 31">
                <a:extLst>
                  <a:ext uri="{FF2B5EF4-FFF2-40B4-BE49-F238E27FC236}">
                    <a16:creationId xmlns:a16="http://schemas.microsoft.com/office/drawing/2014/main" id="{F7410E12-1F15-E56C-A098-A863FAC5716B}"/>
                  </a:ext>
                </a:extLst>
              </p:cNvPr>
              <p:cNvSpPr/>
              <p:nvPr/>
            </p:nvSpPr>
            <p:spPr>
              <a:xfrm>
                <a:off x="2951018" y="1260764"/>
                <a:ext cx="6123709" cy="1496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45967F3-151F-2174-0B3E-52FF6E10F969}"/>
                  </a:ext>
                </a:extLst>
              </p:cNvPr>
              <p:cNvGrpSpPr/>
              <p:nvPr/>
            </p:nvGrpSpPr>
            <p:grpSpPr>
              <a:xfrm>
                <a:off x="2951019" y="1178571"/>
                <a:ext cx="2320213" cy="1684010"/>
                <a:chOff x="2951019" y="1178571"/>
                <a:chExt cx="2320213" cy="1684010"/>
              </a:xfrm>
            </p:grpSpPr>
            <p:sp>
              <p:nvSpPr>
                <p:cNvPr id="34" name="Freeform: Shape 33">
                  <a:extLst>
                    <a:ext uri="{FF2B5EF4-FFF2-40B4-BE49-F238E27FC236}">
                      <a16:creationId xmlns:a16="http://schemas.microsoft.com/office/drawing/2014/main" id="{880CBEBB-83B0-FC32-A54A-F1D1DFF6FC25}"/>
                    </a:ext>
                  </a:extLst>
                </p:cNvPr>
                <p:cNvSpPr/>
                <p:nvPr/>
              </p:nvSpPr>
              <p:spPr>
                <a:xfrm flipV="1">
                  <a:off x="2951019" y="1260764"/>
                  <a:ext cx="2175164" cy="1496291"/>
                </a:xfrm>
                <a:custGeom>
                  <a:avLst/>
                  <a:gdLst>
                    <a:gd name="connsiteX0" fmla="*/ 0 w 2175164"/>
                    <a:gd name="connsiteY0" fmla="*/ 1496291 h 1496291"/>
                    <a:gd name="connsiteX1" fmla="*/ 1205346 w 2175164"/>
                    <a:gd name="connsiteY1" fmla="*/ 1496291 h 1496291"/>
                    <a:gd name="connsiteX2" fmla="*/ 2175164 w 2175164"/>
                    <a:gd name="connsiteY2" fmla="*/ 1496291 h 1496291"/>
                    <a:gd name="connsiteX3" fmla="*/ 1205346 w 2175164"/>
                    <a:gd name="connsiteY3" fmla="*/ 0 h 1496291"/>
                    <a:gd name="connsiteX4" fmla="*/ 0 w 2175164"/>
                    <a:gd name="connsiteY4" fmla="*/ 0 h 1496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5164" h="1496291">
                      <a:moveTo>
                        <a:pt x="0" y="1496291"/>
                      </a:moveTo>
                      <a:lnTo>
                        <a:pt x="1205346" y="1496291"/>
                      </a:lnTo>
                      <a:lnTo>
                        <a:pt x="2175164" y="1496291"/>
                      </a:lnTo>
                      <a:lnTo>
                        <a:pt x="1205346" y="0"/>
                      </a:lnTo>
                      <a:lnTo>
                        <a:pt x="0" y="0"/>
                      </a:lnTo>
                      <a:close/>
                    </a:path>
                  </a:pathLst>
                </a:custGeom>
                <a:solidFill>
                  <a:srgbClr val="FF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8953A3FE-EA32-A6F2-AB84-9866B71A5F47}"/>
                    </a:ext>
                  </a:extLst>
                </p:cNvPr>
                <p:cNvSpPr/>
                <p:nvPr/>
              </p:nvSpPr>
              <p:spPr>
                <a:xfrm rot="1877837">
                  <a:off x="4596984" y="1190838"/>
                  <a:ext cx="119576" cy="540432"/>
                </a:xfrm>
                <a:custGeom>
                  <a:avLst/>
                  <a:gdLst>
                    <a:gd name="connsiteX0" fmla="*/ 0 w 119576"/>
                    <a:gd name="connsiteY0" fmla="*/ 72695 h 540432"/>
                    <a:gd name="connsiteX1" fmla="*/ 119576 w 119576"/>
                    <a:gd name="connsiteY1" fmla="*/ 0 h 540432"/>
                    <a:gd name="connsiteX2" fmla="*/ 119575 w 119576"/>
                    <a:gd name="connsiteY2" fmla="*/ 480644 h 540432"/>
                    <a:gd name="connsiteX3" fmla="*/ 59787 w 119576"/>
                    <a:gd name="connsiteY3" fmla="*/ 540432 h 540432"/>
                    <a:gd name="connsiteX4" fmla="*/ 59788 w 119576"/>
                    <a:gd name="connsiteY4" fmla="*/ 540431 h 540432"/>
                    <a:gd name="connsiteX5" fmla="*/ 0 w 119576"/>
                    <a:gd name="connsiteY5" fmla="*/ 480643 h 540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576" h="540432">
                      <a:moveTo>
                        <a:pt x="0" y="72695"/>
                      </a:moveTo>
                      <a:lnTo>
                        <a:pt x="119576" y="0"/>
                      </a:lnTo>
                      <a:lnTo>
                        <a:pt x="119575" y="480644"/>
                      </a:lnTo>
                      <a:cubicBezTo>
                        <a:pt x="119575" y="513664"/>
                        <a:pt x="92807" y="540432"/>
                        <a:pt x="59787" y="540432"/>
                      </a:cubicBezTo>
                      <a:lnTo>
                        <a:pt x="59788" y="540431"/>
                      </a:lnTo>
                      <a:cubicBezTo>
                        <a:pt x="26768" y="540431"/>
                        <a:pt x="0" y="513663"/>
                        <a:pt x="0" y="480643"/>
                      </a:cubicBezTo>
                      <a:close/>
                    </a:path>
                  </a:pathLst>
                </a:custGeom>
                <a:solidFill>
                  <a:srgbClr val="FF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687B9CFC-0134-0888-9BC9-D4FEC7AE2AB8}"/>
                    </a:ext>
                  </a:extLst>
                </p:cNvPr>
                <p:cNvSpPr/>
                <p:nvPr/>
              </p:nvSpPr>
              <p:spPr>
                <a:xfrm rot="1877837">
                  <a:off x="4345455" y="1197363"/>
                  <a:ext cx="119576" cy="533396"/>
                </a:xfrm>
                <a:custGeom>
                  <a:avLst/>
                  <a:gdLst>
                    <a:gd name="connsiteX0" fmla="*/ 0 w 119576"/>
                    <a:gd name="connsiteY0" fmla="*/ 72695 h 533396"/>
                    <a:gd name="connsiteX1" fmla="*/ 119576 w 119576"/>
                    <a:gd name="connsiteY1" fmla="*/ 0 h 533396"/>
                    <a:gd name="connsiteX2" fmla="*/ 119575 w 119576"/>
                    <a:gd name="connsiteY2" fmla="*/ 473608 h 533396"/>
                    <a:gd name="connsiteX3" fmla="*/ 59787 w 119576"/>
                    <a:gd name="connsiteY3" fmla="*/ 533396 h 533396"/>
                    <a:gd name="connsiteX4" fmla="*/ 59788 w 119576"/>
                    <a:gd name="connsiteY4" fmla="*/ 533395 h 533396"/>
                    <a:gd name="connsiteX5" fmla="*/ 0 w 119576"/>
                    <a:gd name="connsiteY5" fmla="*/ 473607 h 533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576" h="533396">
                      <a:moveTo>
                        <a:pt x="0" y="72695"/>
                      </a:moveTo>
                      <a:lnTo>
                        <a:pt x="119576" y="0"/>
                      </a:lnTo>
                      <a:lnTo>
                        <a:pt x="119575" y="473608"/>
                      </a:lnTo>
                      <a:cubicBezTo>
                        <a:pt x="119575" y="506628"/>
                        <a:pt x="92807" y="533396"/>
                        <a:pt x="59787" y="533396"/>
                      </a:cubicBezTo>
                      <a:lnTo>
                        <a:pt x="59788" y="533395"/>
                      </a:lnTo>
                      <a:cubicBezTo>
                        <a:pt x="26768" y="533395"/>
                        <a:pt x="0" y="506627"/>
                        <a:pt x="0" y="473607"/>
                      </a:cubicBezTo>
                      <a:close/>
                    </a:path>
                  </a:pathLst>
                </a:custGeom>
                <a:solidFill>
                  <a:srgbClr val="01C2D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D77FF195-EBBA-0096-3EEB-45F514CD84D6}"/>
                    </a:ext>
                  </a:extLst>
                </p:cNvPr>
                <p:cNvSpPr/>
                <p:nvPr/>
              </p:nvSpPr>
              <p:spPr>
                <a:xfrm rot="1877837">
                  <a:off x="4834764" y="1178571"/>
                  <a:ext cx="119576" cy="861998"/>
                </a:xfrm>
                <a:custGeom>
                  <a:avLst/>
                  <a:gdLst>
                    <a:gd name="connsiteX0" fmla="*/ 0 w 119576"/>
                    <a:gd name="connsiteY0" fmla="*/ 59137 h 861998"/>
                    <a:gd name="connsiteX1" fmla="*/ 97275 w 119576"/>
                    <a:gd name="connsiteY1" fmla="*/ 0 h 861998"/>
                    <a:gd name="connsiteX2" fmla="*/ 102064 w 119576"/>
                    <a:gd name="connsiteY2" fmla="*/ 1984 h 861998"/>
                    <a:gd name="connsiteX3" fmla="*/ 119576 w 119576"/>
                    <a:gd name="connsiteY3" fmla="*/ 44260 h 861998"/>
                    <a:gd name="connsiteX4" fmla="*/ 119575 w 119576"/>
                    <a:gd name="connsiteY4" fmla="*/ 802210 h 861998"/>
                    <a:gd name="connsiteX5" fmla="*/ 59787 w 119576"/>
                    <a:gd name="connsiteY5" fmla="*/ 861998 h 861998"/>
                    <a:gd name="connsiteX6" fmla="*/ 59788 w 119576"/>
                    <a:gd name="connsiteY6" fmla="*/ 861997 h 861998"/>
                    <a:gd name="connsiteX7" fmla="*/ 0 w 119576"/>
                    <a:gd name="connsiteY7" fmla="*/ 802209 h 86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76" h="861998">
                      <a:moveTo>
                        <a:pt x="0" y="59137"/>
                      </a:moveTo>
                      <a:lnTo>
                        <a:pt x="97275" y="0"/>
                      </a:lnTo>
                      <a:lnTo>
                        <a:pt x="102064" y="1984"/>
                      </a:lnTo>
                      <a:cubicBezTo>
                        <a:pt x="112884" y="12803"/>
                        <a:pt x="119576" y="27750"/>
                        <a:pt x="119576" y="44260"/>
                      </a:cubicBezTo>
                      <a:cubicBezTo>
                        <a:pt x="119576" y="296910"/>
                        <a:pt x="119575" y="549560"/>
                        <a:pt x="119575" y="802210"/>
                      </a:cubicBezTo>
                      <a:cubicBezTo>
                        <a:pt x="119575" y="835230"/>
                        <a:pt x="92807" y="861998"/>
                        <a:pt x="59787" y="861998"/>
                      </a:cubicBezTo>
                      <a:lnTo>
                        <a:pt x="59788" y="861997"/>
                      </a:lnTo>
                      <a:cubicBezTo>
                        <a:pt x="26768" y="861997"/>
                        <a:pt x="0" y="835229"/>
                        <a:pt x="0" y="8022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Rounded Corners 37">
                  <a:extLst>
                    <a:ext uri="{FF2B5EF4-FFF2-40B4-BE49-F238E27FC236}">
                      <a16:creationId xmlns:a16="http://schemas.microsoft.com/office/drawing/2014/main" id="{DA3F4636-1A3E-5D90-9019-6C97FFDD99FE}"/>
                    </a:ext>
                  </a:extLst>
                </p:cNvPr>
                <p:cNvSpPr/>
                <p:nvPr/>
              </p:nvSpPr>
              <p:spPr>
                <a:xfrm rot="1877837">
                  <a:off x="4927054" y="1469258"/>
                  <a:ext cx="45719" cy="877525"/>
                </a:xfrm>
                <a:prstGeom prst="roundRect">
                  <a:avLst>
                    <a:gd name="adj" fmla="val 50000"/>
                  </a:avLst>
                </a:prstGeom>
                <a:solidFill>
                  <a:srgbClr val="FF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3B54A8C5-760C-CD81-BF77-25AD72A6A9D6}"/>
                    </a:ext>
                  </a:extLst>
                </p:cNvPr>
                <p:cNvSpPr/>
                <p:nvPr/>
              </p:nvSpPr>
              <p:spPr>
                <a:xfrm rot="1986269">
                  <a:off x="4415320" y="1906605"/>
                  <a:ext cx="144372" cy="955976"/>
                </a:xfrm>
                <a:custGeom>
                  <a:avLst/>
                  <a:gdLst>
                    <a:gd name="connsiteX0" fmla="*/ 44088 w 144372"/>
                    <a:gd name="connsiteY0" fmla="*/ 5673 h 955976"/>
                    <a:gd name="connsiteX1" fmla="*/ 72186 w 144372"/>
                    <a:gd name="connsiteY1" fmla="*/ 0 h 955976"/>
                    <a:gd name="connsiteX2" fmla="*/ 144372 w 144372"/>
                    <a:gd name="connsiteY2" fmla="*/ 72186 h 955976"/>
                    <a:gd name="connsiteX3" fmla="*/ 144371 w 144372"/>
                    <a:gd name="connsiteY3" fmla="*/ 864790 h 955976"/>
                    <a:gd name="connsiteX4" fmla="*/ 4515 w 144372"/>
                    <a:gd name="connsiteY4" fmla="*/ 955976 h 955976"/>
                    <a:gd name="connsiteX5" fmla="*/ 0 w 144372"/>
                    <a:gd name="connsiteY5" fmla="*/ 945075 h 955976"/>
                    <a:gd name="connsiteX6" fmla="*/ 0 w 144372"/>
                    <a:gd name="connsiteY6" fmla="*/ 72186 h 955976"/>
                    <a:gd name="connsiteX7" fmla="*/ 44088 w 144372"/>
                    <a:gd name="connsiteY7" fmla="*/ 5673 h 955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372" h="955976">
                      <a:moveTo>
                        <a:pt x="44088" y="5673"/>
                      </a:moveTo>
                      <a:cubicBezTo>
                        <a:pt x="52724" y="2020"/>
                        <a:pt x="62219" y="0"/>
                        <a:pt x="72186" y="0"/>
                      </a:cubicBezTo>
                      <a:cubicBezTo>
                        <a:pt x="112053" y="0"/>
                        <a:pt x="144372" y="32319"/>
                        <a:pt x="144372" y="72186"/>
                      </a:cubicBezTo>
                      <a:lnTo>
                        <a:pt x="144371" y="864790"/>
                      </a:lnTo>
                      <a:lnTo>
                        <a:pt x="4515" y="955976"/>
                      </a:lnTo>
                      <a:lnTo>
                        <a:pt x="0" y="945075"/>
                      </a:lnTo>
                      <a:lnTo>
                        <a:pt x="0" y="72186"/>
                      </a:lnTo>
                      <a:cubicBezTo>
                        <a:pt x="0" y="42286"/>
                        <a:pt x="18179" y="16631"/>
                        <a:pt x="44088" y="5673"/>
                      </a:cubicBezTo>
                      <a:close/>
                    </a:path>
                  </a:pathLst>
                </a:custGeom>
                <a:solidFill>
                  <a:srgbClr val="01C2D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ectangle: Rounded Corners 39">
                  <a:extLst>
                    <a:ext uri="{FF2B5EF4-FFF2-40B4-BE49-F238E27FC236}">
                      <a16:creationId xmlns:a16="http://schemas.microsoft.com/office/drawing/2014/main" id="{EA0AC3F6-087F-5813-220F-D03ED5FC3E67}"/>
                    </a:ext>
                  </a:extLst>
                </p:cNvPr>
                <p:cNvSpPr/>
                <p:nvPr/>
              </p:nvSpPr>
              <p:spPr>
                <a:xfrm rot="2046215">
                  <a:off x="4700707" y="1570146"/>
                  <a:ext cx="49619" cy="8775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8EC30228-21CD-7515-913F-4D85550D1295}"/>
                    </a:ext>
                  </a:extLst>
                </p:cNvPr>
                <p:cNvSpPr/>
                <p:nvPr/>
              </p:nvSpPr>
              <p:spPr>
                <a:xfrm rot="1986269">
                  <a:off x="4461995" y="2288704"/>
                  <a:ext cx="144372" cy="560983"/>
                </a:xfrm>
                <a:custGeom>
                  <a:avLst/>
                  <a:gdLst>
                    <a:gd name="connsiteX0" fmla="*/ 44088 w 144372"/>
                    <a:gd name="connsiteY0" fmla="*/ 5673 h 560983"/>
                    <a:gd name="connsiteX1" fmla="*/ 72186 w 144372"/>
                    <a:gd name="connsiteY1" fmla="*/ 0 h 560983"/>
                    <a:gd name="connsiteX2" fmla="*/ 144372 w 144372"/>
                    <a:gd name="connsiteY2" fmla="*/ 72186 h 560983"/>
                    <a:gd name="connsiteX3" fmla="*/ 144371 w 144372"/>
                    <a:gd name="connsiteY3" fmla="*/ 466853 h 560983"/>
                    <a:gd name="connsiteX4" fmla="*/ 0 w 144372"/>
                    <a:gd name="connsiteY4" fmla="*/ 560983 h 560983"/>
                    <a:gd name="connsiteX5" fmla="*/ 0 w 144372"/>
                    <a:gd name="connsiteY5" fmla="*/ 72186 h 560983"/>
                    <a:gd name="connsiteX6" fmla="*/ 44088 w 144372"/>
                    <a:gd name="connsiteY6" fmla="*/ 5673 h 56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372" h="560983">
                      <a:moveTo>
                        <a:pt x="44088" y="5673"/>
                      </a:moveTo>
                      <a:cubicBezTo>
                        <a:pt x="52724" y="2020"/>
                        <a:pt x="62219" y="0"/>
                        <a:pt x="72186" y="0"/>
                      </a:cubicBezTo>
                      <a:cubicBezTo>
                        <a:pt x="112053" y="0"/>
                        <a:pt x="144372" y="32319"/>
                        <a:pt x="144372" y="72186"/>
                      </a:cubicBezTo>
                      <a:lnTo>
                        <a:pt x="144371" y="466853"/>
                      </a:lnTo>
                      <a:lnTo>
                        <a:pt x="0" y="560983"/>
                      </a:lnTo>
                      <a:lnTo>
                        <a:pt x="0" y="72186"/>
                      </a:lnTo>
                      <a:cubicBezTo>
                        <a:pt x="0" y="42286"/>
                        <a:pt x="18180" y="16631"/>
                        <a:pt x="44088" y="5673"/>
                      </a:cubicBezTo>
                      <a:close/>
                    </a:path>
                  </a:pathLst>
                </a:custGeom>
                <a:solidFill>
                  <a:srgbClr val="FEB51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Rectangle: Rounded Corners 41">
                  <a:extLst>
                    <a:ext uri="{FF2B5EF4-FFF2-40B4-BE49-F238E27FC236}">
                      <a16:creationId xmlns:a16="http://schemas.microsoft.com/office/drawing/2014/main" id="{91C34F85-519F-8E83-EB48-A5541241A75E}"/>
                    </a:ext>
                  </a:extLst>
                </p:cNvPr>
                <p:cNvSpPr/>
                <p:nvPr/>
              </p:nvSpPr>
              <p:spPr>
                <a:xfrm rot="1986269">
                  <a:off x="4939476" y="1327017"/>
                  <a:ext cx="45719" cy="624011"/>
                </a:xfrm>
                <a:prstGeom prst="roundRect">
                  <a:avLst>
                    <a:gd name="adj" fmla="val 50000"/>
                  </a:avLst>
                </a:prstGeom>
                <a:solidFill>
                  <a:srgbClr val="FEB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58BCAEC0-D25C-5B1C-BD1B-FA82088F81BA}"/>
                    </a:ext>
                  </a:extLst>
                </p:cNvPr>
                <p:cNvSpPr/>
                <p:nvPr/>
              </p:nvSpPr>
              <p:spPr>
                <a:xfrm rot="1986269">
                  <a:off x="4638159" y="2244659"/>
                  <a:ext cx="112020" cy="601776"/>
                </a:xfrm>
                <a:custGeom>
                  <a:avLst/>
                  <a:gdLst>
                    <a:gd name="connsiteX0" fmla="*/ 34209 w 112020"/>
                    <a:gd name="connsiteY0" fmla="*/ 4401 h 601776"/>
                    <a:gd name="connsiteX1" fmla="*/ 56010 w 112020"/>
                    <a:gd name="connsiteY1" fmla="*/ 0 h 601776"/>
                    <a:gd name="connsiteX2" fmla="*/ 112020 w 112020"/>
                    <a:gd name="connsiteY2" fmla="*/ 56010 h 601776"/>
                    <a:gd name="connsiteX3" fmla="*/ 112020 w 112020"/>
                    <a:gd name="connsiteY3" fmla="*/ 528738 h 601776"/>
                    <a:gd name="connsiteX4" fmla="*/ 0 w 112020"/>
                    <a:gd name="connsiteY4" fmla="*/ 601776 h 601776"/>
                    <a:gd name="connsiteX5" fmla="*/ 0 w 112020"/>
                    <a:gd name="connsiteY5" fmla="*/ 56010 h 601776"/>
                    <a:gd name="connsiteX6" fmla="*/ 34209 w 112020"/>
                    <a:gd name="connsiteY6" fmla="*/ 4401 h 60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020" h="601776">
                      <a:moveTo>
                        <a:pt x="34209" y="4401"/>
                      </a:moveTo>
                      <a:cubicBezTo>
                        <a:pt x="40909" y="1567"/>
                        <a:pt x="48277" y="0"/>
                        <a:pt x="56010" y="0"/>
                      </a:cubicBezTo>
                      <a:cubicBezTo>
                        <a:pt x="86943" y="0"/>
                        <a:pt x="112020" y="25077"/>
                        <a:pt x="112020" y="56010"/>
                      </a:cubicBezTo>
                      <a:lnTo>
                        <a:pt x="112020" y="528738"/>
                      </a:lnTo>
                      <a:lnTo>
                        <a:pt x="0" y="601776"/>
                      </a:lnTo>
                      <a:lnTo>
                        <a:pt x="0" y="56010"/>
                      </a:lnTo>
                      <a:cubicBezTo>
                        <a:pt x="0" y="32810"/>
                        <a:pt x="14106" y="12904"/>
                        <a:pt x="34209" y="4401"/>
                      </a:cubicBezTo>
                      <a:close/>
                    </a:path>
                  </a:pathLst>
                </a:custGeom>
                <a:solidFill>
                  <a:srgbClr val="B6F10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Rectangle: Rounded Corners 43">
                  <a:extLst>
                    <a:ext uri="{FF2B5EF4-FFF2-40B4-BE49-F238E27FC236}">
                      <a16:creationId xmlns:a16="http://schemas.microsoft.com/office/drawing/2014/main" id="{43BED03A-0F95-E21F-681D-9000D1C4FD11}"/>
                    </a:ext>
                  </a:extLst>
                </p:cNvPr>
                <p:cNvSpPr/>
                <p:nvPr/>
              </p:nvSpPr>
              <p:spPr>
                <a:xfrm rot="2046215">
                  <a:off x="4844707" y="1858389"/>
                  <a:ext cx="49619" cy="8775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4256F671-4E10-6EAD-81B8-F76D31D34FE2}"/>
                    </a:ext>
                  </a:extLst>
                </p:cNvPr>
                <p:cNvSpPr/>
                <p:nvPr/>
              </p:nvSpPr>
              <p:spPr>
                <a:xfrm rot="1986269">
                  <a:off x="5210097" y="1379653"/>
                  <a:ext cx="61135" cy="572619"/>
                </a:xfrm>
                <a:prstGeom prst="roundRect">
                  <a:avLst>
                    <a:gd name="adj" fmla="val 50000"/>
                  </a:avLst>
                </a:prstGeom>
                <a:solidFill>
                  <a:srgbClr val="B6F1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8" name="Graphic 27" descr="Badge outline">
              <a:extLst>
                <a:ext uri="{FF2B5EF4-FFF2-40B4-BE49-F238E27FC236}">
                  <a16:creationId xmlns:a16="http://schemas.microsoft.com/office/drawing/2014/main" id="{33998140-D128-46AA-5478-AE5612C430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319257" y="1214819"/>
              <a:ext cx="914400" cy="914400"/>
            </a:xfrm>
            <a:prstGeom prst="rect">
              <a:avLst/>
            </a:prstGeom>
          </p:spPr>
        </p:pic>
        <p:sp>
          <p:nvSpPr>
            <p:cNvPr id="30" name="Rectangle: Rounded Corners 29">
              <a:extLst>
                <a:ext uri="{FF2B5EF4-FFF2-40B4-BE49-F238E27FC236}">
                  <a16:creationId xmlns:a16="http://schemas.microsoft.com/office/drawing/2014/main" id="{97FF25A6-AE23-2C78-A137-ED8DE23E8823}"/>
                </a:ext>
              </a:extLst>
            </p:cNvPr>
            <p:cNvSpPr/>
            <p:nvPr/>
          </p:nvSpPr>
          <p:spPr>
            <a:xfrm>
              <a:off x="5653147" y="1202609"/>
              <a:ext cx="82883" cy="91440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4D03703-CEA5-6D47-F7FE-2EE898133E6C}"/>
                </a:ext>
              </a:extLst>
            </p:cNvPr>
            <p:cNvSpPr txBox="1"/>
            <p:nvPr/>
          </p:nvSpPr>
          <p:spPr>
            <a:xfrm>
              <a:off x="5778690" y="1111628"/>
              <a:ext cx="2952922" cy="1169551"/>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Model Performance: </a:t>
              </a:r>
              <a:r>
                <a:rPr lang="en-US" sz="1400" dirty="0">
                  <a:latin typeface="Times New Roman" panose="02020603050405020304" pitchFamily="18" charset="0"/>
                  <a:cs typeface="Times New Roman" panose="02020603050405020304" pitchFamily="18" charset="0"/>
                </a:rPr>
                <a:t>Our models, including Linear Regression, Random Forest, and Gradient Boosted Trees, demonstrate varying levels of accuracy in predicting Base MSRP.</a:t>
              </a:r>
            </a:p>
          </p:txBody>
        </p:sp>
      </p:grpSp>
      <p:grpSp>
        <p:nvGrpSpPr>
          <p:cNvPr id="46" name="Group 45">
            <a:extLst>
              <a:ext uri="{FF2B5EF4-FFF2-40B4-BE49-F238E27FC236}">
                <a16:creationId xmlns:a16="http://schemas.microsoft.com/office/drawing/2014/main" id="{BC8491E3-E535-7F61-BD06-D20D6B00E935}"/>
              </a:ext>
            </a:extLst>
          </p:cNvPr>
          <p:cNvGrpSpPr/>
          <p:nvPr/>
        </p:nvGrpSpPr>
        <p:grpSpPr>
          <a:xfrm>
            <a:off x="4935892" y="4825636"/>
            <a:ext cx="6228936" cy="1755480"/>
            <a:chOff x="3034145" y="830229"/>
            <a:chExt cx="6228936" cy="1755480"/>
          </a:xfrm>
        </p:grpSpPr>
        <p:sp>
          <p:nvSpPr>
            <p:cNvPr id="47" name="Rectangle 46">
              <a:extLst>
                <a:ext uri="{FF2B5EF4-FFF2-40B4-BE49-F238E27FC236}">
                  <a16:creationId xmlns:a16="http://schemas.microsoft.com/office/drawing/2014/main" id="{26C88B0B-CC33-A496-1786-E96B7C0D3048}"/>
                </a:ext>
              </a:extLst>
            </p:cNvPr>
            <p:cNvSpPr/>
            <p:nvPr/>
          </p:nvSpPr>
          <p:spPr>
            <a:xfrm rot="249267">
              <a:off x="3947886" y="1528151"/>
              <a:ext cx="4963886" cy="1057558"/>
            </a:xfrm>
            <a:prstGeom prst="rect">
              <a:avLst/>
            </a:prstGeom>
            <a:solidFill>
              <a:schemeClr val="tx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656E18DA-B24A-FE56-BCD5-1EDBDE57FED2}"/>
                </a:ext>
              </a:extLst>
            </p:cNvPr>
            <p:cNvGrpSpPr/>
            <p:nvPr/>
          </p:nvGrpSpPr>
          <p:grpSpPr>
            <a:xfrm>
              <a:off x="3034145" y="830229"/>
              <a:ext cx="6123709" cy="1684010"/>
              <a:chOff x="2951018" y="1178571"/>
              <a:chExt cx="6123709" cy="1684010"/>
            </a:xfrm>
          </p:grpSpPr>
          <p:sp>
            <p:nvSpPr>
              <p:cNvPr id="53" name="Rectangle 52">
                <a:extLst>
                  <a:ext uri="{FF2B5EF4-FFF2-40B4-BE49-F238E27FC236}">
                    <a16:creationId xmlns:a16="http://schemas.microsoft.com/office/drawing/2014/main" id="{2A2045B4-753F-14FD-9AED-8EFE5F10A6BC}"/>
                  </a:ext>
                </a:extLst>
              </p:cNvPr>
              <p:cNvSpPr/>
              <p:nvPr/>
            </p:nvSpPr>
            <p:spPr>
              <a:xfrm>
                <a:off x="2951018" y="1260764"/>
                <a:ext cx="6123709" cy="1496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7FE9A4D1-D344-43B1-FE15-82AA931AB5A6}"/>
                  </a:ext>
                </a:extLst>
              </p:cNvPr>
              <p:cNvGrpSpPr/>
              <p:nvPr/>
            </p:nvGrpSpPr>
            <p:grpSpPr>
              <a:xfrm>
                <a:off x="2951019" y="1178571"/>
                <a:ext cx="2320213" cy="1684010"/>
                <a:chOff x="2951019" y="1178571"/>
                <a:chExt cx="2320213" cy="1684010"/>
              </a:xfrm>
            </p:grpSpPr>
            <p:sp>
              <p:nvSpPr>
                <p:cNvPr id="55" name="Freeform: Shape 54">
                  <a:extLst>
                    <a:ext uri="{FF2B5EF4-FFF2-40B4-BE49-F238E27FC236}">
                      <a16:creationId xmlns:a16="http://schemas.microsoft.com/office/drawing/2014/main" id="{208A5FE0-4F50-A909-2FB8-480791F86BAB}"/>
                    </a:ext>
                  </a:extLst>
                </p:cNvPr>
                <p:cNvSpPr/>
                <p:nvPr/>
              </p:nvSpPr>
              <p:spPr>
                <a:xfrm flipV="1">
                  <a:off x="2951019" y="1260764"/>
                  <a:ext cx="2175164" cy="1496291"/>
                </a:xfrm>
                <a:custGeom>
                  <a:avLst/>
                  <a:gdLst>
                    <a:gd name="connsiteX0" fmla="*/ 0 w 2175164"/>
                    <a:gd name="connsiteY0" fmla="*/ 1496291 h 1496291"/>
                    <a:gd name="connsiteX1" fmla="*/ 1205346 w 2175164"/>
                    <a:gd name="connsiteY1" fmla="*/ 1496291 h 1496291"/>
                    <a:gd name="connsiteX2" fmla="*/ 2175164 w 2175164"/>
                    <a:gd name="connsiteY2" fmla="*/ 1496291 h 1496291"/>
                    <a:gd name="connsiteX3" fmla="*/ 1205346 w 2175164"/>
                    <a:gd name="connsiteY3" fmla="*/ 0 h 1496291"/>
                    <a:gd name="connsiteX4" fmla="*/ 0 w 2175164"/>
                    <a:gd name="connsiteY4" fmla="*/ 0 h 1496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5164" h="1496291">
                      <a:moveTo>
                        <a:pt x="0" y="1496291"/>
                      </a:moveTo>
                      <a:lnTo>
                        <a:pt x="1205346" y="1496291"/>
                      </a:lnTo>
                      <a:lnTo>
                        <a:pt x="2175164" y="1496291"/>
                      </a:lnTo>
                      <a:lnTo>
                        <a:pt x="1205346" y="0"/>
                      </a:lnTo>
                      <a:lnTo>
                        <a:pt x="0" y="0"/>
                      </a:lnTo>
                      <a:close/>
                    </a:path>
                  </a:pathLst>
                </a:custGeom>
                <a:solidFill>
                  <a:srgbClr val="FF79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7D446C81-32A6-DB0C-EF0D-3ECD7065884A}"/>
                    </a:ext>
                  </a:extLst>
                </p:cNvPr>
                <p:cNvSpPr/>
                <p:nvPr/>
              </p:nvSpPr>
              <p:spPr>
                <a:xfrm rot="1877837">
                  <a:off x="4596984" y="1190838"/>
                  <a:ext cx="119576" cy="540432"/>
                </a:xfrm>
                <a:custGeom>
                  <a:avLst/>
                  <a:gdLst>
                    <a:gd name="connsiteX0" fmla="*/ 0 w 119576"/>
                    <a:gd name="connsiteY0" fmla="*/ 72695 h 540432"/>
                    <a:gd name="connsiteX1" fmla="*/ 119576 w 119576"/>
                    <a:gd name="connsiteY1" fmla="*/ 0 h 540432"/>
                    <a:gd name="connsiteX2" fmla="*/ 119575 w 119576"/>
                    <a:gd name="connsiteY2" fmla="*/ 480644 h 540432"/>
                    <a:gd name="connsiteX3" fmla="*/ 59787 w 119576"/>
                    <a:gd name="connsiteY3" fmla="*/ 540432 h 540432"/>
                    <a:gd name="connsiteX4" fmla="*/ 59788 w 119576"/>
                    <a:gd name="connsiteY4" fmla="*/ 540431 h 540432"/>
                    <a:gd name="connsiteX5" fmla="*/ 0 w 119576"/>
                    <a:gd name="connsiteY5" fmla="*/ 480643 h 540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576" h="540432">
                      <a:moveTo>
                        <a:pt x="0" y="72695"/>
                      </a:moveTo>
                      <a:lnTo>
                        <a:pt x="119576" y="0"/>
                      </a:lnTo>
                      <a:lnTo>
                        <a:pt x="119575" y="480644"/>
                      </a:lnTo>
                      <a:cubicBezTo>
                        <a:pt x="119575" y="513664"/>
                        <a:pt x="92807" y="540432"/>
                        <a:pt x="59787" y="540432"/>
                      </a:cubicBezTo>
                      <a:lnTo>
                        <a:pt x="59788" y="540431"/>
                      </a:lnTo>
                      <a:cubicBezTo>
                        <a:pt x="26768" y="540431"/>
                        <a:pt x="0" y="513663"/>
                        <a:pt x="0" y="480643"/>
                      </a:cubicBezTo>
                      <a:close/>
                    </a:path>
                  </a:pathLst>
                </a:custGeom>
                <a:solidFill>
                  <a:srgbClr val="FF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C89C2F30-E911-E568-5E55-2EC8F452740E}"/>
                    </a:ext>
                  </a:extLst>
                </p:cNvPr>
                <p:cNvSpPr/>
                <p:nvPr/>
              </p:nvSpPr>
              <p:spPr>
                <a:xfrm rot="1877837">
                  <a:off x="4345455" y="1197363"/>
                  <a:ext cx="119576" cy="533396"/>
                </a:xfrm>
                <a:custGeom>
                  <a:avLst/>
                  <a:gdLst>
                    <a:gd name="connsiteX0" fmla="*/ 0 w 119576"/>
                    <a:gd name="connsiteY0" fmla="*/ 72695 h 533396"/>
                    <a:gd name="connsiteX1" fmla="*/ 119576 w 119576"/>
                    <a:gd name="connsiteY1" fmla="*/ 0 h 533396"/>
                    <a:gd name="connsiteX2" fmla="*/ 119575 w 119576"/>
                    <a:gd name="connsiteY2" fmla="*/ 473608 h 533396"/>
                    <a:gd name="connsiteX3" fmla="*/ 59787 w 119576"/>
                    <a:gd name="connsiteY3" fmla="*/ 533396 h 533396"/>
                    <a:gd name="connsiteX4" fmla="*/ 59788 w 119576"/>
                    <a:gd name="connsiteY4" fmla="*/ 533395 h 533396"/>
                    <a:gd name="connsiteX5" fmla="*/ 0 w 119576"/>
                    <a:gd name="connsiteY5" fmla="*/ 473607 h 533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576" h="533396">
                      <a:moveTo>
                        <a:pt x="0" y="72695"/>
                      </a:moveTo>
                      <a:lnTo>
                        <a:pt x="119576" y="0"/>
                      </a:lnTo>
                      <a:lnTo>
                        <a:pt x="119575" y="473608"/>
                      </a:lnTo>
                      <a:cubicBezTo>
                        <a:pt x="119575" y="506628"/>
                        <a:pt x="92807" y="533396"/>
                        <a:pt x="59787" y="533396"/>
                      </a:cubicBezTo>
                      <a:lnTo>
                        <a:pt x="59788" y="533395"/>
                      </a:lnTo>
                      <a:cubicBezTo>
                        <a:pt x="26768" y="533395"/>
                        <a:pt x="0" y="506627"/>
                        <a:pt x="0" y="473607"/>
                      </a:cubicBezTo>
                      <a:close/>
                    </a:path>
                  </a:pathLst>
                </a:custGeom>
                <a:solidFill>
                  <a:srgbClr val="01C2D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B01CD678-2F82-5BFD-32BE-412C3E2D6E94}"/>
                    </a:ext>
                  </a:extLst>
                </p:cNvPr>
                <p:cNvSpPr/>
                <p:nvPr/>
              </p:nvSpPr>
              <p:spPr>
                <a:xfrm rot="1877837">
                  <a:off x="4834764" y="1178571"/>
                  <a:ext cx="119576" cy="861998"/>
                </a:xfrm>
                <a:custGeom>
                  <a:avLst/>
                  <a:gdLst>
                    <a:gd name="connsiteX0" fmla="*/ 0 w 119576"/>
                    <a:gd name="connsiteY0" fmla="*/ 59137 h 861998"/>
                    <a:gd name="connsiteX1" fmla="*/ 97275 w 119576"/>
                    <a:gd name="connsiteY1" fmla="*/ 0 h 861998"/>
                    <a:gd name="connsiteX2" fmla="*/ 102064 w 119576"/>
                    <a:gd name="connsiteY2" fmla="*/ 1984 h 861998"/>
                    <a:gd name="connsiteX3" fmla="*/ 119576 w 119576"/>
                    <a:gd name="connsiteY3" fmla="*/ 44260 h 861998"/>
                    <a:gd name="connsiteX4" fmla="*/ 119575 w 119576"/>
                    <a:gd name="connsiteY4" fmla="*/ 802210 h 861998"/>
                    <a:gd name="connsiteX5" fmla="*/ 59787 w 119576"/>
                    <a:gd name="connsiteY5" fmla="*/ 861998 h 861998"/>
                    <a:gd name="connsiteX6" fmla="*/ 59788 w 119576"/>
                    <a:gd name="connsiteY6" fmla="*/ 861997 h 861998"/>
                    <a:gd name="connsiteX7" fmla="*/ 0 w 119576"/>
                    <a:gd name="connsiteY7" fmla="*/ 802209 h 86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76" h="861998">
                      <a:moveTo>
                        <a:pt x="0" y="59137"/>
                      </a:moveTo>
                      <a:lnTo>
                        <a:pt x="97275" y="0"/>
                      </a:lnTo>
                      <a:lnTo>
                        <a:pt x="102064" y="1984"/>
                      </a:lnTo>
                      <a:cubicBezTo>
                        <a:pt x="112884" y="12803"/>
                        <a:pt x="119576" y="27750"/>
                        <a:pt x="119576" y="44260"/>
                      </a:cubicBezTo>
                      <a:cubicBezTo>
                        <a:pt x="119576" y="296910"/>
                        <a:pt x="119575" y="549560"/>
                        <a:pt x="119575" y="802210"/>
                      </a:cubicBezTo>
                      <a:cubicBezTo>
                        <a:pt x="119575" y="835230"/>
                        <a:pt x="92807" y="861998"/>
                        <a:pt x="59787" y="861998"/>
                      </a:cubicBezTo>
                      <a:lnTo>
                        <a:pt x="59788" y="861997"/>
                      </a:lnTo>
                      <a:cubicBezTo>
                        <a:pt x="26768" y="861997"/>
                        <a:pt x="0" y="835229"/>
                        <a:pt x="0" y="8022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Rectangle: Rounded Corners 58">
                  <a:extLst>
                    <a:ext uri="{FF2B5EF4-FFF2-40B4-BE49-F238E27FC236}">
                      <a16:creationId xmlns:a16="http://schemas.microsoft.com/office/drawing/2014/main" id="{F3469EBF-A1F2-F212-83F5-728AB174C5BF}"/>
                    </a:ext>
                  </a:extLst>
                </p:cNvPr>
                <p:cNvSpPr/>
                <p:nvPr/>
              </p:nvSpPr>
              <p:spPr>
                <a:xfrm rot="1877837">
                  <a:off x="4927054" y="1469258"/>
                  <a:ext cx="45719" cy="877525"/>
                </a:xfrm>
                <a:prstGeom prst="roundRect">
                  <a:avLst>
                    <a:gd name="adj" fmla="val 50000"/>
                  </a:avLst>
                </a:prstGeom>
                <a:solidFill>
                  <a:srgbClr val="FF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99B52705-4E6B-53AE-1FF0-6EE2C080BEF1}"/>
                    </a:ext>
                  </a:extLst>
                </p:cNvPr>
                <p:cNvSpPr/>
                <p:nvPr/>
              </p:nvSpPr>
              <p:spPr>
                <a:xfrm rot="1986269">
                  <a:off x="4415320" y="1906605"/>
                  <a:ext cx="144372" cy="955976"/>
                </a:xfrm>
                <a:custGeom>
                  <a:avLst/>
                  <a:gdLst>
                    <a:gd name="connsiteX0" fmla="*/ 44088 w 144372"/>
                    <a:gd name="connsiteY0" fmla="*/ 5673 h 955976"/>
                    <a:gd name="connsiteX1" fmla="*/ 72186 w 144372"/>
                    <a:gd name="connsiteY1" fmla="*/ 0 h 955976"/>
                    <a:gd name="connsiteX2" fmla="*/ 144372 w 144372"/>
                    <a:gd name="connsiteY2" fmla="*/ 72186 h 955976"/>
                    <a:gd name="connsiteX3" fmla="*/ 144371 w 144372"/>
                    <a:gd name="connsiteY3" fmla="*/ 864790 h 955976"/>
                    <a:gd name="connsiteX4" fmla="*/ 4515 w 144372"/>
                    <a:gd name="connsiteY4" fmla="*/ 955976 h 955976"/>
                    <a:gd name="connsiteX5" fmla="*/ 0 w 144372"/>
                    <a:gd name="connsiteY5" fmla="*/ 945075 h 955976"/>
                    <a:gd name="connsiteX6" fmla="*/ 0 w 144372"/>
                    <a:gd name="connsiteY6" fmla="*/ 72186 h 955976"/>
                    <a:gd name="connsiteX7" fmla="*/ 44088 w 144372"/>
                    <a:gd name="connsiteY7" fmla="*/ 5673 h 955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372" h="955976">
                      <a:moveTo>
                        <a:pt x="44088" y="5673"/>
                      </a:moveTo>
                      <a:cubicBezTo>
                        <a:pt x="52724" y="2020"/>
                        <a:pt x="62219" y="0"/>
                        <a:pt x="72186" y="0"/>
                      </a:cubicBezTo>
                      <a:cubicBezTo>
                        <a:pt x="112053" y="0"/>
                        <a:pt x="144372" y="32319"/>
                        <a:pt x="144372" y="72186"/>
                      </a:cubicBezTo>
                      <a:lnTo>
                        <a:pt x="144371" y="864790"/>
                      </a:lnTo>
                      <a:lnTo>
                        <a:pt x="4515" y="955976"/>
                      </a:lnTo>
                      <a:lnTo>
                        <a:pt x="0" y="945075"/>
                      </a:lnTo>
                      <a:lnTo>
                        <a:pt x="0" y="72186"/>
                      </a:lnTo>
                      <a:cubicBezTo>
                        <a:pt x="0" y="42286"/>
                        <a:pt x="18179" y="16631"/>
                        <a:pt x="44088" y="5673"/>
                      </a:cubicBezTo>
                      <a:close/>
                    </a:path>
                  </a:pathLst>
                </a:custGeom>
                <a:solidFill>
                  <a:srgbClr val="01C2D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Rectangle: Rounded Corners 60">
                  <a:extLst>
                    <a:ext uri="{FF2B5EF4-FFF2-40B4-BE49-F238E27FC236}">
                      <a16:creationId xmlns:a16="http://schemas.microsoft.com/office/drawing/2014/main" id="{76EA7402-4B12-DF97-5CC8-00C715371714}"/>
                    </a:ext>
                  </a:extLst>
                </p:cNvPr>
                <p:cNvSpPr/>
                <p:nvPr/>
              </p:nvSpPr>
              <p:spPr>
                <a:xfrm rot="2046215">
                  <a:off x="4700707" y="1570146"/>
                  <a:ext cx="49619" cy="8775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D8DE027A-1C7C-5D5F-14EE-6E5ED090E4A1}"/>
                    </a:ext>
                  </a:extLst>
                </p:cNvPr>
                <p:cNvSpPr/>
                <p:nvPr/>
              </p:nvSpPr>
              <p:spPr>
                <a:xfrm rot="1986269">
                  <a:off x="4461995" y="2288704"/>
                  <a:ext cx="144372" cy="560983"/>
                </a:xfrm>
                <a:custGeom>
                  <a:avLst/>
                  <a:gdLst>
                    <a:gd name="connsiteX0" fmla="*/ 44088 w 144372"/>
                    <a:gd name="connsiteY0" fmla="*/ 5673 h 560983"/>
                    <a:gd name="connsiteX1" fmla="*/ 72186 w 144372"/>
                    <a:gd name="connsiteY1" fmla="*/ 0 h 560983"/>
                    <a:gd name="connsiteX2" fmla="*/ 144372 w 144372"/>
                    <a:gd name="connsiteY2" fmla="*/ 72186 h 560983"/>
                    <a:gd name="connsiteX3" fmla="*/ 144371 w 144372"/>
                    <a:gd name="connsiteY3" fmla="*/ 466853 h 560983"/>
                    <a:gd name="connsiteX4" fmla="*/ 0 w 144372"/>
                    <a:gd name="connsiteY4" fmla="*/ 560983 h 560983"/>
                    <a:gd name="connsiteX5" fmla="*/ 0 w 144372"/>
                    <a:gd name="connsiteY5" fmla="*/ 72186 h 560983"/>
                    <a:gd name="connsiteX6" fmla="*/ 44088 w 144372"/>
                    <a:gd name="connsiteY6" fmla="*/ 5673 h 56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372" h="560983">
                      <a:moveTo>
                        <a:pt x="44088" y="5673"/>
                      </a:moveTo>
                      <a:cubicBezTo>
                        <a:pt x="52724" y="2020"/>
                        <a:pt x="62219" y="0"/>
                        <a:pt x="72186" y="0"/>
                      </a:cubicBezTo>
                      <a:cubicBezTo>
                        <a:pt x="112053" y="0"/>
                        <a:pt x="144372" y="32319"/>
                        <a:pt x="144372" y="72186"/>
                      </a:cubicBezTo>
                      <a:lnTo>
                        <a:pt x="144371" y="466853"/>
                      </a:lnTo>
                      <a:lnTo>
                        <a:pt x="0" y="560983"/>
                      </a:lnTo>
                      <a:lnTo>
                        <a:pt x="0" y="72186"/>
                      </a:lnTo>
                      <a:cubicBezTo>
                        <a:pt x="0" y="42286"/>
                        <a:pt x="18180" y="16631"/>
                        <a:pt x="44088" y="5673"/>
                      </a:cubicBezTo>
                      <a:close/>
                    </a:path>
                  </a:pathLst>
                </a:custGeom>
                <a:solidFill>
                  <a:srgbClr val="FEB51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Rectangle: Rounded Corners 62">
                  <a:extLst>
                    <a:ext uri="{FF2B5EF4-FFF2-40B4-BE49-F238E27FC236}">
                      <a16:creationId xmlns:a16="http://schemas.microsoft.com/office/drawing/2014/main" id="{AC1EF6A3-02D5-D7E3-EDD6-E3E91CB479C5}"/>
                    </a:ext>
                  </a:extLst>
                </p:cNvPr>
                <p:cNvSpPr/>
                <p:nvPr/>
              </p:nvSpPr>
              <p:spPr>
                <a:xfrm rot="1986269">
                  <a:off x="4939476" y="1327017"/>
                  <a:ext cx="45719" cy="624011"/>
                </a:xfrm>
                <a:prstGeom prst="roundRect">
                  <a:avLst>
                    <a:gd name="adj" fmla="val 50000"/>
                  </a:avLst>
                </a:prstGeom>
                <a:solidFill>
                  <a:srgbClr val="FEB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0A84A3BE-C55B-4D30-EA81-6D957C3BF380}"/>
                    </a:ext>
                  </a:extLst>
                </p:cNvPr>
                <p:cNvSpPr/>
                <p:nvPr/>
              </p:nvSpPr>
              <p:spPr>
                <a:xfrm rot="1986269">
                  <a:off x="4638159" y="2244659"/>
                  <a:ext cx="112020" cy="601776"/>
                </a:xfrm>
                <a:custGeom>
                  <a:avLst/>
                  <a:gdLst>
                    <a:gd name="connsiteX0" fmla="*/ 34209 w 112020"/>
                    <a:gd name="connsiteY0" fmla="*/ 4401 h 601776"/>
                    <a:gd name="connsiteX1" fmla="*/ 56010 w 112020"/>
                    <a:gd name="connsiteY1" fmla="*/ 0 h 601776"/>
                    <a:gd name="connsiteX2" fmla="*/ 112020 w 112020"/>
                    <a:gd name="connsiteY2" fmla="*/ 56010 h 601776"/>
                    <a:gd name="connsiteX3" fmla="*/ 112020 w 112020"/>
                    <a:gd name="connsiteY3" fmla="*/ 528738 h 601776"/>
                    <a:gd name="connsiteX4" fmla="*/ 0 w 112020"/>
                    <a:gd name="connsiteY4" fmla="*/ 601776 h 601776"/>
                    <a:gd name="connsiteX5" fmla="*/ 0 w 112020"/>
                    <a:gd name="connsiteY5" fmla="*/ 56010 h 601776"/>
                    <a:gd name="connsiteX6" fmla="*/ 34209 w 112020"/>
                    <a:gd name="connsiteY6" fmla="*/ 4401 h 60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020" h="601776">
                      <a:moveTo>
                        <a:pt x="34209" y="4401"/>
                      </a:moveTo>
                      <a:cubicBezTo>
                        <a:pt x="40909" y="1567"/>
                        <a:pt x="48277" y="0"/>
                        <a:pt x="56010" y="0"/>
                      </a:cubicBezTo>
                      <a:cubicBezTo>
                        <a:pt x="86943" y="0"/>
                        <a:pt x="112020" y="25077"/>
                        <a:pt x="112020" y="56010"/>
                      </a:cubicBezTo>
                      <a:lnTo>
                        <a:pt x="112020" y="528738"/>
                      </a:lnTo>
                      <a:lnTo>
                        <a:pt x="0" y="601776"/>
                      </a:lnTo>
                      <a:lnTo>
                        <a:pt x="0" y="56010"/>
                      </a:lnTo>
                      <a:cubicBezTo>
                        <a:pt x="0" y="32810"/>
                        <a:pt x="14106" y="12904"/>
                        <a:pt x="34209" y="4401"/>
                      </a:cubicBezTo>
                      <a:close/>
                    </a:path>
                  </a:pathLst>
                </a:custGeom>
                <a:solidFill>
                  <a:srgbClr val="B6F10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Rectangle: Rounded Corners 64">
                  <a:extLst>
                    <a:ext uri="{FF2B5EF4-FFF2-40B4-BE49-F238E27FC236}">
                      <a16:creationId xmlns:a16="http://schemas.microsoft.com/office/drawing/2014/main" id="{BE280F66-2A78-C0CA-6929-5B72ADBCB6FA}"/>
                    </a:ext>
                  </a:extLst>
                </p:cNvPr>
                <p:cNvSpPr/>
                <p:nvPr/>
              </p:nvSpPr>
              <p:spPr>
                <a:xfrm rot="2046215">
                  <a:off x="4844707" y="1858389"/>
                  <a:ext cx="49619" cy="8775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70B55ED3-AEFF-3D51-2734-661565AE3AEF}"/>
                    </a:ext>
                  </a:extLst>
                </p:cNvPr>
                <p:cNvSpPr/>
                <p:nvPr/>
              </p:nvSpPr>
              <p:spPr>
                <a:xfrm rot="1986269">
                  <a:off x="5210097" y="1379653"/>
                  <a:ext cx="61135" cy="572619"/>
                </a:xfrm>
                <a:prstGeom prst="roundRect">
                  <a:avLst>
                    <a:gd name="adj" fmla="val 50000"/>
                  </a:avLst>
                </a:prstGeom>
                <a:solidFill>
                  <a:srgbClr val="B6F1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9" name="Graphic 48" descr="Badge 3 outline">
              <a:extLst>
                <a:ext uri="{FF2B5EF4-FFF2-40B4-BE49-F238E27FC236}">
                  <a16:creationId xmlns:a16="http://schemas.microsoft.com/office/drawing/2014/main" id="{39CB5A36-E5F1-9FEF-23B7-35EA7B8B264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3319257" y="1214819"/>
              <a:ext cx="914400" cy="914400"/>
            </a:xfrm>
            <a:prstGeom prst="rect">
              <a:avLst/>
            </a:prstGeom>
          </p:spPr>
        </p:pic>
        <p:sp>
          <p:nvSpPr>
            <p:cNvPr id="51" name="Rectangle: Rounded Corners 50">
              <a:extLst>
                <a:ext uri="{FF2B5EF4-FFF2-40B4-BE49-F238E27FC236}">
                  <a16:creationId xmlns:a16="http://schemas.microsoft.com/office/drawing/2014/main" id="{29228E35-94AE-0EB0-E546-2F10CBA6DDB5}"/>
                </a:ext>
              </a:extLst>
            </p:cNvPr>
            <p:cNvSpPr/>
            <p:nvPr/>
          </p:nvSpPr>
          <p:spPr>
            <a:xfrm>
              <a:off x="5678630" y="1227233"/>
              <a:ext cx="82883" cy="91440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DFA97B8E-31AE-2F81-C015-B59C6F98B690}"/>
                </a:ext>
              </a:extLst>
            </p:cNvPr>
            <p:cNvSpPr txBox="1"/>
            <p:nvPr/>
          </p:nvSpPr>
          <p:spPr>
            <a:xfrm>
              <a:off x="5307141" y="877716"/>
              <a:ext cx="3955940" cy="1530997"/>
            </a:xfrm>
            <a:prstGeom prst="rect">
              <a:avLst/>
            </a:prstGeom>
            <a:noFill/>
          </p:spPr>
          <p:txBody>
            <a:bodyPr wrap="square" rtlCol="0">
              <a:spAutoFit/>
            </a:bodyPr>
            <a:lstStyle/>
            <a:p>
              <a:pPr lvl="1">
                <a:lnSpc>
                  <a:spcPct val="110000"/>
                </a:lnSpc>
              </a:pPr>
              <a:r>
                <a:rPr lang="en-US" sz="1200" b="1" i="0" u="none" strike="noStrike" dirty="0">
                  <a:effectLst/>
                  <a:latin typeface="Times New Roman" panose="02020603050405020304" pitchFamily="18" charset="0"/>
                  <a:cs typeface="Times New Roman" panose="02020603050405020304" pitchFamily="18" charset="0"/>
                </a:rPr>
                <a:t>Future Directions:</a:t>
              </a:r>
              <a:r>
                <a:rPr lang="en-US" sz="1200" b="0" i="0" u="none" strike="noStrike" dirty="0">
                  <a:effectLst/>
                  <a:latin typeface="Times New Roman" panose="02020603050405020304" pitchFamily="18" charset="0"/>
                  <a:cs typeface="Times New Roman" panose="02020603050405020304" pitchFamily="18" charset="0"/>
                </a:rPr>
                <a:t> By leveraging advanced modeling techniques and expanding our dataset, we can further enhance the accuracy and robustness of our models. Additionally, exploring additional features such as battery capacity and charging infrastructure could provide deeper insights into pricing dynamics</a:t>
              </a:r>
              <a:r>
                <a:rPr lang="en-US" sz="1400" b="0" i="0" u="none" strike="noStrike" dirty="0">
                  <a:effectLst/>
                  <a:latin typeface="Times New Roman" panose="02020603050405020304" pitchFamily="18" charset="0"/>
                  <a:cs typeface="Times New Roman" panose="02020603050405020304" pitchFamily="18" charset="0"/>
                </a:rPr>
                <a:t>.</a:t>
              </a:r>
            </a:p>
          </p:txBody>
        </p:sp>
      </p:grpSp>
      <p:sp>
        <p:nvSpPr>
          <p:cNvPr id="68" name="TextBox 67">
            <a:extLst>
              <a:ext uri="{FF2B5EF4-FFF2-40B4-BE49-F238E27FC236}">
                <a16:creationId xmlns:a16="http://schemas.microsoft.com/office/drawing/2014/main" id="{8ED3D3D4-6D72-BA8A-2177-84E65E25F27F}"/>
              </a:ext>
            </a:extLst>
          </p:cNvPr>
          <p:cNvSpPr txBox="1"/>
          <p:nvPr/>
        </p:nvSpPr>
        <p:spPr>
          <a:xfrm>
            <a:off x="823306" y="3169339"/>
            <a:ext cx="3038514" cy="20774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Through comprehensive modeling and analysis, we've gained valuable insights into the dynamics of electric vehicle pricing. Key findings include:</a:t>
            </a:r>
          </a:p>
          <a:p>
            <a:endParaRPr lang="en-US"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052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3E8D50D-D082-51B3-8543-41DB7060A9AD}"/>
              </a:ext>
            </a:extLst>
          </p:cNvPr>
          <p:cNvSpPr>
            <a:spLocks noGrp="1"/>
          </p:cNvSpPr>
          <p:nvPr>
            <p:ph type="ctrTitle"/>
          </p:nvPr>
        </p:nvSpPr>
        <p:spPr>
          <a:xfrm>
            <a:off x="415611" y="992767"/>
            <a:ext cx="11360800" cy="2736800"/>
          </a:xfrm>
        </p:spPr>
        <p:txBody>
          <a:bodyPr wrap="square" anchor="b">
            <a:normAutofit/>
          </a:bodyPr>
          <a:lstStyle/>
          <a:p>
            <a:pPr marL="152396" indent="0">
              <a:lnSpc>
                <a:spcPct val="90000"/>
              </a:lnSpc>
              <a:buNone/>
            </a:pPr>
            <a:r>
              <a:rPr lang="en-US" sz="2800" dirty="0">
                <a:hlinkClick r:id="rId2"/>
              </a:rPr>
              <a:t>Link to Project Code</a:t>
            </a:r>
            <a:br>
              <a:rPr lang="en-US" sz="2800" dirty="0"/>
            </a:br>
            <a:br>
              <a:rPr lang="en-US" sz="2800" dirty="0"/>
            </a:br>
            <a:r>
              <a:rPr lang="en-US" sz="2800" dirty="0"/>
              <a:t>https://databricks-prod-cloudfront.cloud.databricks.com/public/4027ec902e239c93eaaa8714f173bcfc/8551504759852583/2953886869151219/4755327300798458/latest.html</a:t>
            </a:r>
          </a:p>
        </p:txBody>
      </p:sp>
      <p:sp>
        <p:nvSpPr>
          <p:cNvPr id="4" name="Slide Number Placeholder 3">
            <a:extLst>
              <a:ext uri="{FF2B5EF4-FFF2-40B4-BE49-F238E27FC236}">
                <a16:creationId xmlns:a16="http://schemas.microsoft.com/office/drawing/2014/main" id="{923568C1-CDD3-06CD-1EE7-9D5ADE95EC68}"/>
              </a:ext>
            </a:extLst>
          </p:cNvPr>
          <p:cNvSpPr>
            <a:spLocks noGrp="1"/>
          </p:cNvSpPr>
          <p:nvPr>
            <p:ph type="sldNum" idx="12"/>
          </p:nvPr>
        </p:nvSpPr>
        <p:spPr>
          <a:xfrm>
            <a:off x="11296611" y="6217623"/>
            <a:ext cx="731600" cy="524800"/>
          </a:xfrm>
        </p:spPr>
        <p:txBody>
          <a:bodyPr wrap="square" anchor="ctr">
            <a:normAutofit/>
          </a:bodyPr>
          <a:lstStyle/>
          <a:p>
            <a:pPr>
              <a:spcAft>
                <a:spcPts val="600"/>
              </a:spcAft>
            </a:pPr>
            <a:fld id="{00000000-1234-1234-1234-123412341234}" type="slidenum">
              <a:rPr lang="en" smtClean="0"/>
              <a:pPr>
                <a:spcAft>
                  <a:spcPts val="600"/>
                </a:spcAft>
              </a:pPr>
              <a:t>27</a:t>
            </a:fld>
            <a:endParaRPr lang="en"/>
          </a:p>
        </p:txBody>
      </p:sp>
    </p:spTree>
    <p:extLst>
      <p:ext uri="{BB962C8B-B14F-4D97-AF65-F5344CB8AC3E}">
        <p14:creationId xmlns:p14="http://schemas.microsoft.com/office/powerpoint/2010/main" val="1985182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C3A04-A161-8D4C-F800-623A526D4144}"/>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65F3BC9D-7413-7ABA-B067-F501BA2C8E9D}"/>
              </a:ext>
            </a:extLst>
          </p:cNvPr>
          <p:cNvSpPr>
            <a:spLocks noGrp="1"/>
          </p:cNvSpPr>
          <p:nvPr>
            <p:ph type="body" idx="1"/>
          </p:nvPr>
        </p:nvSpPr>
        <p:spPr>
          <a:xfrm>
            <a:off x="415600" y="1436466"/>
            <a:ext cx="11360800" cy="5794327"/>
          </a:xfrm>
        </p:spPr>
        <p:txBody>
          <a:bodyPr/>
          <a:lstStyle/>
          <a:p>
            <a:endParaRPr lang="en-US" sz="1600" dirty="0">
              <a:solidFill>
                <a:schemeClr val="tx1"/>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Kumar, R. R., &amp; Alok, K. (2020, April 1). Adoption of electric vehicle: A literature review and prospects for sustainability. Journal of Cleaner Production. https://doi.org/10.1016/j.jclepro.2019.119911</a:t>
            </a:r>
          </a:p>
          <a:p>
            <a:endParaRPr lang="en-US" sz="1600" dirty="0">
              <a:solidFill>
                <a:schemeClr val="tx1"/>
              </a:solidFill>
              <a:latin typeface="Times New Roman" panose="02020603050405020304" pitchFamily="18" charset="0"/>
              <a:cs typeface="Times New Roman" panose="02020603050405020304" pitchFamily="18" charset="0"/>
            </a:endParaRPr>
          </a:p>
          <a:p>
            <a:r>
              <a:rPr lang="en-US" sz="1600" dirty="0" err="1">
                <a:solidFill>
                  <a:schemeClr val="tx1"/>
                </a:solidFill>
                <a:latin typeface="Times New Roman" panose="02020603050405020304" pitchFamily="18" charset="0"/>
                <a:cs typeface="Times New Roman" panose="02020603050405020304" pitchFamily="18" charset="0"/>
              </a:rPr>
              <a:t>Sierzchula</a:t>
            </a:r>
            <a:r>
              <a:rPr lang="en-US" sz="1600" dirty="0">
                <a:solidFill>
                  <a:schemeClr val="tx1"/>
                </a:solidFill>
                <a:latin typeface="Times New Roman" panose="02020603050405020304" pitchFamily="18" charset="0"/>
                <a:cs typeface="Times New Roman" panose="02020603050405020304" pitchFamily="18" charset="0"/>
              </a:rPr>
              <a:t>, W., Bakker, S., Maat, K., &amp; Van Wee, B. (2014, May 1). The influence of financial incentives and other socio-economic factors on electric vehicle adoption. Energy Policy. https://doi.org/10.1016/j.enpol.2014.01.043</a:t>
            </a:r>
          </a:p>
          <a:p>
            <a:endParaRPr lang="en-US" sz="1600" dirty="0">
              <a:solidFill>
                <a:schemeClr val="tx1"/>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Bhattacharyya, S. S., &amp; Thakre, S. (2020, October 5). Exploring the factors influencing electric vehicle adoption: an empirical investigation in the emerging economy context of India. Foresight. https://doi.org/10.1108/fs-04-2020-0037</a:t>
            </a:r>
          </a:p>
          <a:p>
            <a:endParaRPr lang="en-US" sz="1600" dirty="0">
              <a:solidFill>
                <a:schemeClr val="tx1"/>
              </a:solidFill>
              <a:latin typeface="Times New Roman" panose="02020603050405020304" pitchFamily="18" charset="0"/>
              <a:cs typeface="Times New Roman" panose="02020603050405020304" pitchFamily="18" charset="0"/>
            </a:endParaRPr>
          </a:p>
          <a:p>
            <a:r>
              <a:rPr lang="en-US" sz="1600" dirty="0" err="1">
                <a:solidFill>
                  <a:schemeClr val="tx1"/>
                </a:solidFill>
                <a:latin typeface="Times New Roman" panose="02020603050405020304" pitchFamily="18" charset="0"/>
                <a:cs typeface="Times New Roman" panose="02020603050405020304" pitchFamily="18" charset="0"/>
              </a:rPr>
              <a:t>Egbue</a:t>
            </a:r>
            <a:r>
              <a:rPr lang="en-US" sz="1600" dirty="0">
                <a:solidFill>
                  <a:schemeClr val="tx1"/>
                </a:solidFill>
                <a:latin typeface="Times New Roman" panose="02020603050405020304" pitchFamily="18" charset="0"/>
                <a:cs typeface="Times New Roman" panose="02020603050405020304" pitchFamily="18" charset="0"/>
              </a:rPr>
              <a:t>, O., &amp; Long, S. (2012, September 1). Barriers to widespread adoption of electric vehicles: An analysis of consumer attitudes and perceptions. Energy Policy. </a:t>
            </a:r>
            <a:r>
              <a:rPr lang="en-US" sz="16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https://doi.org/10.1016/j.enpol.2012.06.009</a:t>
            </a:r>
            <a:endParaRPr lang="en-US" sz="1600" dirty="0">
              <a:solidFill>
                <a:schemeClr val="tx1"/>
              </a:solidFill>
              <a:latin typeface="Times New Roman" panose="02020603050405020304" pitchFamily="18" charset="0"/>
              <a:cs typeface="Times New Roman" panose="02020603050405020304" pitchFamily="18" charset="0"/>
            </a:endParaRPr>
          </a:p>
          <a:p>
            <a:endParaRPr lang="en-US" sz="1600" dirty="0">
              <a:solidFill>
                <a:schemeClr val="tx1"/>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Foley, B., </a:t>
            </a:r>
            <a:r>
              <a:rPr lang="en-US" sz="1600" dirty="0" err="1">
                <a:solidFill>
                  <a:schemeClr val="tx1"/>
                </a:solidFill>
                <a:latin typeface="Times New Roman" panose="02020603050405020304" pitchFamily="18" charset="0"/>
                <a:cs typeface="Times New Roman" panose="02020603050405020304" pitchFamily="18" charset="0"/>
              </a:rPr>
              <a:t>Degirmenci</a:t>
            </a:r>
            <a:r>
              <a:rPr lang="en-US" sz="1600" dirty="0">
                <a:solidFill>
                  <a:schemeClr val="tx1"/>
                </a:solidFill>
                <a:latin typeface="Times New Roman" panose="02020603050405020304" pitchFamily="18" charset="0"/>
                <a:cs typeface="Times New Roman" panose="02020603050405020304" pitchFamily="18" charset="0"/>
              </a:rPr>
              <a:t>, K., &amp; </a:t>
            </a:r>
            <a:r>
              <a:rPr lang="en-US" sz="1600" dirty="0" err="1">
                <a:solidFill>
                  <a:schemeClr val="tx1"/>
                </a:solidFill>
                <a:latin typeface="Times New Roman" panose="02020603050405020304" pitchFamily="18" charset="0"/>
                <a:cs typeface="Times New Roman" panose="02020603050405020304" pitchFamily="18" charset="0"/>
              </a:rPr>
              <a:t>Yigitcanlar</a:t>
            </a:r>
            <a:r>
              <a:rPr lang="en-US" sz="1600" dirty="0">
                <a:solidFill>
                  <a:schemeClr val="tx1"/>
                </a:solidFill>
                <a:latin typeface="Times New Roman" panose="02020603050405020304" pitchFamily="18" charset="0"/>
                <a:cs typeface="Times New Roman" panose="02020603050405020304" pitchFamily="18" charset="0"/>
              </a:rPr>
              <a:t>, T. (2020, November 4). Factors Affecting Electric Vehicle Uptake: Insights from a Descriptive Analysis in Australia. Urban Science. https://doi.org/10.3390/urbansci4040057</a:t>
            </a:r>
          </a:p>
          <a:p>
            <a:pPr marL="152396" indent="0">
              <a:buNone/>
            </a:pPr>
            <a:endParaRPr lang="en-US" sz="1600" dirty="0">
              <a:solidFill>
                <a:schemeClr val="tx1"/>
              </a:solidFill>
              <a:latin typeface="Times New Roman" panose="02020603050405020304" pitchFamily="18" charset="0"/>
              <a:cs typeface="Times New Roman" panose="02020603050405020304" pitchFamily="18" charset="0"/>
            </a:endParaRP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6827FE4-B728-09D5-09F9-9A95F9539DD2}"/>
              </a:ext>
            </a:extLst>
          </p:cNvPr>
          <p:cNvSpPr>
            <a:spLocks noGrp="1"/>
          </p:cNvSpPr>
          <p:nvPr>
            <p:ph type="sldNum" idx="12"/>
          </p:nvPr>
        </p:nvSpPr>
        <p:spPr/>
        <p:txBody>
          <a:bodyPr/>
          <a:lstStyle/>
          <a:p>
            <a:fld id="{00000000-1234-1234-1234-123412341234}" type="slidenum">
              <a:rPr lang="en" smtClean="0"/>
              <a:pPr/>
              <a:t>28</a:t>
            </a:fld>
            <a:endParaRPr lang="en"/>
          </a:p>
        </p:txBody>
      </p:sp>
    </p:spTree>
    <p:extLst>
      <p:ext uri="{BB962C8B-B14F-4D97-AF65-F5344CB8AC3E}">
        <p14:creationId xmlns:p14="http://schemas.microsoft.com/office/powerpoint/2010/main" val="4044837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37E45F-E916-3176-BD62-0CDBBDD38224}"/>
              </a:ext>
            </a:extLst>
          </p:cNvPr>
          <p:cNvSpPr>
            <a:spLocks noGrp="1"/>
          </p:cNvSpPr>
          <p:nvPr>
            <p:ph type="sldNum" idx="12"/>
          </p:nvPr>
        </p:nvSpPr>
        <p:spPr/>
        <p:txBody>
          <a:bodyPr/>
          <a:lstStyle/>
          <a:p>
            <a:fld id="{00000000-1234-1234-1234-123412341234}" type="slidenum">
              <a:rPr lang="en" smtClean="0">
                <a:latin typeface="Times New Roman" panose="02020603050405020304" pitchFamily="18" charset="0"/>
                <a:cs typeface="Times New Roman" panose="02020603050405020304" pitchFamily="18" charset="0"/>
              </a:rPr>
              <a:pPr/>
              <a:t>3</a:t>
            </a:fld>
            <a:endParaRPr lang="en">
              <a:latin typeface="Times New Roman" panose="02020603050405020304" pitchFamily="18" charset="0"/>
              <a:cs typeface="Times New Roman" panose="02020603050405020304" pitchFamily="18" charset="0"/>
            </a:endParaRPr>
          </a:p>
        </p:txBody>
      </p:sp>
      <p:sp>
        <p:nvSpPr>
          <p:cNvPr id="919" name="Freeform: Shape 918">
            <a:extLst>
              <a:ext uri="{FF2B5EF4-FFF2-40B4-BE49-F238E27FC236}">
                <a16:creationId xmlns:a16="http://schemas.microsoft.com/office/drawing/2014/main" id="{90737131-C046-F7FE-2829-43E8198D4B3B}"/>
              </a:ext>
            </a:extLst>
          </p:cNvPr>
          <p:cNvSpPr/>
          <p:nvPr/>
        </p:nvSpPr>
        <p:spPr>
          <a:xfrm>
            <a:off x="2213317" y="939020"/>
            <a:ext cx="7765366" cy="5918980"/>
          </a:xfrm>
          <a:custGeom>
            <a:avLst/>
            <a:gdLst>
              <a:gd name="connsiteX0" fmla="*/ 3882683 w 7765366"/>
              <a:gd name="connsiteY0" fmla="*/ 0 h 5918980"/>
              <a:gd name="connsiteX1" fmla="*/ 7765366 w 7765366"/>
              <a:gd name="connsiteY1" fmla="*/ 3882683 h 5918980"/>
              <a:gd name="connsiteX2" fmla="*/ 7296747 w 7765366"/>
              <a:gd name="connsiteY2" fmla="*/ 5733401 h 5918980"/>
              <a:gd name="connsiteX3" fmla="*/ 7184005 w 7765366"/>
              <a:gd name="connsiteY3" fmla="*/ 5918980 h 5918980"/>
              <a:gd name="connsiteX4" fmla="*/ 6915059 w 7765366"/>
              <a:gd name="connsiteY4" fmla="*/ 5918980 h 5918980"/>
              <a:gd name="connsiteX5" fmla="*/ 7094430 w 7765366"/>
              <a:gd name="connsiteY5" fmla="*/ 5623727 h 5918980"/>
              <a:gd name="connsiteX6" fmla="*/ 7535278 w 7765366"/>
              <a:gd name="connsiteY6" fmla="*/ 3882683 h 5918980"/>
              <a:gd name="connsiteX7" fmla="*/ 3882683 w 7765366"/>
              <a:gd name="connsiteY7" fmla="*/ 230088 h 5918980"/>
              <a:gd name="connsiteX8" fmla="*/ 230088 w 7765366"/>
              <a:gd name="connsiteY8" fmla="*/ 3882683 h 5918980"/>
              <a:gd name="connsiteX9" fmla="*/ 670937 w 7765366"/>
              <a:gd name="connsiteY9" fmla="*/ 5623727 h 5918980"/>
              <a:gd name="connsiteX10" fmla="*/ 850307 w 7765366"/>
              <a:gd name="connsiteY10" fmla="*/ 5918980 h 5918980"/>
              <a:gd name="connsiteX11" fmla="*/ 581361 w 7765366"/>
              <a:gd name="connsiteY11" fmla="*/ 5918980 h 5918980"/>
              <a:gd name="connsiteX12" fmla="*/ 468619 w 7765366"/>
              <a:gd name="connsiteY12" fmla="*/ 5733401 h 5918980"/>
              <a:gd name="connsiteX13" fmla="*/ 0 w 7765366"/>
              <a:gd name="connsiteY13" fmla="*/ 3882683 h 5918980"/>
              <a:gd name="connsiteX14" fmla="*/ 3882683 w 7765366"/>
              <a:gd name="connsiteY14" fmla="*/ 0 h 591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65366" h="5918980">
                <a:moveTo>
                  <a:pt x="3882683" y="0"/>
                </a:moveTo>
                <a:cubicBezTo>
                  <a:pt x="6027030" y="0"/>
                  <a:pt x="7765366" y="1738336"/>
                  <a:pt x="7765366" y="3882683"/>
                </a:cubicBezTo>
                <a:cubicBezTo>
                  <a:pt x="7765366" y="4552792"/>
                  <a:pt x="7595607" y="5183251"/>
                  <a:pt x="7296747" y="5733401"/>
                </a:cubicBezTo>
                <a:lnTo>
                  <a:pt x="7184005" y="5918980"/>
                </a:lnTo>
                <a:lnTo>
                  <a:pt x="6915059" y="5918980"/>
                </a:lnTo>
                <a:lnTo>
                  <a:pt x="7094430" y="5623727"/>
                </a:lnTo>
                <a:cubicBezTo>
                  <a:pt x="7375579" y="5106179"/>
                  <a:pt x="7535278" y="4513081"/>
                  <a:pt x="7535278" y="3882683"/>
                </a:cubicBezTo>
                <a:cubicBezTo>
                  <a:pt x="7535278" y="1865410"/>
                  <a:pt x="5899956" y="230088"/>
                  <a:pt x="3882683" y="230088"/>
                </a:cubicBezTo>
                <a:cubicBezTo>
                  <a:pt x="1865410" y="230088"/>
                  <a:pt x="230088" y="1865410"/>
                  <a:pt x="230088" y="3882683"/>
                </a:cubicBezTo>
                <a:cubicBezTo>
                  <a:pt x="230088" y="4513081"/>
                  <a:pt x="389788" y="5106179"/>
                  <a:pt x="670937" y="5623727"/>
                </a:cubicBezTo>
                <a:lnTo>
                  <a:pt x="850307" y="5918980"/>
                </a:lnTo>
                <a:lnTo>
                  <a:pt x="581361" y="5918980"/>
                </a:lnTo>
                <a:lnTo>
                  <a:pt x="468619" y="5733401"/>
                </a:lnTo>
                <a:cubicBezTo>
                  <a:pt x="169760" y="5183251"/>
                  <a:pt x="0" y="4552792"/>
                  <a:pt x="0" y="3882683"/>
                </a:cubicBezTo>
                <a:cubicBezTo>
                  <a:pt x="0" y="1738336"/>
                  <a:pt x="1738336" y="0"/>
                  <a:pt x="3882683" y="0"/>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920" name="Oval 919">
            <a:extLst>
              <a:ext uri="{FF2B5EF4-FFF2-40B4-BE49-F238E27FC236}">
                <a16:creationId xmlns:a16="http://schemas.microsoft.com/office/drawing/2014/main" id="{BD109730-C2E4-ED09-91B2-630872556D6E}"/>
              </a:ext>
            </a:extLst>
          </p:cNvPr>
          <p:cNvSpPr/>
          <p:nvPr/>
        </p:nvSpPr>
        <p:spPr>
          <a:xfrm>
            <a:off x="1826521" y="5211697"/>
            <a:ext cx="1155047" cy="1155047"/>
          </a:xfrm>
          <a:prstGeom prst="ellipse">
            <a:avLst/>
          </a:prstGeom>
          <a:solidFill>
            <a:schemeClr val="bg1"/>
          </a:solidFill>
          <a:ln w="101600">
            <a:solidFill>
              <a:srgbClr val="DB4A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921" name="Oval 920">
            <a:extLst>
              <a:ext uri="{FF2B5EF4-FFF2-40B4-BE49-F238E27FC236}">
                <a16:creationId xmlns:a16="http://schemas.microsoft.com/office/drawing/2014/main" id="{1D55B4AD-D9A2-640F-7828-FB9899466623}"/>
              </a:ext>
            </a:extLst>
          </p:cNvPr>
          <p:cNvSpPr/>
          <p:nvPr/>
        </p:nvSpPr>
        <p:spPr>
          <a:xfrm>
            <a:off x="1826521" y="3167784"/>
            <a:ext cx="1155047" cy="1155047"/>
          </a:xfrm>
          <a:prstGeom prst="ellipse">
            <a:avLst/>
          </a:prstGeom>
          <a:solidFill>
            <a:schemeClr val="bg1"/>
          </a:solidFill>
          <a:ln w="1016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922" name="Oval 921">
            <a:extLst>
              <a:ext uri="{FF2B5EF4-FFF2-40B4-BE49-F238E27FC236}">
                <a16:creationId xmlns:a16="http://schemas.microsoft.com/office/drawing/2014/main" id="{522DC2C2-9852-315D-C820-0F78213E4ABA}"/>
              </a:ext>
            </a:extLst>
          </p:cNvPr>
          <p:cNvSpPr/>
          <p:nvPr/>
        </p:nvSpPr>
        <p:spPr>
          <a:xfrm>
            <a:off x="3133965" y="1320390"/>
            <a:ext cx="1155047" cy="1155047"/>
          </a:xfrm>
          <a:prstGeom prst="ellipse">
            <a:avLst/>
          </a:prstGeom>
          <a:solidFill>
            <a:schemeClr val="bg1"/>
          </a:solidFill>
          <a:ln w="101600">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923" name="Oval 922">
            <a:extLst>
              <a:ext uri="{FF2B5EF4-FFF2-40B4-BE49-F238E27FC236}">
                <a16:creationId xmlns:a16="http://schemas.microsoft.com/office/drawing/2014/main" id="{6F7D32BF-7275-C6B6-7396-73A444989B6B}"/>
              </a:ext>
            </a:extLst>
          </p:cNvPr>
          <p:cNvSpPr/>
          <p:nvPr/>
        </p:nvSpPr>
        <p:spPr>
          <a:xfrm>
            <a:off x="5518476" y="509442"/>
            <a:ext cx="1155047" cy="1155047"/>
          </a:xfrm>
          <a:prstGeom prst="ellipse">
            <a:avLst/>
          </a:prstGeom>
          <a:solidFill>
            <a:schemeClr val="bg1"/>
          </a:solidFill>
          <a:ln w="101600">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924" name="Oval 923">
            <a:extLst>
              <a:ext uri="{FF2B5EF4-FFF2-40B4-BE49-F238E27FC236}">
                <a16:creationId xmlns:a16="http://schemas.microsoft.com/office/drawing/2014/main" id="{A6D7C564-2458-C26E-89C5-DF1B8078E30A}"/>
              </a:ext>
            </a:extLst>
          </p:cNvPr>
          <p:cNvSpPr/>
          <p:nvPr/>
        </p:nvSpPr>
        <p:spPr>
          <a:xfrm>
            <a:off x="7902987" y="1320390"/>
            <a:ext cx="1155047" cy="1155047"/>
          </a:xfrm>
          <a:prstGeom prst="ellipse">
            <a:avLst/>
          </a:prstGeom>
          <a:solidFill>
            <a:schemeClr val="bg1"/>
          </a:solidFill>
          <a:ln w="101600">
            <a:solidFill>
              <a:srgbClr val="00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925" name="Oval 924">
            <a:extLst>
              <a:ext uri="{FF2B5EF4-FFF2-40B4-BE49-F238E27FC236}">
                <a16:creationId xmlns:a16="http://schemas.microsoft.com/office/drawing/2014/main" id="{255CAC16-5745-0B22-B40A-A43A09A1DEB8}"/>
              </a:ext>
            </a:extLst>
          </p:cNvPr>
          <p:cNvSpPr/>
          <p:nvPr/>
        </p:nvSpPr>
        <p:spPr>
          <a:xfrm>
            <a:off x="9030253" y="3167785"/>
            <a:ext cx="1155047" cy="1155047"/>
          </a:xfrm>
          <a:prstGeom prst="ellipse">
            <a:avLst/>
          </a:prstGeom>
          <a:solidFill>
            <a:schemeClr val="bg1"/>
          </a:solidFill>
          <a:ln w="1016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926" name="Oval 925">
            <a:extLst>
              <a:ext uri="{FF2B5EF4-FFF2-40B4-BE49-F238E27FC236}">
                <a16:creationId xmlns:a16="http://schemas.microsoft.com/office/drawing/2014/main" id="{6E099ECA-4C38-453B-D1FD-634FBC676783}"/>
              </a:ext>
            </a:extLst>
          </p:cNvPr>
          <p:cNvSpPr/>
          <p:nvPr/>
        </p:nvSpPr>
        <p:spPr>
          <a:xfrm>
            <a:off x="9210432" y="5211697"/>
            <a:ext cx="1155047" cy="1155047"/>
          </a:xfrm>
          <a:prstGeom prst="ellipse">
            <a:avLst/>
          </a:prstGeom>
          <a:solidFill>
            <a:schemeClr val="bg1"/>
          </a:solidFill>
          <a:ln w="101600">
            <a:solidFill>
              <a:srgbClr val="8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pic>
        <p:nvPicPr>
          <p:cNvPr id="927" name="Graphic 926" descr="Cause And Effect outline">
            <a:extLst>
              <a:ext uri="{FF2B5EF4-FFF2-40B4-BE49-F238E27FC236}">
                <a16:creationId xmlns:a16="http://schemas.microsoft.com/office/drawing/2014/main" id="{21E84900-DCCC-FC3E-EC8D-61B2BE499C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201223" y="1577873"/>
            <a:ext cx="640080" cy="640080"/>
          </a:xfrm>
          <a:prstGeom prst="rect">
            <a:avLst/>
          </a:prstGeom>
        </p:spPr>
      </p:pic>
      <p:pic>
        <p:nvPicPr>
          <p:cNvPr id="928" name="Graphic 927" descr="Bullseye outline">
            <a:extLst>
              <a:ext uri="{FF2B5EF4-FFF2-40B4-BE49-F238E27FC236}">
                <a16:creationId xmlns:a16="http://schemas.microsoft.com/office/drawing/2014/main" id="{8750DBD9-9D01-4EDE-6B36-4638DEEB68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141728" y="5469180"/>
            <a:ext cx="640080" cy="640080"/>
          </a:xfrm>
          <a:prstGeom prst="rect">
            <a:avLst/>
          </a:prstGeom>
        </p:spPr>
      </p:pic>
      <p:pic>
        <p:nvPicPr>
          <p:cNvPr id="929" name="Graphic 928" descr="Stopwatch outline">
            <a:extLst>
              <a:ext uri="{FF2B5EF4-FFF2-40B4-BE49-F238E27FC236}">
                <a16:creationId xmlns:a16="http://schemas.microsoft.com/office/drawing/2014/main" id="{0AFDD7AD-36FD-B935-A96B-DED91CA0F3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2104552" y="3397794"/>
            <a:ext cx="640080" cy="640080"/>
          </a:xfrm>
          <a:prstGeom prst="rect">
            <a:avLst/>
          </a:prstGeom>
        </p:spPr>
      </p:pic>
      <p:pic>
        <p:nvPicPr>
          <p:cNvPr id="930" name="Graphic 929" descr="Recycle with solid fill">
            <a:extLst>
              <a:ext uri="{FF2B5EF4-FFF2-40B4-BE49-F238E27FC236}">
                <a16:creationId xmlns:a16="http://schemas.microsoft.com/office/drawing/2014/main" id="{543603B9-31FB-9264-7882-B6CC8C70175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3391449" y="1577873"/>
            <a:ext cx="640080" cy="640080"/>
          </a:xfrm>
          <a:prstGeom prst="rect">
            <a:avLst/>
          </a:prstGeom>
        </p:spPr>
      </p:pic>
      <p:pic>
        <p:nvPicPr>
          <p:cNvPr id="931" name="Graphic 930" descr="Thumbs up sign">
            <a:extLst>
              <a:ext uri="{FF2B5EF4-FFF2-40B4-BE49-F238E27FC236}">
                <a16:creationId xmlns:a16="http://schemas.microsoft.com/office/drawing/2014/main" id="{CCEB9FA3-D879-3C7B-23DB-FD26748A0C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87736" y="3438968"/>
            <a:ext cx="640080" cy="640080"/>
          </a:xfrm>
          <a:prstGeom prst="rect">
            <a:avLst/>
          </a:prstGeom>
        </p:spPr>
      </p:pic>
      <p:pic>
        <p:nvPicPr>
          <p:cNvPr id="932" name="Graphic 931" descr="Truck">
            <a:extLst>
              <a:ext uri="{FF2B5EF4-FFF2-40B4-BE49-F238E27FC236}">
                <a16:creationId xmlns:a16="http://schemas.microsoft.com/office/drawing/2014/main" id="{75D093C3-1186-D076-1600-131346C142C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532001" y="5469180"/>
            <a:ext cx="640080" cy="640080"/>
          </a:xfrm>
          <a:prstGeom prst="rect">
            <a:avLst/>
          </a:prstGeom>
        </p:spPr>
      </p:pic>
      <p:pic>
        <p:nvPicPr>
          <p:cNvPr id="933" name="Graphic 932" descr="Cell Tower outline">
            <a:extLst>
              <a:ext uri="{FF2B5EF4-FFF2-40B4-BE49-F238E27FC236}">
                <a16:creationId xmlns:a16="http://schemas.microsoft.com/office/drawing/2014/main" id="{A9F86B47-C053-8319-6CCF-6F7983D40F0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5775959" y="766925"/>
            <a:ext cx="640080" cy="640080"/>
          </a:xfrm>
          <a:prstGeom prst="rect">
            <a:avLst/>
          </a:prstGeom>
        </p:spPr>
      </p:pic>
      <p:grpSp>
        <p:nvGrpSpPr>
          <p:cNvPr id="934" name="Group 933">
            <a:extLst>
              <a:ext uri="{FF2B5EF4-FFF2-40B4-BE49-F238E27FC236}">
                <a16:creationId xmlns:a16="http://schemas.microsoft.com/office/drawing/2014/main" id="{4FA5BB3F-1DC8-97A3-2C68-FF80B253F5C4}"/>
              </a:ext>
            </a:extLst>
          </p:cNvPr>
          <p:cNvGrpSpPr/>
          <p:nvPr/>
        </p:nvGrpSpPr>
        <p:grpSpPr>
          <a:xfrm>
            <a:off x="3043610" y="5504853"/>
            <a:ext cx="3153284" cy="973496"/>
            <a:chOff x="3130188" y="5918980"/>
            <a:chExt cx="3153284" cy="973496"/>
          </a:xfrm>
        </p:grpSpPr>
        <p:sp>
          <p:nvSpPr>
            <p:cNvPr id="936" name="TextBox 935">
              <a:extLst>
                <a:ext uri="{FF2B5EF4-FFF2-40B4-BE49-F238E27FC236}">
                  <a16:creationId xmlns:a16="http://schemas.microsoft.com/office/drawing/2014/main" id="{421BC0E1-23E0-C419-C208-137A45992223}"/>
                </a:ext>
              </a:extLst>
            </p:cNvPr>
            <p:cNvSpPr txBox="1"/>
            <p:nvPr/>
          </p:nvSpPr>
          <p:spPr>
            <a:xfrm>
              <a:off x="3130189" y="5918980"/>
              <a:ext cx="196432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Project Aim</a:t>
              </a:r>
            </a:p>
          </p:txBody>
        </p:sp>
        <p:sp>
          <p:nvSpPr>
            <p:cNvPr id="937" name="TextBox 936">
              <a:extLst>
                <a:ext uri="{FF2B5EF4-FFF2-40B4-BE49-F238E27FC236}">
                  <a16:creationId xmlns:a16="http://schemas.microsoft.com/office/drawing/2014/main" id="{B634829C-5F24-23ED-DD9B-038CE17E22DE}"/>
                </a:ext>
              </a:extLst>
            </p:cNvPr>
            <p:cNvSpPr txBox="1"/>
            <p:nvPr/>
          </p:nvSpPr>
          <p:spPr>
            <a:xfrm>
              <a:off x="3130188" y="6153812"/>
              <a:ext cx="3153284" cy="738664"/>
            </a:xfrm>
            <a:prstGeom prst="rect">
              <a:avLst/>
            </a:prstGeom>
            <a:noFill/>
          </p:spPr>
          <p:txBody>
            <a:bodyPr wrap="square" rtlCol="0">
              <a:spAutoFit/>
            </a:bodyPr>
            <a:lstStyle/>
            <a:p>
              <a:r>
                <a:rPr lang="en-US" sz="1050" dirty="0">
                  <a:latin typeface="Times New Roman" panose="02020603050405020304" pitchFamily="18" charset="0"/>
                  <a:ea typeface="Open Sans" panose="020B0606030504020204" pitchFamily="34" charset="0"/>
                  <a:cs typeface="Times New Roman" panose="02020603050405020304" pitchFamily="18" charset="0"/>
                </a:rPr>
                <a:t>Analyze the adoption and performance of electric vehicles (EVs), focusing on technological advancements, environmental impacts, and market dynamics.</a:t>
              </a:r>
            </a:p>
          </p:txBody>
        </p:sp>
      </p:grpSp>
      <p:grpSp>
        <p:nvGrpSpPr>
          <p:cNvPr id="938" name="Group 937">
            <a:extLst>
              <a:ext uri="{FF2B5EF4-FFF2-40B4-BE49-F238E27FC236}">
                <a16:creationId xmlns:a16="http://schemas.microsoft.com/office/drawing/2014/main" id="{C920F0DD-2CAA-5337-4717-97A8BEBF5843}"/>
              </a:ext>
            </a:extLst>
          </p:cNvPr>
          <p:cNvGrpSpPr/>
          <p:nvPr/>
        </p:nvGrpSpPr>
        <p:grpSpPr>
          <a:xfrm>
            <a:off x="2959606" y="3990124"/>
            <a:ext cx="2734928" cy="973496"/>
            <a:chOff x="3130189" y="5918980"/>
            <a:chExt cx="2734928" cy="973496"/>
          </a:xfrm>
        </p:grpSpPr>
        <p:sp>
          <p:nvSpPr>
            <p:cNvPr id="940" name="TextBox 939">
              <a:extLst>
                <a:ext uri="{FF2B5EF4-FFF2-40B4-BE49-F238E27FC236}">
                  <a16:creationId xmlns:a16="http://schemas.microsoft.com/office/drawing/2014/main" id="{B0A21AB2-EEF7-073E-6203-CA7B739DAE4F}"/>
                </a:ext>
              </a:extLst>
            </p:cNvPr>
            <p:cNvSpPr txBox="1"/>
            <p:nvPr/>
          </p:nvSpPr>
          <p:spPr>
            <a:xfrm>
              <a:off x="3130189" y="5918980"/>
              <a:ext cx="196432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Predictive Modeling</a:t>
              </a:r>
            </a:p>
          </p:txBody>
        </p:sp>
        <p:sp>
          <p:nvSpPr>
            <p:cNvPr id="941" name="TextBox 940">
              <a:extLst>
                <a:ext uri="{FF2B5EF4-FFF2-40B4-BE49-F238E27FC236}">
                  <a16:creationId xmlns:a16="http://schemas.microsoft.com/office/drawing/2014/main" id="{1C526371-49C8-DF86-32F3-898A71C36A02}"/>
                </a:ext>
              </a:extLst>
            </p:cNvPr>
            <p:cNvSpPr txBox="1"/>
            <p:nvPr/>
          </p:nvSpPr>
          <p:spPr>
            <a:xfrm>
              <a:off x="3130189" y="6153812"/>
              <a:ext cx="2734928" cy="738664"/>
            </a:xfrm>
            <a:prstGeom prst="rect">
              <a:avLst/>
            </a:prstGeom>
            <a:noFill/>
          </p:spPr>
          <p:txBody>
            <a:bodyPr wrap="square" rtlCol="0">
              <a:spAutoFit/>
            </a:bodyPr>
            <a:lstStyle/>
            <a:p>
              <a:r>
                <a:rPr lang="en-US" sz="1050" dirty="0">
                  <a:latin typeface="Times New Roman" panose="02020603050405020304" pitchFamily="18" charset="0"/>
                  <a:ea typeface="Open Sans" panose="020B0606030504020204" pitchFamily="34" charset="0"/>
                  <a:cs typeface="Times New Roman" panose="02020603050405020304" pitchFamily="18" charset="0"/>
                </a:rPr>
                <a:t>Utilize predictive modeling techniques to understand and forecast EV characteristics such as electric range, market pricing, and consumer adoption patterns.</a:t>
              </a:r>
            </a:p>
          </p:txBody>
        </p:sp>
      </p:grpSp>
      <p:grpSp>
        <p:nvGrpSpPr>
          <p:cNvPr id="942" name="Group 941">
            <a:extLst>
              <a:ext uri="{FF2B5EF4-FFF2-40B4-BE49-F238E27FC236}">
                <a16:creationId xmlns:a16="http://schemas.microsoft.com/office/drawing/2014/main" id="{125C7907-FCF9-B638-1236-C15C548B0782}"/>
              </a:ext>
            </a:extLst>
          </p:cNvPr>
          <p:cNvGrpSpPr/>
          <p:nvPr/>
        </p:nvGrpSpPr>
        <p:grpSpPr>
          <a:xfrm>
            <a:off x="3589507" y="2572825"/>
            <a:ext cx="1975179" cy="1181663"/>
            <a:chOff x="2430684" y="6086034"/>
            <a:chExt cx="1975179" cy="1181663"/>
          </a:xfrm>
        </p:grpSpPr>
        <p:sp>
          <p:nvSpPr>
            <p:cNvPr id="944" name="TextBox 943">
              <a:extLst>
                <a:ext uri="{FF2B5EF4-FFF2-40B4-BE49-F238E27FC236}">
                  <a16:creationId xmlns:a16="http://schemas.microsoft.com/office/drawing/2014/main" id="{DBBD92B9-8249-05C1-1B68-D1E06E48D41A}"/>
                </a:ext>
              </a:extLst>
            </p:cNvPr>
            <p:cNvSpPr txBox="1"/>
            <p:nvPr/>
          </p:nvSpPr>
          <p:spPr>
            <a:xfrm>
              <a:off x="2430684" y="6086034"/>
              <a:ext cx="1964322"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Environmental Sustainability</a:t>
              </a:r>
            </a:p>
          </p:txBody>
        </p:sp>
        <p:sp>
          <p:nvSpPr>
            <p:cNvPr id="945" name="TextBox 944">
              <a:extLst>
                <a:ext uri="{FF2B5EF4-FFF2-40B4-BE49-F238E27FC236}">
                  <a16:creationId xmlns:a16="http://schemas.microsoft.com/office/drawing/2014/main" id="{1DFB299D-89AB-9CCE-893F-99B5A942D8ED}"/>
                </a:ext>
              </a:extLst>
            </p:cNvPr>
            <p:cNvSpPr txBox="1"/>
            <p:nvPr/>
          </p:nvSpPr>
          <p:spPr>
            <a:xfrm>
              <a:off x="2441542" y="6529033"/>
              <a:ext cx="1964321" cy="738664"/>
            </a:xfrm>
            <a:prstGeom prst="rect">
              <a:avLst/>
            </a:prstGeom>
            <a:noFill/>
          </p:spPr>
          <p:txBody>
            <a:bodyPr wrap="square" rtlCol="0">
              <a:spAutoFit/>
            </a:bodyPr>
            <a:lstStyle/>
            <a:p>
              <a:r>
                <a:rPr lang="en-US" sz="1050" b="0" i="0" dirty="0">
                  <a:solidFill>
                    <a:schemeClr val="tx1"/>
                  </a:solidFill>
                  <a:effectLst/>
                  <a:latin typeface="Times New Roman" panose="02020603050405020304" pitchFamily="18" charset="0"/>
                  <a:cs typeface="Times New Roman" panose="02020603050405020304" pitchFamily="18" charset="0"/>
                </a:rPr>
                <a:t>Contribute to reducing greenhouse gas emissions and improving air quality through increased EV adoption.</a:t>
              </a:r>
              <a:endParaRPr lang="en-US" sz="1050" dirty="0">
                <a:solidFill>
                  <a:schemeClr val="bg1">
                    <a:lumMod val="50000"/>
                  </a:schemeClr>
                </a:solidFill>
                <a:latin typeface="Times New Roman" panose="02020603050405020304" pitchFamily="18" charset="0"/>
                <a:ea typeface="Open Sans" panose="020B0606030504020204" pitchFamily="34" charset="0"/>
                <a:cs typeface="Times New Roman" panose="02020603050405020304" pitchFamily="18" charset="0"/>
              </a:endParaRPr>
            </a:p>
          </p:txBody>
        </p:sp>
      </p:grpSp>
      <p:grpSp>
        <p:nvGrpSpPr>
          <p:cNvPr id="946" name="Group 945">
            <a:extLst>
              <a:ext uri="{FF2B5EF4-FFF2-40B4-BE49-F238E27FC236}">
                <a16:creationId xmlns:a16="http://schemas.microsoft.com/office/drawing/2014/main" id="{08F65F39-3C26-4204-66CA-9B6FB00F71CA}"/>
              </a:ext>
            </a:extLst>
          </p:cNvPr>
          <p:cNvGrpSpPr/>
          <p:nvPr/>
        </p:nvGrpSpPr>
        <p:grpSpPr>
          <a:xfrm>
            <a:off x="5105622" y="1786290"/>
            <a:ext cx="1964322" cy="1277635"/>
            <a:chOff x="2516409" y="5588040"/>
            <a:chExt cx="1964322" cy="1277635"/>
          </a:xfrm>
        </p:grpSpPr>
        <p:sp>
          <p:nvSpPr>
            <p:cNvPr id="948" name="TextBox 947">
              <a:extLst>
                <a:ext uri="{FF2B5EF4-FFF2-40B4-BE49-F238E27FC236}">
                  <a16:creationId xmlns:a16="http://schemas.microsoft.com/office/drawing/2014/main" id="{0329C644-01DE-66B9-B1A1-169565CD82D4}"/>
                </a:ext>
              </a:extLst>
            </p:cNvPr>
            <p:cNvSpPr txBox="1"/>
            <p:nvPr/>
          </p:nvSpPr>
          <p:spPr>
            <a:xfrm>
              <a:off x="2516409" y="5588040"/>
              <a:ext cx="1964322"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Technological Progress</a:t>
              </a:r>
            </a:p>
          </p:txBody>
        </p:sp>
        <p:sp>
          <p:nvSpPr>
            <p:cNvPr id="949" name="TextBox 948">
              <a:extLst>
                <a:ext uri="{FF2B5EF4-FFF2-40B4-BE49-F238E27FC236}">
                  <a16:creationId xmlns:a16="http://schemas.microsoft.com/office/drawing/2014/main" id="{88CE4A84-EFE3-540C-9549-3769B75DA04D}"/>
                </a:ext>
              </a:extLst>
            </p:cNvPr>
            <p:cNvSpPr txBox="1"/>
            <p:nvPr/>
          </p:nvSpPr>
          <p:spPr>
            <a:xfrm>
              <a:off x="2649662" y="5803846"/>
              <a:ext cx="1827750" cy="1061829"/>
            </a:xfrm>
            <a:prstGeom prst="rect">
              <a:avLst/>
            </a:prstGeom>
            <a:noFill/>
          </p:spPr>
          <p:txBody>
            <a:bodyPr wrap="square" rtlCol="0">
              <a:spAutoFit/>
            </a:bodyPr>
            <a:lstStyle/>
            <a:p>
              <a:pPr algn="ctr"/>
              <a:r>
                <a:rPr lang="en-US" sz="1050" dirty="0">
                  <a:latin typeface="Times New Roman" panose="02020603050405020304" pitchFamily="18" charset="0"/>
                  <a:ea typeface="Open Sans" panose="020B0606030504020204" pitchFamily="34" charset="0"/>
                  <a:cs typeface="Times New Roman" panose="02020603050405020304" pitchFamily="18" charset="0"/>
                </a:rPr>
                <a:t>Examine developments in EV technology, especially in battery life and charging infrastructure, enhancing vehicle accessibility and practicality.</a:t>
              </a:r>
            </a:p>
          </p:txBody>
        </p:sp>
      </p:grpSp>
      <p:grpSp>
        <p:nvGrpSpPr>
          <p:cNvPr id="950" name="Group 949">
            <a:extLst>
              <a:ext uri="{FF2B5EF4-FFF2-40B4-BE49-F238E27FC236}">
                <a16:creationId xmlns:a16="http://schemas.microsoft.com/office/drawing/2014/main" id="{782B4876-0597-5034-6A90-97A73CEE2759}"/>
              </a:ext>
            </a:extLst>
          </p:cNvPr>
          <p:cNvGrpSpPr/>
          <p:nvPr/>
        </p:nvGrpSpPr>
        <p:grpSpPr>
          <a:xfrm>
            <a:off x="6673523" y="2483425"/>
            <a:ext cx="2001997" cy="1200789"/>
            <a:chOff x="2876563" y="5741030"/>
            <a:chExt cx="2001997" cy="1200789"/>
          </a:xfrm>
        </p:grpSpPr>
        <p:sp>
          <p:nvSpPr>
            <p:cNvPr id="952" name="TextBox 951">
              <a:extLst>
                <a:ext uri="{FF2B5EF4-FFF2-40B4-BE49-F238E27FC236}">
                  <a16:creationId xmlns:a16="http://schemas.microsoft.com/office/drawing/2014/main" id="{DF5A1393-CD42-BBDE-662D-0CD2E25D91D9}"/>
                </a:ext>
              </a:extLst>
            </p:cNvPr>
            <p:cNvSpPr txBox="1"/>
            <p:nvPr/>
          </p:nvSpPr>
          <p:spPr>
            <a:xfrm>
              <a:off x="2876563" y="5741030"/>
              <a:ext cx="1964322" cy="307777"/>
            </a:xfrm>
            <a:prstGeom prst="rect">
              <a:avLst/>
            </a:prstGeom>
            <a:noFill/>
          </p:spPr>
          <p:txBody>
            <a:bodyPr wrap="square" rtlCol="0">
              <a:spAutoFit/>
            </a:bodyPr>
            <a:lstStyle/>
            <a:p>
              <a:pPr algn="r"/>
              <a:r>
                <a:rPr lang="en-US" sz="1400" dirty="0">
                  <a:latin typeface="Times New Roman" panose="02020603050405020304" pitchFamily="18" charset="0"/>
                  <a:cs typeface="Times New Roman" panose="02020603050405020304" pitchFamily="18" charset="0"/>
                </a:rPr>
                <a:t>Economic Impact</a:t>
              </a:r>
            </a:p>
          </p:txBody>
        </p:sp>
        <p:sp>
          <p:nvSpPr>
            <p:cNvPr id="953" name="TextBox 952">
              <a:extLst>
                <a:ext uri="{FF2B5EF4-FFF2-40B4-BE49-F238E27FC236}">
                  <a16:creationId xmlns:a16="http://schemas.microsoft.com/office/drawing/2014/main" id="{0F963B1F-13EB-B394-181E-14083730F55E}"/>
                </a:ext>
              </a:extLst>
            </p:cNvPr>
            <p:cNvSpPr txBox="1"/>
            <p:nvPr/>
          </p:nvSpPr>
          <p:spPr>
            <a:xfrm>
              <a:off x="2911700" y="6041573"/>
              <a:ext cx="1966860" cy="900246"/>
            </a:xfrm>
            <a:prstGeom prst="rect">
              <a:avLst/>
            </a:prstGeom>
            <a:noFill/>
          </p:spPr>
          <p:txBody>
            <a:bodyPr wrap="square" rtlCol="0">
              <a:spAutoFit/>
            </a:bodyPr>
            <a:lstStyle/>
            <a:p>
              <a:pPr algn="r"/>
              <a:r>
                <a:rPr lang="en-US" sz="1050" dirty="0">
                  <a:latin typeface="Times New Roman" panose="02020603050405020304" pitchFamily="18" charset="0"/>
                  <a:ea typeface="Open Sans" panose="020B0606030504020204" pitchFamily="34" charset="0"/>
                  <a:cs typeface="Times New Roman" panose="02020603050405020304" pitchFamily="18" charset="0"/>
                </a:rPr>
                <a:t>Explore potential cost savings for EV owners and analyze market opportunities that influence the automotive industry.</a:t>
              </a:r>
            </a:p>
          </p:txBody>
        </p:sp>
      </p:grpSp>
      <p:grpSp>
        <p:nvGrpSpPr>
          <p:cNvPr id="954" name="Group 953">
            <a:extLst>
              <a:ext uri="{FF2B5EF4-FFF2-40B4-BE49-F238E27FC236}">
                <a16:creationId xmlns:a16="http://schemas.microsoft.com/office/drawing/2014/main" id="{85F2F51A-0033-980F-D652-7BE675FC6CA3}"/>
              </a:ext>
            </a:extLst>
          </p:cNvPr>
          <p:cNvGrpSpPr/>
          <p:nvPr/>
        </p:nvGrpSpPr>
        <p:grpSpPr>
          <a:xfrm>
            <a:off x="5683299" y="3902221"/>
            <a:ext cx="3402629" cy="1277170"/>
            <a:chOff x="1165805" y="5981930"/>
            <a:chExt cx="3402629" cy="1277170"/>
          </a:xfrm>
        </p:grpSpPr>
        <p:sp>
          <p:nvSpPr>
            <p:cNvPr id="956" name="TextBox 955">
              <a:extLst>
                <a:ext uri="{FF2B5EF4-FFF2-40B4-BE49-F238E27FC236}">
                  <a16:creationId xmlns:a16="http://schemas.microsoft.com/office/drawing/2014/main" id="{7FF02A01-2DC9-C386-9677-8C1E330D6411}"/>
                </a:ext>
              </a:extLst>
            </p:cNvPr>
            <p:cNvSpPr txBox="1"/>
            <p:nvPr/>
          </p:nvSpPr>
          <p:spPr>
            <a:xfrm>
              <a:off x="2604112" y="5981930"/>
              <a:ext cx="1964322" cy="307777"/>
            </a:xfrm>
            <a:prstGeom prst="rect">
              <a:avLst/>
            </a:prstGeom>
            <a:noFill/>
          </p:spPr>
          <p:txBody>
            <a:bodyPr wrap="square" rtlCol="0">
              <a:spAutoFit/>
            </a:bodyPr>
            <a:lstStyle/>
            <a:p>
              <a:pPr algn="r"/>
              <a:r>
                <a:rPr lang="en-US" sz="1400" dirty="0">
                  <a:latin typeface="Times New Roman" panose="02020603050405020304" pitchFamily="18" charset="0"/>
                  <a:cs typeface="Times New Roman" panose="02020603050405020304" pitchFamily="18" charset="0"/>
                </a:rPr>
                <a:t>Stakeholder Insights</a:t>
              </a:r>
            </a:p>
          </p:txBody>
        </p:sp>
        <p:sp>
          <p:nvSpPr>
            <p:cNvPr id="957" name="TextBox 956">
              <a:extLst>
                <a:ext uri="{FF2B5EF4-FFF2-40B4-BE49-F238E27FC236}">
                  <a16:creationId xmlns:a16="http://schemas.microsoft.com/office/drawing/2014/main" id="{2B8259A7-8BAA-0EFF-554C-7BAC5347A355}"/>
                </a:ext>
              </a:extLst>
            </p:cNvPr>
            <p:cNvSpPr txBox="1"/>
            <p:nvPr/>
          </p:nvSpPr>
          <p:spPr>
            <a:xfrm>
              <a:off x="1165805" y="6197271"/>
              <a:ext cx="3402629" cy="1061829"/>
            </a:xfrm>
            <a:prstGeom prst="rect">
              <a:avLst/>
            </a:prstGeom>
            <a:noFill/>
          </p:spPr>
          <p:txBody>
            <a:bodyPr wrap="square" rtlCol="0">
              <a:spAutoFit/>
            </a:bodyPr>
            <a:lstStyle/>
            <a:p>
              <a:pPr algn="r"/>
              <a:r>
                <a:rPr lang="en-US" sz="1050" dirty="0">
                  <a:latin typeface="Times New Roman" panose="02020603050405020304" pitchFamily="18" charset="0"/>
                  <a:ea typeface="Open Sans" panose="020B0606030504020204" pitchFamily="34" charset="0"/>
                  <a:cs typeface="Times New Roman" panose="02020603050405020304" pitchFamily="18" charset="0"/>
                </a:rPr>
                <a:t>Provide policymakers with data-driven insights for developing effective environmental and economic strategies. Assist businesses in aligning with emerging market trends. Enable consumers to make informed decisions based on the environmental and economic impacts of EVs.</a:t>
              </a:r>
            </a:p>
          </p:txBody>
        </p:sp>
      </p:grpSp>
      <p:grpSp>
        <p:nvGrpSpPr>
          <p:cNvPr id="958" name="Group 957">
            <a:extLst>
              <a:ext uri="{FF2B5EF4-FFF2-40B4-BE49-F238E27FC236}">
                <a16:creationId xmlns:a16="http://schemas.microsoft.com/office/drawing/2014/main" id="{E1D60F11-0A40-F80E-6BAC-781463C7BEAD}"/>
              </a:ext>
            </a:extLst>
          </p:cNvPr>
          <p:cNvGrpSpPr/>
          <p:nvPr/>
        </p:nvGrpSpPr>
        <p:grpSpPr>
          <a:xfrm>
            <a:off x="6250842" y="5449910"/>
            <a:ext cx="2905642" cy="1003529"/>
            <a:chOff x="1734381" y="5477749"/>
            <a:chExt cx="2905642" cy="1003529"/>
          </a:xfrm>
        </p:grpSpPr>
        <p:sp>
          <p:nvSpPr>
            <p:cNvPr id="960" name="TextBox 959">
              <a:extLst>
                <a:ext uri="{FF2B5EF4-FFF2-40B4-BE49-F238E27FC236}">
                  <a16:creationId xmlns:a16="http://schemas.microsoft.com/office/drawing/2014/main" id="{A3008D84-6A12-302B-F4DB-6ECE33DA5F68}"/>
                </a:ext>
              </a:extLst>
            </p:cNvPr>
            <p:cNvSpPr txBox="1"/>
            <p:nvPr/>
          </p:nvSpPr>
          <p:spPr>
            <a:xfrm>
              <a:off x="2211010" y="5477749"/>
              <a:ext cx="2357424" cy="307777"/>
            </a:xfrm>
            <a:prstGeom prst="rect">
              <a:avLst/>
            </a:prstGeom>
            <a:noFill/>
          </p:spPr>
          <p:txBody>
            <a:bodyPr wrap="square" rtlCol="0">
              <a:spAutoFit/>
            </a:bodyPr>
            <a:lstStyle/>
            <a:p>
              <a:pPr algn="r"/>
              <a:r>
                <a:rPr lang="en-US" sz="1400" dirty="0">
                  <a:latin typeface="Times New Roman" panose="02020603050405020304" pitchFamily="18" charset="0"/>
                  <a:cs typeface="Times New Roman" panose="02020603050405020304" pitchFamily="18" charset="0"/>
                </a:rPr>
                <a:t>Significance for Stakeholders</a:t>
              </a:r>
            </a:p>
          </p:txBody>
        </p:sp>
        <p:sp>
          <p:nvSpPr>
            <p:cNvPr id="961" name="TextBox 960">
              <a:extLst>
                <a:ext uri="{FF2B5EF4-FFF2-40B4-BE49-F238E27FC236}">
                  <a16:creationId xmlns:a16="http://schemas.microsoft.com/office/drawing/2014/main" id="{0D5F4AA8-0577-CB0D-D65F-F153F9F7E37F}"/>
                </a:ext>
              </a:extLst>
            </p:cNvPr>
            <p:cNvSpPr txBox="1"/>
            <p:nvPr/>
          </p:nvSpPr>
          <p:spPr>
            <a:xfrm>
              <a:off x="1734381" y="5742614"/>
              <a:ext cx="2905642" cy="738664"/>
            </a:xfrm>
            <a:prstGeom prst="rect">
              <a:avLst/>
            </a:prstGeom>
            <a:noFill/>
          </p:spPr>
          <p:txBody>
            <a:bodyPr wrap="square" rtlCol="0">
              <a:spAutoFit/>
            </a:bodyPr>
            <a:lstStyle/>
            <a:p>
              <a:pPr algn="r"/>
              <a:r>
                <a:rPr lang="en-US" sz="1050" dirty="0">
                  <a:latin typeface="Times New Roman" panose="02020603050405020304" pitchFamily="18" charset="0"/>
                  <a:ea typeface="Open Sans" panose="020B0606030504020204" pitchFamily="34" charset="0"/>
                  <a:cs typeface="Times New Roman" panose="02020603050405020304" pitchFamily="18" charset="0"/>
                </a:rPr>
                <a:t>Highlight the critical role of the study in aiding policymakers, business leaders, and consumers. Emphasize the project’s contribution to sustainable transportation discourse.</a:t>
              </a:r>
            </a:p>
          </p:txBody>
        </p:sp>
      </p:grpSp>
      <p:sp>
        <p:nvSpPr>
          <p:cNvPr id="962" name="Title 1">
            <a:extLst>
              <a:ext uri="{FF2B5EF4-FFF2-40B4-BE49-F238E27FC236}">
                <a16:creationId xmlns:a16="http://schemas.microsoft.com/office/drawing/2014/main" id="{F6E2D6A4-C1CD-263C-8E7F-44F00C06027B}"/>
              </a:ext>
            </a:extLst>
          </p:cNvPr>
          <p:cNvSpPr>
            <a:spLocks noGrp="1"/>
          </p:cNvSpPr>
          <p:nvPr>
            <p:ph type="title"/>
          </p:nvPr>
        </p:nvSpPr>
        <p:spPr>
          <a:xfrm>
            <a:off x="74977" y="894085"/>
            <a:ext cx="2715046" cy="1609104"/>
          </a:xfrm>
        </p:spPr>
        <p:txBody>
          <a:bodyPr/>
          <a:lstStyle/>
          <a:p>
            <a:r>
              <a:rPr lang="en-US" sz="3200" b="1" i="0" dirty="0">
                <a:solidFill>
                  <a:srgbClr val="0D0D0D"/>
                </a:solidFill>
                <a:effectLst/>
                <a:latin typeface="Times New Roman" panose="02020603050405020304" pitchFamily="18" charset="0"/>
                <a:cs typeface="Times New Roman" panose="02020603050405020304" pitchFamily="18" charset="0"/>
              </a:rPr>
              <a:t>Objectives and Importance</a:t>
            </a:r>
            <a:br>
              <a:rPr lang="en-US" sz="3200" b="1" i="0" dirty="0">
                <a:solidFill>
                  <a:srgbClr val="0D0D0D"/>
                </a:solidFill>
                <a:effectLst/>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48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958B7A2-480B-D346-2031-DD5A10732EC8}"/>
              </a:ext>
            </a:extLst>
          </p:cNvPr>
          <p:cNvSpPr>
            <a:spLocks noGrp="1"/>
          </p:cNvSpPr>
          <p:nvPr>
            <p:ph type="sldNum" idx="12"/>
          </p:nvPr>
        </p:nvSpPr>
        <p:spPr/>
        <p:txBody>
          <a:bodyPr/>
          <a:lstStyle/>
          <a:p>
            <a:fld id="{00000000-1234-1234-1234-123412341234}" type="slidenum">
              <a:rPr lang="en" smtClean="0"/>
              <a:pPr/>
              <a:t>4</a:t>
            </a:fld>
            <a:endParaRPr lang="en"/>
          </a:p>
        </p:txBody>
      </p:sp>
      <p:sp>
        <p:nvSpPr>
          <p:cNvPr id="5" name="Rectangle: Rounded Corners 4">
            <a:extLst>
              <a:ext uri="{FF2B5EF4-FFF2-40B4-BE49-F238E27FC236}">
                <a16:creationId xmlns:a16="http://schemas.microsoft.com/office/drawing/2014/main" id="{1820A649-7E06-3D77-77C9-E1F3D2365217}"/>
              </a:ext>
            </a:extLst>
          </p:cNvPr>
          <p:cNvSpPr/>
          <p:nvPr/>
        </p:nvSpPr>
        <p:spPr>
          <a:xfrm rot="291421">
            <a:off x="8538846" y="5929124"/>
            <a:ext cx="3211440" cy="794347"/>
          </a:xfrm>
          <a:prstGeom prst="roundRect">
            <a:avLst/>
          </a:prstGeom>
          <a:solidFill>
            <a:schemeClr val="tx1">
              <a:alpha val="68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371DB2A7-6D1B-DF20-F065-683907BF51BB}"/>
              </a:ext>
            </a:extLst>
          </p:cNvPr>
          <p:cNvSpPr/>
          <p:nvPr/>
        </p:nvSpPr>
        <p:spPr>
          <a:xfrm rot="291421">
            <a:off x="8587434" y="4664857"/>
            <a:ext cx="3211440" cy="794347"/>
          </a:xfrm>
          <a:prstGeom prst="roundRect">
            <a:avLst/>
          </a:prstGeom>
          <a:solidFill>
            <a:schemeClr val="tx1">
              <a:alpha val="68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94354B2-DB5B-9F2B-1367-7C919B39D1FD}"/>
              </a:ext>
            </a:extLst>
          </p:cNvPr>
          <p:cNvSpPr/>
          <p:nvPr/>
        </p:nvSpPr>
        <p:spPr>
          <a:xfrm rot="291421">
            <a:off x="8607886" y="3330250"/>
            <a:ext cx="3211440" cy="794347"/>
          </a:xfrm>
          <a:prstGeom prst="roundRect">
            <a:avLst/>
          </a:prstGeom>
          <a:solidFill>
            <a:schemeClr val="tx1">
              <a:alpha val="68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4A8486F-A02E-935A-A630-BE290D5FC536}"/>
              </a:ext>
            </a:extLst>
          </p:cNvPr>
          <p:cNvSpPr/>
          <p:nvPr/>
        </p:nvSpPr>
        <p:spPr>
          <a:xfrm rot="291421">
            <a:off x="8543930" y="2037847"/>
            <a:ext cx="3211440" cy="794347"/>
          </a:xfrm>
          <a:prstGeom prst="roundRect">
            <a:avLst/>
          </a:prstGeom>
          <a:solidFill>
            <a:schemeClr val="tx1">
              <a:alpha val="68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86A5945-04AB-CE1B-F2DC-8C78F4508FCE}"/>
              </a:ext>
            </a:extLst>
          </p:cNvPr>
          <p:cNvSpPr/>
          <p:nvPr/>
        </p:nvSpPr>
        <p:spPr>
          <a:xfrm rot="21206600">
            <a:off x="365592" y="3318491"/>
            <a:ext cx="3211440" cy="794347"/>
          </a:xfrm>
          <a:prstGeom prst="roundRect">
            <a:avLst/>
          </a:prstGeom>
          <a:solidFill>
            <a:schemeClr val="tx1">
              <a:alpha val="68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BD6FA56-5065-01E7-80F4-1B28C40D3458}"/>
              </a:ext>
            </a:extLst>
          </p:cNvPr>
          <p:cNvSpPr/>
          <p:nvPr/>
        </p:nvSpPr>
        <p:spPr>
          <a:xfrm rot="21206600">
            <a:off x="355042" y="4597892"/>
            <a:ext cx="3211440" cy="794347"/>
          </a:xfrm>
          <a:prstGeom prst="roundRect">
            <a:avLst/>
          </a:prstGeom>
          <a:solidFill>
            <a:schemeClr val="tx1">
              <a:alpha val="68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068D10DF-D88E-5E13-B90B-313632BC7282}"/>
              </a:ext>
            </a:extLst>
          </p:cNvPr>
          <p:cNvSpPr/>
          <p:nvPr/>
        </p:nvSpPr>
        <p:spPr>
          <a:xfrm rot="21206600">
            <a:off x="344492" y="5877293"/>
            <a:ext cx="3211440" cy="794347"/>
          </a:xfrm>
          <a:prstGeom prst="roundRect">
            <a:avLst/>
          </a:prstGeom>
          <a:solidFill>
            <a:schemeClr val="tx1">
              <a:alpha val="68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1C11FE78-D17E-B131-9033-7CDE7E06B7DF}"/>
              </a:ext>
            </a:extLst>
          </p:cNvPr>
          <p:cNvSpPr/>
          <p:nvPr/>
        </p:nvSpPr>
        <p:spPr>
          <a:xfrm rot="21206600">
            <a:off x="376142" y="2039090"/>
            <a:ext cx="3211440" cy="794347"/>
          </a:xfrm>
          <a:prstGeom prst="roundRect">
            <a:avLst/>
          </a:prstGeom>
          <a:solidFill>
            <a:schemeClr val="tx1">
              <a:alpha val="68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B7326C2-6564-76E4-D214-724AFA5B432A}"/>
              </a:ext>
            </a:extLst>
          </p:cNvPr>
          <p:cNvSpPr/>
          <p:nvPr/>
        </p:nvSpPr>
        <p:spPr>
          <a:xfrm>
            <a:off x="5029002" y="3009532"/>
            <a:ext cx="2392680" cy="2392680"/>
          </a:xfrm>
          <a:prstGeom prst="ellipse">
            <a:avLst/>
          </a:prstGeom>
          <a:solidFill>
            <a:schemeClr val="tx1">
              <a:alpha val="5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88F155B-B86F-A172-F50E-47A3A103F37F}"/>
              </a:ext>
            </a:extLst>
          </p:cNvPr>
          <p:cNvCxnSpPr/>
          <p:nvPr/>
        </p:nvCxnSpPr>
        <p:spPr>
          <a:xfrm>
            <a:off x="4135901" y="3978447"/>
            <a:ext cx="386861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E06EB147-088D-EAE9-20B5-7C67A167A9FA}"/>
              </a:ext>
            </a:extLst>
          </p:cNvPr>
          <p:cNvSpPr/>
          <p:nvPr/>
        </p:nvSpPr>
        <p:spPr>
          <a:xfrm>
            <a:off x="5174565" y="3102734"/>
            <a:ext cx="1842868" cy="1842868"/>
          </a:xfrm>
          <a:prstGeom prst="ellipse">
            <a:avLst/>
          </a:prstGeom>
          <a:solidFill>
            <a:schemeClr val="bg1">
              <a:lumMod val="65000"/>
            </a:schemeClr>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1D58AFC-25FC-CAEB-B37A-E91A6D957585}"/>
              </a:ext>
            </a:extLst>
          </p:cNvPr>
          <p:cNvGrpSpPr/>
          <p:nvPr/>
        </p:nvGrpSpPr>
        <p:grpSpPr>
          <a:xfrm>
            <a:off x="488851" y="1579906"/>
            <a:ext cx="3207434" cy="956604"/>
            <a:chOff x="492369" y="984738"/>
            <a:chExt cx="3207434" cy="956604"/>
          </a:xfrm>
        </p:grpSpPr>
        <p:sp>
          <p:nvSpPr>
            <p:cNvPr id="17" name="Rectangle: Rounded Corners 16">
              <a:extLst>
                <a:ext uri="{FF2B5EF4-FFF2-40B4-BE49-F238E27FC236}">
                  <a16:creationId xmlns:a16="http://schemas.microsoft.com/office/drawing/2014/main" id="{F96E33C7-49C3-7275-D87A-FA50FDB9BB00}"/>
                </a:ext>
              </a:extLst>
            </p:cNvPr>
            <p:cNvSpPr/>
            <p:nvPr/>
          </p:nvSpPr>
          <p:spPr>
            <a:xfrm>
              <a:off x="492369" y="984738"/>
              <a:ext cx="3207434" cy="956604"/>
            </a:xfrm>
            <a:prstGeom prst="roundRect">
              <a:avLst>
                <a:gd name="adj" fmla="val 50000"/>
              </a:avLst>
            </a:prstGeom>
            <a:solidFill>
              <a:srgbClr val="B9D64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A6A308E-1E41-1C26-943D-9105C5B4CD55}"/>
                </a:ext>
              </a:extLst>
            </p:cNvPr>
            <p:cNvSpPr/>
            <p:nvPr/>
          </p:nvSpPr>
          <p:spPr>
            <a:xfrm>
              <a:off x="590843" y="1076178"/>
              <a:ext cx="773723" cy="773723"/>
            </a:xfrm>
            <a:prstGeom prst="ellipse">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12BCD43-53B8-4727-B788-871C5A8E6E55}"/>
                </a:ext>
              </a:extLst>
            </p:cNvPr>
            <p:cNvSpPr txBox="1"/>
            <p:nvPr/>
          </p:nvSpPr>
          <p:spPr>
            <a:xfrm>
              <a:off x="590843" y="1232206"/>
              <a:ext cx="717452" cy="461665"/>
            </a:xfrm>
            <a:prstGeom prst="rect">
              <a:avLst/>
            </a:prstGeom>
            <a:noFill/>
          </p:spPr>
          <p:txBody>
            <a:bodyPr wrap="square" rtlCol="0">
              <a:spAutoFit/>
            </a:bodyPr>
            <a:lstStyle/>
            <a:p>
              <a:pPr algn="ctr"/>
              <a:r>
                <a:rPr lang="en-US" sz="2400" dirty="0">
                  <a:solidFill>
                    <a:schemeClr val="bg1">
                      <a:lumMod val="65000"/>
                    </a:schemeClr>
                  </a:solidFill>
                  <a:latin typeface="Verdana" panose="020B0604030504040204" pitchFamily="34" charset="0"/>
                  <a:ea typeface="Verdana" panose="020B0604030504040204" pitchFamily="34" charset="0"/>
                </a:rPr>
                <a:t>01</a:t>
              </a:r>
            </a:p>
          </p:txBody>
        </p:sp>
        <p:sp>
          <p:nvSpPr>
            <p:cNvPr id="20" name="TextBox 19">
              <a:extLst>
                <a:ext uri="{FF2B5EF4-FFF2-40B4-BE49-F238E27FC236}">
                  <a16:creationId xmlns:a16="http://schemas.microsoft.com/office/drawing/2014/main" id="{0EF219D6-4612-3B40-6421-375EB85629FB}"/>
                </a:ext>
              </a:extLst>
            </p:cNvPr>
            <p:cNvSpPr txBox="1"/>
            <p:nvPr/>
          </p:nvSpPr>
          <p:spPr>
            <a:xfrm>
              <a:off x="1392698" y="1097748"/>
              <a:ext cx="2039815" cy="769441"/>
            </a:xfrm>
            <a:prstGeom prst="rect">
              <a:avLst/>
            </a:prstGeom>
            <a:noFill/>
          </p:spPr>
          <p:txBody>
            <a:bodyPr wrap="square" rtlCol="0">
              <a:spAutoFit/>
            </a:bodyPr>
            <a:lstStyle/>
            <a:p>
              <a:r>
                <a:rPr lang="en-US" sz="1100" dirty="0">
                  <a:latin typeface="Times New Roman" panose="02020603050405020304" pitchFamily="18" charset="0"/>
                  <a:ea typeface="Verdana" panose="020B0604030504040204" pitchFamily="34" charset="0"/>
                  <a:cs typeface="Times New Roman" panose="02020603050405020304" pitchFamily="18" charset="0"/>
                </a:rPr>
                <a:t>Data Collection: Gathered relevant EV data from primary sources (data.gov) and supplementary sources (Kaggle).</a:t>
              </a:r>
            </a:p>
          </p:txBody>
        </p:sp>
      </p:grpSp>
      <p:grpSp>
        <p:nvGrpSpPr>
          <p:cNvPr id="21" name="Group 20">
            <a:extLst>
              <a:ext uri="{FF2B5EF4-FFF2-40B4-BE49-F238E27FC236}">
                <a16:creationId xmlns:a16="http://schemas.microsoft.com/office/drawing/2014/main" id="{D84CA39D-DFBF-430E-2E86-EB9199997D03}"/>
              </a:ext>
            </a:extLst>
          </p:cNvPr>
          <p:cNvGrpSpPr/>
          <p:nvPr/>
        </p:nvGrpSpPr>
        <p:grpSpPr>
          <a:xfrm>
            <a:off x="488851" y="2857722"/>
            <a:ext cx="3207434" cy="956604"/>
            <a:chOff x="492369" y="984738"/>
            <a:chExt cx="3207434" cy="956604"/>
          </a:xfrm>
        </p:grpSpPr>
        <p:sp>
          <p:nvSpPr>
            <p:cNvPr id="22" name="Rectangle: Rounded Corners 21">
              <a:extLst>
                <a:ext uri="{FF2B5EF4-FFF2-40B4-BE49-F238E27FC236}">
                  <a16:creationId xmlns:a16="http://schemas.microsoft.com/office/drawing/2014/main" id="{E8AB9737-5B66-7D63-AE1A-762738B94A25}"/>
                </a:ext>
              </a:extLst>
            </p:cNvPr>
            <p:cNvSpPr/>
            <p:nvPr/>
          </p:nvSpPr>
          <p:spPr>
            <a:xfrm>
              <a:off x="492369" y="984738"/>
              <a:ext cx="3207434" cy="956604"/>
            </a:xfrm>
            <a:prstGeom prst="roundRect">
              <a:avLst>
                <a:gd name="adj" fmla="val 50000"/>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C74D371-8450-4E48-760A-10DEA46C3DC2}"/>
                </a:ext>
              </a:extLst>
            </p:cNvPr>
            <p:cNvSpPr/>
            <p:nvPr/>
          </p:nvSpPr>
          <p:spPr>
            <a:xfrm>
              <a:off x="590843" y="1076178"/>
              <a:ext cx="773723" cy="773723"/>
            </a:xfrm>
            <a:prstGeom prst="ellipse">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E41A32E-593B-9A4E-4755-093A23DD1487}"/>
                </a:ext>
              </a:extLst>
            </p:cNvPr>
            <p:cNvSpPr txBox="1"/>
            <p:nvPr/>
          </p:nvSpPr>
          <p:spPr>
            <a:xfrm>
              <a:off x="590843" y="1232206"/>
              <a:ext cx="717452" cy="461665"/>
            </a:xfrm>
            <a:prstGeom prst="rect">
              <a:avLst/>
            </a:prstGeom>
            <a:noFill/>
          </p:spPr>
          <p:txBody>
            <a:bodyPr wrap="square" rtlCol="0">
              <a:spAutoFit/>
            </a:bodyPr>
            <a:lstStyle/>
            <a:p>
              <a:pPr algn="ctr"/>
              <a:r>
                <a:rPr lang="en-US" sz="2400" dirty="0">
                  <a:solidFill>
                    <a:schemeClr val="bg1">
                      <a:lumMod val="65000"/>
                    </a:schemeClr>
                  </a:solidFill>
                  <a:latin typeface="Verdana" panose="020B0604030504040204" pitchFamily="34" charset="0"/>
                  <a:ea typeface="Verdana" panose="020B0604030504040204" pitchFamily="34" charset="0"/>
                </a:rPr>
                <a:t>02</a:t>
              </a:r>
            </a:p>
          </p:txBody>
        </p:sp>
        <p:sp>
          <p:nvSpPr>
            <p:cNvPr id="25" name="TextBox 24">
              <a:extLst>
                <a:ext uri="{FF2B5EF4-FFF2-40B4-BE49-F238E27FC236}">
                  <a16:creationId xmlns:a16="http://schemas.microsoft.com/office/drawing/2014/main" id="{3BE1708B-F122-C640-123A-45367D9C0C3F}"/>
                </a:ext>
              </a:extLst>
            </p:cNvPr>
            <p:cNvSpPr txBox="1"/>
            <p:nvPr/>
          </p:nvSpPr>
          <p:spPr>
            <a:xfrm>
              <a:off x="1364566" y="1084727"/>
              <a:ext cx="2248119" cy="769441"/>
            </a:xfrm>
            <a:prstGeom prst="rect">
              <a:avLst/>
            </a:prstGeom>
            <a:noFill/>
          </p:spPr>
          <p:txBody>
            <a:bodyPr wrap="square" rtlCol="0">
              <a:spAutoFit/>
            </a:bodyPr>
            <a:lstStyle/>
            <a:p>
              <a:r>
                <a:rPr lang="en-US" sz="1100" dirty="0">
                  <a:latin typeface="Times New Roman" panose="02020603050405020304" pitchFamily="18" charset="0"/>
                  <a:ea typeface="Verdana" panose="020B0604030504040204" pitchFamily="34" charset="0"/>
                  <a:cs typeface="Times New Roman" panose="02020603050405020304" pitchFamily="18" charset="0"/>
                </a:rPr>
                <a:t>Data Cleaning and Preprocessing: Cleansed and prepared datasets for analysis, addressing missing values and inconsistencies.</a:t>
              </a:r>
            </a:p>
          </p:txBody>
        </p:sp>
      </p:grpSp>
      <p:grpSp>
        <p:nvGrpSpPr>
          <p:cNvPr id="26" name="Group 25">
            <a:extLst>
              <a:ext uri="{FF2B5EF4-FFF2-40B4-BE49-F238E27FC236}">
                <a16:creationId xmlns:a16="http://schemas.microsoft.com/office/drawing/2014/main" id="{04A11EBF-D9CD-D410-9D23-58FE641AFB5B}"/>
              </a:ext>
            </a:extLst>
          </p:cNvPr>
          <p:cNvGrpSpPr/>
          <p:nvPr/>
        </p:nvGrpSpPr>
        <p:grpSpPr>
          <a:xfrm>
            <a:off x="488851" y="4142568"/>
            <a:ext cx="3207434" cy="956604"/>
            <a:chOff x="492369" y="984738"/>
            <a:chExt cx="3207434" cy="956604"/>
          </a:xfrm>
        </p:grpSpPr>
        <p:sp>
          <p:nvSpPr>
            <p:cNvPr id="27" name="Rectangle: Rounded Corners 26">
              <a:extLst>
                <a:ext uri="{FF2B5EF4-FFF2-40B4-BE49-F238E27FC236}">
                  <a16:creationId xmlns:a16="http://schemas.microsoft.com/office/drawing/2014/main" id="{A7B0E019-4C3C-C068-1939-8BCAE50FBFF5}"/>
                </a:ext>
              </a:extLst>
            </p:cNvPr>
            <p:cNvSpPr/>
            <p:nvPr/>
          </p:nvSpPr>
          <p:spPr>
            <a:xfrm>
              <a:off x="492369" y="984738"/>
              <a:ext cx="3207434" cy="956604"/>
            </a:xfrm>
            <a:prstGeom prst="roundRect">
              <a:avLst>
                <a:gd name="adj" fmla="val 50000"/>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8CB58AD-AF1E-AB2B-86A7-347A690F1329}"/>
                </a:ext>
              </a:extLst>
            </p:cNvPr>
            <p:cNvSpPr/>
            <p:nvPr/>
          </p:nvSpPr>
          <p:spPr>
            <a:xfrm>
              <a:off x="590843" y="1076178"/>
              <a:ext cx="773723" cy="773723"/>
            </a:xfrm>
            <a:prstGeom prst="ellipse">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B929F57-F91B-7ED2-B321-6F117EF114AB}"/>
                </a:ext>
              </a:extLst>
            </p:cNvPr>
            <p:cNvSpPr txBox="1"/>
            <p:nvPr/>
          </p:nvSpPr>
          <p:spPr>
            <a:xfrm>
              <a:off x="590843" y="1232206"/>
              <a:ext cx="717452" cy="461665"/>
            </a:xfrm>
            <a:prstGeom prst="rect">
              <a:avLst/>
            </a:prstGeom>
            <a:noFill/>
          </p:spPr>
          <p:txBody>
            <a:bodyPr wrap="square" rtlCol="0">
              <a:spAutoFit/>
            </a:bodyPr>
            <a:lstStyle/>
            <a:p>
              <a:pPr algn="ctr"/>
              <a:r>
                <a:rPr lang="en-US" sz="2400" dirty="0">
                  <a:solidFill>
                    <a:schemeClr val="bg1">
                      <a:lumMod val="65000"/>
                    </a:schemeClr>
                  </a:solidFill>
                  <a:latin typeface="Verdana" panose="020B0604030504040204" pitchFamily="34" charset="0"/>
                  <a:ea typeface="Verdana" panose="020B0604030504040204" pitchFamily="34" charset="0"/>
                </a:rPr>
                <a:t>03</a:t>
              </a:r>
            </a:p>
          </p:txBody>
        </p:sp>
        <p:sp>
          <p:nvSpPr>
            <p:cNvPr id="30" name="TextBox 29">
              <a:extLst>
                <a:ext uri="{FF2B5EF4-FFF2-40B4-BE49-F238E27FC236}">
                  <a16:creationId xmlns:a16="http://schemas.microsoft.com/office/drawing/2014/main" id="{72767377-D3B9-0559-EED7-49F8921203A9}"/>
                </a:ext>
              </a:extLst>
            </p:cNvPr>
            <p:cNvSpPr txBox="1"/>
            <p:nvPr/>
          </p:nvSpPr>
          <p:spPr>
            <a:xfrm>
              <a:off x="1350772" y="1055992"/>
              <a:ext cx="2314137" cy="769441"/>
            </a:xfrm>
            <a:prstGeom prst="rect">
              <a:avLst/>
            </a:prstGeom>
            <a:noFill/>
          </p:spPr>
          <p:txBody>
            <a:bodyPr wrap="square" rtlCol="0">
              <a:spAutoFit/>
            </a:bodyPr>
            <a:lstStyle/>
            <a:p>
              <a:r>
                <a:rPr lang="en-US" sz="1100" dirty="0">
                  <a:solidFill>
                    <a:schemeClr val="tx1"/>
                  </a:solidFill>
                  <a:latin typeface="Times New Roman" panose="02020603050405020304" pitchFamily="18" charset="0"/>
                  <a:cs typeface="Times New Roman" panose="02020603050405020304" pitchFamily="18" charset="0"/>
                </a:rPr>
                <a:t>Exploratory Data Analysis (EDA): Conducted EDA to understand key patterns, distributions, and correlations in the EV data.</a:t>
              </a:r>
            </a:p>
          </p:txBody>
        </p:sp>
      </p:grpSp>
      <p:grpSp>
        <p:nvGrpSpPr>
          <p:cNvPr id="31" name="Group 30">
            <a:extLst>
              <a:ext uri="{FF2B5EF4-FFF2-40B4-BE49-F238E27FC236}">
                <a16:creationId xmlns:a16="http://schemas.microsoft.com/office/drawing/2014/main" id="{EA96149C-0C87-1572-6C26-BBDC1C15688A}"/>
              </a:ext>
            </a:extLst>
          </p:cNvPr>
          <p:cNvGrpSpPr/>
          <p:nvPr/>
        </p:nvGrpSpPr>
        <p:grpSpPr>
          <a:xfrm>
            <a:off x="488851" y="5420384"/>
            <a:ext cx="3207434" cy="956604"/>
            <a:chOff x="492369" y="984738"/>
            <a:chExt cx="3207434" cy="956604"/>
          </a:xfrm>
        </p:grpSpPr>
        <p:sp>
          <p:nvSpPr>
            <p:cNvPr id="32" name="Rectangle: Rounded Corners 31">
              <a:extLst>
                <a:ext uri="{FF2B5EF4-FFF2-40B4-BE49-F238E27FC236}">
                  <a16:creationId xmlns:a16="http://schemas.microsoft.com/office/drawing/2014/main" id="{0BDB9A61-5F53-435B-1884-97DFF77254B5}"/>
                </a:ext>
              </a:extLst>
            </p:cNvPr>
            <p:cNvSpPr/>
            <p:nvPr/>
          </p:nvSpPr>
          <p:spPr>
            <a:xfrm>
              <a:off x="492369" y="984738"/>
              <a:ext cx="3207434" cy="956604"/>
            </a:xfrm>
            <a:prstGeom prst="roundRect">
              <a:avLst>
                <a:gd name="adj" fmla="val 50000"/>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D3C6AB8-A3ED-D581-BE74-DD78B2C52B47}"/>
                </a:ext>
              </a:extLst>
            </p:cNvPr>
            <p:cNvSpPr/>
            <p:nvPr/>
          </p:nvSpPr>
          <p:spPr>
            <a:xfrm>
              <a:off x="590843" y="1076178"/>
              <a:ext cx="773723" cy="773723"/>
            </a:xfrm>
            <a:prstGeom prst="ellipse">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142579F2-A516-73E8-8524-D97963BC2D45}"/>
                </a:ext>
              </a:extLst>
            </p:cNvPr>
            <p:cNvSpPr txBox="1"/>
            <p:nvPr/>
          </p:nvSpPr>
          <p:spPr>
            <a:xfrm>
              <a:off x="590843" y="1232206"/>
              <a:ext cx="717452" cy="461665"/>
            </a:xfrm>
            <a:prstGeom prst="rect">
              <a:avLst/>
            </a:prstGeom>
            <a:noFill/>
          </p:spPr>
          <p:txBody>
            <a:bodyPr wrap="square" rtlCol="0">
              <a:spAutoFit/>
            </a:bodyPr>
            <a:lstStyle/>
            <a:p>
              <a:pPr algn="ctr"/>
              <a:r>
                <a:rPr lang="en-US" sz="2400" dirty="0">
                  <a:solidFill>
                    <a:schemeClr val="bg1">
                      <a:lumMod val="65000"/>
                    </a:schemeClr>
                  </a:solidFill>
                  <a:latin typeface="Verdana" panose="020B0604030504040204" pitchFamily="34" charset="0"/>
                  <a:ea typeface="Verdana" panose="020B0604030504040204" pitchFamily="34" charset="0"/>
                </a:rPr>
                <a:t>04</a:t>
              </a:r>
            </a:p>
          </p:txBody>
        </p:sp>
        <p:sp>
          <p:nvSpPr>
            <p:cNvPr id="35" name="TextBox 34">
              <a:extLst>
                <a:ext uri="{FF2B5EF4-FFF2-40B4-BE49-F238E27FC236}">
                  <a16:creationId xmlns:a16="http://schemas.microsoft.com/office/drawing/2014/main" id="{BC283DD6-1DF0-79C5-634E-DEDD02F92E0E}"/>
                </a:ext>
              </a:extLst>
            </p:cNvPr>
            <p:cNvSpPr txBox="1"/>
            <p:nvPr/>
          </p:nvSpPr>
          <p:spPr>
            <a:xfrm>
              <a:off x="1338164" y="1050104"/>
              <a:ext cx="2256297" cy="769441"/>
            </a:xfrm>
            <a:prstGeom prst="rect">
              <a:avLst/>
            </a:prstGeom>
            <a:noFill/>
          </p:spPr>
          <p:txBody>
            <a:bodyPr wrap="square" rtlCol="0">
              <a:spAutoFit/>
            </a:bodyPr>
            <a:lstStyle/>
            <a:p>
              <a:r>
                <a:rPr lang="en-US" sz="1100" dirty="0">
                  <a:solidFill>
                    <a:schemeClr val="tx1"/>
                  </a:solidFill>
                  <a:latin typeface="Times New Roman" panose="02020603050405020304" pitchFamily="18" charset="0"/>
                  <a:cs typeface="Times New Roman" panose="02020603050405020304" pitchFamily="18" charset="0"/>
                </a:rPr>
                <a:t>Initial Model Training: Trained initial machine learning models for predicting electric range, base MSRP, and clean fuel eligibility.</a:t>
              </a:r>
            </a:p>
          </p:txBody>
        </p:sp>
      </p:grpSp>
      <p:grpSp>
        <p:nvGrpSpPr>
          <p:cNvPr id="36" name="Group 35">
            <a:extLst>
              <a:ext uri="{FF2B5EF4-FFF2-40B4-BE49-F238E27FC236}">
                <a16:creationId xmlns:a16="http://schemas.microsoft.com/office/drawing/2014/main" id="{5B4308E1-D124-4F4E-AE7E-D8163FE960ED}"/>
              </a:ext>
            </a:extLst>
          </p:cNvPr>
          <p:cNvGrpSpPr/>
          <p:nvPr/>
        </p:nvGrpSpPr>
        <p:grpSpPr>
          <a:xfrm>
            <a:off x="8393722" y="1579906"/>
            <a:ext cx="3207434" cy="956604"/>
            <a:chOff x="8393723" y="1076178"/>
            <a:chExt cx="3207434" cy="956604"/>
          </a:xfrm>
        </p:grpSpPr>
        <p:sp>
          <p:nvSpPr>
            <p:cNvPr id="37" name="Rectangle: Rounded Corners 36">
              <a:extLst>
                <a:ext uri="{FF2B5EF4-FFF2-40B4-BE49-F238E27FC236}">
                  <a16:creationId xmlns:a16="http://schemas.microsoft.com/office/drawing/2014/main" id="{1DED0E75-7A16-A4B4-BA03-A97964D3D651}"/>
                </a:ext>
              </a:extLst>
            </p:cNvPr>
            <p:cNvSpPr/>
            <p:nvPr/>
          </p:nvSpPr>
          <p:spPr>
            <a:xfrm>
              <a:off x="8393723" y="1076178"/>
              <a:ext cx="3207434" cy="956604"/>
            </a:xfrm>
            <a:prstGeom prst="roundRect">
              <a:avLst>
                <a:gd name="adj" fmla="val 50000"/>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4DB013AA-BDA3-9A49-5242-43DB7F0ADFEB}"/>
                </a:ext>
              </a:extLst>
            </p:cNvPr>
            <p:cNvGrpSpPr/>
            <p:nvPr/>
          </p:nvGrpSpPr>
          <p:grpSpPr>
            <a:xfrm>
              <a:off x="10743029" y="1167618"/>
              <a:ext cx="773723" cy="773723"/>
              <a:chOff x="8492197" y="1167618"/>
              <a:chExt cx="773723" cy="773723"/>
            </a:xfrm>
            <a:effectLst>
              <a:outerShdw blurRad="50800" dist="38100" dir="8100000" algn="tr" rotWithShape="0">
                <a:prstClr val="black">
                  <a:alpha val="40000"/>
                </a:prstClr>
              </a:outerShdw>
            </a:effectLst>
          </p:grpSpPr>
          <p:sp>
            <p:nvSpPr>
              <p:cNvPr id="40" name="Oval 39">
                <a:extLst>
                  <a:ext uri="{FF2B5EF4-FFF2-40B4-BE49-F238E27FC236}">
                    <a16:creationId xmlns:a16="http://schemas.microsoft.com/office/drawing/2014/main" id="{48A349B2-2D54-52F7-9AB4-761B03100FCC}"/>
                  </a:ext>
                </a:extLst>
              </p:cNvPr>
              <p:cNvSpPr/>
              <p:nvPr/>
            </p:nvSpPr>
            <p:spPr>
              <a:xfrm>
                <a:off x="8492197" y="1167618"/>
                <a:ext cx="773723" cy="773723"/>
              </a:xfrm>
              <a:prstGeom prst="ellipse">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63A94DE3-BDE8-93E8-7916-923BDAF5DC68}"/>
                  </a:ext>
                </a:extLst>
              </p:cNvPr>
              <p:cNvSpPr txBox="1"/>
              <p:nvPr/>
            </p:nvSpPr>
            <p:spPr>
              <a:xfrm>
                <a:off x="8492197" y="1323646"/>
                <a:ext cx="717452" cy="461665"/>
              </a:xfrm>
              <a:prstGeom prst="rect">
                <a:avLst/>
              </a:prstGeom>
              <a:noFill/>
            </p:spPr>
            <p:txBody>
              <a:bodyPr wrap="square" rtlCol="0">
                <a:spAutoFit/>
              </a:bodyPr>
              <a:lstStyle/>
              <a:p>
                <a:pPr algn="ctr"/>
                <a:r>
                  <a:rPr lang="en-US" sz="2400" dirty="0">
                    <a:solidFill>
                      <a:schemeClr val="bg1">
                        <a:lumMod val="65000"/>
                      </a:schemeClr>
                    </a:solidFill>
                    <a:latin typeface="Verdana" panose="020B0604030504040204" pitchFamily="34" charset="0"/>
                    <a:ea typeface="Verdana" panose="020B0604030504040204" pitchFamily="34" charset="0"/>
                  </a:rPr>
                  <a:t>05</a:t>
                </a:r>
              </a:p>
            </p:txBody>
          </p:sp>
        </p:grpSp>
        <p:sp>
          <p:nvSpPr>
            <p:cNvPr id="39" name="TextBox 38">
              <a:extLst>
                <a:ext uri="{FF2B5EF4-FFF2-40B4-BE49-F238E27FC236}">
                  <a16:creationId xmlns:a16="http://schemas.microsoft.com/office/drawing/2014/main" id="{0AF74300-15B8-370F-4DAC-17E470DD6664}"/>
                </a:ext>
              </a:extLst>
            </p:cNvPr>
            <p:cNvSpPr txBox="1"/>
            <p:nvPr/>
          </p:nvSpPr>
          <p:spPr>
            <a:xfrm>
              <a:off x="8727466" y="1161124"/>
              <a:ext cx="2039815" cy="769441"/>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Feature Engineering: Explore feature engineering techniques to improve model accuracy and performance.</a:t>
              </a:r>
            </a:p>
          </p:txBody>
        </p:sp>
      </p:grpSp>
      <p:grpSp>
        <p:nvGrpSpPr>
          <p:cNvPr id="42" name="Group 41">
            <a:extLst>
              <a:ext uri="{FF2B5EF4-FFF2-40B4-BE49-F238E27FC236}">
                <a16:creationId xmlns:a16="http://schemas.microsoft.com/office/drawing/2014/main" id="{DF0219D2-5246-D331-F8F0-9605736CC445}"/>
              </a:ext>
            </a:extLst>
          </p:cNvPr>
          <p:cNvGrpSpPr/>
          <p:nvPr/>
        </p:nvGrpSpPr>
        <p:grpSpPr>
          <a:xfrm>
            <a:off x="8393722" y="2857722"/>
            <a:ext cx="3207434" cy="956604"/>
            <a:chOff x="8393723" y="2353994"/>
            <a:chExt cx="3207434" cy="956604"/>
          </a:xfrm>
        </p:grpSpPr>
        <p:sp>
          <p:nvSpPr>
            <p:cNvPr id="43" name="Rectangle: Rounded Corners 42">
              <a:extLst>
                <a:ext uri="{FF2B5EF4-FFF2-40B4-BE49-F238E27FC236}">
                  <a16:creationId xmlns:a16="http://schemas.microsoft.com/office/drawing/2014/main" id="{5BB5645B-3411-BBA4-A8C7-EC0A66845BB8}"/>
                </a:ext>
              </a:extLst>
            </p:cNvPr>
            <p:cNvSpPr/>
            <p:nvPr/>
          </p:nvSpPr>
          <p:spPr>
            <a:xfrm>
              <a:off x="8393723" y="2353994"/>
              <a:ext cx="3207434" cy="956604"/>
            </a:xfrm>
            <a:prstGeom prst="roundRect">
              <a:avLst>
                <a:gd name="adj" fmla="val 50000"/>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92A18B83-7455-8B2D-31E1-D2832D1229EE}"/>
                </a:ext>
              </a:extLst>
            </p:cNvPr>
            <p:cNvGrpSpPr/>
            <p:nvPr/>
          </p:nvGrpSpPr>
          <p:grpSpPr>
            <a:xfrm>
              <a:off x="10743029" y="2445434"/>
              <a:ext cx="773723" cy="773723"/>
              <a:chOff x="8492197" y="2445434"/>
              <a:chExt cx="773723" cy="773723"/>
            </a:xfrm>
            <a:effectLst>
              <a:outerShdw blurRad="50800" dist="38100" dir="8100000" algn="tr" rotWithShape="0">
                <a:prstClr val="black">
                  <a:alpha val="40000"/>
                </a:prstClr>
              </a:outerShdw>
            </a:effectLst>
          </p:grpSpPr>
          <p:sp>
            <p:nvSpPr>
              <p:cNvPr id="46" name="Oval 45">
                <a:extLst>
                  <a:ext uri="{FF2B5EF4-FFF2-40B4-BE49-F238E27FC236}">
                    <a16:creationId xmlns:a16="http://schemas.microsoft.com/office/drawing/2014/main" id="{D6B4875D-0D0F-276E-56B8-5A711D1CFF4F}"/>
                  </a:ext>
                </a:extLst>
              </p:cNvPr>
              <p:cNvSpPr/>
              <p:nvPr/>
            </p:nvSpPr>
            <p:spPr>
              <a:xfrm>
                <a:off x="8492197" y="2445434"/>
                <a:ext cx="773723" cy="773723"/>
              </a:xfrm>
              <a:prstGeom prst="ellipse">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EED6FE63-3E56-0978-7F70-9604662CB465}"/>
                  </a:ext>
                </a:extLst>
              </p:cNvPr>
              <p:cNvSpPr txBox="1"/>
              <p:nvPr/>
            </p:nvSpPr>
            <p:spPr>
              <a:xfrm>
                <a:off x="8492197" y="2601462"/>
                <a:ext cx="717452" cy="461665"/>
              </a:xfrm>
              <a:prstGeom prst="rect">
                <a:avLst/>
              </a:prstGeom>
              <a:noFill/>
            </p:spPr>
            <p:txBody>
              <a:bodyPr wrap="square" rtlCol="0">
                <a:spAutoFit/>
              </a:bodyPr>
              <a:lstStyle/>
              <a:p>
                <a:pPr algn="ctr"/>
                <a:r>
                  <a:rPr lang="en-US" sz="2400" dirty="0">
                    <a:solidFill>
                      <a:schemeClr val="bg1">
                        <a:lumMod val="65000"/>
                      </a:schemeClr>
                    </a:solidFill>
                    <a:latin typeface="Verdana" panose="020B0604030504040204" pitchFamily="34" charset="0"/>
                    <a:ea typeface="Verdana" panose="020B0604030504040204" pitchFamily="34" charset="0"/>
                  </a:rPr>
                  <a:t>06</a:t>
                </a:r>
              </a:p>
            </p:txBody>
          </p:sp>
        </p:grpSp>
        <p:sp>
          <p:nvSpPr>
            <p:cNvPr id="45" name="TextBox 44">
              <a:extLst>
                <a:ext uri="{FF2B5EF4-FFF2-40B4-BE49-F238E27FC236}">
                  <a16:creationId xmlns:a16="http://schemas.microsoft.com/office/drawing/2014/main" id="{EFD2336C-C01A-14B4-C3AA-5F0B70FF9D27}"/>
                </a:ext>
              </a:extLst>
            </p:cNvPr>
            <p:cNvSpPr txBox="1"/>
            <p:nvPr/>
          </p:nvSpPr>
          <p:spPr>
            <a:xfrm>
              <a:off x="8741700" y="2453983"/>
              <a:ext cx="2039815" cy="769441"/>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Advanced Model Training: Implement advanced machine learning algorithms for enhanced predictive modeling.</a:t>
              </a:r>
            </a:p>
          </p:txBody>
        </p:sp>
      </p:grpSp>
      <p:grpSp>
        <p:nvGrpSpPr>
          <p:cNvPr id="48" name="Group 47">
            <a:extLst>
              <a:ext uri="{FF2B5EF4-FFF2-40B4-BE49-F238E27FC236}">
                <a16:creationId xmlns:a16="http://schemas.microsoft.com/office/drawing/2014/main" id="{AFE246F7-7C65-A914-2CE9-0772AC5EEB27}"/>
              </a:ext>
            </a:extLst>
          </p:cNvPr>
          <p:cNvGrpSpPr/>
          <p:nvPr/>
        </p:nvGrpSpPr>
        <p:grpSpPr>
          <a:xfrm>
            <a:off x="8393722" y="4142568"/>
            <a:ext cx="3207434" cy="956604"/>
            <a:chOff x="8390206" y="3638840"/>
            <a:chExt cx="3207434" cy="956604"/>
          </a:xfrm>
        </p:grpSpPr>
        <p:sp>
          <p:nvSpPr>
            <p:cNvPr id="49" name="Rectangle: Rounded Corners 48">
              <a:extLst>
                <a:ext uri="{FF2B5EF4-FFF2-40B4-BE49-F238E27FC236}">
                  <a16:creationId xmlns:a16="http://schemas.microsoft.com/office/drawing/2014/main" id="{0E4362F9-C60D-A247-67D6-59EEEA8258DD}"/>
                </a:ext>
              </a:extLst>
            </p:cNvPr>
            <p:cNvSpPr/>
            <p:nvPr/>
          </p:nvSpPr>
          <p:spPr>
            <a:xfrm>
              <a:off x="8390206" y="3638840"/>
              <a:ext cx="3207434" cy="956604"/>
            </a:xfrm>
            <a:prstGeom prst="roundRect">
              <a:avLst>
                <a:gd name="adj" fmla="val 50000"/>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92063025-72E0-8734-146B-0910B234F34D}"/>
                </a:ext>
              </a:extLst>
            </p:cNvPr>
            <p:cNvGrpSpPr/>
            <p:nvPr/>
          </p:nvGrpSpPr>
          <p:grpSpPr>
            <a:xfrm>
              <a:off x="10739512" y="3730280"/>
              <a:ext cx="773723" cy="773723"/>
              <a:chOff x="8488680" y="3730280"/>
              <a:chExt cx="773723" cy="773723"/>
            </a:xfrm>
            <a:effectLst>
              <a:outerShdw blurRad="50800" dist="38100" dir="8100000" algn="tr" rotWithShape="0">
                <a:prstClr val="black">
                  <a:alpha val="40000"/>
                </a:prstClr>
              </a:outerShdw>
            </a:effectLst>
          </p:grpSpPr>
          <p:sp>
            <p:nvSpPr>
              <p:cNvPr id="52" name="Oval 51">
                <a:extLst>
                  <a:ext uri="{FF2B5EF4-FFF2-40B4-BE49-F238E27FC236}">
                    <a16:creationId xmlns:a16="http://schemas.microsoft.com/office/drawing/2014/main" id="{E312A792-8734-8E05-B3A6-C34682B2772F}"/>
                  </a:ext>
                </a:extLst>
              </p:cNvPr>
              <p:cNvSpPr/>
              <p:nvPr/>
            </p:nvSpPr>
            <p:spPr>
              <a:xfrm>
                <a:off x="8488680" y="3730280"/>
                <a:ext cx="773723" cy="773723"/>
              </a:xfrm>
              <a:prstGeom prst="ellipse">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5DC2CFAC-99ED-4023-5A9B-20D9801075CB}"/>
                  </a:ext>
                </a:extLst>
              </p:cNvPr>
              <p:cNvSpPr txBox="1"/>
              <p:nvPr/>
            </p:nvSpPr>
            <p:spPr>
              <a:xfrm>
                <a:off x="8488680" y="3886308"/>
                <a:ext cx="717452" cy="461665"/>
              </a:xfrm>
              <a:prstGeom prst="rect">
                <a:avLst/>
              </a:prstGeom>
              <a:noFill/>
            </p:spPr>
            <p:txBody>
              <a:bodyPr wrap="square" rtlCol="0">
                <a:spAutoFit/>
              </a:bodyPr>
              <a:lstStyle/>
              <a:p>
                <a:pPr algn="ctr"/>
                <a:r>
                  <a:rPr lang="en-US" sz="2400" dirty="0">
                    <a:solidFill>
                      <a:schemeClr val="bg1">
                        <a:lumMod val="65000"/>
                      </a:schemeClr>
                    </a:solidFill>
                    <a:latin typeface="Verdana" panose="020B0604030504040204" pitchFamily="34" charset="0"/>
                    <a:ea typeface="Verdana" panose="020B0604030504040204" pitchFamily="34" charset="0"/>
                  </a:rPr>
                  <a:t>07</a:t>
                </a:r>
              </a:p>
            </p:txBody>
          </p:sp>
        </p:grpSp>
        <p:sp>
          <p:nvSpPr>
            <p:cNvPr id="51" name="TextBox 50">
              <a:extLst>
                <a:ext uri="{FF2B5EF4-FFF2-40B4-BE49-F238E27FC236}">
                  <a16:creationId xmlns:a16="http://schemas.microsoft.com/office/drawing/2014/main" id="{02A07DF0-DD97-A5DD-2E69-F96ED6F8C4C9}"/>
                </a:ext>
              </a:extLst>
            </p:cNvPr>
            <p:cNvSpPr txBox="1"/>
            <p:nvPr/>
          </p:nvSpPr>
          <p:spPr>
            <a:xfrm>
              <a:off x="8704970" y="3740845"/>
              <a:ext cx="2336827" cy="769441"/>
            </a:xfrm>
            <a:prstGeom prst="rect">
              <a:avLst/>
            </a:prstGeom>
            <a:noFill/>
          </p:spPr>
          <p:txBody>
            <a:bodyPr wrap="square" rtlCol="0">
              <a:spAutoFit/>
            </a:bodyPr>
            <a:lstStyle/>
            <a:p>
              <a:r>
                <a:rPr lang="en-US" sz="1100" dirty="0">
                  <a:solidFill>
                    <a:schemeClr val="tx1"/>
                  </a:solidFill>
                  <a:latin typeface="Times New Roman" panose="02020603050405020304" pitchFamily="18" charset="0"/>
                  <a:cs typeface="Times New Roman" panose="02020603050405020304" pitchFamily="18" charset="0"/>
                </a:rPr>
                <a:t>Model Evaluation and Validation: Evaluate and validate models using appropriate metrics to ensure reliability and accuracy.</a:t>
              </a:r>
            </a:p>
          </p:txBody>
        </p:sp>
      </p:grpSp>
      <p:grpSp>
        <p:nvGrpSpPr>
          <p:cNvPr id="54" name="Group 53">
            <a:extLst>
              <a:ext uri="{FF2B5EF4-FFF2-40B4-BE49-F238E27FC236}">
                <a16:creationId xmlns:a16="http://schemas.microsoft.com/office/drawing/2014/main" id="{96665C89-529E-0DAA-BA30-64F24CD148B0}"/>
              </a:ext>
            </a:extLst>
          </p:cNvPr>
          <p:cNvGrpSpPr/>
          <p:nvPr/>
        </p:nvGrpSpPr>
        <p:grpSpPr>
          <a:xfrm>
            <a:off x="8393722" y="5420384"/>
            <a:ext cx="3207434" cy="963921"/>
            <a:chOff x="8390206" y="4916656"/>
            <a:chExt cx="3207434" cy="963921"/>
          </a:xfrm>
        </p:grpSpPr>
        <p:sp>
          <p:nvSpPr>
            <p:cNvPr id="55" name="Rectangle: Rounded Corners 54">
              <a:extLst>
                <a:ext uri="{FF2B5EF4-FFF2-40B4-BE49-F238E27FC236}">
                  <a16:creationId xmlns:a16="http://schemas.microsoft.com/office/drawing/2014/main" id="{D3C0BC0B-784B-E752-32D9-CB15C526533D}"/>
                </a:ext>
              </a:extLst>
            </p:cNvPr>
            <p:cNvSpPr/>
            <p:nvPr/>
          </p:nvSpPr>
          <p:spPr>
            <a:xfrm>
              <a:off x="8390206" y="4916656"/>
              <a:ext cx="3207434" cy="956604"/>
            </a:xfrm>
            <a:prstGeom prst="roundRect">
              <a:avLst>
                <a:gd name="adj" fmla="val 50000"/>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E8463A52-0D2E-62B6-41F3-F787703EF601}"/>
                </a:ext>
              </a:extLst>
            </p:cNvPr>
            <p:cNvGrpSpPr/>
            <p:nvPr/>
          </p:nvGrpSpPr>
          <p:grpSpPr>
            <a:xfrm>
              <a:off x="10739512" y="5008096"/>
              <a:ext cx="773723" cy="773723"/>
              <a:chOff x="8488680" y="5008096"/>
              <a:chExt cx="773723" cy="773723"/>
            </a:xfrm>
            <a:effectLst>
              <a:outerShdw blurRad="50800" dist="38100" dir="8100000" algn="tr" rotWithShape="0">
                <a:prstClr val="black">
                  <a:alpha val="40000"/>
                </a:prstClr>
              </a:outerShdw>
            </a:effectLst>
          </p:grpSpPr>
          <p:sp>
            <p:nvSpPr>
              <p:cNvPr id="58" name="Oval 57">
                <a:extLst>
                  <a:ext uri="{FF2B5EF4-FFF2-40B4-BE49-F238E27FC236}">
                    <a16:creationId xmlns:a16="http://schemas.microsoft.com/office/drawing/2014/main" id="{FB744524-B0A3-6AD7-ED4C-03BD14D0BFF2}"/>
                  </a:ext>
                </a:extLst>
              </p:cNvPr>
              <p:cNvSpPr/>
              <p:nvPr/>
            </p:nvSpPr>
            <p:spPr>
              <a:xfrm>
                <a:off x="8488680" y="5008096"/>
                <a:ext cx="773723" cy="773723"/>
              </a:xfrm>
              <a:prstGeom prst="ellipse">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55C91F28-0EDD-AD17-212A-E85F114AD958}"/>
                  </a:ext>
                </a:extLst>
              </p:cNvPr>
              <p:cNvSpPr txBox="1"/>
              <p:nvPr/>
            </p:nvSpPr>
            <p:spPr>
              <a:xfrm>
                <a:off x="8488680" y="5164124"/>
                <a:ext cx="717452" cy="461665"/>
              </a:xfrm>
              <a:prstGeom prst="rect">
                <a:avLst/>
              </a:prstGeom>
              <a:noFill/>
            </p:spPr>
            <p:txBody>
              <a:bodyPr wrap="square" rtlCol="0">
                <a:spAutoFit/>
              </a:bodyPr>
              <a:lstStyle/>
              <a:p>
                <a:pPr algn="ctr"/>
                <a:r>
                  <a:rPr lang="en-US" sz="2400" dirty="0">
                    <a:solidFill>
                      <a:schemeClr val="bg1">
                        <a:lumMod val="65000"/>
                      </a:schemeClr>
                    </a:solidFill>
                    <a:latin typeface="Verdana" panose="020B0604030504040204" pitchFamily="34" charset="0"/>
                    <a:ea typeface="Verdana" panose="020B0604030504040204" pitchFamily="34" charset="0"/>
                  </a:rPr>
                  <a:t>08</a:t>
                </a:r>
              </a:p>
            </p:txBody>
          </p:sp>
        </p:grpSp>
        <p:sp>
          <p:nvSpPr>
            <p:cNvPr id="57" name="TextBox 56">
              <a:extLst>
                <a:ext uri="{FF2B5EF4-FFF2-40B4-BE49-F238E27FC236}">
                  <a16:creationId xmlns:a16="http://schemas.microsoft.com/office/drawing/2014/main" id="{7FEEAA8E-5F78-62F0-75DF-B241DB7250F3}"/>
                </a:ext>
              </a:extLst>
            </p:cNvPr>
            <p:cNvSpPr txBox="1"/>
            <p:nvPr/>
          </p:nvSpPr>
          <p:spPr>
            <a:xfrm>
              <a:off x="8668631" y="4941858"/>
              <a:ext cx="2270366" cy="938719"/>
            </a:xfrm>
            <a:prstGeom prst="rect">
              <a:avLst/>
            </a:prstGeom>
            <a:noFill/>
          </p:spPr>
          <p:txBody>
            <a:bodyPr wrap="square" rtlCol="0">
              <a:spAutoFit/>
            </a:bodyPr>
            <a:lstStyle/>
            <a:p>
              <a:r>
                <a:rPr lang="en-US" sz="1100" dirty="0">
                  <a:solidFill>
                    <a:schemeClr val="bg1">
                      <a:lumMod val="95000"/>
                    </a:schemeClr>
                  </a:solidFill>
                  <a:latin typeface="Times New Roman" panose="02020603050405020304" pitchFamily="18" charset="0"/>
                  <a:ea typeface="Verdana" panose="020B0604030504040204" pitchFamily="34" charset="0"/>
                  <a:cs typeface="Times New Roman" panose="02020603050405020304" pitchFamily="18" charset="0"/>
                </a:rPr>
                <a:t>Insights Generation: Extract actionable insights from the models to inform policy decisions, infrastructure planning, and consumer awareness.</a:t>
              </a:r>
            </a:p>
          </p:txBody>
        </p:sp>
      </p:grpSp>
      <p:cxnSp>
        <p:nvCxnSpPr>
          <p:cNvPr id="60" name="Connector: Elbow 59">
            <a:extLst>
              <a:ext uri="{FF2B5EF4-FFF2-40B4-BE49-F238E27FC236}">
                <a16:creationId xmlns:a16="http://schemas.microsoft.com/office/drawing/2014/main" id="{AC70BB8B-71D7-8F1B-7D04-831E856BA5FB}"/>
              </a:ext>
            </a:extLst>
          </p:cNvPr>
          <p:cNvCxnSpPr>
            <a:stCxn id="17" idx="3"/>
            <a:endCxn id="32" idx="3"/>
          </p:cNvCxnSpPr>
          <p:nvPr/>
        </p:nvCxnSpPr>
        <p:spPr>
          <a:xfrm>
            <a:off x="3696285" y="2058208"/>
            <a:ext cx="12700" cy="3840478"/>
          </a:xfrm>
          <a:prstGeom prst="bentConnector3">
            <a:avLst>
              <a:gd name="adj1" fmla="val 3572307"/>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055716F2-E594-4D89-BE6B-5343F41F67D1}"/>
              </a:ext>
            </a:extLst>
          </p:cNvPr>
          <p:cNvCxnSpPr>
            <a:cxnSpLocks/>
            <a:stCxn id="37" idx="1"/>
            <a:endCxn id="55" idx="1"/>
          </p:cNvCxnSpPr>
          <p:nvPr/>
        </p:nvCxnSpPr>
        <p:spPr>
          <a:xfrm rot="10800000" flipV="1">
            <a:off x="8393722" y="2058208"/>
            <a:ext cx="12700" cy="3840478"/>
          </a:xfrm>
          <a:prstGeom prst="bentConnector3">
            <a:avLst>
              <a:gd name="adj1" fmla="val 324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83AE4582-A985-3F62-9609-9EECC24F2D58}"/>
              </a:ext>
            </a:extLst>
          </p:cNvPr>
          <p:cNvCxnSpPr>
            <a:cxnSpLocks/>
            <a:stCxn id="22" idx="3"/>
            <a:endCxn id="27" idx="3"/>
          </p:cNvCxnSpPr>
          <p:nvPr/>
        </p:nvCxnSpPr>
        <p:spPr>
          <a:xfrm>
            <a:off x="3696285" y="3336024"/>
            <a:ext cx="12700" cy="1284846"/>
          </a:xfrm>
          <a:prstGeom prst="bentConnector3">
            <a:avLst>
              <a:gd name="adj1" fmla="val 3572315"/>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0EE06848-2BBC-AC8C-4581-3473B02BFD76}"/>
              </a:ext>
            </a:extLst>
          </p:cNvPr>
          <p:cNvCxnSpPr>
            <a:cxnSpLocks/>
            <a:stCxn id="43" idx="1"/>
            <a:endCxn id="49" idx="1"/>
          </p:cNvCxnSpPr>
          <p:nvPr/>
        </p:nvCxnSpPr>
        <p:spPr>
          <a:xfrm rot="10800000" flipV="1">
            <a:off x="8393722" y="3336024"/>
            <a:ext cx="12700" cy="1284846"/>
          </a:xfrm>
          <a:prstGeom prst="bentConnector3">
            <a:avLst>
              <a:gd name="adj1" fmla="val 324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64" name="Graphic 63">
            <a:extLst>
              <a:ext uri="{FF2B5EF4-FFF2-40B4-BE49-F238E27FC236}">
                <a16:creationId xmlns:a16="http://schemas.microsoft.com/office/drawing/2014/main" id="{5637D6CC-EC6D-3065-EC4D-424796107A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rcRect/>
          <a:stretch/>
        </p:blipFill>
        <p:spPr>
          <a:xfrm>
            <a:off x="5373858" y="3336024"/>
            <a:ext cx="1519311" cy="1377598"/>
          </a:xfrm>
          <a:prstGeom prst="rect">
            <a:avLst/>
          </a:prstGeom>
        </p:spPr>
      </p:pic>
      <p:sp>
        <p:nvSpPr>
          <p:cNvPr id="65" name="TextBox 64">
            <a:extLst>
              <a:ext uri="{FF2B5EF4-FFF2-40B4-BE49-F238E27FC236}">
                <a16:creationId xmlns:a16="http://schemas.microsoft.com/office/drawing/2014/main" id="{DF154DA7-1A6A-DB9D-35D5-5F096F66EF5F}"/>
              </a:ext>
            </a:extLst>
          </p:cNvPr>
          <p:cNvSpPr txBox="1"/>
          <p:nvPr/>
        </p:nvSpPr>
        <p:spPr>
          <a:xfrm>
            <a:off x="2531011" y="810172"/>
            <a:ext cx="7027985" cy="830997"/>
          </a:xfrm>
          <a:prstGeom prst="rect">
            <a:avLst/>
          </a:prstGeom>
          <a:noFill/>
        </p:spPr>
        <p:txBody>
          <a:bodyPr wrap="square" rtlCol="0">
            <a:spAutoFit/>
          </a:bodyPr>
          <a:lstStyle/>
          <a:p>
            <a:pPr algn="ctr"/>
            <a:r>
              <a:rPr lang="en-US" sz="4800" dirty="0">
                <a:latin typeface="Century Gothic" panose="020B0502020202020204" pitchFamily="34" charset="0"/>
              </a:rPr>
              <a:t>Project Steps</a:t>
            </a:r>
          </a:p>
        </p:txBody>
      </p:sp>
      <p:sp>
        <p:nvSpPr>
          <p:cNvPr id="67" name="Oval 66">
            <a:extLst>
              <a:ext uri="{FF2B5EF4-FFF2-40B4-BE49-F238E27FC236}">
                <a16:creationId xmlns:a16="http://schemas.microsoft.com/office/drawing/2014/main" id="{7701F294-3B5B-197C-25BB-6A7C1BC751C3}"/>
              </a:ext>
            </a:extLst>
          </p:cNvPr>
          <p:cNvSpPr/>
          <p:nvPr/>
        </p:nvSpPr>
        <p:spPr>
          <a:xfrm>
            <a:off x="3419248" y="1957181"/>
            <a:ext cx="189919" cy="189919"/>
          </a:xfrm>
          <a:prstGeom prst="ellipse">
            <a:avLst/>
          </a:prstGeom>
          <a:solidFill>
            <a:schemeClr val="bg1"/>
          </a:solidFill>
          <a:ln>
            <a:noFill/>
          </a:ln>
          <a:effectLst>
            <a:innerShdw blurRad="381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3B52AF0C-C2AE-6A56-BA71-9130037B98AA}"/>
              </a:ext>
            </a:extLst>
          </p:cNvPr>
          <p:cNvSpPr/>
          <p:nvPr/>
        </p:nvSpPr>
        <p:spPr>
          <a:xfrm>
            <a:off x="3419248" y="3240442"/>
            <a:ext cx="189919" cy="189919"/>
          </a:xfrm>
          <a:prstGeom prst="ellipse">
            <a:avLst/>
          </a:prstGeom>
          <a:solidFill>
            <a:schemeClr val="bg1"/>
          </a:solidFill>
          <a:ln>
            <a:noFill/>
          </a:ln>
          <a:effectLst>
            <a:innerShdw blurRad="381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DD8B14B-7B88-BF49-87FA-526706AA0178}"/>
              </a:ext>
            </a:extLst>
          </p:cNvPr>
          <p:cNvSpPr/>
          <p:nvPr/>
        </p:nvSpPr>
        <p:spPr>
          <a:xfrm>
            <a:off x="3419248" y="4523703"/>
            <a:ext cx="189919" cy="189919"/>
          </a:xfrm>
          <a:prstGeom prst="ellipse">
            <a:avLst/>
          </a:prstGeom>
          <a:solidFill>
            <a:schemeClr val="bg1"/>
          </a:solidFill>
          <a:ln>
            <a:noFill/>
          </a:ln>
          <a:effectLst>
            <a:innerShdw blurRad="381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888B8757-CAA4-1036-0705-624F93D98857}"/>
              </a:ext>
            </a:extLst>
          </p:cNvPr>
          <p:cNvSpPr/>
          <p:nvPr/>
        </p:nvSpPr>
        <p:spPr>
          <a:xfrm>
            <a:off x="3419248" y="5806964"/>
            <a:ext cx="189919" cy="189919"/>
          </a:xfrm>
          <a:prstGeom prst="ellipse">
            <a:avLst/>
          </a:prstGeom>
          <a:solidFill>
            <a:schemeClr val="bg1"/>
          </a:solidFill>
          <a:ln>
            <a:noFill/>
          </a:ln>
          <a:effectLst>
            <a:innerShdw blurRad="381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7CBAA10-10F5-3E5C-A49F-0A288BD72628}"/>
              </a:ext>
            </a:extLst>
          </p:cNvPr>
          <p:cNvSpPr/>
          <p:nvPr/>
        </p:nvSpPr>
        <p:spPr>
          <a:xfrm>
            <a:off x="8537546" y="1940768"/>
            <a:ext cx="189919" cy="189919"/>
          </a:xfrm>
          <a:prstGeom prst="ellipse">
            <a:avLst/>
          </a:prstGeom>
          <a:solidFill>
            <a:schemeClr val="bg1"/>
          </a:solidFill>
          <a:ln>
            <a:noFill/>
          </a:ln>
          <a:effectLst>
            <a:innerShdw blurRad="381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15478928-95C0-79AD-FD32-40FB0B745E20}"/>
              </a:ext>
            </a:extLst>
          </p:cNvPr>
          <p:cNvSpPr/>
          <p:nvPr/>
        </p:nvSpPr>
        <p:spPr>
          <a:xfrm>
            <a:off x="8537546" y="3224029"/>
            <a:ext cx="189919" cy="189919"/>
          </a:xfrm>
          <a:prstGeom prst="ellipse">
            <a:avLst/>
          </a:prstGeom>
          <a:solidFill>
            <a:schemeClr val="bg1"/>
          </a:solidFill>
          <a:ln>
            <a:noFill/>
          </a:ln>
          <a:effectLst>
            <a:innerShdw blurRad="381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6D58DFAC-DBAA-1E30-015A-20EB3FF04AE2}"/>
              </a:ext>
            </a:extLst>
          </p:cNvPr>
          <p:cNvSpPr/>
          <p:nvPr/>
        </p:nvSpPr>
        <p:spPr>
          <a:xfrm>
            <a:off x="8537546" y="4507290"/>
            <a:ext cx="189919" cy="189919"/>
          </a:xfrm>
          <a:prstGeom prst="ellipse">
            <a:avLst/>
          </a:prstGeom>
          <a:solidFill>
            <a:schemeClr val="bg1"/>
          </a:solidFill>
          <a:ln>
            <a:noFill/>
          </a:ln>
          <a:effectLst>
            <a:innerShdw blurRad="381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1F51E8D-74EA-7E21-EDC3-B216BD87CCCF}"/>
              </a:ext>
            </a:extLst>
          </p:cNvPr>
          <p:cNvSpPr/>
          <p:nvPr/>
        </p:nvSpPr>
        <p:spPr>
          <a:xfrm>
            <a:off x="8537546" y="5790551"/>
            <a:ext cx="189919" cy="189919"/>
          </a:xfrm>
          <a:prstGeom prst="ellipse">
            <a:avLst/>
          </a:prstGeom>
          <a:solidFill>
            <a:schemeClr val="bg1"/>
          </a:solidFill>
          <a:ln>
            <a:noFill/>
          </a:ln>
          <a:effectLst>
            <a:innerShdw blurRad="381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4905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093F-51E0-80D2-2D3C-15264A698003}"/>
              </a:ext>
            </a:extLst>
          </p:cNvPr>
          <p:cNvSpPr>
            <a:spLocks noGrp="1"/>
          </p:cNvSpPr>
          <p:nvPr>
            <p:ph type="title"/>
          </p:nvPr>
        </p:nvSpPr>
        <p:spPr/>
        <p:txBody>
          <a:bodyPr/>
          <a:lstStyle/>
          <a:p>
            <a:r>
              <a:rPr lang="en-US" b="1" i="0" dirty="0">
                <a:solidFill>
                  <a:schemeClr val="tx1"/>
                </a:solidFill>
                <a:effectLst/>
                <a:latin typeface="Times New Roman" panose="02020603050405020304" pitchFamily="18" charset="0"/>
                <a:cs typeface="Times New Roman" panose="02020603050405020304" pitchFamily="18" charset="0"/>
              </a:rPr>
              <a:t>Data Collection</a:t>
            </a:r>
            <a:br>
              <a:rPr lang="en-US" b="1" i="0" dirty="0">
                <a:solidFill>
                  <a:schemeClr val="tx1"/>
                </a:solidFill>
                <a:effectLst/>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9517062-1A24-2280-8526-2AB13F8CB56F}"/>
              </a:ext>
            </a:extLst>
          </p:cNvPr>
          <p:cNvSpPr>
            <a:spLocks noGrp="1"/>
          </p:cNvSpPr>
          <p:nvPr>
            <p:ph type="body" idx="1"/>
          </p:nvPr>
        </p:nvSpPr>
        <p:spPr/>
        <p:txBody>
          <a:bodyPr/>
          <a:lstStyle/>
          <a:p>
            <a:pPr marL="152396" indent="0">
              <a:buNone/>
            </a:pPr>
            <a:r>
              <a:rPr lang="en-US" dirty="0">
                <a:solidFill>
                  <a:schemeClr val="tx1"/>
                </a:solidFill>
                <a:latin typeface="Times New Roman" panose="02020603050405020304" pitchFamily="18" charset="0"/>
                <a:cs typeface="Times New Roman" panose="02020603050405020304" pitchFamily="18" charset="0"/>
              </a:rPr>
              <a:t>Data Collection: Gathered extensive datasets from primary sources like data.gov and supplementary sources such as Kaggle.</a:t>
            </a:r>
          </a:p>
        </p:txBody>
      </p:sp>
      <p:sp>
        <p:nvSpPr>
          <p:cNvPr id="4" name="Slide Number Placeholder 3">
            <a:extLst>
              <a:ext uri="{FF2B5EF4-FFF2-40B4-BE49-F238E27FC236}">
                <a16:creationId xmlns:a16="http://schemas.microsoft.com/office/drawing/2014/main" id="{05CBF58C-5CE6-13A4-7FB9-7F050830AE7D}"/>
              </a:ext>
            </a:extLst>
          </p:cNvPr>
          <p:cNvSpPr>
            <a:spLocks noGrp="1"/>
          </p:cNvSpPr>
          <p:nvPr>
            <p:ph type="sldNum" idx="12"/>
          </p:nvPr>
        </p:nvSpPr>
        <p:spPr/>
        <p:txBody>
          <a:bodyPr/>
          <a:lstStyle/>
          <a:p>
            <a:fld id="{00000000-1234-1234-1234-123412341234}" type="slidenum">
              <a:rPr lang="en" smtClean="0">
                <a:solidFill>
                  <a:schemeClr val="tx1"/>
                </a:solidFill>
                <a:latin typeface="Times New Roman" panose="02020603050405020304" pitchFamily="18" charset="0"/>
                <a:cs typeface="Times New Roman" panose="02020603050405020304" pitchFamily="18" charset="0"/>
              </a:rPr>
              <a:pPr/>
              <a:t>5</a:t>
            </a:fld>
            <a:endParaRPr lang="en">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2D7765F-AD00-9674-0261-97FA2551701D}"/>
              </a:ext>
            </a:extLst>
          </p:cNvPr>
          <p:cNvPicPr>
            <a:picLocks noChangeAspect="1"/>
          </p:cNvPicPr>
          <p:nvPr/>
        </p:nvPicPr>
        <p:blipFill>
          <a:blip r:embed="rId2"/>
          <a:stretch>
            <a:fillRect/>
          </a:stretch>
        </p:blipFill>
        <p:spPr>
          <a:xfrm>
            <a:off x="207800" y="2404902"/>
            <a:ext cx="11776400" cy="3005261"/>
          </a:xfrm>
          <a:prstGeom prst="rect">
            <a:avLst/>
          </a:prstGeom>
        </p:spPr>
      </p:pic>
    </p:spTree>
    <p:extLst>
      <p:ext uri="{BB962C8B-B14F-4D97-AF65-F5344CB8AC3E}">
        <p14:creationId xmlns:p14="http://schemas.microsoft.com/office/powerpoint/2010/main" val="341671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9B55E-DBEE-5EAC-6F7C-6AD91F56ACB8}"/>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Data Cleaning and Preprocessing</a:t>
            </a:r>
          </a:p>
        </p:txBody>
      </p:sp>
      <p:sp>
        <p:nvSpPr>
          <p:cNvPr id="3" name="Text Placeholder 2">
            <a:extLst>
              <a:ext uri="{FF2B5EF4-FFF2-40B4-BE49-F238E27FC236}">
                <a16:creationId xmlns:a16="http://schemas.microsoft.com/office/drawing/2014/main" id="{E3B0F521-6B2E-CA52-8C4E-3CA423EB62A8}"/>
              </a:ext>
            </a:extLst>
          </p:cNvPr>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Data Cleaning: Removed duplicates, filled missing values, and corrected inconsistencies to enhance data reliability.</a:t>
            </a:r>
          </a:p>
          <a:p>
            <a:endParaRPr lang="en-US" dirty="0"/>
          </a:p>
        </p:txBody>
      </p:sp>
      <p:sp>
        <p:nvSpPr>
          <p:cNvPr id="4" name="Slide Number Placeholder 3">
            <a:extLst>
              <a:ext uri="{FF2B5EF4-FFF2-40B4-BE49-F238E27FC236}">
                <a16:creationId xmlns:a16="http://schemas.microsoft.com/office/drawing/2014/main" id="{0E6145E2-17FD-34C4-90C8-19C80E8A49B7}"/>
              </a:ext>
            </a:extLst>
          </p:cNvPr>
          <p:cNvSpPr>
            <a:spLocks noGrp="1"/>
          </p:cNvSpPr>
          <p:nvPr>
            <p:ph type="sldNum" idx="12"/>
          </p:nvPr>
        </p:nvSpPr>
        <p:spPr/>
        <p:txBody>
          <a:bodyPr/>
          <a:lstStyle/>
          <a:p>
            <a:fld id="{00000000-1234-1234-1234-123412341234}" type="slidenum">
              <a:rPr lang="en" smtClean="0"/>
              <a:pPr/>
              <a:t>6</a:t>
            </a:fld>
            <a:endParaRPr lang="en"/>
          </a:p>
        </p:txBody>
      </p:sp>
      <p:pic>
        <p:nvPicPr>
          <p:cNvPr id="6" name="Picture 5">
            <a:extLst>
              <a:ext uri="{FF2B5EF4-FFF2-40B4-BE49-F238E27FC236}">
                <a16:creationId xmlns:a16="http://schemas.microsoft.com/office/drawing/2014/main" id="{D4D20F7C-98CB-DD2C-31E1-B4F7EEBEEE83}"/>
              </a:ext>
            </a:extLst>
          </p:cNvPr>
          <p:cNvPicPr>
            <a:picLocks noChangeAspect="1"/>
          </p:cNvPicPr>
          <p:nvPr/>
        </p:nvPicPr>
        <p:blipFill>
          <a:blip r:embed="rId2"/>
          <a:stretch>
            <a:fillRect/>
          </a:stretch>
        </p:blipFill>
        <p:spPr>
          <a:xfrm>
            <a:off x="102503" y="2529491"/>
            <a:ext cx="5572125" cy="2447925"/>
          </a:xfrm>
          <a:prstGeom prst="rect">
            <a:avLst/>
          </a:prstGeom>
        </p:spPr>
      </p:pic>
      <p:pic>
        <p:nvPicPr>
          <p:cNvPr id="10" name="Picture 9">
            <a:extLst>
              <a:ext uri="{FF2B5EF4-FFF2-40B4-BE49-F238E27FC236}">
                <a16:creationId xmlns:a16="http://schemas.microsoft.com/office/drawing/2014/main" id="{E636C404-812B-2A4A-EFD1-FE8213C96F4E}"/>
              </a:ext>
            </a:extLst>
          </p:cNvPr>
          <p:cNvPicPr>
            <a:picLocks noChangeAspect="1"/>
          </p:cNvPicPr>
          <p:nvPr/>
        </p:nvPicPr>
        <p:blipFill>
          <a:blip r:embed="rId3"/>
          <a:stretch>
            <a:fillRect/>
          </a:stretch>
        </p:blipFill>
        <p:spPr>
          <a:xfrm>
            <a:off x="6204275" y="2257559"/>
            <a:ext cx="5572125" cy="3332438"/>
          </a:xfrm>
          <a:prstGeom prst="rect">
            <a:avLst/>
          </a:prstGeom>
        </p:spPr>
      </p:pic>
    </p:spTree>
    <p:extLst>
      <p:ext uri="{BB962C8B-B14F-4D97-AF65-F5344CB8AC3E}">
        <p14:creationId xmlns:p14="http://schemas.microsoft.com/office/powerpoint/2010/main" val="81592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848B8F-6662-B4F7-B320-97100598CD93}"/>
              </a:ext>
            </a:extLst>
          </p:cNvPr>
          <p:cNvSpPr>
            <a:spLocks noGrp="1"/>
          </p:cNvSpPr>
          <p:nvPr>
            <p:ph type="sldNum" idx="12"/>
          </p:nvPr>
        </p:nvSpPr>
        <p:spPr/>
        <p:txBody>
          <a:bodyPr/>
          <a:lstStyle/>
          <a:p>
            <a:fld id="{00000000-1234-1234-1234-123412341234}" type="slidenum">
              <a:rPr lang="en" smtClean="0"/>
              <a:pPr/>
              <a:t>7</a:t>
            </a:fld>
            <a:endParaRPr lang="en"/>
          </a:p>
        </p:txBody>
      </p:sp>
      <p:pic>
        <p:nvPicPr>
          <p:cNvPr id="6" name="Picture 5">
            <a:extLst>
              <a:ext uri="{FF2B5EF4-FFF2-40B4-BE49-F238E27FC236}">
                <a16:creationId xmlns:a16="http://schemas.microsoft.com/office/drawing/2014/main" id="{4BD8BC24-8FF4-ECA5-CD9E-7C9E3DA4383A}"/>
              </a:ext>
            </a:extLst>
          </p:cNvPr>
          <p:cNvPicPr>
            <a:picLocks noChangeAspect="1"/>
          </p:cNvPicPr>
          <p:nvPr/>
        </p:nvPicPr>
        <p:blipFill>
          <a:blip r:embed="rId3"/>
          <a:stretch>
            <a:fillRect/>
          </a:stretch>
        </p:blipFill>
        <p:spPr>
          <a:xfrm>
            <a:off x="154776" y="844551"/>
            <a:ext cx="11873435" cy="3402644"/>
          </a:xfrm>
          <a:prstGeom prst="rect">
            <a:avLst/>
          </a:prstGeom>
        </p:spPr>
      </p:pic>
      <p:pic>
        <p:nvPicPr>
          <p:cNvPr id="8" name="Picture 7">
            <a:extLst>
              <a:ext uri="{FF2B5EF4-FFF2-40B4-BE49-F238E27FC236}">
                <a16:creationId xmlns:a16="http://schemas.microsoft.com/office/drawing/2014/main" id="{95F556D1-30C0-5D48-625A-DCE46BA58DD3}"/>
              </a:ext>
            </a:extLst>
          </p:cNvPr>
          <p:cNvPicPr>
            <a:picLocks noChangeAspect="1"/>
          </p:cNvPicPr>
          <p:nvPr/>
        </p:nvPicPr>
        <p:blipFill>
          <a:blip r:embed="rId4"/>
          <a:stretch>
            <a:fillRect/>
          </a:stretch>
        </p:blipFill>
        <p:spPr>
          <a:xfrm>
            <a:off x="3111909" y="4064774"/>
            <a:ext cx="6178921" cy="2677649"/>
          </a:xfrm>
          <a:prstGeom prst="rect">
            <a:avLst/>
          </a:prstGeom>
        </p:spPr>
      </p:pic>
    </p:spTree>
    <p:extLst>
      <p:ext uri="{BB962C8B-B14F-4D97-AF65-F5344CB8AC3E}">
        <p14:creationId xmlns:p14="http://schemas.microsoft.com/office/powerpoint/2010/main" val="169395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D91D-A824-D053-B969-8F3CC2E971DE}"/>
              </a:ext>
            </a:extLst>
          </p:cNvPr>
          <p:cNvSpPr>
            <a:spLocks noGrp="1"/>
          </p:cNvSpPr>
          <p:nvPr>
            <p:ph type="title"/>
          </p:nvPr>
        </p:nvSpPr>
        <p:spPr>
          <a:xfrm>
            <a:off x="415600" y="866333"/>
            <a:ext cx="11360800" cy="763600"/>
          </a:xfrm>
        </p:spPr>
        <p:txBody>
          <a:bodyPr wrap="square" anchor="ctr">
            <a:normAutofit/>
          </a:bodyPr>
          <a:lstStyle/>
          <a:p>
            <a:pPr>
              <a:lnSpc>
                <a:spcPct val="90000"/>
              </a:lnSpc>
            </a:pPr>
            <a:r>
              <a:rPr lang="en-US" sz="2000" b="1" i="0" dirty="0">
                <a:effectLst/>
              </a:rPr>
              <a:t>Exploratory Data Analysis (EDA)</a:t>
            </a:r>
            <a:br>
              <a:rPr lang="en-US" sz="2000" b="1" i="0" dirty="0">
                <a:effectLst/>
              </a:rPr>
            </a:br>
            <a:endParaRPr lang="en-US" sz="2000" dirty="0"/>
          </a:p>
        </p:txBody>
      </p:sp>
      <p:sp>
        <p:nvSpPr>
          <p:cNvPr id="3" name="Text Placeholder 2">
            <a:extLst>
              <a:ext uri="{FF2B5EF4-FFF2-40B4-BE49-F238E27FC236}">
                <a16:creationId xmlns:a16="http://schemas.microsoft.com/office/drawing/2014/main" id="{23AF86E8-6C5C-3C25-8F90-6D833AC39FAD}"/>
              </a:ext>
            </a:extLst>
          </p:cNvPr>
          <p:cNvSpPr>
            <a:spLocks noGrp="1"/>
          </p:cNvSpPr>
          <p:nvPr>
            <p:ph idx="1"/>
          </p:nvPr>
        </p:nvSpPr>
        <p:spPr>
          <a:xfrm>
            <a:off x="415600" y="1629933"/>
            <a:ext cx="5585150" cy="4555200"/>
          </a:xfrm>
        </p:spPr>
        <p:txBody>
          <a:bodyPr wrap="square" anchor="t">
            <a:normAutofit/>
          </a:bodyPr>
          <a:lstStyle/>
          <a:p>
            <a:pPr>
              <a:buFont typeface="Wingdings" panose="05000000000000000000" pitchFamily="2" charset="2"/>
              <a:buChar char="§"/>
            </a:pPr>
            <a:r>
              <a:rPr lang="en-US" b="1" i="0" dirty="0">
                <a:solidFill>
                  <a:schemeClr val="tx1"/>
                </a:solidFill>
                <a:effectLst/>
                <a:latin typeface="Times New Roman" panose="02020603050405020304" pitchFamily="18" charset="0"/>
                <a:cs typeface="Times New Roman" panose="02020603050405020304" pitchFamily="18" charset="0"/>
              </a:rPr>
              <a:t>Purpose of EDA:</a:t>
            </a:r>
            <a:r>
              <a:rPr lang="en-US" b="0" i="0" dirty="0">
                <a:solidFill>
                  <a:schemeClr val="tx1"/>
                </a:solidFill>
                <a:effectLst/>
                <a:latin typeface="Times New Roman" panose="02020603050405020304" pitchFamily="18" charset="0"/>
                <a:cs typeface="Times New Roman" panose="02020603050405020304" pitchFamily="18" charset="0"/>
              </a:rPr>
              <a:t> To explore large-scale datasets on EV adoption and performance, revealing key market trends and consumer behaviors. </a:t>
            </a:r>
            <a:r>
              <a:rPr lang="en-US" dirty="0">
                <a:solidFill>
                  <a:schemeClr val="tx1"/>
                </a:solidFill>
                <a:latin typeface="Times New Roman" panose="02020603050405020304" pitchFamily="18" charset="0"/>
                <a:cs typeface="Times New Roman" panose="02020603050405020304" pitchFamily="18" charset="0"/>
              </a:rPr>
              <a:t>Conducted Exploratory Data Analysis (EDA) to gain insights into the electric vehicle (EV) dataset.</a:t>
            </a:r>
          </a:p>
          <a:p>
            <a:pPr>
              <a:buFont typeface="Wingdings" panose="05000000000000000000" pitchFamily="2" charset="2"/>
              <a:buChar char="§"/>
            </a:pPr>
            <a:r>
              <a:rPr lang="en-US" b="1" dirty="0">
                <a:solidFill>
                  <a:schemeClr val="tx1"/>
                </a:solidFill>
                <a:latin typeface="Times New Roman" panose="02020603050405020304" pitchFamily="18" charset="0"/>
                <a:cs typeface="Times New Roman" panose="02020603050405020304" pitchFamily="18" charset="0"/>
              </a:rPr>
              <a:t>Data Visualization:  </a:t>
            </a:r>
            <a:r>
              <a:rPr lang="en-US" dirty="0">
                <a:solidFill>
                  <a:schemeClr val="tx1"/>
                </a:solidFill>
                <a:latin typeface="Times New Roman" panose="02020603050405020304" pitchFamily="18" charset="0"/>
                <a:cs typeface="Times New Roman" panose="02020603050405020304" pitchFamily="18" charset="0"/>
              </a:rPr>
              <a:t>Generated various plots and charts to visualize trends, distributions, and correlations in the data.</a:t>
            </a:r>
          </a:p>
          <a:p>
            <a:pPr marL="1104881" lvl="1" indent="-342900">
              <a:buFont typeface="+mj-lt"/>
              <a:buAutoNum type="arabicPeriod"/>
            </a:pPr>
            <a:r>
              <a:rPr lang="en-US" sz="1800" b="1" dirty="0">
                <a:solidFill>
                  <a:schemeClr val="tx1"/>
                </a:solidFill>
                <a:latin typeface="Times New Roman" panose="02020603050405020304" pitchFamily="18" charset="0"/>
                <a:cs typeface="Times New Roman" panose="02020603050405020304" pitchFamily="18" charset="0"/>
              </a:rPr>
              <a:t>Registration Trends: </a:t>
            </a:r>
            <a:r>
              <a:rPr lang="en-US" sz="1800" dirty="0">
                <a:solidFill>
                  <a:schemeClr val="tx1"/>
                </a:solidFill>
                <a:latin typeface="Times New Roman" panose="02020603050405020304" pitchFamily="18" charset="0"/>
                <a:cs typeface="Times New Roman" panose="02020603050405020304" pitchFamily="18" charset="0"/>
              </a:rPr>
              <a:t>Visualized changes in EV registrations over time to identify adoption patterns.</a:t>
            </a:r>
          </a:p>
          <a:p>
            <a:pPr marL="152396" indent="0">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8B15C01-31A4-F224-4C04-8F97175515DE}"/>
              </a:ext>
            </a:extLst>
          </p:cNvPr>
          <p:cNvSpPr>
            <a:spLocks noGrp="1"/>
          </p:cNvSpPr>
          <p:nvPr>
            <p:ph type="sldNum" sz="quarter" idx="12"/>
          </p:nvPr>
        </p:nvSpPr>
        <p:spPr>
          <a:xfrm>
            <a:off x="11296611" y="6217623"/>
            <a:ext cx="731600" cy="524800"/>
          </a:xfrm>
        </p:spPr>
        <p:txBody>
          <a:bodyPr wrap="square" anchor="ctr">
            <a:normAutofit/>
          </a:bodyPr>
          <a:lstStyle/>
          <a:p>
            <a:pPr>
              <a:spcAft>
                <a:spcPts val="600"/>
              </a:spcAft>
            </a:pPr>
            <a:fld id="{00000000-1234-1234-1234-123412341234}" type="slidenum">
              <a:rPr lang="en" smtClean="0"/>
              <a:pPr>
                <a:spcAft>
                  <a:spcPts val="600"/>
                </a:spcAft>
              </a:pPr>
              <a:t>8</a:t>
            </a:fld>
            <a:endParaRPr lang="en"/>
          </a:p>
        </p:txBody>
      </p:sp>
      <p:pic>
        <p:nvPicPr>
          <p:cNvPr id="1026" name="Picture 2" descr="A graph with a line going up&#10;&#10;Description automatically generated">
            <a:extLst>
              <a:ext uri="{FF2B5EF4-FFF2-40B4-BE49-F238E27FC236}">
                <a16:creationId xmlns:a16="http://schemas.microsoft.com/office/drawing/2014/main" id="{75C397D3-266F-9FD1-6C46-8BC3C59D17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0" r="24184" b="-3"/>
          <a:stretch/>
        </p:blipFill>
        <p:spPr bwMode="auto">
          <a:xfrm>
            <a:off x="6191250" y="1629933"/>
            <a:ext cx="5585150" cy="4555200"/>
          </a:xfrm>
          <a:prstGeom prst="rect">
            <a:avLst/>
          </a:prstGeom>
          <a:solidFill>
            <a:srgbClr val="FFFFFF"/>
          </a:solidFill>
          <a:ln>
            <a:noFill/>
          </a:ln>
        </p:spPr>
      </p:pic>
    </p:spTree>
    <p:extLst>
      <p:ext uri="{BB962C8B-B14F-4D97-AF65-F5344CB8AC3E}">
        <p14:creationId xmlns:p14="http://schemas.microsoft.com/office/powerpoint/2010/main" val="3127928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FE40-39C0-825C-3494-F73C1F86AEE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2. Electric Range and Base MSRP Analysis:</a:t>
            </a:r>
            <a:br>
              <a:rPr lang="en-US" dirty="0"/>
            </a:br>
            <a:endParaRPr lang="en-US" dirty="0"/>
          </a:p>
        </p:txBody>
      </p:sp>
      <p:sp>
        <p:nvSpPr>
          <p:cNvPr id="3" name="Text Placeholder 2">
            <a:extLst>
              <a:ext uri="{FF2B5EF4-FFF2-40B4-BE49-F238E27FC236}">
                <a16:creationId xmlns:a16="http://schemas.microsoft.com/office/drawing/2014/main" id="{8A404B04-7B01-1543-21BC-A1DF5C9B2FCA}"/>
              </a:ext>
            </a:extLst>
          </p:cNvPr>
          <p:cNvSpPr>
            <a:spLocks noGrp="1"/>
          </p:cNvSpPr>
          <p:nvPr>
            <p:ph type="body" idx="1"/>
          </p:nvPr>
        </p:nvSpPr>
        <p:spPr>
          <a:xfrm>
            <a:off x="415600" y="1629933"/>
            <a:ext cx="11360800" cy="1338350"/>
          </a:xfrm>
        </p:spPr>
        <p:txBody>
          <a:bodyPr/>
          <a:lstStyle/>
          <a:p>
            <a:r>
              <a:rPr lang="en-US" dirty="0">
                <a:solidFill>
                  <a:schemeClr val="tx1"/>
                </a:solidFill>
                <a:latin typeface="Times New Roman" panose="02020603050405020304" pitchFamily="18" charset="0"/>
                <a:cs typeface="Times New Roman" panose="02020603050405020304" pitchFamily="18" charset="0"/>
              </a:rPr>
              <a:t>Histogram of Electric Range: Visualize electric range distribution among EVs.</a:t>
            </a:r>
          </a:p>
          <a:p>
            <a:r>
              <a:rPr lang="en-US" dirty="0">
                <a:solidFill>
                  <a:schemeClr val="tx1"/>
                </a:solidFill>
                <a:latin typeface="Times New Roman" panose="02020603050405020304" pitchFamily="18" charset="0"/>
                <a:cs typeface="Times New Roman" panose="02020603050405020304" pitchFamily="18" charset="0"/>
              </a:rPr>
              <a:t>Scatter Plot of Electric Range vs. Base MSRP: Analyze the relationship between electric range and pricing.</a:t>
            </a:r>
          </a:p>
          <a:p>
            <a:r>
              <a:rPr lang="en-US" dirty="0">
                <a:solidFill>
                  <a:schemeClr val="tx1"/>
                </a:solidFill>
                <a:latin typeface="Times New Roman" panose="02020603050405020304" pitchFamily="18" charset="0"/>
                <a:cs typeface="Times New Roman" panose="02020603050405020304" pitchFamily="18" charset="0"/>
              </a:rPr>
              <a:t>Box Plot of Electric Range by Make: Compare electric range across vehicle makes.</a:t>
            </a:r>
          </a:p>
          <a:p>
            <a:pPr marL="152396" indent="0">
              <a:buNone/>
            </a:pPr>
            <a:endParaRPr lang="en-US" dirty="0"/>
          </a:p>
          <a:p>
            <a:pPr marL="152396" indent="0">
              <a:buNone/>
            </a:pPr>
            <a:endParaRPr lang="en-US" dirty="0"/>
          </a:p>
        </p:txBody>
      </p:sp>
      <p:sp>
        <p:nvSpPr>
          <p:cNvPr id="4" name="Slide Number Placeholder 3">
            <a:extLst>
              <a:ext uri="{FF2B5EF4-FFF2-40B4-BE49-F238E27FC236}">
                <a16:creationId xmlns:a16="http://schemas.microsoft.com/office/drawing/2014/main" id="{92896FE1-A498-4397-90C5-924EFC03676A}"/>
              </a:ext>
            </a:extLst>
          </p:cNvPr>
          <p:cNvSpPr>
            <a:spLocks noGrp="1"/>
          </p:cNvSpPr>
          <p:nvPr>
            <p:ph type="sldNum" idx="12"/>
          </p:nvPr>
        </p:nvSpPr>
        <p:spPr/>
        <p:txBody>
          <a:bodyPr/>
          <a:lstStyle/>
          <a:p>
            <a:fld id="{00000000-1234-1234-1234-123412341234}" type="slidenum">
              <a:rPr lang="en" smtClean="0"/>
              <a:pPr/>
              <a:t>9</a:t>
            </a:fld>
            <a:endParaRPr lang="en"/>
          </a:p>
        </p:txBody>
      </p:sp>
      <p:pic>
        <p:nvPicPr>
          <p:cNvPr id="5" name="Picture 4">
            <a:extLst>
              <a:ext uri="{FF2B5EF4-FFF2-40B4-BE49-F238E27FC236}">
                <a16:creationId xmlns:a16="http://schemas.microsoft.com/office/drawing/2014/main" id="{7AD4FCF4-CD39-507E-9DAE-96E00635FBFC}"/>
              </a:ext>
            </a:extLst>
          </p:cNvPr>
          <p:cNvPicPr>
            <a:picLocks noChangeAspect="1"/>
          </p:cNvPicPr>
          <p:nvPr/>
        </p:nvPicPr>
        <p:blipFill>
          <a:blip r:embed="rId2"/>
          <a:stretch>
            <a:fillRect/>
          </a:stretch>
        </p:blipFill>
        <p:spPr>
          <a:xfrm>
            <a:off x="120235" y="3131966"/>
            <a:ext cx="3876675" cy="2647950"/>
          </a:xfrm>
          <a:prstGeom prst="rect">
            <a:avLst/>
          </a:prstGeom>
        </p:spPr>
      </p:pic>
      <p:pic>
        <p:nvPicPr>
          <p:cNvPr id="6" name="Picture 5">
            <a:extLst>
              <a:ext uri="{FF2B5EF4-FFF2-40B4-BE49-F238E27FC236}">
                <a16:creationId xmlns:a16="http://schemas.microsoft.com/office/drawing/2014/main" id="{DFFAB731-F9ED-215D-7381-A6D394D086DF}"/>
              </a:ext>
            </a:extLst>
          </p:cNvPr>
          <p:cNvPicPr>
            <a:picLocks noChangeAspect="1"/>
          </p:cNvPicPr>
          <p:nvPr/>
        </p:nvPicPr>
        <p:blipFill>
          <a:blip r:embed="rId3"/>
          <a:stretch>
            <a:fillRect/>
          </a:stretch>
        </p:blipFill>
        <p:spPr>
          <a:xfrm>
            <a:off x="4990001" y="2793848"/>
            <a:ext cx="6010275" cy="3686175"/>
          </a:xfrm>
          <a:prstGeom prst="rect">
            <a:avLst/>
          </a:prstGeom>
        </p:spPr>
      </p:pic>
    </p:spTree>
    <p:extLst>
      <p:ext uri="{BB962C8B-B14F-4D97-AF65-F5344CB8AC3E}">
        <p14:creationId xmlns:p14="http://schemas.microsoft.com/office/powerpoint/2010/main" val="100632724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2396</Words>
  <Application>Microsoft Office PowerPoint</Application>
  <PresentationFormat>Widescreen</PresentationFormat>
  <Paragraphs>235</Paragraphs>
  <Slides>28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Century Gothic</vt:lpstr>
      <vt:lpstr>Oswald</vt:lpstr>
      <vt:lpstr>Times New Roman</vt:lpstr>
      <vt:lpstr>Verdana</vt:lpstr>
      <vt:lpstr>Wingdings</vt:lpstr>
      <vt:lpstr>Simple Light</vt:lpstr>
      <vt:lpstr>PowerPoint Presentation</vt:lpstr>
      <vt:lpstr>INTRODUCTION </vt:lpstr>
      <vt:lpstr>Objectives and Importance </vt:lpstr>
      <vt:lpstr>PowerPoint Presentation</vt:lpstr>
      <vt:lpstr>Data Collection </vt:lpstr>
      <vt:lpstr>Data Cleaning and Preprocessing</vt:lpstr>
      <vt:lpstr>PowerPoint Presentation</vt:lpstr>
      <vt:lpstr>Exploratory Data Analysis (EDA) </vt:lpstr>
      <vt:lpstr>2. Electric Range and Base MSRP Analysis: </vt:lpstr>
      <vt:lpstr>PowerPoint Presentation</vt:lpstr>
      <vt:lpstr>3. Geographic Variations and EV Registrations: </vt:lpstr>
      <vt:lpstr>4. Correlation Matrix Heatmap: </vt:lpstr>
      <vt:lpstr>Trends And Insights</vt:lpstr>
      <vt:lpstr>PowerPoint Presentation</vt:lpstr>
      <vt:lpstr>PowerPoint Presentation</vt:lpstr>
      <vt:lpstr>Key Insights from Exploratory Data Analysis </vt:lpstr>
      <vt:lpstr>Initial Model Training </vt:lpstr>
      <vt:lpstr>Random Forest Regression Model for Base MSRP Prediction </vt:lpstr>
      <vt:lpstr>Gradient Boosting Regression Model </vt:lpstr>
      <vt:lpstr>Feature Engineering</vt:lpstr>
      <vt:lpstr>Advanced Modeling</vt:lpstr>
      <vt:lpstr>Hyperparameter Tuning </vt:lpstr>
      <vt:lpstr>Model Evaluation and Metrics </vt:lpstr>
      <vt:lpstr>Insightful Analysis </vt:lpstr>
      <vt:lpstr>Future Scope </vt:lpstr>
      <vt:lpstr>Conclusion </vt:lpstr>
      <vt:lpstr>Link to Project Code  https://databricks-prod-cloudfront.cloud.databricks.com/public/4027ec902e239c93eaaa8714f173bcfc/8551504759852583/2953886869151219/4755327300798458/latest.html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Electric Vehicle Adoption and Performance</dc:title>
  <dc:creator>Pavan Kumar Kotipalli</dc:creator>
  <cp:lastModifiedBy>Pavan Kumar Kotipalli</cp:lastModifiedBy>
  <cp:revision>36</cp:revision>
  <dcterms:created xsi:type="dcterms:W3CDTF">2024-05-20T09:31:38Z</dcterms:created>
  <dcterms:modified xsi:type="dcterms:W3CDTF">2024-05-21T04:29:44Z</dcterms:modified>
</cp:coreProperties>
</file>