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96" r:id="rId2"/>
    <p:sldMasterId id="2147484032" r:id="rId3"/>
    <p:sldMasterId id="2147484056" r:id="rId4"/>
    <p:sldMasterId id="2147484080" r:id="rId5"/>
    <p:sldMasterId id="2147484092" r:id="rId6"/>
    <p:sldMasterId id="2147484104" r:id="rId7"/>
    <p:sldMasterId id="2147484116" r:id="rId8"/>
  </p:sldMasterIdLst>
  <p:notesMasterIdLst>
    <p:notesMasterId r:id="rId28"/>
  </p:notesMasterIdLst>
  <p:sldIdLst>
    <p:sldId id="256" r:id="rId9"/>
    <p:sldId id="257" r:id="rId10"/>
    <p:sldId id="261" r:id="rId11"/>
    <p:sldId id="262" r:id="rId12"/>
    <p:sldId id="258" r:id="rId13"/>
    <p:sldId id="260"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5" d="100"/>
          <a:sy n="75" d="100"/>
        </p:scale>
        <p:origin x="-1236"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62C67-7907-46CA-8615-07AC28784DA2}" type="datetimeFigureOut">
              <a:rPr lang="en-US" smtClean="0"/>
              <a:t>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4F1C79-2EE0-4312-BB17-7E62AB23A8CD}" type="slidenum">
              <a:rPr lang="en-US" smtClean="0"/>
              <a:t>‹#›</a:t>
            </a:fld>
            <a:endParaRPr lang="en-US"/>
          </a:p>
        </p:txBody>
      </p:sp>
    </p:spTree>
    <p:extLst>
      <p:ext uri="{BB962C8B-B14F-4D97-AF65-F5344CB8AC3E}">
        <p14:creationId xmlns:p14="http://schemas.microsoft.com/office/powerpoint/2010/main" val="109462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B849512-0D81-4F36-8D53-5AE71DE15D0D}" type="datetimeFigureOut">
              <a:rPr lang="en-US" smtClean="0"/>
              <a:t>11/7/2020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A76E215-AA3B-4BA5-AEFC-8A9E6AE27301}"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A76E215-AA3B-4BA5-AEFC-8A9E6AE2730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849512-0D81-4F36-8D53-5AE71DE15D0D}"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849512-0D81-4F36-8D53-5AE71DE15D0D}"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49512-0D81-4F36-8D53-5AE71DE15D0D}"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A76E215-AA3B-4BA5-AEFC-8A9E6AE27301}"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849512-0D81-4F36-8D53-5AE71DE15D0D}"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49512-0D81-4F36-8D53-5AE71DE15D0D}"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B849512-0D81-4F36-8D53-5AE71DE15D0D}"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A76E215-AA3B-4BA5-AEFC-8A9E6AE27301}"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849512-0D81-4F36-8D53-5AE71DE15D0D}"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6E215-AA3B-4BA5-AEFC-8A9E6AE27301}"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849512-0D81-4F36-8D53-5AE71DE15D0D}"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6E215-AA3B-4BA5-AEFC-8A9E6AE27301}"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49512-0D81-4F36-8D53-5AE71DE15D0D}"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849512-0D81-4F36-8D53-5AE71DE15D0D}"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B849512-0D81-4F36-8D53-5AE71DE15D0D}"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49512-0D81-4F36-8D53-5AE71DE15D0D}"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49512-0D81-4F36-8D53-5AE71DE15D0D}"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B849512-0D81-4F36-8D53-5AE71DE15D0D}" type="datetimeFigureOut">
              <a:rPr lang="en-US" smtClean="0"/>
              <a:t>11/7/2020</a:t>
            </a:fld>
            <a:endParaRPr lang="en-US"/>
          </a:p>
        </p:txBody>
      </p:sp>
      <p:sp>
        <p:nvSpPr>
          <p:cNvPr id="9" name="Slide Number Placeholder 8"/>
          <p:cNvSpPr>
            <a:spLocks noGrp="1"/>
          </p:cNvSpPr>
          <p:nvPr>
            <p:ph type="sldNum" sz="quarter" idx="11"/>
          </p:nvPr>
        </p:nvSpPr>
        <p:spPr/>
        <p:txBody>
          <a:bodyPr/>
          <a:lstStyle/>
          <a:p>
            <a:fld id="{1A76E215-AA3B-4BA5-AEFC-8A9E6AE2730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49512-0D81-4F36-8D53-5AE71DE15D0D}"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6E215-AA3B-4BA5-AEFC-8A9E6AE27301}"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849512-0D81-4F36-8D53-5AE71DE15D0D}"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49512-0D81-4F36-8D53-5AE71DE15D0D}"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49512-0D81-4F36-8D53-5AE71DE15D0D}"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B849512-0D81-4F36-8D53-5AE71DE15D0D}" type="datetimeFigureOut">
              <a:rPr lang="en-US" smtClean="0"/>
              <a:t>11/7/2020</a:t>
            </a:fld>
            <a:endParaRPr lang="en-US"/>
          </a:p>
        </p:txBody>
      </p:sp>
      <p:sp>
        <p:nvSpPr>
          <p:cNvPr id="9" name="Slide Number Placeholder 8"/>
          <p:cNvSpPr>
            <a:spLocks noGrp="1"/>
          </p:cNvSpPr>
          <p:nvPr>
            <p:ph type="sldNum" sz="quarter" idx="11"/>
          </p:nvPr>
        </p:nvSpPr>
        <p:spPr/>
        <p:txBody>
          <a:bodyPr/>
          <a:lstStyle/>
          <a:p>
            <a:fld id="{1A76E215-AA3B-4BA5-AEFC-8A9E6AE2730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849512-0D81-4F36-8D53-5AE71DE15D0D}"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49512-0D81-4F36-8D53-5AE71DE15D0D}"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49512-0D81-4F36-8D53-5AE71DE15D0D}"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B849512-0D81-4F36-8D53-5AE71DE15D0D}" type="datetimeFigureOut">
              <a:rPr lang="en-US" smtClean="0"/>
              <a:t>11/7/2020</a:t>
            </a:fld>
            <a:endParaRPr lang="en-US"/>
          </a:p>
        </p:txBody>
      </p:sp>
      <p:sp>
        <p:nvSpPr>
          <p:cNvPr id="9" name="Slide Number Placeholder 8"/>
          <p:cNvSpPr>
            <a:spLocks noGrp="1"/>
          </p:cNvSpPr>
          <p:nvPr>
            <p:ph type="sldNum" sz="quarter" idx="11"/>
          </p:nvPr>
        </p:nvSpPr>
        <p:spPr/>
        <p:txBody>
          <a:bodyPr/>
          <a:lstStyle/>
          <a:p>
            <a:fld id="{1A76E215-AA3B-4BA5-AEFC-8A9E6AE2730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849512-0D81-4F36-8D53-5AE71DE15D0D}"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49512-0D81-4F36-8D53-5AE71DE15D0D}"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49512-0D81-4F36-8D53-5AE71DE15D0D}"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B849512-0D81-4F36-8D53-5AE71DE15D0D}" type="datetimeFigureOut">
              <a:rPr lang="en-US" smtClean="0"/>
              <a:t>11/7/2020</a:t>
            </a:fld>
            <a:endParaRPr lang="en-US"/>
          </a:p>
        </p:txBody>
      </p:sp>
      <p:sp>
        <p:nvSpPr>
          <p:cNvPr id="9" name="Slide Number Placeholder 8"/>
          <p:cNvSpPr>
            <a:spLocks noGrp="1"/>
          </p:cNvSpPr>
          <p:nvPr>
            <p:ph type="sldNum" sz="quarter" idx="11"/>
          </p:nvPr>
        </p:nvSpPr>
        <p:spPr/>
        <p:txBody>
          <a:bodyPr/>
          <a:lstStyle/>
          <a:p>
            <a:fld id="{1A76E215-AA3B-4BA5-AEFC-8A9E6AE2730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49512-0D81-4F36-8D53-5AE71DE15D0D}"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49512-0D81-4F36-8D53-5AE71DE15D0D}"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6E215-AA3B-4BA5-AEFC-8A9E6AE273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7B849512-0D81-4F36-8D53-5AE71DE15D0D}" type="datetimeFigureOut">
              <a:rPr lang="en-US" smtClean="0"/>
              <a:t>11/7/2020</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1A76E215-AA3B-4BA5-AEFC-8A9E6AE273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B849512-0D81-4F36-8D53-5AE71DE15D0D}" type="datetimeFigureOut">
              <a:rPr lang="en-US" smtClean="0"/>
              <a:t>11/7/2020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A76E215-AA3B-4BA5-AEFC-8A9E6AE2730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7B849512-0D81-4F36-8D53-5AE71DE15D0D}" type="datetimeFigureOut">
              <a:rPr lang="en-US" smtClean="0"/>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A76E215-AA3B-4BA5-AEFC-8A9E6AE27301}"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7B849512-0D81-4F36-8D53-5AE71DE15D0D}" type="datetimeFigureOut">
              <a:rPr lang="en-US" smtClean="0"/>
              <a:t>11/7/2020</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1A76E215-AA3B-4BA5-AEFC-8A9E6AE273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76E215-AA3B-4BA5-AEFC-8A9E6AE2730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B849512-0D81-4F36-8D53-5AE71DE15D0D}" type="datetimeFigureOut">
              <a:rPr lang="en-US" smtClean="0"/>
              <a:t>11/7/2020</a:t>
            </a:fld>
            <a:endParaRPr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76E215-AA3B-4BA5-AEFC-8A9E6AE2730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B849512-0D81-4F36-8D53-5AE71DE15D0D}" type="datetimeFigureOut">
              <a:rPr lang="en-US" smtClean="0"/>
              <a:t>11/7/2020</a:t>
            </a:fld>
            <a:endParaRPr lang="en-US"/>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76E215-AA3B-4BA5-AEFC-8A9E6AE2730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B849512-0D81-4F36-8D53-5AE71DE15D0D}" type="datetimeFigureOut">
              <a:rPr lang="en-US" smtClean="0"/>
              <a:t>11/7/2020</a:t>
            </a:fld>
            <a:endParaRPr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76E215-AA3B-4BA5-AEFC-8A9E6AE2730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B849512-0D81-4F36-8D53-5AE71DE15D0D}" type="datetimeFigureOut">
              <a:rPr lang="en-US" smtClean="0"/>
              <a:t>11/7/2020</a:t>
            </a:fld>
            <a:endParaRPr lang="en-U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8.xml"/><Relationship Id="rId4" Type="http://schemas.openxmlformats.org/officeDocument/2006/relationships/image" Target="../media/image25.JPG"/></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47800"/>
            <a:ext cx="8763000" cy="1066800"/>
          </a:xfrm>
        </p:spPr>
        <p:txBody>
          <a:bodyPr>
            <a:normAutofit fontScale="90000"/>
          </a:bodyPr>
          <a:lstStyle/>
          <a:p>
            <a:r>
              <a:rPr lang="en-US" sz="5400" b="1" i="1" dirty="0" smtClean="0"/>
              <a:t>Introduction of </a:t>
            </a:r>
            <a:r>
              <a:rPr lang="en-US" sz="5400" b="1" i="1" dirty="0" smtClean="0"/>
              <a:t>Jenkins </a:t>
            </a:r>
            <a:endParaRPr lang="en-US" sz="5400" b="1" i="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133600"/>
            <a:ext cx="4191000" cy="3960778"/>
          </a:xfrm>
          <a:prstGeom prst="rect">
            <a:avLst/>
          </a:prstGeom>
        </p:spPr>
      </p:pic>
    </p:spTree>
    <p:extLst>
      <p:ext uri="{BB962C8B-B14F-4D97-AF65-F5344CB8AC3E}">
        <p14:creationId xmlns:p14="http://schemas.microsoft.com/office/powerpoint/2010/main" val="1805995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a:t>find /</a:t>
            </a:r>
            <a:r>
              <a:rPr lang="en-US" dirty="0" smtClean="0"/>
              <a:t>usr/lib/</a:t>
            </a:r>
            <a:r>
              <a:rPr lang="en-US" dirty="0" err="1" smtClean="0"/>
              <a:t>jvm</a:t>
            </a:r>
            <a:r>
              <a:rPr lang="en-US" dirty="0" smtClean="0"/>
              <a:t>/java-1.8</a:t>
            </a:r>
            <a:r>
              <a:rPr lang="en-US" dirty="0"/>
              <a:t>* | head -n </a:t>
            </a:r>
            <a:r>
              <a:rPr lang="en-US" dirty="0" smtClean="0"/>
              <a:t>3</a:t>
            </a:r>
          </a:p>
          <a:p>
            <a:endParaRPr lang="en-US" dirty="0"/>
          </a:p>
          <a:p>
            <a:endParaRPr lang="en-US" dirty="0" smtClean="0"/>
          </a:p>
          <a:p>
            <a:endParaRPr lang="en-US" dirty="0"/>
          </a:p>
          <a:p>
            <a:r>
              <a:rPr lang="en-US" dirty="0"/>
              <a:t>To set it permanently update </a:t>
            </a:r>
            <a:r>
              <a:rPr lang="en-US" dirty="0" smtClean="0"/>
              <a:t>the.bash_profile.</a:t>
            </a:r>
          </a:p>
          <a:p>
            <a:endParaRPr lang="en-US" dirty="0"/>
          </a:p>
          <a:p>
            <a:endParaRPr lang="en-US" dirty="0" smtClean="0"/>
          </a:p>
          <a:p>
            <a:endParaRPr lang="en-US" dirty="0"/>
          </a:p>
          <a:p>
            <a:endParaRPr lang="en-US" dirty="0" smtClean="0"/>
          </a:p>
          <a:p>
            <a:r>
              <a:rPr lang="en-US" dirty="0" smtClean="0"/>
              <a:t>After updating restart the bash </a:t>
            </a:r>
            <a:r>
              <a:rPr lang="en-US" dirty="0"/>
              <a:t>profile (source ~/. </a:t>
            </a:r>
            <a:r>
              <a:rPr lang="en-US" dirty="0" smtClean="0"/>
              <a:t>bash_profile).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533400"/>
            <a:ext cx="9144000" cy="11379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14600"/>
            <a:ext cx="9144000" cy="20833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86400"/>
            <a:ext cx="9144000" cy="1219200"/>
          </a:xfrm>
          <a:prstGeom prst="rect">
            <a:avLst/>
          </a:prstGeom>
        </p:spPr>
      </p:pic>
    </p:spTree>
    <p:extLst>
      <p:ext uri="{BB962C8B-B14F-4D97-AF65-F5344CB8AC3E}">
        <p14:creationId xmlns:p14="http://schemas.microsoft.com/office/powerpoint/2010/main" val="2971785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Java path has been succesfully exported.</a:t>
            </a:r>
          </a:p>
          <a:p>
            <a:endParaRPr lang="en-US" dirty="0"/>
          </a:p>
          <a:p>
            <a:r>
              <a:rPr lang="en-US" u="sng" dirty="0"/>
              <a:t>Now</a:t>
            </a:r>
            <a:r>
              <a:rPr lang="en-US" dirty="0"/>
              <a:t> </a:t>
            </a:r>
            <a:r>
              <a:rPr lang="en-US" u="sng" dirty="0"/>
              <a:t>Install</a:t>
            </a:r>
            <a:r>
              <a:rPr lang="en-US" dirty="0"/>
              <a:t> </a:t>
            </a:r>
            <a:r>
              <a:rPr lang="en-US" u="sng" dirty="0"/>
              <a:t>Jenkins</a:t>
            </a:r>
            <a:r>
              <a:rPr lang="en-US" dirty="0" smtClean="0"/>
              <a:t>:</a:t>
            </a:r>
          </a:p>
          <a:p>
            <a:endParaRPr lang="en-US" dirty="0"/>
          </a:p>
          <a:p>
            <a:r>
              <a:rPr lang="en-US" dirty="0" smtClean="0"/>
              <a:t>To install Jenkins follow the below steps:</a:t>
            </a:r>
          </a:p>
          <a:p>
            <a:r>
              <a:rPr lang="en-US" dirty="0" smtClean="0"/>
              <a:t>Enter the </a:t>
            </a:r>
            <a:r>
              <a:rPr lang="en-US" dirty="0"/>
              <a:t>wget command (wget -O /etc/</a:t>
            </a:r>
            <a:r>
              <a:rPr lang="en-US" dirty="0" err="1"/>
              <a:t>yum.repos.d</a:t>
            </a:r>
            <a:r>
              <a:rPr lang="en-US" dirty="0"/>
              <a:t>/</a:t>
            </a:r>
            <a:r>
              <a:rPr lang="en-US" dirty="0" err="1"/>
              <a:t>jenkins.repo</a:t>
            </a:r>
            <a:r>
              <a:rPr lang="en-US" dirty="0"/>
              <a:t> https://</a:t>
            </a:r>
            <a:r>
              <a:rPr lang="en-US" dirty="0" smtClean="0"/>
              <a:t>pkg.jenkins.io/redhat-stable/jenkins.repo)</a:t>
            </a:r>
          </a:p>
          <a:p>
            <a:endParaRPr lang="en-US" dirty="0"/>
          </a:p>
          <a:p>
            <a:r>
              <a:rPr lang="en-US" dirty="0" smtClean="0"/>
              <a:t>Now import the </a:t>
            </a:r>
            <a:r>
              <a:rPr lang="en-US" dirty="0"/>
              <a:t>rpm packages (rpm --import https://</a:t>
            </a:r>
            <a:r>
              <a:rPr lang="en-US" dirty="0" smtClean="0"/>
              <a:t>pkg.jenkins.io/redhat-stable/jenkins.io.key)</a:t>
            </a:r>
          </a:p>
          <a:p>
            <a:endParaRPr lang="en-US" dirty="0"/>
          </a:p>
          <a:p>
            <a:r>
              <a:rPr lang="en-US" dirty="0" smtClean="0"/>
              <a:t>To install jenkins</a:t>
            </a:r>
            <a:r>
              <a:rPr lang="en-US" dirty="0"/>
              <a:t> (yum -y install </a:t>
            </a:r>
            <a:r>
              <a:rPr lang="en-US" dirty="0" smtClean="0"/>
              <a:t>jenkins)</a:t>
            </a:r>
          </a:p>
          <a:p>
            <a:pPr marL="137160" indent="0">
              <a:buNone/>
            </a:pPr>
            <a:endParaRPr lang="en-US" dirty="0" smtClean="0"/>
          </a:p>
          <a:p>
            <a:pPr marL="137160" indent="0">
              <a:buNone/>
            </a:pPr>
            <a:endParaRPr lang="en-US" dirty="0"/>
          </a:p>
          <a:p>
            <a:pPr marL="13716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5486400"/>
            <a:ext cx="9144000" cy="1508090"/>
          </a:xfrm>
          <a:prstGeom prst="rect">
            <a:avLst/>
          </a:prstGeom>
        </p:spPr>
      </p:pic>
    </p:spTree>
    <p:extLst>
      <p:ext uri="{BB962C8B-B14F-4D97-AF65-F5344CB8AC3E}">
        <p14:creationId xmlns:p14="http://schemas.microsoft.com/office/powerpoint/2010/main" val="999124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69400" cy="6858000"/>
          </a:xfrm>
        </p:spPr>
        <p:txBody>
          <a:bodyPr/>
          <a:lstStyle/>
          <a:p>
            <a:r>
              <a:rPr lang="en-US" dirty="0" smtClean="0"/>
              <a:t>Jenkins has been successfully installed.</a:t>
            </a:r>
          </a:p>
          <a:p>
            <a:endParaRPr lang="en-US" dirty="0"/>
          </a:p>
          <a:p>
            <a:r>
              <a:rPr lang="en-US" dirty="0" smtClean="0"/>
              <a:t>Now to start the service (systemctl start Jenkins)</a:t>
            </a:r>
          </a:p>
          <a:p>
            <a:endParaRPr lang="en-US" dirty="0"/>
          </a:p>
          <a:p>
            <a:r>
              <a:rPr lang="en-US" dirty="0" smtClean="0"/>
              <a:t>Copy the public ip of your instance and paste in the web url with port number: 8080 to access the jenkins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7600"/>
            <a:ext cx="9144000" cy="3061398"/>
          </a:xfrm>
          <a:prstGeom prst="rect">
            <a:avLst/>
          </a:prstGeom>
        </p:spPr>
      </p:pic>
    </p:spTree>
    <p:extLst>
      <p:ext uri="{BB962C8B-B14F-4D97-AF65-F5344CB8AC3E}">
        <p14:creationId xmlns:p14="http://schemas.microsoft.com/office/powerpoint/2010/main" val="1527370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To   view the password , enter the command( cat and copy  the location)</a:t>
            </a:r>
          </a:p>
          <a:p>
            <a:endParaRPr lang="en-US" dirty="0"/>
          </a:p>
          <a:p>
            <a:endParaRPr lang="en-US" dirty="0" smtClean="0"/>
          </a:p>
          <a:p>
            <a:endParaRPr lang="en-US" dirty="0"/>
          </a:p>
          <a:p>
            <a:r>
              <a:rPr lang="en-US" dirty="0" smtClean="0"/>
              <a:t>Installation and setup of jenkins has completed.</a:t>
            </a:r>
          </a:p>
          <a:p>
            <a:pPr marL="137160" indent="0">
              <a:buNone/>
            </a:pPr>
            <a:endParaRPr lang="en-US" dirty="0" smtClean="0"/>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65200"/>
            <a:ext cx="6477000" cy="533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76400"/>
            <a:ext cx="8610600" cy="6160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933701"/>
            <a:ext cx="8305800" cy="3832798"/>
          </a:xfrm>
          <a:prstGeom prst="rect">
            <a:avLst/>
          </a:prstGeom>
        </p:spPr>
      </p:pic>
    </p:spTree>
    <p:extLst>
      <p:ext uri="{BB962C8B-B14F-4D97-AF65-F5344CB8AC3E}">
        <p14:creationId xmlns:p14="http://schemas.microsoft.com/office/powerpoint/2010/main" val="592394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417638"/>
          </a:xfrm>
        </p:spPr>
        <p:txBody>
          <a:bodyPr/>
          <a:lstStyle/>
          <a:p>
            <a:r>
              <a:rPr lang="en-US" sz="3600" dirty="0"/>
              <a:t>Jenkins Master &amp; Slave Architecture</a:t>
            </a:r>
            <a:r>
              <a:rPr lang="en-US" dirty="0"/>
              <a:t/>
            </a:r>
            <a:br>
              <a:rPr lang="en-US" dirty="0"/>
            </a:br>
            <a:endParaRPr lang="en-US" dirty="0"/>
          </a:p>
        </p:txBody>
      </p:sp>
      <p:sp>
        <p:nvSpPr>
          <p:cNvPr id="3" name="Content Placeholder 2"/>
          <p:cNvSpPr>
            <a:spLocks noGrp="1"/>
          </p:cNvSpPr>
          <p:nvPr>
            <p:ph idx="1"/>
          </p:nvPr>
        </p:nvSpPr>
        <p:spPr>
          <a:xfrm>
            <a:off x="0" y="609600"/>
            <a:ext cx="8458200" cy="6248400"/>
          </a:xfrm>
        </p:spPr>
        <p:txBody>
          <a:bodyPr/>
          <a:lstStyle/>
          <a:p>
            <a:endParaRPr lang="en-US" dirty="0" smtClean="0"/>
          </a:p>
          <a:p>
            <a:r>
              <a:rPr lang="en-US" dirty="0"/>
              <a:t>Jenkins uses a Master-Slave architecture to manage distributed builds. In this architecture, Master and Slave communicate through TCP/IP protocol</a:t>
            </a:r>
            <a:r>
              <a:rPr lang="en-US" dirty="0" smtClean="0"/>
              <a:t>.</a:t>
            </a:r>
          </a:p>
          <a:p>
            <a:endParaRPr lang="en-US" dirty="0"/>
          </a:p>
          <a:p>
            <a:r>
              <a:rPr lang="en-US" b="1" dirty="0"/>
              <a:t>Jenkins </a:t>
            </a:r>
            <a:r>
              <a:rPr lang="en-US" b="1" dirty="0" smtClean="0"/>
              <a:t>Master :</a:t>
            </a:r>
          </a:p>
          <a:p>
            <a:pPr marL="114300" indent="0">
              <a:buNone/>
            </a:pPr>
            <a:r>
              <a:rPr lang="en-US" dirty="0"/>
              <a:t>Your main Jenkins server is the Master. The Master’s job is to </a:t>
            </a:r>
            <a:r>
              <a:rPr lang="en-US" dirty="0" smtClean="0"/>
              <a:t>handle :</a:t>
            </a:r>
            <a:endParaRPr lang="en-US" b="1" dirty="0" smtClean="0"/>
          </a:p>
          <a:p>
            <a:r>
              <a:rPr lang="en-US" dirty="0"/>
              <a:t>Scheduling build jobs.</a:t>
            </a:r>
          </a:p>
          <a:p>
            <a:r>
              <a:rPr lang="en-US" dirty="0"/>
              <a:t>Dispatching builds to the slaves for the actual execution.</a:t>
            </a:r>
          </a:p>
          <a:p>
            <a:r>
              <a:rPr lang="en-US" dirty="0"/>
              <a:t>Monitor the slaves (possibly taking them online and offline as required).</a:t>
            </a:r>
          </a:p>
          <a:p>
            <a:r>
              <a:rPr lang="en-US" dirty="0"/>
              <a:t>Recording and presenting the build results.</a:t>
            </a:r>
          </a:p>
          <a:p>
            <a:r>
              <a:rPr lang="en-US" dirty="0"/>
              <a:t>A Master instance of Jenkins can also execute build jobs directly.</a:t>
            </a:r>
          </a:p>
          <a:p>
            <a:pPr marL="114300" indent="0">
              <a:buNone/>
            </a:pPr>
            <a:endParaRPr lang="en-US" dirty="0"/>
          </a:p>
        </p:txBody>
      </p:sp>
    </p:spTree>
    <p:extLst>
      <p:ext uri="{BB962C8B-B14F-4D97-AF65-F5344CB8AC3E}">
        <p14:creationId xmlns:p14="http://schemas.microsoft.com/office/powerpoint/2010/main" val="937098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458200" cy="6858000"/>
          </a:xfrm>
        </p:spPr>
        <p:txBody>
          <a:bodyPr/>
          <a:lstStyle/>
          <a:p>
            <a:pPr marL="114300" indent="0">
              <a:buNone/>
            </a:pPr>
            <a:r>
              <a:rPr lang="en-US" b="1" dirty="0"/>
              <a:t>Jenkins </a:t>
            </a:r>
            <a:r>
              <a:rPr lang="en-US" b="1" dirty="0" smtClean="0"/>
              <a:t>Slave :</a:t>
            </a:r>
          </a:p>
          <a:p>
            <a:pPr marL="114300" indent="0">
              <a:buNone/>
            </a:pPr>
            <a:r>
              <a:rPr lang="en-US" dirty="0"/>
              <a:t>A Slave is a Java executable that runs on a remote machine. Following are the characteristics of Jenkins </a:t>
            </a:r>
            <a:r>
              <a:rPr lang="en-US" dirty="0" smtClean="0"/>
              <a:t>Slaves :</a:t>
            </a:r>
            <a:endParaRPr lang="en-US" dirty="0"/>
          </a:p>
          <a:p>
            <a:r>
              <a:rPr lang="en-US" dirty="0"/>
              <a:t>It hears requests from the Jenkins Master instance.</a:t>
            </a:r>
          </a:p>
          <a:p>
            <a:r>
              <a:rPr lang="en-US" dirty="0"/>
              <a:t>Slaves can run on a variety of operating systems.</a:t>
            </a:r>
          </a:p>
          <a:p>
            <a:r>
              <a:rPr lang="en-US" dirty="0"/>
              <a:t>The job of a Slave is to do as they are told to, which involves executing build jobs dispatched by the Master.</a:t>
            </a:r>
          </a:p>
          <a:p>
            <a:r>
              <a:rPr lang="en-US" dirty="0"/>
              <a:t>You can configure a project to always run on a particular Slave machine or a particular type of Slave machine, or simply let Jenkins pick the next available Slave.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810000"/>
            <a:ext cx="4744112" cy="1495634"/>
          </a:xfrm>
          <a:prstGeom prst="rect">
            <a:avLst/>
          </a:prstGeom>
        </p:spPr>
      </p:pic>
    </p:spTree>
    <p:extLst>
      <p:ext uri="{BB962C8B-B14F-4D97-AF65-F5344CB8AC3E}">
        <p14:creationId xmlns:p14="http://schemas.microsoft.com/office/powerpoint/2010/main" val="4262898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458200" cy="6858000"/>
          </a:xfrm>
        </p:spPr>
        <p:txBody>
          <a:bodyPr/>
          <a:lstStyle/>
          <a:p>
            <a:r>
              <a:rPr lang="en-US" sz="2800" b="1" u="sng" dirty="0"/>
              <a:t>Steps to Configure Jenkins Master and Slave </a:t>
            </a:r>
            <a:r>
              <a:rPr lang="en-US" sz="2800" b="1" u="sng" dirty="0" smtClean="0"/>
              <a:t>Nodes :</a:t>
            </a:r>
            <a:endParaRPr lang="en-US" sz="2800" b="1" u="sng" dirty="0"/>
          </a:p>
          <a:p>
            <a:r>
              <a:rPr lang="en-US" sz="2800" dirty="0"/>
              <a:t>Go to the Manage Jenkins section and scroll down to the section of Manage </a:t>
            </a:r>
            <a:r>
              <a:rPr lang="en-US" sz="2800" dirty="0" smtClean="0"/>
              <a:t>Nodes</a:t>
            </a:r>
          </a:p>
          <a:p>
            <a:endParaRPr lang="en-US" sz="2800" dirty="0"/>
          </a:p>
          <a:p>
            <a:endParaRPr lang="en-US" sz="2800" dirty="0" smtClean="0"/>
          </a:p>
          <a:p>
            <a:endParaRPr lang="en-US" sz="2800" dirty="0"/>
          </a:p>
          <a:p>
            <a:endParaRPr lang="en-US" sz="2800" dirty="0" smtClean="0"/>
          </a:p>
          <a:p>
            <a:r>
              <a:rPr lang="en-US" sz="2800" dirty="0"/>
              <a:t>Click on New </a:t>
            </a:r>
            <a:r>
              <a:rPr lang="en-US" sz="2800" dirty="0" smtClean="0"/>
              <a:t>Node</a:t>
            </a:r>
          </a:p>
          <a:p>
            <a:endParaRPr lang="en-US" sz="2800" dirty="0"/>
          </a:p>
          <a:p>
            <a:endParaRPr lang="en-US" sz="2800" dirty="0" smtClean="0"/>
          </a:p>
          <a:p>
            <a:endParaRPr lang="en-US" sz="2800" dirty="0"/>
          </a:p>
          <a:p>
            <a:endParaRPr lang="en-US" sz="2800" dirty="0" smtClean="0"/>
          </a:p>
          <a:p>
            <a:pPr marL="114300" indent="0">
              <a:buNone/>
            </a:pPr>
            <a:endParaRPr lang="en-US" sz="2800"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u="sng"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600200"/>
            <a:ext cx="2543530" cy="1752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457325"/>
            <a:ext cx="5029200" cy="20383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500" y="4000500"/>
            <a:ext cx="7302500" cy="2311121"/>
          </a:xfrm>
          <a:prstGeom prst="rect">
            <a:avLst/>
          </a:prstGeom>
        </p:spPr>
      </p:pic>
    </p:spTree>
    <p:extLst>
      <p:ext uri="{BB962C8B-B14F-4D97-AF65-F5344CB8AC3E}">
        <p14:creationId xmlns:p14="http://schemas.microsoft.com/office/powerpoint/2010/main" val="91174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
            <a:ext cx="8458200" cy="6819900"/>
          </a:xfrm>
        </p:spPr>
        <p:txBody>
          <a:bodyPr/>
          <a:lstStyle/>
          <a:p>
            <a:r>
              <a:rPr lang="en-US" b="1" dirty="0"/>
              <a:t> </a:t>
            </a:r>
            <a:r>
              <a:rPr lang="en-US" dirty="0"/>
              <a:t>Give a name for the node, choose the Permanent Agent option and click on Ok</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enter the required information.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62000"/>
            <a:ext cx="8077200" cy="29062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4343400"/>
            <a:ext cx="7924800" cy="2390086"/>
          </a:xfrm>
          <a:prstGeom prst="rect">
            <a:avLst/>
          </a:prstGeom>
        </p:spPr>
      </p:pic>
    </p:spTree>
    <p:extLst>
      <p:ext uri="{BB962C8B-B14F-4D97-AF65-F5344CB8AC3E}">
        <p14:creationId xmlns:p14="http://schemas.microsoft.com/office/powerpoint/2010/main" val="766904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458200" cy="6858000"/>
          </a:xfrm>
        </p:spPr>
        <p:txBody>
          <a:bodyPr/>
          <a:lstStyle/>
          <a:p>
            <a:r>
              <a:rPr lang="en-US" dirty="0"/>
              <a:t>Select </a:t>
            </a:r>
            <a:r>
              <a:rPr lang="en-US" dirty="0" smtClean="0"/>
              <a:t>the Add</a:t>
            </a:r>
            <a:r>
              <a:rPr lang="en-US" dirty="0"/>
              <a:t> button to add </a:t>
            </a:r>
            <a:r>
              <a:rPr lang="en-US" dirty="0" smtClean="0"/>
              <a:t>credentials </a:t>
            </a:r>
            <a:r>
              <a:rPr lang="en-US" dirty="0"/>
              <a:t>and </a:t>
            </a:r>
            <a:r>
              <a:rPr lang="en-US" dirty="0" smtClean="0"/>
              <a:t>click</a:t>
            </a:r>
            <a:r>
              <a:rPr lang="en-US" dirty="0"/>
              <a:t> </a:t>
            </a:r>
            <a:r>
              <a:rPr lang="en-US" dirty="0" smtClean="0"/>
              <a:t>Jenkins.</a:t>
            </a:r>
          </a:p>
          <a:p>
            <a:r>
              <a:rPr lang="en-US" dirty="0"/>
              <a:t>Enter </a:t>
            </a:r>
            <a:r>
              <a:rPr lang="en-US" b="1" dirty="0"/>
              <a:t>Username, Password, ID, and Description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Select the dropdown menu to add credentials in the </a:t>
            </a:r>
            <a:r>
              <a:rPr lang="en-US" dirty="0" smtClean="0"/>
              <a:t>Credentials field and then click on save button to save it.</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0"/>
            <a:ext cx="7696200" cy="29583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24400"/>
            <a:ext cx="8229600" cy="1870517"/>
          </a:xfrm>
          <a:prstGeom prst="rect">
            <a:avLst/>
          </a:prstGeom>
        </p:spPr>
      </p:pic>
    </p:spTree>
    <p:extLst>
      <p:ext uri="{BB962C8B-B14F-4D97-AF65-F5344CB8AC3E}">
        <p14:creationId xmlns:p14="http://schemas.microsoft.com/office/powerpoint/2010/main" val="3614019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458200" cy="6705600"/>
          </a:xfrm>
        </p:spPr>
        <p:txBody>
          <a:bodyPr/>
          <a:lstStyle/>
          <a:p>
            <a:r>
              <a:rPr lang="en-US" b="1" u="sng" dirty="0"/>
              <a:t>Creating a Freestyle Project and Running on The Slave </a:t>
            </a:r>
            <a:r>
              <a:rPr lang="en-US" b="1" u="sng" dirty="0" smtClean="0"/>
              <a:t>Machine:</a:t>
            </a:r>
          </a:p>
          <a:p>
            <a:r>
              <a:rPr lang="en-US" dirty="0"/>
              <a:t>Click on </a:t>
            </a:r>
            <a:r>
              <a:rPr lang="en-US" b="1" dirty="0"/>
              <a:t>Save </a:t>
            </a:r>
            <a:r>
              <a:rPr lang="en-US" dirty="0"/>
              <a:t> and it will redirect to job's view page</a:t>
            </a:r>
          </a:p>
          <a:p>
            <a:r>
              <a:rPr lang="en-US" dirty="0"/>
              <a:t>On the left pane, click the </a:t>
            </a:r>
            <a:r>
              <a:rPr lang="en-US" b="1" dirty="0"/>
              <a:t>Build Now</a:t>
            </a:r>
            <a:r>
              <a:rPr lang="en-US" dirty="0"/>
              <a:t> button to execute your Pipeline.</a:t>
            </a:r>
          </a:p>
          <a:p>
            <a:r>
              <a:rPr lang="en-US" dirty="0"/>
              <a:t>We can verify the history of the executed build under the </a:t>
            </a:r>
            <a:r>
              <a:rPr lang="en-US" b="1" dirty="0"/>
              <a:t>Build History</a:t>
            </a:r>
            <a:r>
              <a:rPr lang="en-US" dirty="0"/>
              <a:t> by clicking the build number.</a:t>
            </a:r>
          </a:p>
          <a:p>
            <a:r>
              <a:rPr lang="en-US" dirty="0"/>
              <a:t>Click on the build number and select </a:t>
            </a:r>
            <a:r>
              <a:rPr lang="en-US" b="1" dirty="0"/>
              <a:t>Console Output</a:t>
            </a:r>
            <a:r>
              <a:rPr lang="en-US" dirty="0"/>
              <a:t>. Here you can see the executed job in the remote host and output.</a:t>
            </a:r>
          </a:p>
          <a:p>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819400"/>
            <a:ext cx="8001000" cy="3153215"/>
          </a:xfrm>
          <a:prstGeom prst="rect">
            <a:avLst/>
          </a:prstGeom>
        </p:spPr>
      </p:pic>
    </p:spTree>
    <p:extLst>
      <p:ext uri="{BB962C8B-B14F-4D97-AF65-F5344CB8AC3E}">
        <p14:creationId xmlns:p14="http://schemas.microsoft.com/office/powerpoint/2010/main" val="1292901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86200" cy="1143000"/>
          </a:xfrm>
        </p:spPr>
        <p:txBody>
          <a:bodyPr/>
          <a:lstStyle/>
          <a:p>
            <a:r>
              <a:rPr lang="en" dirty="0"/>
              <a:t>Agenda</a:t>
            </a:r>
            <a:endParaRPr lang="en-US" dirty="0"/>
          </a:p>
        </p:txBody>
      </p:sp>
      <p:sp>
        <p:nvSpPr>
          <p:cNvPr id="3" name="Content Placeholder 2"/>
          <p:cNvSpPr>
            <a:spLocks noGrp="1"/>
          </p:cNvSpPr>
          <p:nvPr>
            <p:ph idx="1"/>
          </p:nvPr>
        </p:nvSpPr>
        <p:spPr>
          <a:xfrm>
            <a:off x="304800" y="1524000"/>
            <a:ext cx="8305800" cy="3581400"/>
          </a:xfrm>
          <a:solidFill>
            <a:schemeClr val="bg1"/>
          </a:solidFill>
        </p:spPr>
        <p:txBody>
          <a:bodyPr/>
          <a:lstStyle/>
          <a:p>
            <a:pPr>
              <a:buFont typeface="Wingdings" pitchFamily="2" charset="2"/>
              <a:buChar char="Ø"/>
            </a:pPr>
            <a:r>
              <a:rPr lang="en-US" dirty="0" smtClean="0"/>
              <a:t> </a:t>
            </a:r>
            <a:r>
              <a:rPr lang="en-US" dirty="0"/>
              <a:t>History of Jenkins</a:t>
            </a:r>
            <a:r>
              <a:rPr lang="en-US" dirty="0" smtClean="0"/>
              <a:t>?</a:t>
            </a:r>
            <a:endParaRPr lang="en-US" dirty="0"/>
          </a:p>
          <a:p>
            <a:pPr>
              <a:buFont typeface="Wingdings" pitchFamily="2" charset="2"/>
              <a:buChar char="Ø"/>
            </a:pPr>
            <a:r>
              <a:rPr lang="en-US" dirty="0" smtClean="0"/>
              <a:t>What is Jenkins?</a:t>
            </a:r>
          </a:p>
          <a:p>
            <a:pPr>
              <a:buFont typeface="Wingdings" pitchFamily="2" charset="2"/>
              <a:buChar char="Ø"/>
            </a:pPr>
            <a:r>
              <a:rPr lang="en-US" dirty="0" smtClean="0"/>
              <a:t>Advantages of Jenkins</a:t>
            </a:r>
          </a:p>
          <a:p>
            <a:pPr>
              <a:buFont typeface="Wingdings" pitchFamily="2" charset="2"/>
              <a:buChar char="Ø"/>
            </a:pPr>
            <a:r>
              <a:rPr lang="en-US" dirty="0" smtClean="0"/>
              <a:t>Installation of Jenkins</a:t>
            </a:r>
          </a:p>
          <a:p>
            <a:pPr>
              <a:buFont typeface="Wingdings" pitchFamily="2" charset="2"/>
              <a:buChar char="Ø"/>
            </a:pPr>
            <a:r>
              <a:rPr lang="en-US" dirty="0" smtClean="0"/>
              <a:t>Jenkins Master &amp; Slave Architecture</a:t>
            </a:r>
          </a:p>
          <a:p>
            <a:pPr>
              <a:buFont typeface="Wingdings" pitchFamily="2" charset="2"/>
              <a:buChar char="Ø"/>
            </a:pPr>
            <a:r>
              <a:rPr lang="en-US" dirty="0" smtClean="0"/>
              <a:t>Setup of Master &amp; Slave</a:t>
            </a:r>
          </a:p>
          <a:p>
            <a:pPr marL="137160" indent="0">
              <a:buNone/>
            </a:pPr>
            <a:endParaRPr lang="en-US" dirty="0"/>
          </a:p>
        </p:txBody>
      </p:sp>
    </p:spTree>
    <p:extLst>
      <p:ext uri="{BB962C8B-B14F-4D97-AF65-F5344CB8AC3E}">
        <p14:creationId xmlns:p14="http://schemas.microsoft.com/office/powerpoint/2010/main" val="425520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Jenkins</a:t>
            </a:r>
            <a:endParaRPr lang="en-US" dirty="0"/>
          </a:p>
        </p:txBody>
      </p:sp>
      <p:sp>
        <p:nvSpPr>
          <p:cNvPr id="3" name="Content Placeholder 2"/>
          <p:cNvSpPr>
            <a:spLocks noGrp="1"/>
          </p:cNvSpPr>
          <p:nvPr>
            <p:ph idx="1"/>
          </p:nvPr>
        </p:nvSpPr>
        <p:spPr/>
        <p:txBody>
          <a:bodyPr/>
          <a:lstStyle/>
          <a:p>
            <a:r>
              <a:rPr lang="en-US" dirty="0" smtClean="0"/>
              <a:t>The Jenkins</a:t>
            </a:r>
            <a:r>
              <a:rPr lang="en-US" dirty="0"/>
              <a:t> project was started in 2004 (originally called Hudson) by Kohsuke Kawaguchi, while he worked for Sun Microsystems. </a:t>
            </a:r>
            <a:endParaRPr lang="en-US" dirty="0" smtClean="0"/>
          </a:p>
          <a:p>
            <a:r>
              <a:rPr lang="en-US" dirty="0"/>
              <a:t>Little did Kawaguchi know that the future had something very special in store for him. At that time, Kawaguchi was involved in several development projects. </a:t>
            </a:r>
            <a:endParaRPr lang="en-US" dirty="0" smtClean="0"/>
          </a:p>
          <a:p>
            <a:r>
              <a:rPr lang="en-US" dirty="0" smtClean="0"/>
              <a:t>He </a:t>
            </a:r>
            <a:r>
              <a:rPr lang="en-US" dirty="0"/>
              <a:t>didn’t like breaking the builds due to code failure. This made him look for something that could help him know whether the code will work or not before it is committed to the repository. </a:t>
            </a:r>
            <a:endParaRPr lang="en-US" dirty="0" smtClean="0"/>
          </a:p>
          <a:p>
            <a:endParaRPr lang="en-US" dirty="0"/>
          </a:p>
        </p:txBody>
      </p:sp>
    </p:spTree>
    <p:extLst>
      <p:ext uri="{BB962C8B-B14F-4D97-AF65-F5344CB8AC3E}">
        <p14:creationId xmlns:p14="http://schemas.microsoft.com/office/powerpoint/2010/main" val="4260716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477000"/>
          </a:xfrm>
        </p:spPr>
        <p:txBody>
          <a:bodyPr/>
          <a:lstStyle/>
          <a:p>
            <a:r>
              <a:rPr lang="en-US" dirty="0"/>
              <a:t>This curiosity led the way to the development of an automation server named Hudson</a:t>
            </a:r>
            <a:r>
              <a:rPr lang="en-US" dirty="0" smtClean="0"/>
              <a:t>.</a:t>
            </a:r>
          </a:p>
          <a:p>
            <a:endParaRPr lang="en-US" dirty="0"/>
          </a:p>
          <a:p>
            <a:r>
              <a:rPr lang="en-US" dirty="0"/>
              <a:t>In 2011, there was an infamous dispute between the independent Hudson open source community and Oracle, which now has Sun Microsystems under its umbrella</a:t>
            </a:r>
            <a:r>
              <a:rPr lang="en-US" dirty="0" smtClean="0"/>
              <a:t>.</a:t>
            </a:r>
          </a:p>
          <a:p>
            <a:endParaRPr lang="en-US" dirty="0"/>
          </a:p>
          <a:p>
            <a:r>
              <a:rPr lang="en-US" dirty="0"/>
              <a:t>Both Jenkins and Hudson continued to exist for a long time; </a:t>
            </a:r>
            <a:r>
              <a:rPr lang="en-US" dirty="0" smtClean="0"/>
              <a:t>however</a:t>
            </a:r>
            <a:r>
              <a:rPr lang="en-US" dirty="0"/>
              <a:t>, Jenkins was the more preferred </a:t>
            </a:r>
            <a:r>
              <a:rPr lang="en-US" dirty="0" smtClean="0"/>
              <a:t>choice.</a:t>
            </a:r>
          </a:p>
          <a:p>
            <a:endParaRPr lang="en-US" dirty="0"/>
          </a:p>
          <a:p>
            <a:r>
              <a:rPr lang="en-US" dirty="0"/>
              <a:t>The Hudson project was shut down in January 2020. Jenkins is still active.</a:t>
            </a:r>
            <a:endParaRPr lang="en-US" dirty="0"/>
          </a:p>
        </p:txBody>
      </p:sp>
    </p:spTree>
    <p:extLst>
      <p:ext uri="{BB962C8B-B14F-4D97-AF65-F5344CB8AC3E}">
        <p14:creationId xmlns:p14="http://schemas.microsoft.com/office/powerpoint/2010/main" val="76173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a:t>What is Jenkins?</a:t>
            </a:r>
            <a:br>
              <a:rPr lang="en-US" dirty="0"/>
            </a:br>
            <a:endParaRPr lang="en-US" dirty="0"/>
          </a:p>
        </p:txBody>
      </p:sp>
      <p:sp>
        <p:nvSpPr>
          <p:cNvPr id="3" name="Content Placeholder 2"/>
          <p:cNvSpPr>
            <a:spLocks noGrp="1"/>
          </p:cNvSpPr>
          <p:nvPr>
            <p:ph idx="1"/>
          </p:nvPr>
        </p:nvSpPr>
        <p:spPr>
          <a:xfrm>
            <a:off x="152400" y="1600200"/>
            <a:ext cx="8524875" cy="4495800"/>
          </a:xfrm>
        </p:spPr>
        <p:txBody>
          <a:bodyPr>
            <a:normAutofit fontScale="92500" lnSpcReduction="20000"/>
          </a:bodyPr>
          <a:lstStyle/>
          <a:p>
            <a:pPr marL="0" indent="0">
              <a:buNone/>
            </a:pPr>
            <a:endParaRPr lang="en-US" dirty="0"/>
          </a:p>
          <a:p>
            <a:r>
              <a:rPr lang="en-US" dirty="0"/>
              <a:t>Jenkins is an open-source automation tool written in Java with plugins built for Continuous Integration purposes. </a:t>
            </a:r>
            <a:endParaRPr lang="en-US" dirty="0"/>
          </a:p>
          <a:p>
            <a:endParaRPr lang="en-US" dirty="0" smtClean="0"/>
          </a:p>
          <a:p>
            <a:r>
              <a:rPr lang="en-US" dirty="0"/>
              <a:t>Jenkins is used to build and </a:t>
            </a:r>
            <a:r>
              <a:rPr lang="en-US" dirty="0" smtClean="0"/>
              <a:t>test</a:t>
            </a:r>
            <a:endParaRPr lang="en-US" dirty="0"/>
          </a:p>
          <a:p>
            <a:pPr marL="0" indent="0">
              <a:buNone/>
            </a:pPr>
            <a:r>
              <a:rPr lang="en-US" dirty="0" smtClean="0"/>
              <a:t>your </a:t>
            </a:r>
            <a:r>
              <a:rPr lang="en-US" dirty="0"/>
              <a:t>software projects </a:t>
            </a:r>
            <a:r>
              <a:rPr lang="en-US" dirty="0" smtClean="0"/>
              <a:t>continuously</a:t>
            </a:r>
          </a:p>
          <a:p>
            <a:pPr marL="0" indent="0">
              <a:buNone/>
            </a:pPr>
            <a:r>
              <a:rPr lang="en-US" dirty="0"/>
              <a:t>making </a:t>
            </a:r>
            <a:r>
              <a:rPr lang="en-US" dirty="0" smtClean="0"/>
              <a:t>it </a:t>
            </a:r>
            <a:r>
              <a:rPr lang="en-US" dirty="0"/>
              <a:t>easier </a:t>
            </a:r>
            <a:r>
              <a:rPr lang="en-US" dirty="0" smtClean="0"/>
              <a:t>for developers to</a:t>
            </a:r>
          </a:p>
          <a:p>
            <a:pPr marL="0" indent="0">
              <a:buNone/>
            </a:pPr>
            <a:r>
              <a:rPr lang="en-US" dirty="0" smtClean="0"/>
              <a:t>integrate </a:t>
            </a:r>
            <a:r>
              <a:rPr lang="en-US" dirty="0"/>
              <a:t>changes to the </a:t>
            </a:r>
            <a:r>
              <a:rPr lang="en-US" dirty="0" smtClean="0"/>
              <a:t>project, and</a:t>
            </a:r>
          </a:p>
          <a:p>
            <a:pPr marL="0" indent="0">
              <a:buNone/>
            </a:pPr>
            <a:r>
              <a:rPr lang="en-US" dirty="0"/>
              <a:t>making it easier for </a:t>
            </a:r>
            <a:r>
              <a:rPr lang="en-US" dirty="0" smtClean="0"/>
              <a:t>users </a:t>
            </a:r>
            <a:r>
              <a:rPr lang="en-US" dirty="0"/>
              <a:t>to obtain a </a:t>
            </a:r>
            <a:endParaRPr lang="en-US" dirty="0"/>
          </a:p>
          <a:p>
            <a:pPr marL="0" indent="0">
              <a:buNone/>
            </a:pPr>
            <a:r>
              <a:rPr lang="en-US" dirty="0"/>
              <a:t>fresh </a:t>
            </a:r>
            <a:r>
              <a:rPr lang="en-US" dirty="0" smtClean="0"/>
              <a:t>build. </a:t>
            </a:r>
          </a:p>
          <a:p>
            <a:pPr marL="0" indent="0">
              <a:buNone/>
            </a:pPr>
            <a:endParaRPr lang="en-US" dirty="0" smtClean="0"/>
          </a:p>
          <a:p>
            <a:pPr marL="0" indent="0">
              <a:buNone/>
            </a:pPr>
            <a:endParaRPr lang="en-US" dirty="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207" y="2908299"/>
            <a:ext cx="3571793" cy="2819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06045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5410200"/>
          </a:xfrm>
        </p:spPr>
        <p:txBody>
          <a:bodyPr>
            <a:normAutofit fontScale="85000" lnSpcReduction="20000"/>
          </a:bodyPr>
          <a:lstStyle/>
          <a:p>
            <a:r>
              <a:rPr lang="en-US" dirty="0"/>
              <a:t>It also allows you to continuously deliver your software by integrating with a large number of testing and deployment technologies</a:t>
            </a:r>
            <a:r>
              <a:rPr lang="en-US" dirty="0" smtClean="0"/>
              <a:t>.</a:t>
            </a:r>
          </a:p>
          <a:p>
            <a:endParaRPr lang="en-US" dirty="0"/>
          </a:p>
          <a:p>
            <a:r>
              <a:rPr lang="en-US" dirty="0"/>
              <a:t>Jenkins integrates development life-cycle processes of all kinds, including build, document, test, package, stage, deploy, static analysis and much more</a:t>
            </a:r>
            <a:r>
              <a:rPr lang="en-US" dirty="0" smtClean="0"/>
              <a:t>.</a:t>
            </a:r>
          </a:p>
          <a:p>
            <a:endParaRPr lang="en-US" dirty="0"/>
          </a:p>
          <a:p>
            <a:r>
              <a:rPr lang="en-US" dirty="0"/>
              <a:t>Jenkins achieves Continuous Integration with the help of plugins</a:t>
            </a:r>
            <a:r>
              <a:rPr lang="en-US" dirty="0" smtClean="0"/>
              <a:t>.</a:t>
            </a:r>
            <a:r>
              <a:rPr lang="en-US" dirty="0"/>
              <a:t> Plugins allow the integration of </a:t>
            </a:r>
            <a:r>
              <a:rPr lang="en-US" dirty="0" smtClean="0"/>
              <a:t>various  devops stages.</a:t>
            </a:r>
          </a:p>
          <a:p>
            <a:endParaRPr lang="en-US" dirty="0"/>
          </a:p>
          <a:p>
            <a:r>
              <a:rPr lang="en-US" dirty="0"/>
              <a:t>If you want to integrate a particular tool, you need to install the plugins for that tool. For example </a:t>
            </a:r>
            <a:r>
              <a:rPr lang="en-US" dirty="0" smtClean="0"/>
              <a:t> Git</a:t>
            </a:r>
            <a:r>
              <a:rPr lang="en-US" dirty="0"/>
              <a:t>, Maven 2 project, Amazon EC2, HTML publisher, etc.</a:t>
            </a:r>
            <a:endParaRPr lang="en-US" dirty="0" smtClean="0"/>
          </a:p>
        </p:txBody>
      </p:sp>
    </p:spTree>
    <p:extLst>
      <p:ext uri="{BB962C8B-B14F-4D97-AF65-F5344CB8AC3E}">
        <p14:creationId xmlns:p14="http://schemas.microsoft.com/office/powerpoint/2010/main" val="4125109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362199"/>
            <a:ext cx="7745505" cy="4343401"/>
          </a:xfrm>
        </p:spPr>
        <p:txBody>
          <a:bodyPr/>
          <a:lstStyle/>
          <a:p>
            <a:r>
              <a:rPr lang="en-US" dirty="0"/>
              <a:t>It is an open-source tool with great community support</a:t>
            </a:r>
            <a:r>
              <a:rPr lang="en-US" dirty="0" smtClean="0"/>
              <a:t>.</a:t>
            </a:r>
            <a:endParaRPr lang="en-US" dirty="0"/>
          </a:p>
          <a:p>
            <a:r>
              <a:rPr lang="en-US" dirty="0"/>
              <a:t>Too easy to install.</a:t>
            </a:r>
          </a:p>
          <a:p>
            <a:r>
              <a:rPr lang="en-US" dirty="0"/>
              <a:t>It has 1000+ plugins to ease your work. If a plugin does not exist, you can code it and share it with the community.</a:t>
            </a:r>
          </a:p>
          <a:p>
            <a:r>
              <a:rPr lang="en-US" dirty="0"/>
              <a:t>It is free of cost.</a:t>
            </a:r>
          </a:p>
          <a:p>
            <a:r>
              <a:rPr lang="en-US" dirty="0"/>
              <a:t>It is built with Java and hence, it is portable to all the major platforms.</a:t>
            </a:r>
          </a:p>
          <a:p>
            <a:endParaRPr lang="en-US" dirty="0"/>
          </a:p>
        </p:txBody>
      </p:sp>
      <p:sp>
        <p:nvSpPr>
          <p:cNvPr id="2" name="Title 1"/>
          <p:cNvSpPr>
            <a:spLocks noGrp="1"/>
          </p:cNvSpPr>
          <p:nvPr>
            <p:ph type="title"/>
          </p:nvPr>
        </p:nvSpPr>
        <p:spPr/>
        <p:txBody>
          <a:bodyPr/>
          <a:lstStyle/>
          <a:p>
            <a:r>
              <a:rPr lang="en-US" dirty="0"/>
              <a:t>Advantages of Jenkins</a:t>
            </a:r>
            <a:br>
              <a:rPr lang="en-US" dirty="0"/>
            </a:br>
            <a:endParaRPr lang="en-US" dirty="0"/>
          </a:p>
        </p:txBody>
      </p:sp>
    </p:spTree>
    <p:extLst>
      <p:ext uri="{BB962C8B-B14F-4D97-AF65-F5344CB8AC3E}">
        <p14:creationId xmlns:p14="http://schemas.microsoft.com/office/powerpoint/2010/main" val="1718028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5486400" cy="838200"/>
          </a:xfrm>
        </p:spPr>
        <p:txBody>
          <a:bodyPr>
            <a:normAutofit fontScale="90000"/>
          </a:bodyPr>
          <a:lstStyle/>
          <a:p>
            <a:r>
              <a:rPr lang="en-US" sz="4000" dirty="0" smtClean="0"/>
              <a:t>Installation of Jenkins</a:t>
            </a:r>
            <a:endParaRPr lang="en-US" sz="4000" dirty="0"/>
          </a:p>
        </p:txBody>
      </p:sp>
      <p:sp>
        <p:nvSpPr>
          <p:cNvPr id="3" name="Content Placeholder 2"/>
          <p:cNvSpPr>
            <a:spLocks noGrp="1"/>
          </p:cNvSpPr>
          <p:nvPr>
            <p:ph idx="1"/>
          </p:nvPr>
        </p:nvSpPr>
        <p:spPr>
          <a:xfrm>
            <a:off x="381000" y="1143000"/>
            <a:ext cx="8382000" cy="5638800"/>
          </a:xfrm>
        </p:spPr>
        <p:txBody>
          <a:bodyPr>
            <a:normAutofit lnSpcReduction="10000"/>
          </a:bodyPr>
          <a:lstStyle/>
          <a:p>
            <a:r>
              <a:rPr lang="en-US" sz="4000" dirty="0" smtClean="0"/>
              <a:t>To install </a:t>
            </a:r>
            <a:r>
              <a:rPr lang="en-US" sz="4000" dirty="0"/>
              <a:t>the Jenkins the </a:t>
            </a:r>
            <a:r>
              <a:rPr lang="en-US" sz="4000" dirty="0" smtClean="0"/>
              <a:t>Prerequisites are </a:t>
            </a:r>
            <a:r>
              <a:rPr lang="en-US" dirty="0" smtClean="0"/>
              <a:t>:</a:t>
            </a:r>
          </a:p>
          <a:p>
            <a:endParaRPr lang="en-US" dirty="0"/>
          </a:p>
          <a:p>
            <a:r>
              <a:rPr lang="en-US" dirty="0"/>
              <a:t>One EC2 Amazon Linux </a:t>
            </a:r>
            <a:r>
              <a:rPr lang="en-US" dirty="0" smtClean="0"/>
              <a:t> </a:t>
            </a:r>
            <a:r>
              <a:rPr lang="en-US" dirty="0"/>
              <a:t>instance with internet </a:t>
            </a:r>
            <a:r>
              <a:rPr lang="en-US" dirty="0" smtClean="0"/>
              <a:t>access</a:t>
            </a:r>
          </a:p>
          <a:p>
            <a:r>
              <a:rPr lang="en-US" dirty="0" smtClean="0"/>
              <a:t>Security </a:t>
            </a:r>
            <a:r>
              <a:rPr lang="en-US" dirty="0"/>
              <a:t>Group with Port </a:t>
            </a:r>
            <a:r>
              <a:rPr lang="en-US" dirty="0" smtClean="0"/>
              <a:t>“8080” </a:t>
            </a:r>
            <a:r>
              <a:rPr lang="en-US" dirty="0"/>
              <a:t>open for internet</a:t>
            </a:r>
            <a:endParaRPr lang="en-US" dirty="0" smtClean="0"/>
          </a:p>
          <a:p>
            <a:r>
              <a:rPr lang="en-US" dirty="0"/>
              <a:t> Java v1.8.x </a:t>
            </a:r>
            <a:endParaRPr lang="en-US" dirty="0" smtClean="0"/>
          </a:p>
          <a:p>
            <a:pPr marL="0" indent="0">
              <a:buNone/>
            </a:pPr>
            <a:r>
              <a:rPr lang="en-US" dirty="0"/>
              <a:t/>
            </a:r>
            <a:br>
              <a:rPr lang="en-US" dirty="0"/>
            </a:br>
            <a:r>
              <a:rPr lang="en-US" sz="4000" dirty="0" smtClean="0"/>
              <a:t>Below are the steps to install  Jenkins :</a:t>
            </a:r>
          </a:p>
          <a:p>
            <a:endParaRPr lang="en-US" dirty="0"/>
          </a:p>
          <a:p>
            <a:endParaRPr lang="en-US" dirty="0" smtClean="0"/>
          </a:p>
        </p:txBody>
      </p:sp>
    </p:spTree>
    <p:extLst>
      <p:ext uri="{BB962C8B-B14F-4D97-AF65-F5344CB8AC3E}">
        <p14:creationId xmlns:p14="http://schemas.microsoft.com/office/powerpoint/2010/main" val="1452253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Ø"/>
            </a:pPr>
            <a:r>
              <a:rPr lang="en-US" dirty="0" smtClean="0"/>
              <a:t>Launch an instance in Amazon Linux  or Red hat or Ubuntu.</a:t>
            </a:r>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a:p>
            <a:pPr>
              <a:buFont typeface="Wingdings" pitchFamily="2" charset="2"/>
              <a:buChar char="Ø"/>
            </a:pPr>
            <a:r>
              <a:rPr lang="en-US" dirty="0"/>
              <a:t>Now, Install Java. (yum install java-1.8</a:t>
            </a:r>
            <a:r>
              <a:rPr lang="en-US" dirty="0" smtClean="0"/>
              <a:t>*)</a:t>
            </a:r>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a:p>
            <a:pPr>
              <a:buFont typeface="Wingdings" pitchFamily="2" charset="2"/>
              <a:buChar char="Ø"/>
            </a:pPr>
            <a:r>
              <a:rPr lang="en-US" dirty="0" smtClean="0"/>
              <a:t>Java has been successfully installed.</a:t>
            </a:r>
          </a:p>
          <a:p>
            <a:pPr>
              <a:buFont typeface="Wingdings" pitchFamily="2" charset="2"/>
              <a:buChar char="Ø"/>
            </a:pPr>
            <a:r>
              <a:rPr lang="en-US" dirty="0" smtClean="0"/>
              <a:t>Now, export the variables globally.</a:t>
            </a:r>
          </a:p>
          <a:p>
            <a:pPr marL="137160" indent="0">
              <a:buNone/>
            </a:pPr>
            <a:endParaRPr lang="en-US" dirty="0"/>
          </a:p>
          <a:p>
            <a:pPr>
              <a:buFont typeface="Wingdings" pitchFamily="2" charset="2"/>
              <a:buChar char="Ø"/>
            </a:pPr>
            <a:endParaRPr lang="en-US" dirty="0" smtClean="0"/>
          </a:p>
          <a:p>
            <a:pPr>
              <a:buFont typeface="Wingdings"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21235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4114800"/>
            <a:ext cx="9144000" cy="1299587"/>
          </a:xfrm>
          <a:prstGeom prst="rect">
            <a:avLst/>
          </a:prstGeom>
        </p:spPr>
      </p:pic>
    </p:spTree>
    <p:extLst>
      <p:ext uri="{BB962C8B-B14F-4D97-AF65-F5344CB8AC3E}">
        <p14:creationId xmlns:p14="http://schemas.microsoft.com/office/powerpoint/2010/main" val="4001472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_rels/theme5.xml.rels><?xml version="1.0" encoding="UTF-8" standalone="yes"?>
<Relationships xmlns="http://schemas.openxmlformats.org/package/2006/relationships"><Relationship Id="rId1" Type="http://schemas.openxmlformats.org/officeDocument/2006/relationships/image" Target="../media/image9.jpeg"/></Relationships>
</file>

<file path=ppt/theme/_rels/theme6.xml.rels><?xml version="1.0" encoding="UTF-8" standalone="yes"?>
<Relationships xmlns="http://schemas.openxmlformats.org/package/2006/relationships"><Relationship Id="rId1" Type="http://schemas.openxmlformats.org/officeDocument/2006/relationships/image" Target="../media/image9.jpeg"/></Relationships>
</file>

<file path=ppt/theme/_rels/theme7.xml.rels><?xml version="1.0" encoding="UTF-8" standalone="yes"?>
<Relationships xmlns="http://schemas.openxmlformats.org/package/2006/relationships"><Relationship Id="rId1" Type="http://schemas.openxmlformats.org/officeDocument/2006/relationships/image" Target="../media/image9.jpeg"/></Relationships>
</file>

<file path=ppt/theme/_rels/theme8.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1_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5.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6.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7.xml><?xml version="1.0" encoding="utf-8"?>
<a:theme xmlns:a="http://schemas.openxmlformats.org/drawingml/2006/main" name="2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8.xml><?xml version="1.0" encoding="utf-8"?>
<a:theme xmlns:a="http://schemas.openxmlformats.org/drawingml/2006/main" name="3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1747</TotalTime>
  <Words>672</Words>
  <Application>Microsoft Office PowerPoint</Application>
  <PresentationFormat>On-screen Show (4:3)</PresentationFormat>
  <Paragraphs>161</Paragraphs>
  <Slides>19</Slides>
  <Notes>0</Notes>
  <HiddenSlides>0</HiddenSlides>
  <MMClips>0</MMClips>
  <ScaleCrop>false</ScaleCrop>
  <HeadingPairs>
    <vt:vector size="4" baseType="variant">
      <vt:variant>
        <vt:lpstr>Theme</vt:lpstr>
      </vt:variant>
      <vt:variant>
        <vt:i4>8</vt:i4>
      </vt:variant>
      <vt:variant>
        <vt:lpstr>Slide Titles</vt:lpstr>
      </vt:variant>
      <vt:variant>
        <vt:i4>19</vt:i4>
      </vt:variant>
    </vt:vector>
  </HeadingPairs>
  <TitlesOfParts>
    <vt:vector size="27" baseType="lpstr">
      <vt:lpstr>Couture</vt:lpstr>
      <vt:lpstr>Apex</vt:lpstr>
      <vt:lpstr>Apothecary</vt:lpstr>
      <vt:lpstr>1_Hardcover</vt:lpstr>
      <vt:lpstr>Adjacency</vt:lpstr>
      <vt:lpstr>1_Adjacency</vt:lpstr>
      <vt:lpstr>2_Adjacency</vt:lpstr>
      <vt:lpstr>3_Adjacency</vt:lpstr>
      <vt:lpstr>Introduction of Jenkins </vt:lpstr>
      <vt:lpstr>Agenda</vt:lpstr>
      <vt:lpstr>History Of Jenkins</vt:lpstr>
      <vt:lpstr>PowerPoint Presentation</vt:lpstr>
      <vt:lpstr>What is Jenkins? </vt:lpstr>
      <vt:lpstr>PowerPoint Presentation</vt:lpstr>
      <vt:lpstr>Advantages of Jenkins </vt:lpstr>
      <vt:lpstr>Installation of Jenkins</vt:lpstr>
      <vt:lpstr>PowerPoint Presentation</vt:lpstr>
      <vt:lpstr>PowerPoint Presentation</vt:lpstr>
      <vt:lpstr>PowerPoint Presentation</vt:lpstr>
      <vt:lpstr>PowerPoint Presentation</vt:lpstr>
      <vt:lpstr>PowerPoint Presentation</vt:lpstr>
      <vt:lpstr>Jenkins Master &amp; Slave Architecture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jenkins</dc:title>
  <dc:creator>syed juned</dc:creator>
  <cp:lastModifiedBy>syed juned</cp:lastModifiedBy>
  <cp:revision>26</cp:revision>
  <dcterms:created xsi:type="dcterms:W3CDTF">2020-11-06T15:09:31Z</dcterms:created>
  <dcterms:modified xsi:type="dcterms:W3CDTF">2020-11-08T10:11:54Z</dcterms:modified>
</cp:coreProperties>
</file>