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4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51B5-9A88-38B8-12AC-DE8622095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6B6E06-5C7E-BC26-9458-43AE6DDF5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78D9B1-A5E5-6F66-690B-F2231BC14F33}"/>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5" name="Footer Placeholder 4">
            <a:extLst>
              <a:ext uri="{FF2B5EF4-FFF2-40B4-BE49-F238E27FC236}">
                <a16:creationId xmlns:a16="http://schemas.microsoft.com/office/drawing/2014/main" id="{4A3CD9B3-19A1-6F61-C95A-422026617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0377A3-CFBE-4366-51CA-F7E79379EB6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11967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83AD-153C-D3CA-0D4C-472C3A3506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259D40-05C5-7A8C-CB53-BCCCE44E0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195D3-30B7-6F3B-CF8F-F274DE8EAC51}"/>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5" name="Footer Placeholder 4">
            <a:extLst>
              <a:ext uri="{FF2B5EF4-FFF2-40B4-BE49-F238E27FC236}">
                <a16:creationId xmlns:a16="http://schemas.microsoft.com/office/drawing/2014/main" id="{07C6B89B-2710-F944-677A-1F934A066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BB237-8924-B896-195B-52E2461F1838}"/>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7124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EB0EF-FB0E-DB9F-D6AE-16B06E33AB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019CCB-9AF9-9288-0A21-82C54B8B1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B2C96-8BEE-E19F-D5A4-5DBE6E105BA9}"/>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5" name="Footer Placeholder 4">
            <a:extLst>
              <a:ext uri="{FF2B5EF4-FFF2-40B4-BE49-F238E27FC236}">
                <a16:creationId xmlns:a16="http://schemas.microsoft.com/office/drawing/2014/main" id="{83090986-06EA-9E05-2045-67155386B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114B0-3EB5-92D7-154B-427300FD957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19599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964E-D2C1-C0EE-E7C0-FCA887B09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C1F4D8-05AF-945C-FC09-C059B071B6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C3E97-13D1-AC9D-85A0-0AE990BD1EB7}"/>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5" name="Footer Placeholder 4">
            <a:extLst>
              <a:ext uri="{FF2B5EF4-FFF2-40B4-BE49-F238E27FC236}">
                <a16:creationId xmlns:a16="http://schemas.microsoft.com/office/drawing/2014/main" id="{15CA4693-0962-91AE-931A-877B1A380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6852F-FFDA-D415-6EE2-7068F644744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44980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2E10-004A-BD83-743D-DB6F21D51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C7D942-3AED-C118-D619-54BE9AEDD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F789E-ED07-7D7F-E789-906C22F6950E}"/>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5" name="Footer Placeholder 4">
            <a:extLst>
              <a:ext uri="{FF2B5EF4-FFF2-40B4-BE49-F238E27FC236}">
                <a16:creationId xmlns:a16="http://schemas.microsoft.com/office/drawing/2014/main" id="{89644AA2-B15B-9451-8D94-2B00E9DFCD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3814C-240B-9B80-A8AB-F161F457AAAB}"/>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56978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A89B-5076-20AE-4A8D-37DCD19D02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87087-1F1C-5B9D-C81B-6AEB785EB2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B5D92F-1660-27CF-FB16-21AD50BD4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617705-8B0A-F192-EB01-46F31F17548F}"/>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6" name="Footer Placeholder 5">
            <a:extLst>
              <a:ext uri="{FF2B5EF4-FFF2-40B4-BE49-F238E27FC236}">
                <a16:creationId xmlns:a16="http://schemas.microsoft.com/office/drawing/2014/main" id="{E3644C3D-49DC-8B99-7C34-C66F5D173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2CB9F-DB82-2663-667F-46F87C75BBE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40668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2B53-8F9D-F003-99A7-CF6ACEE6B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6A7A4-591B-F055-42A3-69F4A1196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893D4D-74C6-D422-3000-600DEACB4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9463C-F930-A4F3-B4F8-710CD78F0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CFBDC-9727-CABC-EC7D-39957CEDE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2EED72-4F83-C3E4-6417-141C44995510}"/>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8" name="Footer Placeholder 7">
            <a:extLst>
              <a:ext uri="{FF2B5EF4-FFF2-40B4-BE49-F238E27FC236}">
                <a16:creationId xmlns:a16="http://schemas.microsoft.com/office/drawing/2014/main" id="{425AACFF-FEDE-9AC5-3226-AF74DA5D13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8822CF-1B23-5328-396A-08C8D2EBC6B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01904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75B8-3A4E-6240-B2F0-5473C3DF78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2284D0-5DB4-7474-CEAD-671948B35B37}"/>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4" name="Footer Placeholder 3">
            <a:extLst>
              <a:ext uri="{FF2B5EF4-FFF2-40B4-BE49-F238E27FC236}">
                <a16:creationId xmlns:a16="http://schemas.microsoft.com/office/drawing/2014/main" id="{83D8D84E-A7A2-0A21-87BE-91D8761979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06D3BC-0C51-35B4-4CE3-B6E3E8EAE940}"/>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90866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3A9C5-E2BA-AE94-04C1-62F91D6E8A6B}"/>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3" name="Footer Placeholder 2">
            <a:extLst>
              <a:ext uri="{FF2B5EF4-FFF2-40B4-BE49-F238E27FC236}">
                <a16:creationId xmlns:a16="http://schemas.microsoft.com/office/drawing/2014/main" id="{61E7B118-B7CC-051F-72C9-94725925DE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5FD717-CF91-2DD3-CDB5-1CA77EC5364D}"/>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94586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832-9746-EB19-EE29-EF7837FA8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6E79E0-7E94-53F9-11AD-CC4760985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D5B51D-E813-9813-39B7-6AF4CB3CA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362AE-ADCB-E369-F11D-6B59791A10AB}"/>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6" name="Footer Placeholder 5">
            <a:extLst>
              <a:ext uri="{FF2B5EF4-FFF2-40B4-BE49-F238E27FC236}">
                <a16:creationId xmlns:a16="http://schemas.microsoft.com/office/drawing/2014/main" id="{108D92D2-50E4-07CC-4B56-E57A51FBE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DC91B3-FE7A-A2B9-54A4-0A26F1A6BF5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61851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0525-D52F-E82B-60E5-5B767CA00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291860-316F-EC19-4498-3F2C82935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183BFF-6BE0-4700-0B33-B4EE30BB3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D9E39-E5BB-E122-02F9-F6E35552F77D}"/>
              </a:ext>
            </a:extLst>
          </p:cNvPr>
          <p:cNvSpPr>
            <a:spLocks noGrp="1"/>
          </p:cNvSpPr>
          <p:nvPr>
            <p:ph type="dt" sz="half" idx="10"/>
          </p:nvPr>
        </p:nvSpPr>
        <p:spPr/>
        <p:txBody>
          <a:bodyPr/>
          <a:lstStyle/>
          <a:p>
            <a:fld id="{4AB129AF-4225-494D-8F23-AD36DCD13301}" type="datetimeFigureOut">
              <a:rPr lang="en-IN" smtClean="0"/>
              <a:t>30-01-2024</a:t>
            </a:fld>
            <a:endParaRPr lang="en-IN"/>
          </a:p>
        </p:txBody>
      </p:sp>
      <p:sp>
        <p:nvSpPr>
          <p:cNvPr id="6" name="Footer Placeholder 5">
            <a:extLst>
              <a:ext uri="{FF2B5EF4-FFF2-40B4-BE49-F238E27FC236}">
                <a16:creationId xmlns:a16="http://schemas.microsoft.com/office/drawing/2014/main" id="{0ADAE069-6BD4-7048-AD36-07782DC338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25CC8D-0739-8312-D70D-233AA0470A3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43175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9BEAE-0934-2844-85AB-E789DC345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AAEA4-1974-D64C-9A74-997A85312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D32ED-D70B-56A0-2046-3E9ABCA7E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129AF-4225-494D-8F23-AD36DCD13301}" type="datetimeFigureOut">
              <a:rPr lang="en-IN" smtClean="0"/>
              <a:t>30-01-2024</a:t>
            </a:fld>
            <a:endParaRPr lang="en-IN"/>
          </a:p>
        </p:txBody>
      </p:sp>
      <p:sp>
        <p:nvSpPr>
          <p:cNvPr id="5" name="Footer Placeholder 4">
            <a:extLst>
              <a:ext uri="{FF2B5EF4-FFF2-40B4-BE49-F238E27FC236}">
                <a16:creationId xmlns:a16="http://schemas.microsoft.com/office/drawing/2014/main" id="{945BBA82-A6BB-08BC-3E20-B41C5DCFB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F54427-9190-6FB0-EE8A-8C04B3EA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8C5AA-F267-4FB0-939F-E1FD256385D0}" type="slidenum">
              <a:rPr lang="en-IN" smtClean="0"/>
              <a:t>‹#›</a:t>
            </a:fld>
            <a:endParaRPr lang="en-IN"/>
          </a:p>
        </p:txBody>
      </p:sp>
    </p:spTree>
    <p:extLst>
      <p:ext uri="{BB962C8B-B14F-4D97-AF65-F5344CB8AC3E}">
        <p14:creationId xmlns:p14="http://schemas.microsoft.com/office/powerpoint/2010/main" val="1002589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E2EC2CC-6C40-44C2-C36C-2CB47315557A}"/>
              </a:ext>
            </a:extLst>
          </p:cNvPr>
          <p:cNvSpPr>
            <a:spLocks noGrp="1"/>
          </p:cNvSpPr>
          <p:nvPr>
            <p:ph type="ctrTitle"/>
          </p:nvPr>
        </p:nvSpPr>
        <p:spPr>
          <a:xfrm>
            <a:off x="531844" y="237930"/>
            <a:ext cx="11290041" cy="629817"/>
          </a:xfrm>
          <a:solidFill>
            <a:schemeClr val="bg2"/>
          </a:solidFill>
        </p:spPr>
        <p:style>
          <a:lnRef idx="2">
            <a:schemeClr val="accent2"/>
          </a:lnRef>
          <a:fillRef idx="1">
            <a:schemeClr val="lt1"/>
          </a:fillRef>
          <a:effectRef idx="0">
            <a:schemeClr val="accent2"/>
          </a:effectRef>
          <a:fontRef idx="minor">
            <a:schemeClr val="dk1"/>
          </a:fontRef>
        </p:style>
        <p:txBody>
          <a:bodyPr>
            <a:normAutofit/>
          </a:bodyPr>
          <a:lstStyle/>
          <a:p>
            <a:r>
              <a:rPr lang="en-IN" sz="3600" b="1" dirty="0">
                <a:ln w="0"/>
                <a:solidFill>
                  <a:schemeClr val="tx2">
                    <a:lumMod val="50000"/>
                  </a:schemeClr>
                </a:solidFill>
                <a:effectLst>
                  <a:outerShdw blurRad="38100" dist="25400" dir="5400000" algn="ctr" rotWithShape="0">
                    <a:srgbClr val="6E747A">
                      <a:alpha val="43000"/>
                    </a:srgbClr>
                  </a:outerShdw>
                </a:effectLst>
              </a:rPr>
              <a:t>MALLA REDDY COLLEGE OF ENGINEERING &amp; TECHNOLOGY</a:t>
            </a:r>
          </a:p>
        </p:txBody>
      </p:sp>
      <p:pic>
        <p:nvPicPr>
          <p:cNvPr id="16" name="Picture 15">
            <a:extLst>
              <a:ext uri="{FF2B5EF4-FFF2-40B4-BE49-F238E27FC236}">
                <a16:creationId xmlns:a16="http://schemas.microsoft.com/office/drawing/2014/main" id="{3C99C5E0-1D5C-34D5-B4A3-4E5F569548AC}"/>
              </a:ext>
            </a:extLst>
          </p:cNvPr>
          <p:cNvPicPr>
            <a:picLocks noChangeAspect="1"/>
          </p:cNvPicPr>
          <p:nvPr/>
        </p:nvPicPr>
        <p:blipFill>
          <a:blip r:embed="rId2"/>
          <a:stretch>
            <a:fillRect/>
          </a:stretch>
        </p:blipFill>
        <p:spPr>
          <a:xfrm>
            <a:off x="4874784" y="1452522"/>
            <a:ext cx="2087489" cy="1703221"/>
          </a:xfrm>
          <a:prstGeom prst="rect">
            <a:avLst/>
          </a:prstGeom>
        </p:spPr>
      </p:pic>
      <p:sp>
        <p:nvSpPr>
          <p:cNvPr id="20" name="TextBox 19">
            <a:extLst>
              <a:ext uri="{FF2B5EF4-FFF2-40B4-BE49-F238E27FC236}">
                <a16:creationId xmlns:a16="http://schemas.microsoft.com/office/drawing/2014/main" id="{13A0D96F-5607-EC78-0B1E-B80628F1B7B2}"/>
              </a:ext>
            </a:extLst>
          </p:cNvPr>
          <p:cNvSpPr txBox="1"/>
          <p:nvPr/>
        </p:nvSpPr>
        <p:spPr>
          <a:xfrm>
            <a:off x="2569270" y="867747"/>
            <a:ext cx="7215187"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3200" dirty="0"/>
              <a:t>Department of Aeronautical Engineering</a:t>
            </a:r>
          </a:p>
        </p:txBody>
      </p:sp>
      <p:sp>
        <p:nvSpPr>
          <p:cNvPr id="22" name="TextBox 21">
            <a:extLst>
              <a:ext uri="{FF2B5EF4-FFF2-40B4-BE49-F238E27FC236}">
                <a16:creationId xmlns:a16="http://schemas.microsoft.com/office/drawing/2014/main" id="{3FE5FD3A-49DD-6F52-4E57-9843405AE710}"/>
              </a:ext>
            </a:extLst>
          </p:cNvPr>
          <p:cNvSpPr txBox="1"/>
          <p:nvPr/>
        </p:nvSpPr>
        <p:spPr>
          <a:xfrm>
            <a:off x="2869576" y="3136612"/>
            <a:ext cx="6097904" cy="584775"/>
          </a:xfrm>
          <a:prstGeom prst="rect">
            <a:avLst/>
          </a:prstGeom>
          <a:noFill/>
        </p:spPr>
        <p:txBody>
          <a:bodyPr wrap="square">
            <a:spAutoFit/>
          </a:bodyPr>
          <a:lstStyle/>
          <a:p>
            <a:pPr algn="ctr"/>
            <a:r>
              <a:rPr lang="en-IN" sz="3200">
                <a:ln w="0">
                  <a:solidFill>
                    <a:srgbClr val="C00000"/>
                  </a:solidFill>
                </a:ln>
                <a:solidFill>
                  <a:srgbClr val="FF0000"/>
                </a:solidFill>
                <a:effectLst>
                  <a:outerShdw blurRad="38100" dist="25400" dir="5400000" algn="ctr" rotWithShape="0">
                    <a:srgbClr val="6E747A">
                      <a:alpha val="43000"/>
                    </a:srgbClr>
                  </a:outerShdw>
                </a:effectLst>
              </a:rPr>
              <a:t>MAJOR </a:t>
            </a:r>
            <a:r>
              <a:rPr lang="en-IN" sz="3200" dirty="0">
                <a:ln w="0">
                  <a:solidFill>
                    <a:srgbClr val="C00000"/>
                  </a:solidFill>
                </a:ln>
                <a:solidFill>
                  <a:srgbClr val="FF0000"/>
                </a:solidFill>
                <a:effectLst>
                  <a:outerShdw blurRad="38100" dist="25400" dir="5400000" algn="ctr" rotWithShape="0">
                    <a:srgbClr val="6E747A">
                      <a:alpha val="43000"/>
                    </a:srgbClr>
                  </a:outerShdw>
                </a:effectLst>
              </a:rPr>
              <a:t>PROJECT</a:t>
            </a:r>
          </a:p>
        </p:txBody>
      </p:sp>
      <p:sp>
        <p:nvSpPr>
          <p:cNvPr id="24" name="TextBox 23">
            <a:extLst>
              <a:ext uri="{FF2B5EF4-FFF2-40B4-BE49-F238E27FC236}">
                <a16:creationId xmlns:a16="http://schemas.microsoft.com/office/drawing/2014/main" id="{0D872C98-4071-FCA2-03B3-4BCDCEB12BFC}"/>
              </a:ext>
            </a:extLst>
          </p:cNvPr>
          <p:cNvSpPr txBox="1"/>
          <p:nvPr/>
        </p:nvSpPr>
        <p:spPr>
          <a:xfrm>
            <a:off x="1201076" y="3891073"/>
            <a:ext cx="9951574"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2800" dirty="0">
                <a:solidFill>
                  <a:srgbClr val="660033"/>
                </a:solidFill>
              </a:rPr>
              <a:t>Design and Analysis of Hybrid VTOL Wing of a Fixed Wing UAV</a:t>
            </a:r>
            <a:endParaRPr lang="en-IN" sz="2800" dirty="0">
              <a:solidFill>
                <a:srgbClr val="660033"/>
              </a:solidFill>
            </a:endParaRPr>
          </a:p>
        </p:txBody>
      </p:sp>
      <p:sp>
        <p:nvSpPr>
          <p:cNvPr id="26" name="TextBox 25">
            <a:extLst>
              <a:ext uri="{FF2B5EF4-FFF2-40B4-BE49-F238E27FC236}">
                <a16:creationId xmlns:a16="http://schemas.microsoft.com/office/drawing/2014/main" id="{994D7E43-964A-F0B8-513C-F8661B62753F}"/>
              </a:ext>
            </a:extLst>
          </p:cNvPr>
          <p:cNvSpPr txBox="1"/>
          <p:nvPr/>
        </p:nvSpPr>
        <p:spPr>
          <a:xfrm>
            <a:off x="901959" y="4979937"/>
            <a:ext cx="11290041" cy="1323439"/>
          </a:xfrm>
          <a:prstGeom prst="rect">
            <a:avLst/>
          </a:prstGeom>
          <a:noFill/>
        </p:spPr>
        <p:txBody>
          <a:bodyPr wrap="square">
            <a:spAutoFit/>
          </a:bodyPr>
          <a:lstStyle/>
          <a:p>
            <a:pPr algn="l"/>
            <a:r>
              <a:rPr lang="en-IN" sz="2000" dirty="0"/>
              <a:t> </a:t>
            </a:r>
            <a:r>
              <a:rPr lang="en-IN" sz="2000" b="1" dirty="0"/>
              <a:t>Under the Guidance of                                                                                Presented by: Batch No: 12</a:t>
            </a:r>
          </a:p>
          <a:p>
            <a:pPr algn="l"/>
            <a:r>
              <a:rPr lang="en-IN" sz="2000" b="1" dirty="0"/>
              <a:t>      </a:t>
            </a:r>
            <a:r>
              <a:rPr lang="en-IN" sz="2000" b="1" dirty="0">
                <a:solidFill>
                  <a:schemeClr val="accent1">
                    <a:lumMod val="50000"/>
                  </a:schemeClr>
                </a:solidFill>
              </a:rPr>
              <a:t>Mr. M. </a:t>
            </a:r>
            <a:r>
              <a:rPr lang="en-IN" sz="2000" b="1" dirty="0" err="1">
                <a:solidFill>
                  <a:schemeClr val="accent1">
                    <a:lumMod val="50000"/>
                  </a:schemeClr>
                </a:solidFill>
              </a:rPr>
              <a:t>Yugender</a:t>
            </a:r>
            <a:r>
              <a:rPr lang="en-IN" sz="2000" b="1" dirty="0">
                <a:solidFill>
                  <a:schemeClr val="accent1">
                    <a:lumMod val="75000"/>
                  </a:schemeClr>
                </a:solidFill>
              </a:rPr>
              <a:t>                                                                                    </a:t>
            </a:r>
            <a:r>
              <a:rPr lang="en-IN" sz="2000" b="1" dirty="0">
                <a:solidFill>
                  <a:schemeClr val="tx2">
                    <a:lumMod val="75000"/>
                  </a:schemeClr>
                </a:solidFill>
              </a:rPr>
              <a:t>SHAIK NAWAZ   (20N31A2134)</a:t>
            </a:r>
          </a:p>
          <a:p>
            <a:pPr algn="l"/>
            <a:r>
              <a:rPr lang="en-IN" sz="2000" b="1" dirty="0"/>
              <a:t>      </a:t>
            </a:r>
            <a:r>
              <a:rPr lang="en-IN" sz="2000" b="1" dirty="0">
                <a:solidFill>
                  <a:schemeClr val="accent1"/>
                </a:solidFill>
              </a:rPr>
              <a:t>Associate Professor                                                                       </a:t>
            </a:r>
            <a:r>
              <a:rPr lang="en-IN" sz="2000" b="1" dirty="0">
                <a:solidFill>
                  <a:schemeClr val="tx2">
                    <a:lumMod val="75000"/>
                  </a:schemeClr>
                </a:solidFill>
              </a:rPr>
              <a:t>TIRUMALA SAI NITHIN (20N31A2135)   </a:t>
            </a:r>
          </a:p>
          <a:p>
            <a:pPr algn="l"/>
            <a:r>
              <a:rPr lang="en-IN" sz="2000" b="1" dirty="0">
                <a:solidFill>
                  <a:srgbClr val="7030A0"/>
                </a:solidFill>
              </a:rPr>
              <a:t>                                                                                                                         </a:t>
            </a:r>
            <a:r>
              <a:rPr lang="en-IN" sz="2000" b="1" dirty="0">
                <a:solidFill>
                  <a:schemeClr val="tx2">
                    <a:lumMod val="75000"/>
                  </a:schemeClr>
                </a:solidFill>
              </a:rPr>
              <a:t>V.HIMABINDU (20N31A2136)                             </a:t>
            </a:r>
            <a:endParaRPr lang="en-IN" sz="2000" dirty="0">
              <a:solidFill>
                <a:schemeClr val="tx2">
                  <a:lumMod val="75000"/>
                </a:schemeClr>
              </a:solidFill>
            </a:endParaRPr>
          </a:p>
        </p:txBody>
      </p:sp>
    </p:spTree>
    <p:extLst>
      <p:ext uri="{BB962C8B-B14F-4D97-AF65-F5344CB8AC3E}">
        <p14:creationId xmlns:p14="http://schemas.microsoft.com/office/powerpoint/2010/main" val="182352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FCDEA6-5C5F-75FF-9E8D-17CFAA88C288}"/>
              </a:ext>
            </a:extLst>
          </p:cNvPr>
          <p:cNvSpPr>
            <a:spLocks noGrp="1"/>
          </p:cNvSpPr>
          <p:nvPr>
            <p:ph type="title"/>
          </p:nvPr>
        </p:nvSpPr>
        <p:spPr>
          <a:xfrm>
            <a:off x="838200" y="273685"/>
            <a:ext cx="3176016" cy="1325563"/>
          </a:xfrm>
        </p:spPr>
        <p:txBody>
          <a:bodyPr/>
          <a:lstStyle/>
          <a:p>
            <a:pPr algn="ctr"/>
            <a:r>
              <a:rPr lang="en-IN" b="1" dirty="0">
                <a:solidFill>
                  <a:schemeClr val="accent4">
                    <a:lumMod val="50000"/>
                  </a:schemeClr>
                </a:solidFill>
              </a:rPr>
              <a:t>SIDE VIEW</a:t>
            </a:r>
          </a:p>
        </p:txBody>
      </p:sp>
      <p:pic>
        <p:nvPicPr>
          <p:cNvPr id="3" name="Picture 2">
            <a:extLst>
              <a:ext uri="{FF2B5EF4-FFF2-40B4-BE49-F238E27FC236}">
                <a16:creationId xmlns:a16="http://schemas.microsoft.com/office/drawing/2014/main" id="{FADD16B8-EA8B-8DCA-BCAF-7C610CE5D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460" y="1495171"/>
            <a:ext cx="8641080" cy="4858235"/>
          </a:xfrm>
          <a:prstGeom prst="rect">
            <a:avLst/>
          </a:prstGeom>
        </p:spPr>
      </p:pic>
    </p:spTree>
    <p:extLst>
      <p:ext uri="{BB962C8B-B14F-4D97-AF65-F5344CB8AC3E}">
        <p14:creationId xmlns:p14="http://schemas.microsoft.com/office/powerpoint/2010/main" val="121008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FA297E-3832-D328-1AA6-15D9ADD81476}"/>
              </a:ext>
            </a:extLst>
          </p:cNvPr>
          <p:cNvSpPr>
            <a:spLocks noGrp="1"/>
          </p:cNvSpPr>
          <p:nvPr>
            <p:ph type="title"/>
          </p:nvPr>
        </p:nvSpPr>
        <p:spPr>
          <a:xfrm>
            <a:off x="838200" y="365125"/>
            <a:ext cx="3349752" cy="1325563"/>
          </a:xfrm>
        </p:spPr>
        <p:txBody>
          <a:bodyPr/>
          <a:lstStyle/>
          <a:p>
            <a:pPr algn="ctr"/>
            <a:r>
              <a:rPr lang="en-IN" b="1" dirty="0">
                <a:solidFill>
                  <a:schemeClr val="accent4">
                    <a:lumMod val="50000"/>
                  </a:schemeClr>
                </a:solidFill>
              </a:rPr>
              <a:t>FRONT VIEW</a:t>
            </a:r>
          </a:p>
        </p:txBody>
      </p:sp>
      <p:pic>
        <p:nvPicPr>
          <p:cNvPr id="3" name="Picture 2">
            <a:extLst>
              <a:ext uri="{FF2B5EF4-FFF2-40B4-BE49-F238E27FC236}">
                <a16:creationId xmlns:a16="http://schemas.microsoft.com/office/drawing/2014/main" id="{92B521C3-F323-3F79-F311-87D69EFCE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504" y="1435326"/>
            <a:ext cx="9235440" cy="5192400"/>
          </a:xfrm>
          <a:prstGeom prst="rect">
            <a:avLst/>
          </a:prstGeom>
        </p:spPr>
      </p:pic>
    </p:spTree>
    <p:extLst>
      <p:ext uri="{BB962C8B-B14F-4D97-AF65-F5344CB8AC3E}">
        <p14:creationId xmlns:p14="http://schemas.microsoft.com/office/powerpoint/2010/main" val="97357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0E2D-7C54-40EA-29ED-FCF5FE19FF6D}"/>
              </a:ext>
            </a:extLst>
          </p:cNvPr>
          <p:cNvSpPr>
            <a:spLocks noGrp="1"/>
          </p:cNvSpPr>
          <p:nvPr>
            <p:ph type="title"/>
          </p:nvPr>
        </p:nvSpPr>
        <p:spPr>
          <a:xfrm>
            <a:off x="2925996" y="-118872"/>
            <a:ext cx="5706983" cy="1325563"/>
          </a:xfrm>
        </p:spPr>
        <p:txBody>
          <a:bodyPr/>
          <a:lstStyle/>
          <a:p>
            <a:r>
              <a:rPr lang="en-IN" b="1" dirty="0">
                <a:ln>
                  <a:solidFill>
                    <a:schemeClr val="accent3">
                      <a:lumMod val="50000"/>
                    </a:schemeClr>
                  </a:solidFill>
                </a:ln>
                <a:solidFill>
                  <a:schemeClr val="accent5">
                    <a:lumMod val="50000"/>
                  </a:schemeClr>
                </a:solidFill>
              </a:rPr>
              <a:t>MANUAL CALCULATIONS</a:t>
            </a:r>
          </a:p>
        </p:txBody>
      </p:sp>
      <p:pic>
        <p:nvPicPr>
          <p:cNvPr id="5" name="Picture 4">
            <a:extLst>
              <a:ext uri="{FF2B5EF4-FFF2-40B4-BE49-F238E27FC236}">
                <a16:creationId xmlns:a16="http://schemas.microsoft.com/office/drawing/2014/main" id="{E291E5EF-BED4-D01B-133F-F70ADCCD419C}"/>
              </a:ext>
            </a:extLst>
          </p:cNvPr>
          <p:cNvPicPr>
            <a:picLocks noChangeAspect="1"/>
          </p:cNvPicPr>
          <p:nvPr/>
        </p:nvPicPr>
        <p:blipFill rotWithShape="1">
          <a:blip r:embed="rId2">
            <a:extLst>
              <a:ext uri="{28A0092B-C50C-407E-A947-70E740481C1C}">
                <a14:useLocalDpi xmlns:a14="http://schemas.microsoft.com/office/drawing/2010/main" val="0"/>
              </a:ext>
            </a:extLst>
          </a:blip>
          <a:srcRect t="6821" b="1416"/>
          <a:stretch/>
        </p:blipFill>
        <p:spPr>
          <a:xfrm>
            <a:off x="838200" y="1078674"/>
            <a:ext cx="4447826" cy="5331269"/>
          </a:xfrm>
          <a:prstGeom prst="rect">
            <a:avLst/>
          </a:prstGeom>
        </p:spPr>
      </p:pic>
      <p:pic>
        <p:nvPicPr>
          <p:cNvPr id="7" name="Picture 6">
            <a:extLst>
              <a:ext uri="{FF2B5EF4-FFF2-40B4-BE49-F238E27FC236}">
                <a16:creationId xmlns:a16="http://schemas.microsoft.com/office/drawing/2014/main" id="{EE643395-AB12-03BA-C790-FA21CBE4C368}"/>
              </a:ext>
            </a:extLst>
          </p:cNvPr>
          <p:cNvPicPr>
            <a:picLocks noChangeAspect="1"/>
          </p:cNvPicPr>
          <p:nvPr/>
        </p:nvPicPr>
        <p:blipFill rotWithShape="1">
          <a:blip r:embed="rId3">
            <a:extLst>
              <a:ext uri="{28A0092B-C50C-407E-A947-70E740481C1C}">
                <a14:useLocalDpi xmlns:a14="http://schemas.microsoft.com/office/drawing/2010/main" val="0"/>
              </a:ext>
            </a:extLst>
          </a:blip>
          <a:srcRect l="2262" b="22064"/>
          <a:stretch/>
        </p:blipFill>
        <p:spPr>
          <a:xfrm>
            <a:off x="6412513" y="1078674"/>
            <a:ext cx="4580496" cy="5344827"/>
          </a:xfrm>
          <a:prstGeom prst="rect">
            <a:avLst/>
          </a:prstGeom>
        </p:spPr>
      </p:pic>
    </p:spTree>
    <p:extLst>
      <p:ext uri="{BB962C8B-B14F-4D97-AF65-F5344CB8AC3E}">
        <p14:creationId xmlns:p14="http://schemas.microsoft.com/office/powerpoint/2010/main" val="237868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398A6-BECB-45DD-F1F3-47F0D76DB26B}"/>
              </a:ext>
            </a:extLst>
          </p:cNvPr>
          <p:cNvSpPr txBox="1"/>
          <p:nvPr/>
        </p:nvSpPr>
        <p:spPr>
          <a:xfrm>
            <a:off x="5328293" y="5643639"/>
            <a:ext cx="4201469" cy="1061829"/>
          </a:xfrm>
          <a:prstGeom prst="rect">
            <a:avLst/>
          </a:prstGeom>
          <a:solidFill>
            <a:schemeClr val="bg1"/>
          </a:solidFill>
          <a:ln>
            <a:solidFill>
              <a:schemeClr val="bg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6300" dirty="0">
                <a:ln w="0">
                  <a:solidFill>
                    <a:schemeClr val="tx1">
                      <a:lumMod val="95000"/>
                      <a:lumOff val="5000"/>
                    </a:schemeClr>
                  </a:solidFill>
                </a:ln>
                <a:solidFill>
                  <a:schemeClr val="accent2">
                    <a:lumMod val="50000"/>
                  </a:schemeClr>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16173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6784-B16A-153C-4B8A-BB02597735B1}"/>
              </a:ext>
            </a:extLst>
          </p:cNvPr>
          <p:cNvSpPr>
            <a:spLocks noGrp="1"/>
          </p:cNvSpPr>
          <p:nvPr>
            <p:ph type="title"/>
          </p:nvPr>
        </p:nvSpPr>
        <p:spPr>
          <a:xfrm>
            <a:off x="838200" y="18255"/>
            <a:ext cx="10515600" cy="1325563"/>
          </a:xfrm>
        </p:spPr>
        <p:txBody>
          <a:bodyPr>
            <a:normAutofit/>
          </a:bodyPr>
          <a:lstStyle/>
          <a:p>
            <a:pPr algn="ctr"/>
            <a:r>
              <a:rPr lang="en-IN" sz="3600" b="1" u="sng" dirty="0">
                <a:solidFill>
                  <a:schemeClr val="tx2">
                    <a:lumMod val="50000"/>
                  </a:schemeClr>
                </a:solidFill>
                <a:latin typeface="Algerian" panose="04020705040A02060702" pitchFamily="82" charset="0"/>
              </a:rPr>
              <a:t>ABSTRACT</a:t>
            </a:r>
          </a:p>
        </p:txBody>
      </p:sp>
      <p:sp>
        <p:nvSpPr>
          <p:cNvPr id="5" name="TextBox 4">
            <a:extLst>
              <a:ext uri="{FF2B5EF4-FFF2-40B4-BE49-F238E27FC236}">
                <a16:creationId xmlns:a16="http://schemas.microsoft.com/office/drawing/2014/main" id="{6CFFAE4F-5049-9107-B74F-BEED32180FB5}"/>
              </a:ext>
            </a:extLst>
          </p:cNvPr>
          <p:cNvSpPr txBox="1"/>
          <p:nvPr/>
        </p:nvSpPr>
        <p:spPr>
          <a:xfrm>
            <a:off x="838200" y="1443841"/>
            <a:ext cx="10515600" cy="4524315"/>
          </a:xfrm>
          <a:prstGeom prst="rect">
            <a:avLst/>
          </a:prstGeom>
          <a:noFill/>
        </p:spPr>
        <p:txBody>
          <a:bodyPr wrap="square">
            <a:spAutoFit/>
          </a:bodyPr>
          <a:lstStyle/>
          <a:p>
            <a:r>
              <a:rPr lang="en-US" sz="2400" b="0" i="0" u="none" strike="noStrike" dirty="0">
                <a:solidFill>
                  <a:srgbClr val="000000"/>
                </a:solidFill>
                <a:effectLst/>
                <a:latin typeface="Calibri" panose="020F0502020204030204" pitchFamily="34" charset="0"/>
              </a:rPr>
              <a:t>This project focuses on the conceptualization, design, and analysis of a novel Hybrid Vertical Takeoff and Landing (VTOL) wing for a Radio-Controlled (RC) plane. The objective is to enhance the aircraft's versatility by integrating both fixed-wing and VTOL capabilities, allowing it to take off and land vertically while maintaining efficient forward flight. The research encompasses aerodynamic considerations, structural design, and control system integration to achieve optimal performance in various flight modes. Through a combination of theoretical modeling, computational simulations, and practical experimentation, the project aims to demonstrate the feasibility and efficiency of the proposed hybrid VTOL wing for RC planes. The outcomes of this study could contribute to advancements in the field of unmanned aerial vehicles, expanding the capabilities of RC aircraft for diverse applications.</a:t>
            </a:r>
            <a:endParaRPr lang="en-IN" sz="2400" dirty="0"/>
          </a:p>
        </p:txBody>
      </p:sp>
    </p:spTree>
    <p:extLst>
      <p:ext uri="{BB962C8B-B14F-4D97-AF65-F5344CB8AC3E}">
        <p14:creationId xmlns:p14="http://schemas.microsoft.com/office/powerpoint/2010/main" val="87901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4E0A-C9CD-9C00-A4A4-027AD2F53157}"/>
              </a:ext>
            </a:extLst>
          </p:cNvPr>
          <p:cNvSpPr>
            <a:spLocks noGrp="1"/>
          </p:cNvSpPr>
          <p:nvPr>
            <p:ph type="title"/>
          </p:nvPr>
        </p:nvSpPr>
        <p:spPr>
          <a:xfrm>
            <a:off x="4940690" y="108731"/>
            <a:ext cx="3803260" cy="784407"/>
          </a:xfrm>
          <a:ln w="28575">
            <a:solidFill>
              <a:schemeClr val="tx2"/>
            </a:solidFill>
          </a:ln>
        </p:spPr>
        <p:txBody>
          <a:bodyPr/>
          <a:lstStyle/>
          <a:p>
            <a:r>
              <a:rPr lang="en-IN" dirty="0">
                <a:ln w="0"/>
                <a:effectLst>
                  <a:outerShdw blurRad="38100" dist="19050" dir="2700000" algn="tl" rotWithShape="0">
                    <a:schemeClr val="dk1">
                      <a:alpha val="40000"/>
                    </a:schemeClr>
                  </a:outerShdw>
                </a:effectLst>
              </a:rPr>
              <a:t>INTRODUCTION</a:t>
            </a:r>
          </a:p>
        </p:txBody>
      </p:sp>
      <p:sp>
        <p:nvSpPr>
          <p:cNvPr id="3" name="Content Placeholder 2">
            <a:extLst>
              <a:ext uri="{FF2B5EF4-FFF2-40B4-BE49-F238E27FC236}">
                <a16:creationId xmlns:a16="http://schemas.microsoft.com/office/drawing/2014/main" id="{2A6214A4-2629-38C1-77D7-A0B009A8FEB4}"/>
              </a:ext>
            </a:extLst>
          </p:cNvPr>
          <p:cNvSpPr>
            <a:spLocks noGrp="1"/>
          </p:cNvSpPr>
          <p:nvPr>
            <p:ph idx="1"/>
          </p:nvPr>
        </p:nvSpPr>
        <p:spPr>
          <a:xfrm>
            <a:off x="345830" y="1018869"/>
            <a:ext cx="7162800" cy="5604669"/>
          </a:xfrm>
        </p:spPr>
        <p:txBody>
          <a:bodyPr>
            <a:noAutofit/>
          </a:bodyPr>
          <a:lstStyle/>
          <a:p>
            <a:pPr marL="0" indent="0">
              <a:buNone/>
            </a:pPr>
            <a:r>
              <a:rPr lang="en-US" sz="1400" dirty="0"/>
              <a:t>A Hybrid VTOL (Vertical Takeoff and Landing) RC Plane combines the capabilities of both fixed-wing and multirotor aircraft, offering a versatile and efficient flying platform. VTOL technology allows the aircraft to take off and land vertically like a helicopter while transitioning to forward flight like a traditional fixed-wing airplane. This unique combination enables the aircraft to operate in confined spaces, making it suitable for various applications such as surveillance, mapping, and recreational flying.</a:t>
            </a:r>
          </a:p>
          <a:p>
            <a:pPr marL="0" indent="0">
              <a:buNone/>
            </a:pPr>
            <a:r>
              <a:rPr lang="en-US" sz="1400" dirty="0"/>
              <a:t>The design of a hybrid VTOL RC Plane typically includes a combination of fixed-wing wings and multirotor rotors. During takeoff and landing, the rotors provide vertical lift, allowing the aircraft to ascend and descend vertically. Once in the air, the aircraft transitions to forward flight by tilting its rotors or wings, relying on the aerodynamic lift generated by the fixed-wing design for sustained flight.</a:t>
            </a:r>
          </a:p>
          <a:p>
            <a:pPr marL="0" indent="0">
              <a:buNone/>
            </a:pPr>
            <a:r>
              <a:rPr lang="en-US" sz="1400" dirty="0"/>
              <a:t>This hybrid design offers advantages over traditional fixed-wing or multirotor RC aircraft. VTOL capability eliminates the need for a runway, making the aircraft adaptable to a wider range of environments. It can hover in place, take off from confined spaces, and land with precision. In addition, the transition between vertical and horizontal flight modes provides increased operational flexibility.</a:t>
            </a:r>
          </a:p>
          <a:p>
            <a:pPr marL="0" indent="0">
              <a:buNone/>
            </a:pPr>
            <a:r>
              <a:rPr lang="en-US" sz="1400" dirty="0"/>
              <a:t>The control system of a hybrid VTOL RC Plane is often sophisticated, allowing for smooth and precise transitions between flight modes. Pilots can manually control the transition or rely on automated systems, enhancing the overall ease of operation. These aircraft may also feature advanced stabilization technologies, such as gyroscopes and accelerometers, to maintain stability during different flight phases.</a:t>
            </a:r>
          </a:p>
          <a:p>
            <a:pPr marL="0" indent="0">
              <a:buNone/>
            </a:pPr>
            <a:r>
              <a:rPr lang="en-US" sz="1400" dirty="0"/>
              <a:t>Hybrid VTOL RC Planes are popular among hobbyists, researchers, and professionals looking for a versatile and adaptable platform. Their ability to combine the best of both worlds – vertical takeoff and landing capabilities with efficient forward flight – makes them suitable for a wide range of applications, from aerial photography and surveying to recreational flying and experimentation with unique flying maneuvers.</a:t>
            </a:r>
            <a:endParaRPr lang="en-IN" sz="1400" dirty="0"/>
          </a:p>
        </p:txBody>
      </p:sp>
      <p:pic>
        <p:nvPicPr>
          <p:cNvPr id="5" name="Picture 4">
            <a:extLst>
              <a:ext uri="{FF2B5EF4-FFF2-40B4-BE49-F238E27FC236}">
                <a16:creationId xmlns:a16="http://schemas.microsoft.com/office/drawing/2014/main" id="{5EB4CA93-6EB1-CC48-400E-EF5809010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630" y="2344432"/>
            <a:ext cx="4514850" cy="2533650"/>
          </a:xfrm>
          <a:prstGeom prst="rect">
            <a:avLst/>
          </a:prstGeom>
        </p:spPr>
      </p:pic>
    </p:spTree>
    <p:extLst>
      <p:ext uri="{BB962C8B-B14F-4D97-AF65-F5344CB8AC3E}">
        <p14:creationId xmlns:p14="http://schemas.microsoft.com/office/powerpoint/2010/main" val="11370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4DAF-DFC3-9348-2471-82AEB9A587C3}"/>
              </a:ext>
            </a:extLst>
          </p:cNvPr>
          <p:cNvSpPr>
            <a:spLocks noGrp="1"/>
          </p:cNvSpPr>
          <p:nvPr>
            <p:ph type="title"/>
          </p:nvPr>
        </p:nvSpPr>
        <p:spPr>
          <a:xfrm>
            <a:off x="3767328" y="246697"/>
            <a:ext cx="4657344" cy="868680"/>
          </a:xfrm>
          <a:ln>
            <a:solidFill>
              <a:schemeClr val="accent4">
                <a:lumMod val="60000"/>
                <a:lumOff val="40000"/>
              </a:schemeClr>
            </a:solidFill>
          </a:ln>
        </p:spPr>
        <p:txBody>
          <a:bodyPr/>
          <a:lstStyle/>
          <a:p>
            <a:r>
              <a:rPr lang="en-US" b="1" dirty="0">
                <a:ln>
                  <a:solidFill>
                    <a:schemeClr val="accent6"/>
                  </a:solidFill>
                </a:ln>
                <a:solidFill>
                  <a:srgbClr val="C00000"/>
                </a:solidFill>
              </a:rPr>
              <a:t>DESIGN APPROACH</a:t>
            </a:r>
            <a:endParaRPr lang="en-IN" b="1" dirty="0">
              <a:ln>
                <a:solidFill>
                  <a:schemeClr val="accent6"/>
                </a:solidFill>
              </a:ln>
              <a:solidFill>
                <a:srgbClr val="C00000"/>
              </a:solidFill>
            </a:endParaRPr>
          </a:p>
        </p:txBody>
      </p:sp>
      <p:sp>
        <p:nvSpPr>
          <p:cNvPr id="4" name="Rectangle 3">
            <a:extLst>
              <a:ext uri="{FF2B5EF4-FFF2-40B4-BE49-F238E27FC236}">
                <a16:creationId xmlns:a16="http://schemas.microsoft.com/office/drawing/2014/main" id="{513EC881-A304-5A85-A3DF-768DB5F259D3}"/>
              </a:ext>
            </a:extLst>
          </p:cNvPr>
          <p:cNvSpPr/>
          <p:nvPr/>
        </p:nvSpPr>
        <p:spPr>
          <a:xfrm>
            <a:off x="1024128" y="1700784"/>
            <a:ext cx="2185416" cy="7132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Define Requirements</a:t>
            </a:r>
            <a:endParaRPr lang="en-IN" dirty="0"/>
          </a:p>
        </p:txBody>
      </p:sp>
      <p:cxnSp>
        <p:nvCxnSpPr>
          <p:cNvPr id="6" name="Straight Arrow Connector 5">
            <a:extLst>
              <a:ext uri="{FF2B5EF4-FFF2-40B4-BE49-F238E27FC236}">
                <a16:creationId xmlns:a16="http://schemas.microsoft.com/office/drawing/2014/main" id="{C26E9633-8921-CEC2-8870-1E09B5F09608}"/>
              </a:ext>
            </a:extLst>
          </p:cNvPr>
          <p:cNvCxnSpPr>
            <a:cxnSpLocks/>
            <a:stCxn id="4" idx="3"/>
          </p:cNvCxnSpPr>
          <p:nvPr/>
        </p:nvCxnSpPr>
        <p:spPr>
          <a:xfrm>
            <a:off x="3209544" y="2057400"/>
            <a:ext cx="1417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F7498-94EC-EA87-C1EC-84CA7D089E2C}"/>
              </a:ext>
            </a:extLst>
          </p:cNvPr>
          <p:cNvSpPr/>
          <p:nvPr/>
        </p:nvSpPr>
        <p:spPr>
          <a:xfrm>
            <a:off x="4626864" y="1581912"/>
            <a:ext cx="1938528" cy="950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Select </a:t>
            </a:r>
            <a:r>
              <a:rPr lang="en-IN" dirty="0" err="1"/>
              <a:t>Airfoil</a:t>
            </a:r>
            <a:endParaRPr lang="en-IN" dirty="0"/>
          </a:p>
        </p:txBody>
      </p:sp>
      <p:sp>
        <p:nvSpPr>
          <p:cNvPr id="9" name="Rectangle 8">
            <a:extLst>
              <a:ext uri="{FF2B5EF4-FFF2-40B4-BE49-F238E27FC236}">
                <a16:creationId xmlns:a16="http://schemas.microsoft.com/office/drawing/2014/main" id="{2D596D94-A2AE-A280-215C-1B3AA812802F}"/>
              </a:ext>
            </a:extLst>
          </p:cNvPr>
          <p:cNvSpPr/>
          <p:nvPr/>
        </p:nvSpPr>
        <p:spPr>
          <a:xfrm>
            <a:off x="8147304" y="1490470"/>
            <a:ext cx="2386584" cy="1042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Gather Aircraft Data</a:t>
            </a:r>
          </a:p>
        </p:txBody>
      </p:sp>
      <p:cxnSp>
        <p:nvCxnSpPr>
          <p:cNvPr id="10" name="Straight Arrow Connector 9">
            <a:extLst>
              <a:ext uri="{FF2B5EF4-FFF2-40B4-BE49-F238E27FC236}">
                <a16:creationId xmlns:a16="http://schemas.microsoft.com/office/drawing/2014/main" id="{B7FBC174-34EB-04B8-0B7C-58E19F90A469}"/>
              </a:ext>
            </a:extLst>
          </p:cNvPr>
          <p:cNvCxnSpPr>
            <a:cxnSpLocks/>
            <a:endCxn id="9" idx="1"/>
          </p:cNvCxnSpPr>
          <p:nvPr/>
        </p:nvCxnSpPr>
        <p:spPr>
          <a:xfrm>
            <a:off x="6565392" y="2008630"/>
            <a:ext cx="1581912" cy="3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D731EE2-78DA-4123-E9A3-0B9A5F309DC2}"/>
              </a:ext>
            </a:extLst>
          </p:cNvPr>
          <p:cNvSpPr/>
          <p:nvPr/>
        </p:nvSpPr>
        <p:spPr>
          <a:xfrm>
            <a:off x="8147304" y="3535676"/>
            <a:ext cx="2386584" cy="1042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Airfoil</a:t>
            </a:r>
            <a:r>
              <a:rPr lang="en-IN" dirty="0"/>
              <a:t> Design</a:t>
            </a:r>
          </a:p>
        </p:txBody>
      </p:sp>
      <p:sp>
        <p:nvSpPr>
          <p:cNvPr id="13" name="Rectangle 12">
            <a:extLst>
              <a:ext uri="{FF2B5EF4-FFF2-40B4-BE49-F238E27FC236}">
                <a16:creationId xmlns:a16="http://schemas.microsoft.com/office/drawing/2014/main" id="{2D3DDF81-0534-4ACD-495C-7922C68119B0}"/>
              </a:ext>
            </a:extLst>
          </p:cNvPr>
          <p:cNvSpPr/>
          <p:nvPr/>
        </p:nvSpPr>
        <p:spPr>
          <a:xfrm>
            <a:off x="4402836" y="3535676"/>
            <a:ext cx="2386584" cy="1042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Wing Design</a:t>
            </a:r>
          </a:p>
        </p:txBody>
      </p:sp>
      <p:sp>
        <p:nvSpPr>
          <p:cNvPr id="14" name="Rectangle 13">
            <a:extLst>
              <a:ext uri="{FF2B5EF4-FFF2-40B4-BE49-F238E27FC236}">
                <a16:creationId xmlns:a16="http://schemas.microsoft.com/office/drawing/2014/main" id="{B0DA60B2-FE27-2F88-51AA-9B4EC8DAAA5D}"/>
              </a:ext>
            </a:extLst>
          </p:cNvPr>
          <p:cNvSpPr/>
          <p:nvPr/>
        </p:nvSpPr>
        <p:spPr>
          <a:xfrm>
            <a:off x="822960" y="3535676"/>
            <a:ext cx="2386584" cy="1042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Winglet Insertion</a:t>
            </a:r>
          </a:p>
        </p:txBody>
      </p:sp>
      <p:cxnSp>
        <p:nvCxnSpPr>
          <p:cNvPr id="17" name="Straight Arrow Connector 16">
            <a:extLst>
              <a:ext uri="{FF2B5EF4-FFF2-40B4-BE49-F238E27FC236}">
                <a16:creationId xmlns:a16="http://schemas.microsoft.com/office/drawing/2014/main" id="{2092F963-353E-0FFF-86B5-13F303AF4025}"/>
              </a:ext>
            </a:extLst>
          </p:cNvPr>
          <p:cNvCxnSpPr>
            <a:stCxn id="9" idx="2"/>
            <a:endCxn id="12" idx="0"/>
          </p:cNvCxnSpPr>
          <p:nvPr/>
        </p:nvCxnSpPr>
        <p:spPr>
          <a:xfrm>
            <a:off x="9340596" y="2532886"/>
            <a:ext cx="0" cy="10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2305C15-6910-9B03-324C-831A71B7D37A}"/>
              </a:ext>
            </a:extLst>
          </p:cNvPr>
          <p:cNvCxnSpPr>
            <a:cxnSpLocks/>
            <a:stCxn id="12" idx="1"/>
            <a:endCxn id="13" idx="3"/>
          </p:cNvCxnSpPr>
          <p:nvPr/>
        </p:nvCxnSpPr>
        <p:spPr>
          <a:xfrm flipH="1">
            <a:off x="6789420" y="4056884"/>
            <a:ext cx="1357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C6893B-FD5F-D30D-3469-7D427F526F3B}"/>
              </a:ext>
            </a:extLst>
          </p:cNvPr>
          <p:cNvCxnSpPr>
            <a:cxnSpLocks/>
            <a:stCxn id="13" idx="1"/>
            <a:endCxn id="14" idx="3"/>
          </p:cNvCxnSpPr>
          <p:nvPr/>
        </p:nvCxnSpPr>
        <p:spPr>
          <a:xfrm flipH="1">
            <a:off x="3209544" y="4056884"/>
            <a:ext cx="1193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26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5C02-35D5-921B-D027-C21D374303E7}"/>
              </a:ext>
            </a:extLst>
          </p:cNvPr>
          <p:cNvSpPr>
            <a:spLocks noGrp="1"/>
          </p:cNvSpPr>
          <p:nvPr>
            <p:ph type="title"/>
          </p:nvPr>
        </p:nvSpPr>
        <p:spPr>
          <a:xfrm>
            <a:off x="472440" y="173101"/>
            <a:ext cx="10515600" cy="1325563"/>
          </a:xfrm>
        </p:spPr>
        <p:txBody>
          <a:bodyPr/>
          <a:lstStyle/>
          <a:p>
            <a:r>
              <a:rPr lang="en-US" b="1" dirty="0">
                <a:solidFill>
                  <a:schemeClr val="accent2">
                    <a:lumMod val="50000"/>
                  </a:schemeClr>
                </a:solidFill>
              </a:rPr>
              <a:t>AIRFOIL – 1 [NACA0012]</a:t>
            </a:r>
            <a:endParaRPr lang="en-IN" b="1" dirty="0">
              <a:solidFill>
                <a:schemeClr val="accent2">
                  <a:lumMod val="50000"/>
                </a:schemeClr>
              </a:solidFill>
            </a:endParaRPr>
          </a:p>
        </p:txBody>
      </p:sp>
      <p:pic>
        <p:nvPicPr>
          <p:cNvPr id="5" name="Picture 4">
            <a:extLst>
              <a:ext uri="{FF2B5EF4-FFF2-40B4-BE49-F238E27FC236}">
                <a16:creationId xmlns:a16="http://schemas.microsoft.com/office/drawing/2014/main" id="{552AD727-3741-A5FA-0902-FB212FEBF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248" y="1426464"/>
            <a:ext cx="6096001" cy="4434839"/>
          </a:xfrm>
          <a:prstGeom prst="rect">
            <a:avLst/>
          </a:prstGeom>
        </p:spPr>
      </p:pic>
      <p:sp>
        <p:nvSpPr>
          <p:cNvPr id="7" name="TextBox 6">
            <a:extLst>
              <a:ext uri="{FF2B5EF4-FFF2-40B4-BE49-F238E27FC236}">
                <a16:creationId xmlns:a16="http://schemas.microsoft.com/office/drawing/2014/main" id="{7A0E854B-76BE-F724-A6A0-D6D8D1978E79}"/>
              </a:ext>
            </a:extLst>
          </p:cNvPr>
          <p:cNvSpPr txBox="1"/>
          <p:nvPr/>
        </p:nvSpPr>
        <p:spPr>
          <a:xfrm>
            <a:off x="377190" y="1248906"/>
            <a:ext cx="4642866" cy="5509200"/>
          </a:xfrm>
          <a:prstGeom prst="rect">
            <a:avLst/>
          </a:prstGeom>
          <a:noFill/>
        </p:spPr>
        <p:txBody>
          <a:bodyPr wrap="square">
            <a:spAutoFit/>
          </a:bodyPr>
          <a:lstStyle/>
          <a:p>
            <a:pPr algn="l">
              <a:buFont typeface="+mj-lt"/>
              <a:buAutoNum type="arabicPeriod"/>
            </a:pPr>
            <a:r>
              <a:rPr lang="en-US" sz="1600" b="1" i="0" dirty="0">
                <a:solidFill>
                  <a:srgbClr val="374151"/>
                </a:solidFill>
                <a:effectLst/>
                <a:latin typeface="Söhne"/>
              </a:rPr>
              <a:t>Airfoil Characteristics:</a:t>
            </a:r>
            <a:endParaRPr lang="en-US" sz="1600" b="0" i="0" dirty="0">
              <a:solidFill>
                <a:srgbClr val="374151"/>
              </a:solidFill>
              <a:effectLst/>
              <a:latin typeface="Söhne"/>
            </a:endParaRPr>
          </a:p>
          <a:p>
            <a:pPr marL="742950" lvl="1" indent="-285750" algn="l">
              <a:buFont typeface="+mj-lt"/>
              <a:buAutoNum type="arabicPeriod"/>
            </a:pPr>
            <a:r>
              <a:rPr lang="en-US" sz="1600" b="1" i="0" dirty="0">
                <a:solidFill>
                  <a:srgbClr val="374151"/>
                </a:solidFill>
                <a:effectLst/>
                <a:latin typeface="Söhne"/>
              </a:rPr>
              <a:t>Type:</a:t>
            </a:r>
            <a:r>
              <a:rPr lang="en-US" sz="1600" b="0" i="0" dirty="0">
                <a:solidFill>
                  <a:srgbClr val="374151"/>
                </a:solidFill>
                <a:effectLst/>
                <a:latin typeface="Söhne"/>
              </a:rPr>
              <a:t> NACA0012 is a symmetric airfoil.</a:t>
            </a:r>
          </a:p>
          <a:p>
            <a:pPr marL="742950" lvl="1" indent="-285750" algn="l">
              <a:buFont typeface="+mj-lt"/>
              <a:buAutoNum type="arabicPeriod"/>
            </a:pPr>
            <a:r>
              <a:rPr lang="en-US" sz="1600" b="1" i="0" dirty="0">
                <a:solidFill>
                  <a:srgbClr val="374151"/>
                </a:solidFill>
                <a:effectLst/>
                <a:latin typeface="Söhne"/>
              </a:rPr>
              <a:t>Thickness:</a:t>
            </a:r>
            <a:r>
              <a:rPr lang="en-US" sz="1600" b="0" i="0" dirty="0">
                <a:solidFill>
                  <a:srgbClr val="374151"/>
                </a:solidFill>
                <a:effectLst/>
                <a:latin typeface="Söhne"/>
              </a:rPr>
              <a:t> 12% of the chord length.</a:t>
            </a:r>
          </a:p>
          <a:p>
            <a:pPr marL="742950" lvl="1" indent="-285750" algn="l">
              <a:buFont typeface="+mj-lt"/>
              <a:buAutoNum type="arabicPeriod"/>
            </a:pPr>
            <a:r>
              <a:rPr lang="en-US" sz="1600" b="1" i="0" dirty="0">
                <a:solidFill>
                  <a:srgbClr val="374151"/>
                </a:solidFill>
                <a:effectLst/>
                <a:latin typeface="Söhne"/>
              </a:rPr>
              <a:t>Camber:</a:t>
            </a:r>
            <a:r>
              <a:rPr lang="en-US" sz="1600" b="0" i="0" dirty="0">
                <a:solidFill>
                  <a:srgbClr val="374151"/>
                </a:solidFill>
                <a:effectLst/>
                <a:latin typeface="Söhne"/>
              </a:rPr>
              <a:t> Zero camber (flat bottom and top surfaces).</a:t>
            </a:r>
          </a:p>
          <a:p>
            <a:pPr algn="l">
              <a:buFont typeface="+mj-lt"/>
              <a:buAutoNum type="arabicPeriod"/>
            </a:pPr>
            <a:r>
              <a:rPr lang="en-US" sz="1600" b="1" i="0" dirty="0">
                <a:solidFill>
                  <a:srgbClr val="374151"/>
                </a:solidFill>
                <a:effectLst/>
                <a:latin typeface="Söhne"/>
              </a:rPr>
              <a:t>NACA Airfoil Naming Convention:</a:t>
            </a:r>
            <a:endParaRPr lang="en-US" sz="1600" b="0" i="0" dirty="0">
              <a:solidFill>
                <a:srgbClr val="374151"/>
              </a:solidFill>
              <a:effectLst/>
              <a:latin typeface="Söhne"/>
            </a:endParaRPr>
          </a:p>
          <a:p>
            <a:pPr marL="742950" lvl="1" indent="-285750" algn="l">
              <a:buFont typeface="+mj-lt"/>
              <a:buAutoNum type="arabicPeriod"/>
            </a:pPr>
            <a:r>
              <a:rPr lang="en-US" sz="1600" b="0" i="0" dirty="0">
                <a:solidFill>
                  <a:srgbClr val="374151"/>
                </a:solidFill>
                <a:effectLst/>
                <a:latin typeface="Söhne"/>
              </a:rPr>
              <a:t>Explain the NACA naming convention:</a:t>
            </a:r>
          </a:p>
          <a:p>
            <a:pPr marL="1143000" lvl="2" indent="-228600" algn="l">
              <a:buFont typeface="+mj-lt"/>
              <a:buAutoNum type="arabicPeriod"/>
            </a:pPr>
            <a:r>
              <a:rPr lang="en-US" sz="1600" b="0" i="0" dirty="0">
                <a:solidFill>
                  <a:srgbClr val="374151"/>
                </a:solidFill>
                <a:effectLst/>
                <a:latin typeface="Söhne"/>
              </a:rPr>
              <a:t>NACA0012, where </a:t>
            </a:r>
            <a:r>
              <a:rPr lang="en-US" sz="1600" dirty="0">
                <a:solidFill>
                  <a:srgbClr val="374151"/>
                </a:solidFill>
                <a:latin typeface="Söhne"/>
              </a:rPr>
              <a:t>12</a:t>
            </a:r>
            <a:r>
              <a:rPr lang="en-US" sz="1600" b="0" i="0" dirty="0">
                <a:solidFill>
                  <a:srgbClr val="374151"/>
                </a:solidFill>
                <a:effectLst/>
                <a:latin typeface="Söhne"/>
              </a:rPr>
              <a:t> represents the thickness percentage.</a:t>
            </a:r>
          </a:p>
          <a:p>
            <a:pPr algn="l">
              <a:buFont typeface="+mj-lt"/>
              <a:buAutoNum type="arabicPeriod"/>
            </a:pPr>
            <a:r>
              <a:rPr lang="en-US" sz="1600" b="1" i="0" dirty="0">
                <a:solidFill>
                  <a:srgbClr val="374151"/>
                </a:solidFill>
                <a:effectLst/>
                <a:latin typeface="Söhne"/>
              </a:rPr>
              <a:t>Chord Length:</a:t>
            </a:r>
            <a:endParaRPr lang="en-US" sz="1600" b="0" i="0" dirty="0">
              <a:solidFill>
                <a:srgbClr val="374151"/>
              </a:solidFill>
              <a:effectLst/>
              <a:latin typeface="Söhne"/>
            </a:endParaRPr>
          </a:p>
          <a:p>
            <a:pPr marL="742950" lvl="1" indent="-285750" algn="l">
              <a:buFont typeface="+mj-lt"/>
              <a:buAutoNum type="arabicPeriod"/>
            </a:pPr>
            <a:r>
              <a:rPr lang="en-US" sz="1600" b="0" i="0" dirty="0">
                <a:solidFill>
                  <a:srgbClr val="374151"/>
                </a:solidFill>
                <a:effectLst/>
                <a:latin typeface="Söhne"/>
              </a:rPr>
              <a:t>Define the chord length as the distance from the leading edge to the trailing edge.</a:t>
            </a:r>
          </a:p>
          <a:p>
            <a:pPr algn="l">
              <a:buFont typeface="+mj-lt"/>
              <a:buAutoNum type="arabicPeriod"/>
            </a:pPr>
            <a:r>
              <a:rPr lang="en-US" sz="1600" b="1" i="0" dirty="0">
                <a:solidFill>
                  <a:srgbClr val="374151"/>
                </a:solidFill>
                <a:effectLst/>
                <a:latin typeface="Söhne"/>
              </a:rPr>
              <a:t>Thickness Distribution:</a:t>
            </a:r>
            <a:endParaRPr lang="en-US" sz="1600" b="0" i="0" dirty="0">
              <a:solidFill>
                <a:srgbClr val="374151"/>
              </a:solidFill>
              <a:effectLst/>
              <a:latin typeface="Söhne"/>
            </a:endParaRPr>
          </a:p>
          <a:p>
            <a:pPr marL="742950" lvl="1" indent="-285750" algn="l">
              <a:buFont typeface="+mj-lt"/>
              <a:buAutoNum type="arabicPeriod"/>
            </a:pPr>
            <a:r>
              <a:rPr lang="en-US" sz="1600" dirty="0">
                <a:solidFill>
                  <a:srgbClr val="374151"/>
                </a:solidFill>
                <a:latin typeface="Söhne"/>
              </a:rPr>
              <a:t>T</a:t>
            </a:r>
            <a:r>
              <a:rPr lang="en-US" sz="1600" b="0" i="0" dirty="0">
                <a:solidFill>
                  <a:srgbClr val="374151"/>
                </a:solidFill>
                <a:effectLst/>
                <a:latin typeface="Söhne"/>
              </a:rPr>
              <a:t>hickness varies along the chord length.</a:t>
            </a:r>
          </a:p>
          <a:p>
            <a:pPr algn="l">
              <a:buFont typeface="+mj-lt"/>
              <a:buAutoNum type="arabicPeriod"/>
            </a:pPr>
            <a:r>
              <a:rPr lang="en-US" sz="1600" b="1" i="0" dirty="0">
                <a:solidFill>
                  <a:srgbClr val="374151"/>
                </a:solidFill>
                <a:effectLst/>
                <a:latin typeface="Söhne"/>
              </a:rPr>
              <a:t>Aerodynamic Characteristics:</a:t>
            </a:r>
            <a:endParaRPr lang="en-US" sz="1600" b="0" i="0" dirty="0">
              <a:solidFill>
                <a:srgbClr val="374151"/>
              </a:solidFill>
              <a:effectLst/>
              <a:latin typeface="Söhne"/>
            </a:endParaRPr>
          </a:p>
          <a:p>
            <a:pPr marL="1143000" lvl="2" indent="-228600" algn="l">
              <a:buFont typeface="+mj-lt"/>
              <a:buAutoNum type="arabicPeriod"/>
            </a:pPr>
            <a:r>
              <a:rPr lang="en-US" sz="1600" b="0" i="0" dirty="0">
                <a:solidFill>
                  <a:srgbClr val="374151"/>
                </a:solidFill>
                <a:effectLst/>
                <a:latin typeface="Söhne"/>
              </a:rPr>
              <a:t>Suitable for general-purpose applications.</a:t>
            </a:r>
          </a:p>
          <a:p>
            <a:pPr marL="1143000" lvl="2" indent="-228600" algn="l">
              <a:buFont typeface="+mj-lt"/>
              <a:buAutoNum type="arabicPeriod"/>
            </a:pPr>
            <a:r>
              <a:rPr lang="en-US" sz="1600" b="0" i="0" dirty="0">
                <a:solidFill>
                  <a:srgbClr val="374151"/>
                </a:solidFill>
                <a:effectLst/>
                <a:latin typeface="Söhne"/>
              </a:rPr>
              <a:t>Good lift and drag characteristics.</a:t>
            </a:r>
          </a:p>
          <a:p>
            <a:pPr algn="l">
              <a:buFont typeface="+mj-lt"/>
              <a:buAutoNum type="arabicPeriod"/>
            </a:pPr>
            <a:r>
              <a:rPr lang="en-US" sz="1600" b="1" i="0" dirty="0">
                <a:solidFill>
                  <a:srgbClr val="374151"/>
                </a:solidFill>
                <a:effectLst/>
                <a:latin typeface="Söhne"/>
              </a:rPr>
              <a:t>Application Areas:</a:t>
            </a:r>
            <a:endParaRPr lang="en-US" sz="1600" b="0" i="0" dirty="0">
              <a:solidFill>
                <a:srgbClr val="374151"/>
              </a:solidFill>
              <a:effectLst/>
              <a:latin typeface="Söhne"/>
            </a:endParaRPr>
          </a:p>
          <a:p>
            <a:pPr marL="1143000" lvl="2" indent="-228600" algn="l">
              <a:buFont typeface="+mj-lt"/>
              <a:buAutoNum type="arabicPeriod"/>
            </a:pPr>
            <a:r>
              <a:rPr lang="en-US" sz="1600" b="0" i="0" dirty="0">
                <a:solidFill>
                  <a:srgbClr val="374151"/>
                </a:solidFill>
                <a:effectLst/>
                <a:latin typeface="Söhne"/>
              </a:rPr>
              <a:t>General aviation.</a:t>
            </a:r>
          </a:p>
          <a:p>
            <a:pPr marL="1143000" lvl="2" indent="-228600" algn="l">
              <a:buFont typeface="+mj-lt"/>
              <a:buAutoNum type="arabicPeriod"/>
            </a:pPr>
            <a:r>
              <a:rPr lang="en-US" sz="1600" b="0" i="0" dirty="0">
                <a:solidFill>
                  <a:srgbClr val="374151"/>
                </a:solidFill>
                <a:effectLst/>
                <a:latin typeface="Söhne"/>
              </a:rPr>
              <a:t>Wind turbine blades.</a:t>
            </a:r>
          </a:p>
          <a:p>
            <a:pPr marL="1143000" lvl="2" indent="-228600" algn="l">
              <a:buFont typeface="+mj-lt"/>
              <a:buAutoNum type="arabicPeriod"/>
            </a:pPr>
            <a:r>
              <a:rPr lang="en-US" sz="1600" b="0" i="0" dirty="0">
                <a:solidFill>
                  <a:srgbClr val="374151"/>
                </a:solidFill>
                <a:effectLst/>
                <a:latin typeface="Söhne"/>
              </a:rPr>
              <a:t>UAVs (Unmanned Aerial Vehicles).</a:t>
            </a:r>
          </a:p>
        </p:txBody>
      </p:sp>
    </p:spTree>
    <p:extLst>
      <p:ext uri="{BB962C8B-B14F-4D97-AF65-F5344CB8AC3E}">
        <p14:creationId xmlns:p14="http://schemas.microsoft.com/office/powerpoint/2010/main" val="326948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32FD-1E97-9CA3-8A05-62A95BDD081E}"/>
              </a:ext>
            </a:extLst>
          </p:cNvPr>
          <p:cNvSpPr>
            <a:spLocks noGrp="1"/>
          </p:cNvSpPr>
          <p:nvPr>
            <p:ph type="title"/>
          </p:nvPr>
        </p:nvSpPr>
        <p:spPr>
          <a:xfrm>
            <a:off x="274320" y="128016"/>
            <a:ext cx="10515600" cy="1325563"/>
          </a:xfrm>
        </p:spPr>
        <p:txBody>
          <a:bodyPr/>
          <a:lstStyle/>
          <a:p>
            <a:r>
              <a:rPr lang="en-US" b="1" dirty="0">
                <a:ln>
                  <a:solidFill>
                    <a:schemeClr val="accent4">
                      <a:lumMod val="60000"/>
                      <a:lumOff val="40000"/>
                    </a:schemeClr>
                  </a:solidFill>
                </a:ln>
                <a:solidFill>
                  <a:schemeClr val="accent4">
                    <a:lumMod val="50000"/>
                  </a:schemeClr>
                </a:solidFill>
              </a:rPr>
              <a:t>AIRFOIL – 2 [NACA2415]</a:t>
            </a:r>
            <a:endParaRPr lang="en-IN" b="1" dirty="0">
              <a:ln>
                <a:solidFill>
                  <a:schemeClr val="accent4">
                    <a:lumMod val="60000"/>
                    <a:lumOff val="40000"/>
                  </a:schemeClr>
                </a:solidFill>
              </a:ln>
              <a:solidFill>
                <a:schemeClr val="accent4">
                  <a:lumMod val="50000"/>
                </a:schemeClr>
              </a:solidFill>
            </a:endParaRPr>
          </a:p>
        </p:txBody>
      </p:sp>
      <p:pic>
        <p:nvPicPr>
          <p:cNvPr id="5" name="Picture 4">
            <a:extLst>
              <a:ext uri="{FF2B5EF4-FFF2-40B4-BE49-F238E27FC236}">
                <a16:creationId xmlns:a16="http://schemas.microsoft.com/office/drawing/2014/main" id="{B6365A4D-6E2C-5385-4CD8-881AF5553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4376" y="2187089"/>
            <a:ext cx="6388752" cy="3591919"/>
          </a:xfrm>
          <a:prstGeom prst="rect">
            <a:avLst/>
          </a:prstGeom>
        </p:spPr>
      </p:pic>
      <p:sp>
        <p:nvSpPr>
          <p:cNvPr id="7" name="TextBox 6">
            <a:extLst>
              <a:ext uri="{FF2B5EF4-FFF2-40B4-BE49-F238E27FC236}">
                <a16:creationId xmlns:a16="http://schemas.microsoft.com/office/drawing/2014/main" id="{271B5D4F-B158-0033-40FC-7018F093B41A}"/>
              </a:ext>
            </a:extLst>
          </p:cNvPr>
          <p:cNvSpPr txBox="1"/>
          <p:nvPr/>
        </p:nvSpPr>
        <p:spPr>
          <a:xfrm>
            <a:off x="84582" y="1459280"/>
            <a:ext cx="5209794" cy="5016758"/>
          </a:xfrm>
          <a:prstGeom prst="rect">
            <a:avLst/>
          </a:prstGeom>
          <a:noFill/>
        </p:spPr>
        <p:txBody>
          <a:bodyPr wrap="square">
            <a:spAutoFit/>
          </a:bodyPr>
          <a:lstStyle/>
          <a:p>
            <a:pPr algn="l">
              <a:buFont typeface="+mj-lt"/>
              <a:buAutoNum type="arabicPeriod"/>
            </a:pPr>
            <a:r>
              <a:rPr lang="en-US" sz="1600" b="1" i="0" dirty="0">
                <a:solidFill>
                  <a:srgbClr val="374151"/>
                </a:solidFill>
                <a:effectLst/>
                <a:latin typeface="Söhne"/>
              </a:rPr>
              <a:t>Airfoil Characteristics:</a:t>
            </a:r>
            <a:endParaRPr lang="en-US" sz="1600" b="0" i="0" dirty="0">
              <a:solidFill>
                <a:srgbClr val="374151"/>
              </a:solidFill>
              <a:effectLst/>
              <a:latin typeface="Söhne"/>
            </a:endParaRPr>
          </a:p>
          <a:p>
            <a:pPr marL="742950" lvl="1" indent="-285750" algn="l">
              <a:buFont typeface="+mj-lt"/>
              <a:buAutoNum type="arabicPeriod"/>
            </a:pPr>
            <a:r>
              <a:rPr lang="en-US" sz="1600" b="1" i="0" dirty="0">
                <a:solidFill>
                  <a:srgbClr val="374151"/>
                </a:solidFill>
                <a:effectLst/>
                <a:latin typeface="Söhne"/>
              </a:rPr>
              <a:t>Type:</a:t>
            </a:r>
            <a:r>
              <a:rPr lang="en-US" sz="1600" b="0" i="0" dirty="0">
                <a:solidFill>
                  <a:srgbClr val="374151"/>
                </a:solidFill>
                <a:effectLst/>
                <a:latin typeface="Söhne"/>
              </a:rPr>
              <a:t> NACA2415 is a symmetric airfoil.</a:t>
            </a:r>
          </a:p>
          <a:p>
            <a:pPr marL="742950" lvl="1" indent="-285750" algn="l">
              <a:buFont typeface="+mj-lt"/>
              <a:buAutoNum type="arabicPeriod"/>
            </a:pPr>
            <a:r>
              <a:rPr lang="en-US" sz="1600" b="1" i="0" dirty="0">
                <a:solidFill>
                  <a:srgbClr val="374151"/>
                </a:solidFill>
                <a:effectLst/>
                <a:latin typeface="Söhne"/>
              </a:rPr>
              <a:t>Thickness:</a:t>
            </a:r>
            <a:r>
              <a:rPr lang="en-US" sz="1600" b="0" i="0" dirty="0">
                <a:solidFill>
                  <a:srgbClr val="374151"/>
                </a:solidFill>
                <a:effectLst/>
                <a:latin typeface="Söhne"/>
              </a:rPr>
              <a:t> 15% of the chord length.</a:t>
            </a:r>
          </a:p>
          <a:p>
            <a:pPr marL="742950" lvl="1" indent="-285750" algn="l">
              <a:buFont typeface="+mj-lt"/>
              <a:buAutoNum type="arabicPeriod"/>
            </a:pPr>
            <a:r>
              <a:rPr lang="en-US" sz="1600" b="1" i="0" dirty="0">
                <a:solidFill>
                  <a:srgbClr val="374151"/>
                </a:solidFill>
                <a:effectLst/>
                <a:latin typeface="Söhne"/>
              </a:rPr>
              <a:t>Camber:</a:t>
            </a:r>
            <a:r>
              <a:rPr lang="en-US" sz="1600" b="0" i="0" dirty="0">
                <a:solidFill>
                  <a:srgbClr val="374151"/>
                </a:solidFill>
                <a:effectLst/>
                <a:latin typeface="Söhne"/>
              </a:rPr>
              <a:t> Zero camber (symmetric upper and lower surfaces).</a:t>
            </a:r>
          </a:p>
          <a:p>
            <a:pPr algn="l">
              <a:buFont typeface="+mj-lt"/>
              <a:buAutoNum type="arabicPeriod"/>
            </a:pPr>
            <a:r>
              <a:rPr lang="en-US" sz="1600" b="1" i="0" dirty="0">
                <a:solidFill>
                  <a:srgbClr val="374151"/>
                </a:solidFill>
                <a:effectLst/>
                <a:latin typeface="Söhne"/>
              </a:rPr>
              <a:t>NACA Airfoil Naming Convention:</a:t>
            </a:r>
            <a:endParaRPr lang="en-US" sz="1600" b="0" i="0" dirty="0">
              <a:solidFill>
                <a:srgbClr val="374151"/>
              </a:solidFill>
              <a:effectLst/>
              <a:latin typeface="Söhne"/>
            </a:endParaRPr>
          </a:p>
          <a:p>
            <a:pPr marL="742950" lvl="1" indent="-285750" algn="l">
              <a:buFont typeface="+mj-lt"/>
              <a:buAutoNum type="arabicPeriod"/>
            </a:pPr>
            <a:r>
              <a:rPr lang="en-US" sz="1600" b="0" i="0" dirty="0">
                <a:solidFill>
                  <a:srgbClr val="374151"/>
                </a:solidFill>
                <a:effectLst/>
                <a:latin typeface="Söhne"/>
              </a:rPr>
              <a:t>Explain the NACA naming convention:</a:t>
            </a:r>
          </a:p>
          <a:p>
            <a:pPr marL="1143000" lvl="2" indent="-228600" algn="l">
              <a:buFont typeface="+mj-lt"/>
              <a:buAutoNum type="arabicPeriod"/>
            </a:pPr>
            <a:r>
              <a:rPr lang="en-US" sz="1600" b="0" i="0" dirty="0">
                <a:solidFill>
                  <a:srgbClr val="374151"/>
                </a:solidFill>
                <a:effectLst/>
                <a:latin typeface="Söhne"/>
              </a:rPr>
              <a:t>NACA24XY, where XY represents the thickness percentage.</a:t>
            </a:r>
          </a:p>
          <a:p>
            <a:pPr algn="l">
              <a:buFont typeface="+mj-lt"/>
              <a:buAutoNum type="arabicPeriod"/>
            </a:pPr>
            <a:r>
              <a:rPr lang="en-US" sz="1600" b="1" i="0" dirty="0">
                <a:solidFill>
                  <a:srgbClr val="374151"/>
                </a:solidFill>
                <a:effectLst/>
                <a:latin typeface="Söhne"/>
              </a:rPr>
              <a:t>Chord Length:</a:t>
            </a:r>
            <a:endParaRPr lang="en-US" sz="1600" b="0" i="0" dirty="0">
              <a:solidFill>
                <a:srgbClr val="374151"/>
              </a:solidFill>
              <a:effectLst/>
              <a:latin typeface="Söhne"/>
            </a:endParaRPr>
          </a:p>
          <a:p>
            <a:pPr marL="742950" lvl="1" indent="-285750" algn="l">
              <a:buFont typeface="+mj-lt"/>
              <a:buAutoNum type="arabicPeriod"/>
            </a:pPr>
            <a:r>
              <a:rPr lang="en-US" sz="1600" dirty="0">
                <a:solidFill>
                  <a:srgbClr val="374151"/>
                </a:solidFill>
                <a:latin typeface="Söhne"/>
              </a:rPr>
              <a:t>D</a:t>
            </a:r>
            <a:r>
              <a:rPr lang="en-US" sz="1600" b="0" i="0" dirty="0">
                <a:solidFill>
                  <a:srgbClr val="374151"/>
                </a:solidFill>
                <a:effectLst/>
                <a:latin typeface="Söhne"/>
              </a:rPr>
              <a:t>istance from the leading edge to the trailing edge.</a:t>
            </a:r>
          </a:p>
          <a:p>
            <a:pPr algn="l">
              <a:buFont typeface="+mj-lt"/>
              <a:buAutoNum type="arabicPeriod"/>
            </a:pPr>
            <a:r>
              <a:rPr lang="en-US" sz="1600" b="1" i="0" dirty="0">
                <a:solidFill>
                  <a:srgbClr val="374151"/>
                </a:solidFill>
                <a:effectLst/>
                <a:latin typeface="Söhne"/>
              </a:rPr>
              <a:t>Thickness Distribution:</a:t>
            </a:r>
            <a:endParaRPr lang="en-US" sz="1600" b="0" i="0" dirty="0">
              <a:solidFill>
                <a:srgbClr val="374151"/>
              </a:solidFill>
              <a:effectLst/>
              <a:latin typeface="Söhne"/>
            </a:endParaRPr>
          </a:p>
          <a:p>
            <a:pPr marL="742950" lvl="1" indent="-285750" algn="l">
              <a:buFont typeface="+mj-lt"/>
              <a:buAutoNum type="arabicPeriod"/>
            </a:pPr>
            <a:r>
              <a:rPr lang="en-US" sz="1600" dirty="0">
                <a:solidFill>
                  <a:srgbClr val="374151"/>
                </a:solidFill>
                <a:latin typeface="Söhne"/>
              </a:rPr>
              <a:t>T</a:t>
            </a:r>
            <a:r>
              <a:rPr lang="en-US" sz="1600" b="0" i="0" dirty="0">
                <a:solidFill>
                  <a:srgbClr val="374151"/>
                </a:solidFill>
                <a:effectLst/>
                <a:latin typeface="Söhne"/>
              </a:rPr>
              <a:t>hickness varies along the chord length, emphasizing the 15% thickness.</a:t>
            </a:r>
          </a:p>
          <a:p>
            <a:pPr algn="l">
              <a:buFont typeface="+mj-lt"/>
              <a:buAutoNum type="arabicPeriod"/>
            </a:pPr>
            <a:r>
              <a:rPr lang="en-US" sz="1600" b="1" i="0" dirty="0">
                <a:solidFill>
                  <a:srgbClr val="374151"/>
                </a:solidFill>
                <a:effectLst/>
                <a:latin typeface="Söhne"/>
              </a:rPr>
              <a:t>Aerodynamic Characteristics:</a:t>
            </a:r>
            <a:endParaRPr lang="en-US" sz="1600" b="0" i="0" dirty="0">
              <a:solidFill>
                <a:srgbClr val="374151"/>
              </a:solidFill>
              <a:effectLst/>
              <a:latin typeface="Söhne"/>
            </a:endParaRPr>
          </a:p>
          <a:p>
            <a:pPr marL="1143000" lvl="2" indent="-228600" algn="l">
              <a:buFont typeface="+mj-lt"/>
              <a:buAutoNum type="arabicPeriod"/>
            </a:pPr>
            <a:r>
              <a:rPr lang="en-US" sz="1600" b="0" i="0" dirty="0">
                <a:solidFill>
                  <a:srgbClr val="374151"/>
                </a:solidFill>
                <a:effectLst/>
                <a:latin typeface="Söhne"/>
              </a:rPr>
              <a:t>Suitable for applications requiring higher lift.</a:t>
            </a:r>
          </a:p>
          <a:p>
            <a:pPr marL="1143000" lvl="2" indent="-228600" algn="l">
              <a:buFont typeface="+mj-lt"/>
              <a:buAutoNum type="arabicPeriod"/>
            </a:pPr>
            <a:r>
              <a:rPr lang="en-US" sz="1600" b="0" i="0" dirty="0">
                <a:solidFill>
                  <a:srgbClr val="374151"/>
                </a:solidFill>
                <a:effectLst/>
                <a:latin typeface="Söhne"/>
              </a:rPr>
              <a:t>Enhanced performance in low-speed regimes.</a:t>
            </a:r>
          </a:p>
          <a:p>
            <a:pPr algn="l">
              <a:buFont typeface="+mj-lt"/>
              <a:buAutoNum type="arabicPeriod"/>
            </a:pPr>
            <a:r>
              <a:rPr lang="en-US" sz="1600" b="1" i="0" dirty="0">
                <a:solidFill>
                  <a:srgbClr val="374151"/>
                </a:solidFill>
                <a:effectLst/>
                <a:latin typeface="Söhne"/>
              </a:rPr>
              <a:t>Application Areas:</a:t>
            </a:r>
            <a:endParaRPr lang="en-US" sz="1600" b="0" i="0" dirty="0">
              <a:solidFill>
                <a:srgbClr val="374151"/>
              </a:solidFill>
              <a:effectLst/>
              <a:latin typeface="Söhne"/>
            </a:endParaRPr>
          </a:p>
          <a:p>
            <a:pPr marL="1143000" lvl="2" indent="-228600" algn="l">
              <a:buFont typeface="+mj-lt"/>
              <a:buAutoNum type="arabicPeriod"/>
            </a:pPr>
            <a:r>
              <a:rPr lang="en-US" sz="1600" b="0" i="0" dirty="0">
                <a:solidFill>
                  <a:srgbClr val="374151"/>
                </a:solidFill>
                <a:effectLst/>
                <a:latin typeface="Söhne"/>
              </a:rPr>
              <a:t>Light general aviation aircraft.</a:t>
            </a:r>
          </a:p>
          <a:p>
            <a:pPr marL="1143000" lvl="2" indent="-228600" algn="l">
              <a:buFont typeface="+mj-lt"/>
              <a:buAutoNum type="arabicPeriod"/>
            </a:pPr>
            <a:r>
              <a:rPr lang="en-US" sz="1600" b="0" i="0" dirty="0">
                <a:solidFill>
                  <a:srgbClr val="374151"/>
                </a:solidFill>
                <a:effectLst/>
                <a:latin typeface="Söhne"/>
              </a:rPr>
              <a:t>Unmanned Aerial Vehicles (UAVs).</a:t>
            </a:r>
          </a:p>
        </p:txBody>
      </p:sp>
    </p:spTree>
    <p:extLst>
      <p:ext uri="{BB962C8B-B14F-4D97-AF65-F5344CB8AC3E}">
        <p14:creationId xmlns:p14="http://schemas.microsoft.com/office/powerpoint/2010/main" val="384352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529D-F2C0-A535-E9C9-9E2287DDF60A}"/>
              </a:ext>
            </a:extLst>
          </p:cNvPr>
          <p:cNvSpPr>
            <a:spLocks noGrp="1"/>
          </p:cNvSpPr>
          <p:nvPr>
            <p:ph type="title"/>
          </p:nvPr>
        </p:nvSpPr>
        <p:spPr>
          <a:xfrm>
            <a:off x="335280" y="99949"/>
            <a:ext cx="10515600" cy="1325563"/>
          </a:xfrm>
          <a:ln>
            <a:solidFill>
              <a:schemeClr val="bg1"/>
            </a:solidFill>
          </a:ln>
        </p:spPr>
        <p:txBody>
          <a:bodyPr/>
          <a:lstStyle/>
          <a:p>
            <a:r>
              <a:rPr lang="en-US" b="1" dirty="0">
                <a:solidFill>
                  <a:schemeClr val="accent6">
                    <a:lumMod val="50000"/>
                  </a:schemeClr>
                </a:solidFill>
              </a:rPr>
              <a:t>AIRFOIL – 3 [NACA4412]</a:t>
            </a:r>
            <a:endParaRPr lang="en-IN" b="1" dirty="0">
              <a:solidFill>
                <a:schemeClr val="accent6">
                  <a:lumMod val="50000"/>
                </a:schemeClr>
              </a:solidFill>
            </a:endParaRPr>
          </a:p>
        </p:txBody>
      </p:sp>
      <p:pic>
        <p:nvPicPr>
          <p:cNvPr id="5" name="Picture 4">
            <a:extLst>
              <a:ext uri="{FF2B5EF4-FFF2-40B4-BE49-F238E27FC236}">
                <a16:creationId xmlns:a16="http://schemas.microsoft.com/office/drawing/2014/main" id="{A469EAEF-7FA4-0D9F-FFEF-31863199A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924" y="1691640"/>
            <a:ext cx="6771131" cy="3806902"/>
          </a:xfrm>
          <a:prstGeom prst="rect">
            <a:avLst/>
          </a:prstGeom>
        </p:spPr>
      </p:pic>
      <p:sp>
        <p:nvSpPr>
          <p:cNvPr id="7" name="TextBox 6">
            <a:extLst>
              <a:ext uri="{FF2B5EF4-FFF2-40B4-BE49-F238E27FC236}">
                <a16:creationId xmlns:a16="http://schemas.microsoft.com/office/drawing/2014/main" id="{FB437F3F-EF1C-DBC1-C0E1-57807BA43A4E}"/>
              </a:ext>
            </a:extLst>
          </p:cNvPr>
          <p:cNvSpPr txBox="1"/>
          <p:nvPr/>
        </p:nvSpPr>
        <p:spPr>
          <a:xfrm>
            <a:off x="550926" y="1188188"/>
            <a:ext cx="4030218" cy="5863144"/>
          </a:xfrm>
          <a:prstGeom prst="rect">
            <a:avLst/>
          </a:prstGeom>
          <a:noFill/>
        </p:spPr>
        <p:txBody>
          <a:bodyPr wrap="square">
            <a:spAutoFit/>
          </a:bodyPr>
          <a:lstStyle/>
          <a:p>
            <a:pPr algn="l">
              <a:buFont typeface="+mj-lt"/>
              <a:buAutoNum type="arabicPeriod"/>
            </a:pPr>
            <a:r>
              <a:rPr lang="en-US" sz="1500" b="1" i="0" dirty="0">
                <a:solidFill>
                  <a:srgbClr val="374151"/>
                </a:solidFill>
                <a:effectLst/>
                <a:latin typeface="Söhne"/>
              </a:rPr>
              <a:t>Airfoil Characteristics:</a:t>
            </a:r>
            <a:endParaRPr lang="en-US" sz="1500" b="0" i="0" dirty="0">
              <a:solidFill>
                <a:srgbClr val="374151"/>
              </a:solidFill>
              <a:effectLst/>
              <a:latin typeface="Söhne"/>
            </a:endParaRPr>
          </a:p>
          <a:p>
            <a:pPr marL="742950" lvl="1" indent="-285750" algn="l">
              <a:buFont typeface="+mj-lt"/>
              <a:buAutoNum type="arabicPeriod"/>
            </a:pPr>
            <a:r>
              <a:rPr lang="en-US" sz="1500" b="1" i="0" dirty="0">
                <a:solidFill>
                  <a:srgbClr val="374151"/>
                </a:solidFill>
                <a:effectLst/>
                <a:latin typeface="Söhne"/>
              </a:rPr>
              <a:t>Type:</a:t>
            </a:r>
            <a:r>
              <a:rPr lang="en-US" sz="1500" b="0" i="0" dirty="0">
                <a:solidFill>
                  <a:srgbClr val="374151"/>
                </a:solidFill>
                <a:effectLst/>
                <a:latin typeface="Söhne"/>
              </a:rPr>
              <a:t> NACA4412 is a cambered airfoil.</a:t>
            </a:r>
          </a:p>
          <a:p>
            <a:pPr marL="742950" lvl="1" indent="-285750" algn="l">
              <a:buFont typeface="+mj-lt"/>
              <a:buAutoNum type="arabicPeriod"/>
            </a:pPr>
            <a:r>
              <a:rPr lang="en-US" sz="1500" b="1" i="0" dirty="0">
                <a:solidFill>
                  <a:srgbClr val="374151"/>
                </a:solidFill>
                <a:effectLst/>
                <a:latin typeface="Söhne"/>
              </a:rPr>
              <a:t>Thickness:</a:t>
            </a:r>
            <a:r>
              <a:rPr lang="en-US" sz="1500" b="0" i="0" dirty="0">
                <a:solidFill>
                  <a:srgbClr val="374151"/>
                </a:solidFill>
                <a:effectLst/>
                <a:latin typeface="Söhne"/>
              </a:rPr>
              <a:t> 12% of the chord length.</a:t>
            </a:r>
          </a:p>
          <a:p>
            <a:pPr marL="742950" lvl="1" indent="-285750" algn="l">
              <a:buFont typeface="+mj-lt"/>
              <a:buAutoNum type="arabicPeriod"/>
            </a:pPr>
            <a:r>
              <a:rPr lang="en-US" sz="1500" b="1" i="0" dirty="0">
                <a:solidFill>
                  <a:srgbClr val="374151"/>
                </a:solidFill>
                <a:effectLst/>
                <a:latin typeface="Söhne"/>
              </a:rPr>
              <a:t>Camber:</a:t>
            </a:r>
            <a:r>
              <a:rPr lang="en-US" sz="1500" b="0" i="0" dirty="0">
                <a:solidFill>
                  <a:srgbClr val="374151"/>
                </a:solidFill>
                <a:effectLst/>
                <a:latin typeface="Söhne"/>
              </a:rPr>
              <a:t> 4% of the chord length, positioned at 40% of the chord.</a:t>
            </a:r>
          </a:p>
          <a:p>
            <a:pPr algn="l">
              <a:buFont typeface="+mj-lt"/>
              <a:buAutoNum type="arabicPeriod"/>
            </a:pPr>
            <a:r>
              <a:rPr lang="en-US" sz="1500" b="1" i="0" dirty="0">
                <a:solidFill>
                  <a:srgbClr val="374151"/>
                </a:solidFill>
                <a:effectLst/>
                <a:latin typeface="Söhne"/>
              </a:rPr>
              <a:t>NACA Airfoil Naming Convention:</a:t>
            </a:r>
            <a:endParaRPr lang="en-US" sz="1500" b="0" i="0" dirty="0">
              <a:solidFill>
                <a:srgbClr val="374151"/>
              </a:solidFill>
              <a:effectLst/>
              <a:latin typeface="Söhne"/>
            </a:endParaRPr>
          </a:p>
          <a:p>
            <a:pPr marL="1143000" lvl="2" indent="-228600" algn="l">
              <a:buFont typeface="+mj-lt"/>
              <a:buAutoNum type="arabicPeriod"/>
            </a:pPr>
            <a:r>
              <a:rPr lang="en-US" sz="1500" b="0" i="0" dirty="0">
                <a:solidFill>
                  <a:srgbClr val="374151"/>
                </a:solidFill>
                <a:effectLst/>
                <a:latin typeface="Söhne"/>
              </a:rPr>
              <a:t>NACA44XY, where XY represents the thickness percentage.</a:t>
            </a:r>
          </a:p>
          <a:p>
            <a:pPr algn="l">
              <a:buFont typeface="+mj-lt"/>
              <a:buAutoNum type="arabicPeriod"/>
            </a:pPr>
            <a:r>
              <a:rPr lang="en-US" sz="1500" b="1" i="0" dirty="0">
                <a:solidFill>
                  <a:srgbClr val="374151"/>
                </a:solidFill>
                <a:effectLst/>
                <a:latin typeface="Söhne"/>
              </a:rPr>
              <a:t>Chord Length:</a:t>
            </a:r>
            <a:endParaRPr lang="en-US" sz="1500" b="0" i="0" dirty="0">
              <a:solidFill>
                <a:srgbClr val="374151"/>
              </a:solidFill>
              <a:effectLst/>
              <a:latin typeface="Söhne"/>
            </a:endParaRPr>
          </a:p>
          <a:p>
            <a:pPr marL="742950" lvl="1" indent="-285750" algn="l">
              <a:buFont typeface="+mj-lt"/>
              <a:buAutoNum type="arabicPeriod"/>
            </a:pPr>
            <a:r>
              <a:rPr lang="en-US" sz="1500" dirty="0">
                <a:solidFill>
                  <a:srgbClr val="374151"/>
                </a:solidFill>
                <a:latin typeface="Söhne"/>
              </a:rPr>
              <a:t>D</a:t>
            </a:r>
            <a:r>
              <a:rPr lang="en-US" sz="1500" b="0" i="0" dirty="0">
                <a:solidFill>
                  <a:srgbClr val="374151"/>
                </a:solidFill>
                <a:effectLst/>
                <a:latin typeface="Söhne"/>
              </a:rPr>
              <a:t>istance from the leading edge to the trailing edge.</a:t>
            </a:r>
          </a:p>
          <a:p>
            <a:pPr algn="l">
              <a:buFont typeface="+mj-lt"/>
              <a:buAutoNum type="arabicPeriod"/>
            </a:pPr>
            <a:r>
              <a:rPr lang="en-US" sz="1500" b="1" i="0" dirty="0">
                <a:solidFill>
                  <a:srgbClr val="374151"/>
                </a:solidFill>
                <a:effectLst/>
                <a:latin typeface="Söhne"/>
              </a:rPr>
              <a:t>Camber Distribution:</a:t>
            </a:r>
            <a:endParaRPr lang="en-US" sz="1500" b="0" i="0" dirty="0">
              <a:solidFill>
                <a:srgbClr val="374151"/>
              </a:solidFill>
              <a:effectLst/>
              <a:latin typeface="Söhne"/>
            </a:endParaRPr>
          </a:p>
          <a:p>
            <a:pPr marL="742950" lvl="1" indent="-285750" algn="l">
              <a:buFont typeface="+mj-lt"/>
              <a:buAutoNum type="arabicPeriod"/>
            </a:pPr>
            <a:r>
              <a:rPr lang="en-US" sz="1500" dirty="0">
                <a:solidFill>
                  <a:srgbClr val="374151"/>
                </a:solidFill>
                <a:latin typeface="Söhne"/>
              </a:rPr>
              <a:t>C</a:t>
            </a:r>
            <a:r>
              <a:rPr lang="en-US" sz="1500" b="0" i="0" dirty="0">
                <a:solidFill>
                  <a:srgbClr val="374151"/>
                </a:solidFill>
                <a:effectLst/>
                <a:latin typeface="Söhne"/>
              </a:rPr>
              <a:t>amber distribution along the chord length, highlighting the 4% camber at 40% of the chord.</a:t>
            </a:r>
          </a:p>
          <a:p>
            <a:pPr algn="l">
              <a:buFont typeface="+mj-lt"/>
              <a:buAutoNum type="arabicPeriod"/>
            </a:pPr>
            <a:r>
              <a:rPr lang="en-US" sz="1500" b="1" i="0" dirty="0">
                <a:solidFill>
                  <a:srgbClr val="374151"/>
                </a:solidFill>
                <a:effectLst/>
                <a:latin typeface="Söhne"/>
              </a:rPr>
              <a:t>Aerodynamic Characteristics:</a:t>
            </a:r>
            <a:endParaRPr lang="en-US" sz="1500" b="0" i="0" dirty="0">
              <a:solidFill>
                <a:srgbClr val="374151"/>
              </a:solidFill>
              <a:effectLst/>
              <a:latin typeface="Söhne"/>
            </a:endParaRPr>
          </a:p>
          <a:p>
            <a:pPr marL="1143000" lvl="2" indent="-228600" algn="l">
              <a:buFont typeface="+mj-lt"/>
              <a:buAutoNum type="arabicPeriod"/>
            </a:pPr>
            <a:r>
              <a:rPr lang="en-US" sz="1500" b="0" i="0" dirty="0">
                <a:solidFill>
                  <a:srgbClr val="374151"/>
                </a:solidFill>
                <a:effectLst/>
                <a:latin typeface="Söhne"/>
              </a:rPr>
              <a:t>Improved lift characteristics due to camber.</a:t>
            </a:r>
          </a:p>
          <a:p>
            <a:pPr marL="1143000" lvl="2" indent="-228600" algn="l">
              <a:buFont typeface="+mj-lt"/>
              <a:buAutoNum type="arabicPeriod"/>
            </a:pPr>
            <a:r>
              <a:rPr lang="en-US" sz="1500" b="0" i="0" dirty="0">
                <a:solidFill>
                  <a:srgbClr val="374151"/>
                </a:solidFill>
                <a:effectLst/>
                <a:latin typeface="Söhne"/>
              </a:rPr>
              <a:t>Good performance in a range of applications.</a:t>
            </a:r>
          </a:p>
          <a:p>
            <a:pPr algn="l">
              <a:buFont typeface="+mj-lt"/>
              <a:buAutoNum type="arabicPeriod"/>
            </a:pPr>
            <a:r>
              <a:rPr lang="en-US" sz="1500" b="1" i="0" dirty="0">
                <a:solidFill>
                  <a:srgbClr val="374151"/>
                </a:solidFill>
                <a:effectLst/>
                <a:latin typeface="Söhne"/>
              </a:rPr>
              <a:t>Application Areas:</a:t>
            </a:r>
            <a:endParaRPr lang="en-US" sz="1500" b="0" i="0" dirty="0">
              <a:solidFill>
                <a:srgbClr val="374151"/>
              </a:solidFill>
              <a:effectLst/>
              <a:latin typeface="Söhne"/>
            </a:endParaRPr>
          </a:p>
          <a:p>
            <a:pPr marL="1143000" lvl="2" indent="-228600" algn="l">
              <a:buFont typeface="+mj-lt"/>
              <a:buAutoNum type="arabicPeriod"/>
            </a:pPr>
            <a:r>
              <a:rPr lang="en-US" sz="1500" b="0" i="0" dirty="0">
                <a:solidFill>
                  <a:srgbClr val="374151"/>
                </a:solidFill>
                <a:effectLst/>
                <a:latin typeface="Söhne"/>
              </a:rPr>
              <a:t>General aviation.</a:t>
            </a:r>
          </a:p>
          <a:p>
            <a:pPr marL="1143000" lvl="2" indent="-228600" algn="l">
              <a:buFont typeface="+mj-lt"/>
              <a:buAutoNum type="arabicPeriod"/>
            </a:pPr>
            <a:r>
              <a:rPr lang="en-US" sz="1500" b="0" i="0" dirty="0">
                <a:solidFill>
                  <a:srgbClr val="374151"/>
                </a:solidFill>
                <a:effectLst/>
                <a:latin typeface="Söhne"/>
              </a:rPr>
              <a:t>Small to medium-sized aircraft.</a:t>
            </a:r>
          </a:p>
          <a:p>
            <a:br>
              <a:rPr lang="en-US" sz="1500" dirty="0"/>
            </a:br>
            <a:endParaRPr lang="en-IN" sz="1500" dirty="0"/>
          </a:p>
        </p:txBody>
      </p:sp>
    </p:spTree>
    <p:extLst>
      <p:ext uri="{BB962C8B-B14F-4D97-AF65-F5344CB8AC3E}">
        <p14:creationId xmlns:p14="http://schemas.microsoft.com/office/powerpoint/2010/main" val="46177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0A35-ED22-4F79-E4CF-7F710434B236}"/>
              </a:ext>
            </a:extLst>
          </p:cNvPr>
          <p:cNvSpPr>
            <a:spLocks noGrp="1"/>
          </p:cNvSpPr>
          <p:nvPr>
            <p:ph type="title"/>
          </p:nvPr>
        </p:nvSpPr>
        <p:spPr>
          <a:xfrm>
            <a:off x="3483864" y="118237"/>
            <a:ext cx="5224272" cy="1325563"/>
          </a:xfrm>
          <a:ln w="38100">
            <a:solidFill>
              <a:schemeClr val="accent1">
                <a:lumMod val="75000"/>
              </a:schemeClr>
            </a:solidFill>
          </a:ln>
        </p:spPr>
        <p:txBody>
          <a:bodyPr/>
          <a:lstStyle/>
          <a:p>
            <a:r>
              <a:rPr lang="en-IN" b="1" dirty="0">
                <a:ln>
                  <a:solidFill>
                    <a:srgbClr val="92D050"/>
                  </a:solidFill>
                </a:ln>
                <a:solidFill>
                  <a:schemeClr val="accent2">
                    <a:lumMod val="50000"/>
                  </a:schemeClr>
                </a:solidFill>
              </a:rPr>
              <a:t>WING DESIGN – XFLR5 </a:t>
            </a:r>
          </a:p>
        </p:txBody>
      </p:sp>
      <p:pic>
        <p:nvPicPr>
          <p:cNvPr id="5" name="Picture 4">
            <a:extLst>
              <a:ext uri="{FF2B5EF4-FFF2-40B4-BE49-F238E27FC236}">
                <a16:creationId xmlns:a16="http://schemas.microsoft.com/office/drawing/2014/main" id="{9C766B66-9854-B301-8AE9-16085CD4F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63" y="1897139"/>
            <a:ext cx="8482073" cy="4768837"/>
          </a:xfrm>
          <a:prstGeom prst="rect">
            <a:avLst/>
          </a:prstGeom>
        </p:spPr>
      </p:pic>
    </p:spTree>
    <p:extLst>
      <p:ext uri="{BB962C8B-B14F-4D97-AF65-F5344CB8AC3E}">
        <p14:creationId xmlns:p14="http://schemas.microsoft.com/office/powerpoint/2010/main" val="283506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0065-A709-924F-E373-ED5CF5DC9C30}"/>
              </a:ext>
            </a:extLst>
          </p:cNvPr>
          <p:cNvSpPr>
            <a:spLocks noGrp="1"/>
          </p:cNvSpPr>
          <p:nvPr>
            <p:ph type="title"/>
          </p:nvPr>
        </p:nvSpPr>
        <p:spPr>
          <a:xfrm>
            <a:off x="838200" y="365125"/>
            <a:ext cx="2545080" cy="1325563"/>
          </a:xfrm>
        </p:spPr>
        <p:txBody>
          <a:bodyPr/>
          <a:lstStyle/>
          <a:p>
            <a:pPr algn="ctr"/>
            <a:r>
              <a:rPr lang="en-IN" b="1" dirty="0">
                <a:solidFill>
                  <a:schemeClr val="accent4">
                    <a:lumMod val="50000"/>
                  </a:schemeClr>
                </a:solidFill>
              </a:rPr>
              <a:t>TOP VIEW</a:t>
            </a:r>
          </a:p>
        </p:txBody>
      </p:sp>
      <p:pic>
        <p:nvPicPr>
          <p:cNvPr id="4" name="Picture 3">
            <a:extLst>
              <a:ext uri="{FF2B5EF4-FFF2-40B4-BE49-F238E27FC236}">
                <a16:creationId xmlns:a16="http://schemas.microsoft.com/office/drawing/2014/main" id="{59D06489-B5C5-46A7-3AA6-78926284F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728" y="1766466"/>
            <a:ext cx="7799832" cy="4385264"/>
          </a:xfrm>
          <a:prstGeom prst="rect">
            <a:avLst/>
          </a:prstGeom>
        </p:spPr>
      </p:pic>
    </p:spTree>
    <p:extLst>
      <p:ext uri="{BB962C8B-B14F-4D97-AF65-F5344CB8AC3E}">
        <p14:creationId xmlns:p14="http://schemas.microsoft.com/office/powerpoint/2010/main" val="126584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942</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Calibri Light</vt:lpstr>
      <vt:lpstr>Söhne</vt:lpstr>
      <vt:lpstr>Office Theme</vt:lpstr>
      <vt:lpstr>MALLA REDDY COLLEGE OF ENGINEERING &amp; TECHNOLOGY</vt:lpstr>
      <vt:lpstr>ABSTRACT</vt:lpstr>
      <vt:lpstr>INTRODUCTION</vt:lpstr>
      <vt:lpstr>DESIGN APPROACH</vt:lpstr>
      <vt:lpstr>AIRFOIL – 1 [NACA0012]</vt:lpstr>
      <vt:lpstr>AIRFOIL – 2 [NACA2415]</vt:lpstr>
      <vt:lpstr>AIRFOIL – 3 [NACA4412]</vt:lpstr>
      <vt:lpstr>WING DESIGN – XFLR5 </vt:lpstr>
      <vt:lpstr>TOP VIEW</vt:lpstr>
      <vt:lpstr>SIDE VIEW</vt:lpstr>
      <vt:lpstr>FRONT VIEW</vt:lpstr>
      <vt:lpstr>MANUAL CALCULATIONS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dc:title>
  <dc:creator>TIRUMALA SAI NITHIN</dc:creator>
  <cp:lastModifiedBy>Virat Bindu</cp:lastModifiedBy>
  <cp:revision>7</cp:revision>
  <dcterms:created xsi:type="dcterms:W3CDTF">2023-07-23T15:05:22Z</dcterms:created>
  <dcterms:modified xsi:type="dcterms:W3CDTF">2024-01-30T04:06:56Z</dcterms:modified>
</cp:coreProperties>
</file>