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79" r:id="rId4"/>
    <p:sldId id="274" r:id="rId5"/>
    <p:sldId id="280" r:id="rId6"/>
    <p:sldId id="285" r:id="rId7"/>
    <p:sldId id="281" r:id="rId8"/>
    <p:sldId id="282" r:id="rId9"/>
    <p:sldId id="283" r:id="rId10"/>
    <p:sldId id="284" r:id="rId11"/>
    <p:sldId id="278"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751B5-9A88-38B8-12AC-DE8622095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6B6E06-5C7E-BC26-9458-43AE6DDF5B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78D9B1-A5E5-6F66-690B-F2231BC14F33}"/>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5" name="Footer Placeholder 4">
            <a:extLst>
              <a:ext uri="{FF2B5EF4-FFF2-40B4-BE49-F238E27FC236}">
                <a16:creationId xmlns:a16="http://schemas.microsoft.com/office/drawing/2014/main" id="{4A3CD9B3-19A1-6F61-C95A-422026617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0377A3-CFBE-4366-51CA-F7E79379EB6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11967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83AD-153C-D3CA-0D4C-472C3A3506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259D40-05C5-7A8C-CB53-BCCCE44E0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0195D3-30B7-6F3B-CF8F-F274DE8EAC51}"/>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5" name="Footer Placeholder 4">
            <a:extLst>
              <a:ext uri="{FF2B5EF4-FFF2-40B4-BE49-F238E27FC236}">
                <a16:creationId xmlns:a16="http://schemas.microsoft.com/office/drawing/2014/main" id="{07C6B89B-2710-F944-677A-1F934A066F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ABB237-8924-B896-195B-52E2461F1838}"/>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71249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8EB0EF-FB0E-DB9F-D6AE-16B06E33AB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019CCB-9AF9-9288-0A21-82C54B8B1B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BB2C96-8BEE-E19F-D5A4-5DBE6E105BA9}"/>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5" name="Footer Placeholder 4">
            <a:extLst>
              <a:ext uri="{FF2B5EF4-FFF2-40B4-BE49-F238E27FC236}">
                <a16:creationId xmlns:a16="http://schemas.microsoft.com/office/drawing/2014/main" id="{83090986-06EA-9E05-2045-67155386B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114B0-3EB5-92D7-154B-427300FD9574}"/>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19599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964E-D2C1-C0EE-E7C0-FCA887B090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C1F4D8-05AF-945C-FC09-C059B071B6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6C3E97-13D1-AC9D-85A0-0AE990BD1EB7}"/>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5" name="Footer Placeholder 4">
            <a:extLst>
              <a:ext uri="{FF2B5EF4-FFF2-40B4-BE49-F238E27FC236}">
                <a16:creationId xmlns:a16="http://schemas.microsoft.com/office/drawing/2014/main" id="{15CA4693-0962-91AE-931A-877B1A380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6852F-FFDA-D415-6EE2-7068F644744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4980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2E10-004A-BD83-743D-DB6F21D51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C7D942-3AED-C118-D619-54BE9AEDD7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2F789E-ED07-7D7F-E789-906C22F6950E}"/>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5" name="Footer Placeholder 4">
            <a:extLst>
              <a:ext uri="{FF2B5EF4-FFF2-40B4-BE49-F238E27FC236}">
                <a16:creationId xmlns:a16="http://schemas.microsoft.com/office/drawing/2014/main" id="{89644AA2-B15B-9451-8D94-2B00E9DFC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73814C-240B-9B80-A8AB-F161F457AAAB}"/>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569785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DA89B-5076-20AE-4A8D-37DCD19D02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87087-1F1C-5B9D-C81B-6AEB785EB2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B5D92F-1660-27CF-FB16-21AD50BD4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617705-8B0A-F192-EB01-46F31F17548F}"/>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6" name="Footer Placeholder 5">
            <a:extLst>
              <a:ext uri="{FF2B5EF4-FFF2-40B4-BE49-F238E27FC236}">
                <a16:creationId xmlns:a16="http://schemas.microsoft.com/office/drawing/2014/main" id="{E3644C3D-49DC-8B99-7C34-C66F5D173D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42CB9F-DB82-2663-667F-46F87C75BBE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406680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2B53-8F9D-F003-99A7-CF6ACEE6BE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E6A7A4-591B-F055-42A3-69F4A11966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893D4D-74C6-D422-3000-600DEACB4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09463C-F930-A4F3-B4F8-710CD78F0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3CFBDC-9727-CABC-EC7D-39957CEDED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2EED72-4F83-C3E4-6417-141C44995510}"/>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8" name="Footer Placeholder 7">
            <a:extLst>
              <a:ext uri="{FF2B5EF4-FFF2-40B4-BE49-F238E27FC236}">
                <a16:creationId xmlns:a16="http://schemas.microsoft.com/office/drawing/2014/main" id="{425AACFF-FEDE-9AC5-3226-AF74DA5D13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8822CF-1B23-5328-396A-08C8D2EBC6B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301904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75B8-3A4E-6240-B2F0-5473C3DF78A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2284D0-5DB4-7474-CEAD-671948B35B37}"/>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4" name="Footer Placeholder 3">
            <a:extLst>
              <a:ext uri="{FF2B5EF4-FFF2-40B4-BE49-F238E27FC236}">
                <a16:creationId xmlns:a16="http://schemas.microsoft.com/office/drawing/2014/main" id="{83D8D84E-A7A2-0A21-87BE-91D8761979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06D3BC-0C51-35B4-4CE3-B6E3E8EAE940}"/>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90866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B3A9C5-E2BA-AE94-04C1-62F91D6E8A6B}"/>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3" name="Footer Placeholder 2">
            <a:extLst>
              <a:ext uri="{FF2B5EF4-FFF2-40B4-BE49-F238E27FC236}">
                <a16:creationId xmlns:a16="http://schemas.microsoft.com/office/drawing/2014/main" id="{61E7B118-B7CC-051F-72C9-94725925DE2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FD717-CF91-2DD3-CDB5-1CA77EC5364D}"/>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94586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9832-9746-EB19-EE29-EF7837FA8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6E79E0-7E94-53F9-11AD-CC4760985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8D5B51D-E813-9813-39B7-6AF4CB3CA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362AE-ADCB-E369-F11D-6B59791A10AB}"/>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6" name="Footer Placeholder 5">
            <a:extLst>
              <a:ext uri="{FF2B5EF4-FFF2-40B4-BE49-F238E27FC236}">
                <a16:creationId xmlns:a16="http://schemas.microsoft.com/office/drawing/2014/main" id="{108D92D2-50E4-07CC-4B56-E57A51FBEB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C91B3-FE7A-A2B9-54A4-0A26F1A6BF5A}"/>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161851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0525-D52F-E82B-60E5-5B767CA000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291860-316F-EC19-4498-3F2C829357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183BFF-6BE0-4700-0B33-B4EE30BB3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ED9E39-E5BB-E122-02F9-F6E35552F77D}"/>
              </a:ext>
            </a:extLst>
          </p:cNvPr>
          <p:cNvSpPr>
            <a:spLocks noGrp="1"/>
          </p:cNvSpPr>
          <p:nvPr>
            <p:ph type="dt" sz="half" idx="10"/>
          </p:nvPr>
        </p:nvSpPr>
        <p:spPr/>
        <p:txBody>
          <a:bodyPr/>
          <a:lstStyle/>
          <a:p>
            <a:fld id="{4AB129AF-4225-494D-8F23-AD36DCD13301}" type="datetimeFigureOut">
              <a:rPr lang="en-IN" smtClean="0"/>
              <a:t>11-02-2024</a:t>
            </a:fld>
            <a:endParaRPr lang="en-IN"/>
          </a:p>
        </p:txBody>
      </p:sp>
      <p:sp>
        <p:nvSpPr>
          <p:cNvPr id="6" name="Footer Placeholder 5">
            <a:extLst>
              <a:ext uri="{FF2B5EF4-FFF2-40B4-BE49-F238E27FC236}">
                <a16:creationId xmlns:a16="http://schemas.microsoft.com/office/drawing/2014/main" id="{0ADAE069-6BD4-7048-AD36-07782DC338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5CC8D-0739-8312-D70D-233AA0470A3F}"/>
              </a:ext>
            </a:extLst>
          </p:cNvPr>
          <p:cNvSpPr>
            <a:spLocks noGrp="1"/>
          </p:cNvSpPr>
          <p:nvPr>
            <p:ph type="sldNum" sz="quarter" idx="12"/>
          </p:nvPr>
        </p:nvSpPr>
        <p:spPr/>
        <p:txBody>
          <a:bodyPr/>
          <a:lstStyle/>
          <a:p>
            <a:fld id="{4348C5AA-F267-4FB0-939F-E1FD256385D0}" type="slidenum">
              <a:rPr lang="en-IN" smtClean="0"/>
              <a:t>‹#›</a:t>
            </a:fld>
            <a:endParaRPr lang="en-IN"/>
          </a:p>
        </p:txBody>
      </p:sp>
    </p:spTree>
    <p:extLst>
      <p:ext uri="{BB962C8B-B14F-4D97-AF65-F5344CB8AC3E}">
        <p14:creationId xmlns:p14="http://schemas.microsoft.com/office/powerpoint/2010/main" val="243175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F9BEAE-0934-2844-85AB-E789DC345A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FAAEA4-1974-D64C-9A74-997A85312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D32ED-D70B-56A0-2046-3E9ABCA7E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129AF-4225-494D-8F23-AD36DCD13301}" type="datetimeFigureOut">
              <a:rPr lang="en-IN" smtClean="0"/>
              <a:t>11-02-2024</a:t>
            </a:fld>
            <a:endParaRPr lang="en-IN"/>
          </a:p>
        </p:txBody>
      </p:sp>
      <p:sp>
        <p:nvSpPr>
          <p:cNvPr id="5" name="Footer Placeholder 4">
            <a:extLst>
              <a:ext uri="{FF2B5EF4-FFF2-40B4-BE49-F238E27FC236}">
                <a16:creationId xmlns:a16="http://schemas.microsoft.com/office/drawing/2014/main" id="{945BBA82-A6BB-08BC-3E20-B41C5DCFB5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F54427-9190-6FB0-EE8A-8C04B3EA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8C5AA-F267-4FB0-939F-E1FD256385D0}" type="slidenum">
              <a:rPr lang="en-IN" smtClean="0"/>
              <a:t>‹#›</a:t>
            </a:fld>
            <a:endParaRPr lang="en-IN"/>
          </a:p>
        </p:txBody>
      </p:sp>
    </p:spTree>
    <p:extLst>
      <p:ext uri="{BB962C8B-B14F-4D97-AF65-F5344CB8AC3E}">
        <p14:creationId xmlns:p14="http://schemas.microsoft.com/office/powerpoint/2010/main" val="1002589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E2EC2CC-6C40-44C2-C36C-2CB47315557A}"/>
              </a:ext>
            </a:extLst>
          </p:cNvPr>
          <p:cNvSpPr>
            <a:spLocks noGrp="1"/>
          </p:cNvSpPr>
          <p:nvPr>
            <p:ph type="ctrTitle"/>
          </p:nvPr>
        </p:nvSpPr>
        <p:spPr>
          <a:xfrm>
            <a:off x="531844" y="237930"/>
            <a:ext cx="11290041" cy="629817"/>
          </a:xfrm>
          <a:solidFill>
            <a:schemeClr val="bg2"/>
          </a:solidFill>
        </p:spPr>
        <p:style>
          <a:lnRef idx="2">
            <a:schemeClr val="accent2"/>
          </a:lnRef>
          <a:fillRef idx="1">
            <a:schemeClr val="lt1"/>
          </a:fillRef>
          <a:effectRef idx="0">
            <a:schemeClr val="accent2"/>
          </a:effectRef>
          <a:fontRef idx="minor">
            <a:schemeClr val="dk1"/>
          </a:fontRef>
        </p:style>
        <p:txBody>
          <a:bodyPr>
            <a:normAutofit/>
          </a:bodyPr>
          <a:lstStyle/>
          <a:p>
            <a:r>
              <a:rPr lang="en-IN" sz="3600" b="1" dirty="0">
                <a:ln w="0"/>
                <a:solidFill>
                  <a:schemeClr val="tx2">
                    <a:lumMod val="50000"/>
                  </a:schemeClr>
                </a:solidFill>
                <a:effectLst>
                  <a:outerShdw blurRad="38100" dist="25400" dir="5400000" algn="ctr" rotWithShape="0">
                    <a:srgbClr val="6E747A">
                      <a:alpha val="43000"/>
                    </a:srgbClr>
                  </a:outerShdw>
                </a:effectLst>
              </a:rPr>
              <a:t>MALLA REDDY COLLEGE OF ENGINEERING &amp; TECHNOLOGY</a:t>
            </a:r>
          </a:p>
        </p:txBody>
      </p:sp>
      <p:pic>
        <p:nvPicPr>
          <p:cNvPr id="16" name="Picture 15">
            <a:extLst>
              <a:ext uri="{FF2B5EF4-FFF2-40B4-BE49-F238E27FC236}">
                <a16:creationId xmlns:a16="http://schemas.microsoft.com/office/drawing/2014/main" id="{3C99C5E0-1D5C-34D5-B4A3-4E5F569548AC}"/>
              </a:ext>
            </a:extLst>
          </p:cNvPr>
          <p:cNvPicPr>
            <a:picLocks noChangeAspect="1"/>
          </p:cNvPicPr>
          <p:nvPr/>
        </p:nvPicPr>
        <p:blipFill>
          <a:blip r:embed="rId2"/>
          <a:stretch>
            <a:fillRect/>
          </a:stretch>
        </p:blipFill>
        <p:spPr>
          <a:xfrm>
            <a:off x="4874784" y="1452522"/>
            <a:ext cx="2087489" cy="1703221"/>
          </a:xfrm>
          <a:prstGeom prst="rect">
            <a:avLst/>
          </a:prstGeom>
        </p:spPr>
      </p:pic>
      <p:sp>
        <p:nvSpPr>
          <p:cNvPr id="20" name="TextBox 19">
            <a:extLst>
              <a:ext uri="{FF2B5EF4-FFF2-40B4-BE49-F238E27FC236}">
                <a16:creationId xmlns:a16="http://schemas.microsoft.com/office/drawing/2014/main" id="{13A0D96F-5607-EC78-0B1E-B80628F1B7B2}"/>
              </a:ext>
            </a:extLst>
          </p:cNvPr>
          <p:cNvSpPr txBox="1"/>
          <p:nvPr/>
        </p:nvSpPr>
        <p:spPr>
          <a:xfrm>
            <a:off x="2569270" y="867747"/>
            <a:ext cx="721518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3200" dirty="0"/>
              <a:t>Department of Aeronautical Engineering</a:t>
            </a:r>
          </a:p>
        </p:txBody>
      </p:sp>
      <p:sp>
        <p:nvSpPr>
          <p:cNvPr id="22" name="TextBox 21">
            <a:extLst>
              <a:ext uri="{FF2B5EF4-FFF2-40B4-BE49-F238E27FC236}">
                <a16:creationId xmlns:a16="http://schemas.microsoft.com/office/drawing/2014/main" id="{3FE5FD3A-49DD-6F52-4E57-9843405AE710}"/>
              </a:ext>
            </a:extLst>
          </p:cNvPr>
          <p:cNvSpPr txBox="1"/>
          <p:nvPr/>
        </p:nvSpPr>
        <p:spPr>
          <a:xfrm>
            <a:off x="2869576" y="3136612"/>
            <a:ext cx="6097904" cy="584775"/>
          </a:xfrm>
          <a:prstGeom prst="rect">
            <a:avLst/>
          </a:prstGeom>
          <a:noFill/>
        </p:spPr>
        <p:txBody>
          <a:bodyPr wrap="square">
            <a:spAutoFit/>
          </a:bodyPr>
          <a:lstStyle/>
          <a:p>
            <a:pPr algn="ctr"/>
            <a:r>
              <a:rPr lang="en-IN" sz="3200">
                <a:ln w="0">
                  <a:solidFill>
                    <a:srgbClr val="C00000"/>
                  </a:solidFill>
                </a:ln>
                <a:solidFill>
                  <a:srgbClr val="FF0000"/>
                </a:solidFill>
                <a:effectLst>
                  <a:outerShdw blurRad="38100" dist="25400" dir="5400000" algn="ctr" rotWithShape="0">
                    <a:srgbClr val="6E747A">
                      <a:alpha val="43000"/>
                    </a:srgbClr>
                  </a:outerShdw>
                </a:effectLst>
              </a:rPr>
              <a:t>MAJOR </a:t>
            </a:r>
            <a:r>
              <a:rPr lang="en-IN" sz="3200" dirty="0">
                <a:ln w="0">
                  <a:solidFill>
                    <a:srgbClr val="C00000"/>
                  </a:solidFill>
                </a:ln>
                <a:solidFill>
                  <a:srgbClr val="FF0000"/>
                </a:solidFill>
                <a:effectLst>
                  <a:outerShdw blurRad="38100" dist="25400" dir="5400000" algn="ctr" rotWithShape="0">
                    <a:srgbClr val="6E747A">
                      <a:alpha val="43000"/>
                    </a:srgbClr>
                  </a:outerShdw>
                </a:effectLst>
              </a:rPr>
              <a:t>PROJECT</a:t>
            </a:r>
          </a:p>
        </p:txBody>
      </p:sp>
      <p:sp>
        <p:nvSpPr>
          <p:cNvPr id="24" name="TextBox 23">
            <a:extLst>
              <a:ext uri="{FF2B5EF4-FFF2-40B4-BE49-F238E27FC236}">
                <a16:creationId xmlns:a16="http://schemas.microsoft.com/office/drawing/2014/main" id="{0D872C98-4071-FCA2-03B3-4BCDCEB12BFC}"/>
              </a:ext>
            </a:extLst>
          </p:cNvPr>
          <p:cNvSpPr txBox="1"/>
          <p:nvPr/>
        </p:nvSpPr>
        <p:spPr>
          <a:xfrm>
            <a:off x="1201076" y="3891073"/>
            <a:ext cx="9951574" cy="954107"/>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sz="2800" dirty="0">
                <a:solidFill>
                  <a:srgbClr val="660033"/>
                </a:solidFill>
              </a:rPr>
              <a:t>Design and Analysis of Hybrid VTOL Wing of a Fixed Wing UAV Using an AI Model</a:t>
            </a:r>
            <a:endParaRPr lang="en-IN" sz="2800" dirty="0">
              <a:solidFill>
                <a:srgbClr val="660033"/>
              </a:solidFill>
            </a:endParaRPr>
          </a:p>
        </p:txBody>
      </p:sp>
      <p:sp>
        <p:nvSpPr>
          <p:cNvPr id="26" name="TextBox 25">
            <a:extLst>
              <a:ext uri="{FF2B5EF4-FFF2-40B4-BE49-F238E27FC236}">
                <a16:creationId xmlns:a16="http://schemas.microsoft.com/office/drawing/2014/main" id="{994D7E43-964A-F0B8-513C-F8661B62753F}"/>
              </a:ext>
            </a:extLst>
          </p:cNvPr>
          <p:cNvSpPr txBox="1"/>
          <p:nvPr/>
        </p:nvSpPr>
        <p:spPr>
          <a:xfrm>
            <a:off x="901959" y="4979937"/>
            <a:ext cx="11290041" cy="1323439"/>
          </a:xfrm>
          <a:prstGeom prst="rect">
            <a:avLst/>
          </a:prstGeom>
          <a:noFill/>
        </p:spPr>
        <p:txBody>
          <a:bodyPr wrap="square">
            <a:spAutoFit/>
          </a:bodyPr>
          <a:lstStyle/>
          <a:p>
            <a:pPr algn="l"/>
            <a:r>
              <a:rPr lang="en-IN" sz="2000" dirty="0"/>
              <a:t> </a:t>
            </a:r>
            <a:r>
              <a:rPr lang="en-IN" sz="2000" b="1" dirty="0"/>
              <a:t>Under the Guidance of                                                                                Presented by: Batch No: 12</a:t>
            </a:r>
          </a:p>
          <a:p>
            <a:pPr algn="l"/>
            <a:r>
              <a:rPr lang="en-IN" sz="2000" b="1" dirty="0"/>
              <a:t>      </a:t>
            </a:r>
            <a:r>
              <a:rPr lang="en-IN" sz="2000" b="1" dirty="0">
                <a:solidFill>
                  <a:schemeClr val="accent1">
                    <a:lumMod val="50000"/>
                  </a:schemeClr>
                </a:solidFill>
              </a:rPr>
              <a:t>Mr. M. </a:t>
            </a:r>
            <a:r>
              <a:rPr lang="en-IN" sz="2000" b="1" dirty="0" err="1">
                <a:solidFill>
                  <a:schemeClr val="accent1">
                    <a:lumMod val="50000"/>
                  </a:schemeClr>
                </a:solidFill>
              </a:rPr>
              <a:t>Yugender</a:t>
            </a:r>
            <a:r>
              <a:rPr lang="en-IN" sz="2000" b="1" dirty="0">
                <a:solidFill>
                  <a:schemeClr val="accent1">
                    <a:lumMod val="75000"/>
                  </a:schemeClr>
                </a:solidFill>
              </a:rPr>
              <a:t>                                                                                    </a:t>
            </a:r>
            <a:r>
              <a:rPr lang="en-IN" sz="2000" b="1" dirty="0">
                <a:solidFill>
                  <a:schemeClr val="tx2">
                    <a:lumMod val="75000"/>
                  </a:schemeClr>
                </a:solidFill>
              </a:rPr>
              <a:t>SHAIK NAWAZ   (20N31A2134)</a:t>
            </a:r>
          </a:p>
          <a:p>
            <a:pPr algn="l"/>
            <a:r>
              <a:rPr lang="en-IN" sz="2000" b="1" dirty="0"/>
              <a:t>      </a:t>
            </a:r>
            <a:r>
              <a:rPr lang="en-IN" sz="2000" b="1" dirty="0">
                <a:solidFill>
                  <a:schemeClr val="accent1"/>
                </a:solidFill>
              </a:rPr>
              <a:t>Associate Professor                                                                       </a:t>
            </a:r>
            <a:r>
              <a:rPr lang="en-IN" sz="2000" b="1" dirty="0">
                <a:solidFill>
                  <a:schemeClr val="tx2">
                    <a:lumMod val="75000"/>
                  </a:schemeClr>
                </a:solidFill>
              </a:rPr>
              <a:t>TIRUMALA SAI NITHIN (20N31A2135)   </a:t>
            </a:r>
          </a:p>
          <a:p>
            <a:pPr algn="l"/>
            <a:r>
              <a:rPr lang="en-IN" sz="2000" b="1" dirty="0">
                <a:solidFill>
                  <a:srgbClr val="7030A0"/>
                </a:solidFill>
              </a:rPr>
              <a:t>                                                                                                                         </a:t>
            </a:r>
            <a:r>
              <a:rPr lang="en-IN" sz="2000" b="1" dirty="0">
                <a:solidFill>
                  <a:schemeClr val="tx2">
                    <a:lumMod val="75000"/>
                  </a:schemeClr>
                </a:solidFill>
              </a:rPr>
              <a:t>V.HIMABINDU (20N31A2136)                             </a:t>
            </a:r>
            <a:endParaRPr lang="en-IN" sz="2000" dirty="0">
              <a:solidFill>
                <a:schemeClr val="tx2">
                  <a:lumMod val="75000"/>
                </a:schemeClr>
              </a:solidFill>
            </a:endParaRPr>
          </a:p>
        </p:txBody>
      </p:sp>
    </p:spTree>
    <p:extLst>
      <p:ext uri="{BB962C8B-B14F-4D97-AF65-F5344CB8AC3E}">
        <p14:creationId xmlns:p14="http://schemas.microsoft.com/office/powerpoint/2010/main" val="182352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EDDCCA-EA79-50CB-A19C-B6EE5D4C4003}"/>
              </a:ext>
            </a:extLst>
          </p:cNvPr>
          <p:cNvSpPr txBox="1"/>
          <p:nvPr/>
        </p:nvSpPr>
        <p:spPr>
          <a:xfrm>
            <a:off x="145733" y="792182"/>
            <a:ext cx="6186488" cy="5940088"/>
          </a:xfrm>
          <a:prstGeom prst="rect">
            <a:avLst/>
          </a:prstGeom>
          <a:solidFill>
            <a:schemeClr val="accent6">
              <a:lumMod val="20000"/>
              <a:lumOff val="80000"/>
            </a:schemeClr>
          </a:solidFill>
          <a:ln>
            <a:solidFill>
              <a:schemeClr val="tx1"/>
            </a:solidFill>
          </a:ln>
        </p:spPr>
        <p:txBody>
          <a:bodyPr wrap="square">
            <a:spAutoFit/>
          </a:bodyPr>
          <a:lstStyle/>
          <a:p>
            <a:r>
              <a:rPr lang="en-IN" sz="1000"/>
              <a:t>import pandas as pd</a:t>
            </a:r>
          </a:p>
          <a:p>
            <a:r>
              <a:rPr lang="en-IN" sz="1000"/>
              <a:t>import matplotlib.pyplot as plt</a:t>
            </a:r>
          </a:p>
          <a:p>
            <a:r>
              <a:rPr lang="en-IN" sz="1000"/>
              <a:t># Load data from CSV file</a:t>
            </a:r>
          </a:p>
          <a:p>
            <a:r>
              <a:rPr lang="en-IN" sz="1000"/>
              <a:t>data = pd.read_csv("Weight_Analysis_data.csv")</a:t>
            </a:r>
          </a:p>
          <a:p>
            <a:r>
              <a:rPr lang="en-IN" sz="1000"/>
              <a:t># Define functions for weight estimation</a:t>
            </a:r>
          </a:p>
          <a:p>
            <a:r>
              <a:rPr lang="en-IN" sz="1000"/>
              <a:t>def estimate_weight_structural_materials(wing_area, wing_loading, material_density):</a:t>
            </a:r>
          </a:p>
          <a:p>
            <a:r>
              <a:rPr lang="en-IN" sz="1000"/>
              <a:t>    weight_structural_materials = wing_area * wing_loading / 9.81 * material_density</a:t>
            </a:r>
          </a:p>
          <a:p>
            <a:r>
              <a:rPr lang="en-IN" sz="1000"/>
              <a:t>    return weight_structural_materials</a:t>
            </a:r>
          </a:p>
          <a:p>
            <a:r>
              <a:rPr lang="en-IN" sz="1000"/>
              <a:t>def estimate_weight_propulsion_systems(propulsion_power):</a:t>
            </a:r>
          </a:p>
          <a:p>
            <a:r>
              <a:rPr lang="en-IN" sz="1000"/>
              <a:t>    weight_propulsion_systems = 0.1 * propulsion_power</a:t>
            </a:r>
          </a:p>
          <a:p>
            <a:r>
              <a:rPr lang="en-IN" sz="1000"/>
              <a:t>    return weight_propulsion_systems</a:t>
            </a:r>
          </a:p>
          <a:p>
            <a:r>
              <a:rPr lang="en-IN" sz="1000"/>
              <a:t>def estimate_weight_control_surfaces(control_surface_area, control_surface_density):</a:t>
            </a:r>
          </a:p>
          <a:p>
            <a:r>
              <a:rPr lang="en-IN" sz="1000"/>
              <a:t>    weight_control_surfaces = control_surface_area * control_surface_density</a:t>
            </a:r>
          </a:p>
          <a:p>
            <a:r>
              <a:rPr lang="en-IN" sz="1000"/>
              <a:t>    return weight_control_surfaces</a:t>
            </a:r>
          </a:p>
          <a:p>
            <a:r>
              <a:rPr lang="en-IN" sz="1000"/>
              <a:t>def estimate_weight_electronics(electronics_weight):</a:t>
            </a:r>
          </a:p>
          <a:p>
            <a:r>
              <a:rPr lang="en-IN" sz="1000"/>
              <a:t>    weight_electronics = electronics_weight</a:t>
            </a:r>
          </a:p>
          <a:p>
            <a:r>
              <a:rPr lang="en-IN" sz="1000"/>
              <a:t>    return weight_electronics</a:t>
            </a:r>
          </a:p>
          <a:p>
            <a:r>
              <a:rPr lang="en-IN" sz="1000"/>
              <a:t># Iterate over each row in the DataFrame</a:t>
            </a:r>
          </a:p>
          <a:p>
            <a:r>
              <a:rPr lang="en-IN" sz="1000"/>
              <a:t>for index, row in data.iterrows():</a:t>
            </a:r>
          </a:p>
          <a:p>
            <a:r>
              <a:rPr lang="en-IN" sz="1000"/>
              <a:t>    # Extract data from the current row</a:t>
            </a:r>
          </a:p>
          <a:p>
            <a:r>
              <a:rPr lang="en-IN" sz="1000"/>
              <a:t>    wing_area = row['Wing_Area']</a:t>
            </a:r>
          </a:p>
          <a:p>
            <a:r>
              <a:rPr lang="en-IN" sz="1000"/>
              <a:t>    wing_loading = row['Wing_Loading']</a:t>
            </a:r>
          </a:p>
          <a:p>
            <a:r>
              <a:rPr lang="en-IN" sz="1000"/>
              <a:t>    material_density = row['Material_Density']</a:t>
            </a:r>
          </a:p>
          <a:p>
            <a:r>
              <a:rPr lang="en-IN" sz="1000"/>
              <a:t>    propulsion_power = row['Propulsion_Power']</a:t>
            </a:r>
          </a:p>
          <a:p>
            <a:r>
              <a:rPr lang="en-IN" sz="1000"/>
              <a:t>    control_surface_area = row['Control_Surface_Area']</a:t>
            </a:r>
          </a:p>
          <a:p>
            <a:r>
              <a:rPr lang="en-IN" sz="1000"/>
              <a:t>    control_surface_density = row['Control_Surface_Density']</a:t>
            </a:r>
          </a:p>
          <a:p>
            <a:r>
              <a:rPr lang="en-IN" sz="1000"/>
              <a:t>    electronics_weight = row['Electronics_Weight']</a:t>
            </a:r>
          </a:p>
          <a:p>
            <a:r>
              <a:rPr lang="en-IN" sz="1000"/>
              <a:t>    # Estimate weights</a:t>
            </a:r>
          </a:p>
          <a:p>
            <a:r>
              <a:rPr lang="en-IN" sz="1000"/>
              <a:t>    weight_structural_materials = estimate_weight_structural_materials(wing_area, wing_loading, material_density)</a:t>
            </a:r>
          </a:p>
          <a:p>
            <a:r>
              <a:rPr lang="en-IN" sz="1000"/>
              <a:t>    weight_propulsion_systems = estimate_weight_propulsion_systems(propulsion_power)</a:t>
            </a:r>
          </a:p>
          <a:p>
            <a:r>
              <a:rPr lang="en-IN" sz="1000"/>
              <a:t>    weight_control_surfaces = estimate_weight_control_surfaces(control_surface_area, control_surface_density)</a:t>
            </a:r>
          </a:p>
          <a:p>
            <a:r>
              <a:rPr lang="en-IN" sz="1000"/>
              <a:t>    weight_electronics = estimate_weight_electronics(electronics_weight)</a:t>
            </a:r>
          </a:p>
          <a:p>
            <a:r>
              <a:rPr lang="en-IN" sz="1000"/>
              <a:t>    # Total weight estimation</a:t>
            </a:r>
          </a:p>
          <a:p>
            <a:r>
              <a:rPr lang="en-IN" sz="1000"/>
              <a:t>    total_weight = (weight_structural_materials +</a:t>
            </a:r>
          </a:p>
          <a:p>
            <a:r>
              <a:rPr lang="en-IN" sz="1000"/>
              <a:t>                    weight_propulsion_systems +</a:t>
            </a:r>
          </a:p>
          <a:p>
            <a:r>
              <a:rPr lang="en-IN" sz="1000"/>
              <a:t>                    weight_control_surfaces +</a:t>
            </a:r>
          </a:p>
          <a:p>
            <a:r>
              <a:rPr lang="en-IN" sz="1000"/>
              <a:t>                    weight_electronics)</a:t>
            </a:r>
          </a:p>
          <a:p>
            <a:endParaRPr lang="en-IN" sz="1000" dirty="0"/>
          </a:p>
        </p:txBody>
      </p:sp>
      <p:sp>
        <p:nvSpPr>
          <p:cNvPr id="7" name="TextBox 6">
            <a:extLst>
              <a:ext uri="{FF2B5EF4-FFF2-40B4-BE49-F238E27FC236}">
                <a16:creationId xmlns:a16="http://schemas.microsoft.com/office/drawing/2014/main" id="{63951CE2-E6E2-3A8C-C38D-3ACE08EED0AA}"/>
              </a:ext>
            </a:extLst>
          </p:cNvPr>
          <p:cNvSpPr txBox="1"/>
          <p:nvPr/>
        </p:nvSpPr>
        <p:spPr>
          <a:xfrm>
            <a:off x="6332221" y="792182"/>
            <a:ext cx="5714046" cy="4093428"/>
          </a:xfrm>
          <a:prstGeom prst="rect">
            <a:avLst/>
          </a:prstGeom>
          <a:solidFill>
            <a:schemeClr val="accent6">
              <a:lumMod val="20000"/>
              <a:lumOff val="80000"/>
            </a:schemeClr>
          </a:solidFill>
          <a:ln>
            <a:solidFill>
              <a:schemeClr val="tx1"/>
            </a:solidFill>
          </a:ln>
        </p:spPr>
        <p:txBody>
          <a:bodyPr wrap="square">
            <a:spAutoFit/>
          </a:bodyPr>
          <a:lstStyle/>
          <a:p>
            <a:r>
              <a:rPr lang="en-IN" sz="1000" dirty="0"/>
              <a:t> # Print the estimated weights for the current dataset</a:t>
            </a:r>
          </a:p>
          <a:p>
            <a:r>
              <a:rPr lang="en-IN" sz="1000" dirty="0"/>
              <a:t>    print(</a:t>
            </a:r>
            <a:r>
              <a:rPr lang="en-IN" sz="1000" dirty="0" err="1"/>
              <a:t>f"Dataset</a:t>
            </a:r>
            <a:r>
              <a:rPr lang="en-IN" sz="1000" dirty="0"/>
              <a:t> {index + 1}:")</a:t>
            </a:r>
          </a:p>
          <a:p>
            <a:r>
              <a:rPr lang="en-IN" sz="1000" dirty="0"/>
              <a:t>    print("Estimated Weight of Structural Materials:", </a:t>
            </a:r>
            <a:r>
              <a:rPr lang="en-IN" sz="1000" dirty="0" err="1"/>
              <a:t>weight_structural_materials</a:t>
            </a:r>
            <a:r>
              <a:rPr lang="en-IN" sz="1000" dirty="0"/>
              <a:t>, "g")</a:t>
            </a:r>
          </a:p>
          <a:p>
            <a:r>
              <a:rPr lang="en-IN" sz="1000" dirty="0"/>
              <a:t>    print("Estimated Weight of Propulsion Systems:", </a:t>
            </a:r>
            <a:r>
              <a:rPr lang="en-IN" sz="1000" dirty="0" err="1"/>
              <a:t>weight_propulsion_systems</a:t>
            </a:r>
            <a:r>
              <a:rPr lang="en-IN" sz="1000" dirty="0"/>
              <a:t>, "g")</a:t>
            </a:r>
          </a:p>
          <a:p>
            <a:r>
              <a:rPr lang="en-IN" sz="1000" dirty="0"/>
              <a:t>    print("Estimated Weight of Control Surfaces:", </a:t>
            </a:r>
            <a:r>
              <a:rPr lang="en-IN" sz="1000" dirty="0" err="1"/>
              <a:t>weight_control_surfaces</a:t>
            </a:r>
            <a:r>
              <a:rPr lang="en-IN" sz="1000" dirty="0"/>
              <a:t>, "g")</a:t>
            </a:r>
          </a:p>
          <a:p>
            <a:r>
              <a:rPr lang="en-IN" sz="1000" dirty="0"/>
              <a:t>    print("Estimated Weight of Electronics:", </a:t>
            </a:r>
            <a:r>
              <a:rPr lang="en-IN" sz="1000" dirty="0" err="1"/>
              <a:t>weight_electronics</a:t>
            </a:r>
            <a:r>
              <a:rPr lang="en-IN" sz="1000" dirty="0"/>
              <a:t>, "g")</a:t>
            </a:r>
          </a:p>
          <a:p>
            <a:r>
              <a:rPr lang="en-IN" sz="1000" dirty="0"/>
              <a:t>    print("Total Estimated Weight of Wing:", </a:t>
            </a:r>
            <a:r>
              <a:rPr lang="en-IN" sz="1000" dirty="0" err="1"/>
              <a:t>total_weight</a:t>
            </a:r>
            <a:r>
              <a:rPr lang="en-IN" sz="1000" dirty="0"/>
              <a:t>, "g")</a:t>
            </a:r>
          </a:p>
          <a:p>
            <a:r>
              <a:rPr lang="en-IN" sz="1000" dirty="0"/>
              <a:t>    # Plotting</a:t>
            </a:r>
          </a:p>
          <a:p>
            <a:r>
              <a:rPr lang="en-IN" sz="1000" dirty="0"/>
              <a:t>    </a:t>
            </a:r>
            <a:r>
              <a:rPr lang="en-IN" sz="1000" dirty="0" err="1"/>
              <a:t>plt.figure</a:t>
            </a:r>
            <a:r>
              <a:rPr lang="en-IN" sz="1000" dirty="0"/>
              <a:t>(</a:t>
            </a:r>
            <a:r>
              <a:rPr lang="en-IN" sz="1000" dirty="0" err="1"/>
              <a:t>figsize</a:t>
            </a:r>
            <a:r>
              <a:rPr lang="en-IN" sz="1000" dirty="0"/>
              <a:t>=(15, 6))</a:t>
            </a:r>
          </a:p>
          <a:p>
            <a:r>
              <a:rPr lang="en-IN" sz="1000" dirty="0"/>
              <a:t>    </a:t>
            </a:r>
            <a:r>
              <a:rPr lang="en-IN" sz="1000" dirty="0" err="1"/>
              <a:t>plt.subplot</a:t>
            </a:r>
            <a:r>
              <a:rPr lang="en-IN" sz="1000" dirty="0"/>
              <a:t>(1, 2, 1)</a:t>
            </a:r>
          </a:p>
          <a:p>
            <a:r>
              <a:rPr lang="en-IN" sz="1000" dirty="0"/>
              <a:t>    </a:t>
            </a:r>
            <a:r>
              <a:rPr lang="en-IN" sz="1000" dirty="0" err="1"/>
              <a:t>plt.bar</a:t>
            </a:r>
            <a:r>
              <a:rPr lang="en-IN" sz="1000" dirty="0"/>
              <a:t>(['Structural Materials', 'Propulsion Systems', 'Control Surfaces', 'Electronics'], </a:t>
            </a:r>
          </a:p>
          <a:p>
            <a:r>
              <a:rPr lang="en-IN" sz="1000" dirty="0"/>
              <a:t>            [</a:t>
            </a:r>
            <a:r>
              <a:rPr lang="en-IN" sz="1000" dirty="0" err="1"/>
              <a:t>weight_structural_materials</a:t>
            </a:r>
            <a:r>
              <a:rPr lang="en-IN" sz="1000" dirty="0"/>
              <a:t>, </a:t>
            </a:r>
            <a:r>
              <a:rPr lang="en-IN" sz="1000" dirty="0" err="1"/>
              <a:t>weight_propulsion_systems</a:t>
            </a:r>
            <a:r>
              <a:rPr lang="en-IN" sz="1000" dirty="0"/>
              <a:t>, </a:t>
            </a:r>
            <a:r>
              <a:rPr lang="en-IN" sz="1000" dirty="0" err="1"/>
              <a:t>weight_control_surfaces</a:t>
            </a:r>
            <a:r>
              <a:rPr lang="en-IN" sz="1000" dirty="0"/>
              <a:t>, </a:t>
            </a:r>
            <a:r>
              <a:rPr lang="en-IN" sz="1000" dirty="0" err="1"/>
              <a:t>weight_electronics</a:t>
            </a:r>
            <a:r>
              <a:rPr lang="en-IN" sz="1000" dirty="0"/>
              <a:t>])</a:t>
            </a:r>
          </a:p>
          <a:p>
            <a:r>
              <a:rPr lang="en-IN" sz="1000" dirty="0"/>
              <a:t>    </a:t>
            </a:r>
            <a:r>
              <a:rPr lang="en-IN" sz="1000" dirty="0" err="1"/>
              <a:t>plt.xlabel</a:t>
            </a:r>
            <a:r>
              <a:rPr lang="en-IN" sz="1000" dirty="0"/>
              <a:t>('Component')</a:t>
            </a:r>
          </a:p>
          <a:p>
            <a:r>
              <a:rPr lang="en-IN" sz="1000" dirty="0"/>
              <a:t>    </a:t>
            </a:r>
            <a:r>
              <a:rPr lang="en-IN" sz="1000" dirty="0" err="1"/>
              <a:t>plt.ylabel</a:t>
            </a:r>
            <a:r>
              <a:rPr lang="en-IN" sz="1000" dirty="0"/>
              <a:t>('Weight (g)')</a:t>
            </a:r>
          </a:p>
          <a:p>
            <a:r>
              <a:rPr lang="en-IN" sz="1000" dirty="0"/>
              <a:t>    </a:t>
            </a:r>
            <a:r>
              <a:rPr lang="en-IN" sz="1000" dirty="0" err="1"/>
              <a:t>plt.title</a:t>
            </a:r>
            <a:r>
              <a:rPr lang="en-IN" sz="1000" dirty="0"/>
              <a:t>('Weight Distribution')</a:t>
            </a:r>
          </a:p>
          <a:p>
            <a:r>
              <a:rPr lang="en-IN" sz="1000" dirty="0"/>
              <a:t>    </a:t>
            </a:r>
            <a:r>
              <a:rPr lang="en-IN" sz="1000" dirty="0" err="1"/>
              <a:t>plt.grid</a:t>
            </a:r>
            <a:r>
              <a:rPr lang="en-IN" sz="1000" dirty="0"/>
              <a:t>(True)</a:t>
            </a:r>
          </a:p>
          <a:p>
            <a:r>
              <a:rPr lang="en-IN" sz="1000" dirty="0"/>
              <a:t>    </a:t>
            </a:r>
            <a:r>
              <a:rPr lang="en-IN" sz="1000" dirty="0" err="1"/>
              <a:t>plt.subplot</a:t>
            </a:r>
            <a:r>
              <a:rPr lang="en-IN" sz="1000" dirty="0"/>
              <a:t>(1, 2, 2)</a:t>
            </a:r>
          </a:p>
          <a:p>
            <a:r>
              <a:rPr lang="en-IN" sz="1000" dirty="0"/>
              <a:t>    </a:t>
            </a:r>
            <a:r>
              <a:rPr lang="en-IN" sz="1000" dirty="0" err="1"/>
              <a:t>plt.pie</a:t>
            </a:r>
            <a:r>
              <a:rPr lang="en-IN" sz="1000" dirty="0"/>
              <a:t>([</a:t>
            </a:r>
            <a:r>
              <a:rPr lang="en-IN" sz="1000" dirty="0" err="1"/>
              <a:t>weight_structural_materials</a:t>
            </a:r>
            <a:r>
              <a:rPr lang="en-IN" sz="1000" dirty="0"/>
              <a:t>, </a:t>
            </a:r>
            <a:r>
              <a:rPr lang="en-IN" sz="1000" dirty="0" err="1"/>
              <a:t>weight_propulsion_systems</a:t>
            </a:r>
            <a:r>
              <a:rPr lang="en-IN" sz="1000" dirty="0"/>
              <a:t>, </a:t>
            </a:r>
            <a:r>
              <a:rPr lang="en-IN" sz="1000" dirty="0" err="1"/>
              <a:t>weight_control_surfaces</a:t>
            </a:r>
            <a:r>
              <a:rPr lang="en-IN" sz="1000" dirty="0"/>
              <a:t>, </a:t>
            </a:r>
            <a:r>
              <a:rPr lang="en-IN" sz="1000" dirty="0" err="1"/>
              <a:t>weight_electronics</a:t>
            </a:r>
            <a:r>
              <a:rPr lang="en-IN" sz="1000" dirty="0"/>
              <a:t>], </a:t>
            </a:r>
          </a:p>
          <a:p>
            <a:r>
              <a:rPr lang="en-IN" sz="1000" dirty="0"/>
              <a:t>            labels=['Structural Materials', 'Propulsion Systems', 'Control Surfaces', 'Electronics'], </a:t>
            </a:r>
            <a:r>
              <a:rPr lang="en-IN" sz="1000" dirty="0" err="1"/>
              <a:t>autopct</a:t>
            </a:r>
            <a:r>
              <a:rPr lang="en-IN" sz="1000" dirty="0"/>
              <a:t>='%1.1f%%')</a:t>
            </a:r>
          </a:p>
          <a:p>
            <a:r>
              <a:rPr lang="en-IN" sz="1000" dirty="0"/>
              <a:t>    </a:t>
            </a:r>
            <a:r>
              <a:rPr lang="en-IN" sz="1000" dirty="0" err="1"/>
              <a:t>plt.title</a:t>
            </a:r>
            <a:r>
              <a:rPr lang="en-IN" sz="1000" dirty="0"/>
              <a:t>('Weight Distribution')</a:t>
            </a:r>
          </a:p>
          <a:p>
            <a:r>
              <a:rPr lang="en-IN" sz="1000" dirty="0"/>
              <a:t>    </a:t>
            </a:r>
            <a:r>
              <a:rPr lang="en-IN" sz="1000" dirty="0" err="1"/>
              <a:t>plt.axis</a:t>
            </a:r>
            <a:r>
              <a:rPr lang="en-IN" sz="1000" dirty="0"/>
              <a:t>('equal')</a:t>
            </a:r>
          </a:p>
          <a:p>
            <a:r>
              <a:rPr lang="en-IN" sz="1000" dirty="0"/>
              <a:t>    </a:t>
            </a:r>
            <a:r>
              <a:rPr lang="en-IN" sz="1000" dirty="0" err="1"/>
              <a:t>plt.tight_layout</a:t>
            </a:r>
            <a:r>
              <a:rPr lang="en-IN" sz="1000" dirty="0"/>
              <a:t>()</a:t>
            </a:r>
          </a:p>
          <a:p>
            <a:r>
              <a:rPr lang="en-IN" sz="1000" dirty="0"/>
              <a:t>    </a:t>
            </a:r>
            <a:r>
              <a:rPr lang="en-IN" sz="1000" dirty="0" err="1"/>
              <a:t>plt.show</a:t>
            </a:r>
            <a:r>
              <a:rPr lang="en-IN" sz="1000" dirty="0"/>
              <a:t>()</a:t>
            </a:r>
          </a:p>
        </p:txBody>
      </p:sp>
      <p:sp>
        <p:nvSpPr>
          <p:cNvPr id="8" name="Title 1">
            <a:extLst>
              <a:ext uri="{FF2B5EF4-FFF2-40B4-BE49-F238E27FC236}">
                <a16:creationId xmlns:a16="http://schemas.microsoft.com/office/drawing/2014/main" id="{E6BE60CC-E092-57DF-6A91-85ABFEEA0A5D}"/>
              </a:ext>
            </a:extLst>
          </p:cNvPr>
          <p:cNvSpPr>
            <a:spLocks noGrp="1"/>
          </p:cNvSpPr>
          <p:nvPr>
            <p:ph type="title"/>
          </p:nvPr>
        </p:nvSpPr>
        <p:spPr>
          <a:xfrm>
            <a:off x="145733" y="0"/>
            <a:ext cx="2173606" cy="765810"/>
          </a:xfrm>
        </p:spPr>
        <p:txBody>
          <a:bodyPr>
            <a:normAutofit/>
          </a:bodyPr>
          <a:lstStyle/>
          <a:p>
            <a:pPr algn="ctr"/>
            <a:r>
              <a:rPr lang="en-IN" sz="3800" b="1" dirty="0">
                <a:ln>
                  <a:solidFill>
                    <a:schemeClr val="tx1"/>
                  </a:solidFill>
                </a:ln>
                <a:solidFill>
                  <a:schemeClr val="accent6">
                    <a:lumMod val="50000"/>
                  </a:schemeClr>
                </a:solidFill>
                <a:effectLst>
                  <a:glow rad="63500">
                    <a:schemeClr val="accent1">
                      <a:satMod val="175000"/>
                      <a:alpha val="40000"/>
                    </a:schemeClr>
                  </a:glow>
                </a:effectLst>
              </a:rPr>
              <a:t>AI CODE</a:t>
            </a:r>
          </a:p>
        </p:txBody>
      </p:sp>
    </p:spTree>
    <p:extLst>
      <p:ext uri="{BB962C8B-B14F-4D97-AF65-F5344CB8AC3E}">
        <p14:creationId xmlns:p14="http://schemas.microsoft.com/office/powerpoint/2010/main" val="3848166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0E2D-7C54-40EA-29ED-FCF5FE19FF6D}"/>
              </a:ext>
            </a:extLst>
          </p:cNvPr>
          <p:cNvSpPr>
            <a:spLocks noGrp="1"/>
          </p:cNvSpPr>
          <p:nvPr>
            <p:ph type="title"/>
          </p:nvPr>
        </p:nvSpPr>
        <p:spPr>
          <a:xfrm>
            <a:off x="2925996" y="-118872"/>
            <a:ext cx="5706983" cy="1325563"/>
          </a:xfrm>
        </p:spPr>
        <p:txBody>
          <a:bodyPr/>
          <a:lstStyle/>
          <a:p>
            <a:r>
              <a:rPr lang="en-IN" b="1" dirty="0">
                <a:ln>
                  <a:solidFill>
                    <a:schemeClr val="accent3">
                      <a:lumMod val="50000"/>
                    </a:schemeClr>
                  </a:solidFill>
                </a:ln>
                <a:solidFill>
                  <a:schemeClr val="accent5">
                    <a:lumMod val="50000"/>
                  </a:schemeClr>
                </a:solidFill>
              </a:rPr>
              <a:t>MANUAL CALCULATIONS</a:t>
            </a:r>
          </a:p>
        </p:txBody>
      </p:sp>
      <p:pic>
        <p:nvPicPr>
          <p:cNvPr id="5" name="Picture 4">
            <a:extLst>
              <a:ext uri="{FF2B5EF4-FFF2-40B4-BE49-F238E27FC236}">
                <a16:creationId xmlns:a16="http://schemas.microsoft.com/office/drawing/2014/main" id="{E291E5EF-BED4-D01B-133F-F70ADCCD419C}"/>
              </a:ext>
            </a:extLst>
          </p:cNvPr>
          <p:cNvPicPr>
            <a:picLocks noChangeAspect="1"/>
          </p:cNvPicPr>
          <p:nvPr/>
        </p:nvPicPr>
        <p:blipFill rotWithShape="1">
          <a:blip r:embed="rId2">
            <a:extLst>
              <a:ext uri="{28A0092B-C50C-407E-A947-70E740481C1C}">
                <a14:useLocalDpi xmlns:a14="http://schemas.microsoft.com/office/drawing/2010/main" val="0"/>
              </a:ext>
            </a:extLst>
          </a:blip>
          <a:srcRect t="6821" b="1416"/>
          <a:stretch/>
        </p:blipFill>
        <p:spPr>
          <a:xfrm>
            <a:off x="838200" y="1078674"/>
            <a:ext cx="4447826" cy="5331269"/>
          </a:xfrm>
          <a:prstGeom prst="rect">
            <a:avLst/>
          </a:prstGeom>
        </p:spPr>
      </p:pic>
      <p:pic>
        <p:nvPicPr>
          <p:cNvPr id="7" name="Picture 6">
            <a:extLst>
              <a:ext uri="{FF2B5EF4-FFF2-40B4-BE49-F238E27FC236}">
                <a16:creationId xmlns:a16="http://schemas.microsoft.com/office/drawing/2014/main" id="{EE643395-AB12-03BA-C790-FA21CBE4C368}"/>
              </a:ext>
            </a:extLst>
          </p:cNvPr>
          <p:cNvPicPr>
            <a:picLocks noChangeAspect="1"/>
          </p:cNvPicPr>
          <p:nvPr/>
        </p:nvPicPr>
        <p:blipFill rotWithShape="1">
          <a:blip r:embed="rId3">
            <a:extLst>
              <a:ext uri="{28A0092B-C50C-407E-A947-70E740481C1C}">
                <a14:useLocalDpi xmlns:a14="http://schemas.microsoft.com/office/drawing/2010/main" val="0"/>
              </a:ext>
            </a:extLst>
          </a:blip>
          <a:srcRect l="2262" b="22064"/>
          <a:stretch/>
        </p:blipFill>
        <p:spPr>
          <a:xfrm>
            <a:off x="6412513" y="1078674"/>
            <a:ext cx="4580496" cy="5344827"/>
          </a:xfrm>
          <a:prstGeom prst="rect">
            <a:avLst/>
          </a:prstGeom>
        </p:spPr>
      </p:pic>
    </p:spTree>
    <p:extLst>
      <p:ext uri="{BB962C8B-B14F-4D97-AF65-F5344CB8AC3E}">
        <p14:creationId xmlns:p14="http://schemas.microsoft.com/office/powerpoint/2010/main" val="237868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398A6-BECB-45DD-F1F3-47F0D76DB26B}"/>
              </a:ext>
            </a:extLst>
          </p:cNvPr>
          <p:cNvSpPr txBox="1"/>
          <p:nvPr/>
        </p:nvSpPr>
        <p:spPr>
          <a:xfrm>
            <a:off x="5328293" y="5643639"/>
            <a:ext cx="4201469" cy="1061829"/>
          </a:xfrm>
          <a:prstGeom prst="rect">
            <a:avLst/>
          </a:prstGeom>
          <a:solidFill>
            <a:schemeClr val="bg1"/>
          </a:solidFill>
          <a:ln>
            <a:solidFill>
              <a:schemeClr val="bg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IN" sz="6300" dirty="0">
                <a:ln w="0">
                  <a:solidFill>
                    <a:schemeClr val="tx1">
                      <a:lumMod val="95000"/>
                      <a:lumOff val="5000"/>
                    </a:schemeClr>
                  </a:solidFill>
                </a:ln>
                <a:solidFill>
                  <a:schemeClr val="accent2">
                    <a:lumMod val="50000"/>
                  </a:schemeClr>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16173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B6784-B16A-153C-4B8A-BB02597735B1}"/>
              </a:ext>
            </a:extLst>
          </p:cNvPr>
          <p:cNvSpPr>
            <a:spLocks noGrp="1"/>
          </p:cNvSpPr>
          <p:nvPr>
            <p:ph type="title"/>
          </p:nvPr>
        </p:nvSpPr>
        <p:spPr>
          <a:xfrm>
            <a:off x="838200" y="18255"/>
            <a:ext cx="10515600" cy="1325563"/>
          </a:xfrm>
        </p:spPr>
        <p:txBody>
          <a:bodyPr>
            <a:normAutofit/>
          </a:bodyPr>
          <a:lstStyle/>
          <a:p>
            <a:pPr algn="ctr"/>
            <a:r>
              <a:rPr lang="en-IN" sz="3600" b="1" u="sng" dirty="0">
                <a:solidFill>
                  <a:schemeClr val="tx2">
                    <a:lumMod val="50000"/>
                  </a:schemeClr>
                </a:solidFill>
                <a:latin typeface="Algerian" panose="04020705040A02060702" pitchFamily="82" charset="0"/>
              </a:rPr>
              <a:t>ABSTRACT</a:t>
            </a:r>
          </a:p>
        </p:txBody>
      </p:sp>
      <p:sp>
        <p:nvSpPr>
          <p:cNvPr id="5" name="TextBox 4">
            <a:extLst>
              <a:ext uri="{FF2B5EF4-FFF2-40B4-BE49-F238E27FC236}">
                <a16:creationId xmlns:a16="http://schemas.microsoft.com/office/drawing/2014/main" id="{6CFFAE4F-5049-9107-B74F-BEED32180FB5}"/>
              </a:ext>
            </a:extLst>
          </p:cNvPr>
          <p:cNvSpPr txBox="1"/>
          <p:nvPr/>
        </p:nvSpPr>
        <p:spPr>
          <a:xfrm>
            <a:off x="838200" y="1443841"/>
            <a:ext cx="10515600" cy="4524315"/>
          </a:xfrm>
          <a:prstGeom prst="rect">
            <a:avLst/>
          </a:prstGeom>
          <a:noFill/>
        </p:spPr>
        <p:txBody>
          <a:bodyPr wrap="square">
            <a:spAutoFit/>
          </a:bodyPr>
          <a:lstStyle/>
          <a:p>
            <a:r>
              <a:rPr lang="en-US" sz="2400" b="0" i="0" u="none" strike="noStrike" dirty="0">
                <a:solidFill>
                  <a:srgbClr val="000000"/>
                </a:solidFill>
                <a:effectLst/>
                <a:latin typeface="Calibri" panose="020F0502020204030204" pitchFamily="34" charset="0"/>
              </a:rPr>
              <a:t>This project focuses on the conceptualization, design, and analysis of a novel Hybrid Vertical Takeoff and Landing (VTOL) wing for a Radio-Controlled (RC) plane. The objective is to enhance the aircraft's versatility by integrating both fixed-wing and VTOL capabilities, allowing it to take off and land vertically while maintaining efficient forward flight. The research encompasses aerodynamic considerations, structural design, and control system integration to achieve optimal performance in various flight modes. Through a combination of theoretical modeling, computational simulations, and practical experimentation, the project aims to demonstrate the feasibility and efficiency of the proposed hybrid VTOL wing for RC planes. The outcomes of this study could contribute to advancements in the field of unmanned aerial vehicles, expanding the capabilities of RC aircraft for diverse applications.</a:t>
            </a:r>
            <a:endParaRPr lang="en-IN" sz="2400" dirty="0"/>
          </a:p>
        </p:txBody>
      </p:sp>
    </p:spTree>
    <p:extLst>
      <p:ext uri="{BB962C8B-B14F-4D97-AF65-F5344CB8AC3E}">
        <p14:creationId xmlns:p14="http://schemas.microsoft.com/office/powerpoint/2010/main" val="87901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8356BF-ADA8-669C-3669-5BAF67D0FED6}"/>
              </a:ext>
            </a:extLst>
          </p:cNvPr>
          <p:cNvSpPr>
            <a:spLocks noGrp="1"/>
          </p:cNvSpPr>
          <p:nvPr>
            <p:ph type="title"/>
          </p:nvPr>
        </p:nvSpPr>
        <p:spPr>
          <a:xfrm>
            <a:off x="0" y="-148590"/>
            <a:ext cx="10515600" cy="1325563"/>
          </a:xfrm>
        </p:spPr>
        <p:txBody>
          <a:bodyPr>
            <a:normAutofit/>
          </a:bodyPr>
          <a:lstStyle/>
          <a:p>
            <a:r>
              <a:rPr lang="en-US" sz="3800" b="1" dirty="0">
                <a:solidFill>
                  <a:schemeClr val="accent2">
                    <a:lumMod val="50000"/>
                  </a:schemeClr>
                </a:solidFill>
              </a:rPr>
              <a:t>AIRFOIL COMBINATION</a:t>
            </a:r>
            <a:endParaRPr lang="en-IN" sz="3800" b="1" dirty="0">
              <a:solidFill>
                <a:schemeClr val="accent2">
                  <a:lumMod val="50000"/>
                </a:schemeClr>
              </a:solidFill>
            </a:endParaRPr>
          </a:p>
        </p:txBody>
      </p:sp>
      <p:pic>
        <p:nvPicPr>
          <p:cNvPr id="15" name="Picture 14">
            <a:extLst>
              <a:ext uri="{FF2B5EF4-FFF2-40B4-BE49-F238E27FC236}">
                <a16:creationId xmlns:a16="http://schemas.microsoft.com/office/drawing/2014/main" id="{AF8F1FC9-1B95-0F88-2B8C-02FA02CBB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560"/>
            <a:ext cx="5109210" cy="2872528"/>
          </a:xfrm>
          <a:prstGeom prst="rect">
            <a:avLst/>
          </a:prstGeom>
        </p:spPr>
      </p:pic>
      <p:pic>
        <p:nvPicPr>
          <p:cNvPr id="17" name="Picture 16">
            <a:extLst>
              <a:ext uri="{FF2B5EF4-FFF2-40B4-BE49-F238E27FC236}">
                <a16:creationId xmlns:a16="http://schemas.microsoft.com/office/drawing/2014/main" id="{D5549664-8C66-D140-29D3-754307091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24088"/>
            <a:ext cx="5109210" cy="2933912"/>
          </a:xfrm>
          <a:prstGeom prst="rect">
            <a:avLst/>
          </a:prstGeom>
        </p:spPr>
      </p:pic>
      <p:sp>
        <p:nvSpPr>
          <p:cNvPr id="18" name="TextBox 17">
            <a:extLst>
              <a:ext uri="{FF2B5EF4-FFF2-40B4-BE49-F238E27FC236}">
                <a16:creationId xmlns:a16="http://schemas.microsoft.com/office/drawing/2014/main" id="{375121E6-458A-8948-63BC-0CE9116A2E99}"/>
              </a:ext>
            </a:extLst>
          </p:cNvPr>
          <p:cNvSpPr txBox="1"/>
          <p:nvPr/>
        </p:nvSpPr>
        <p:spPr>
          <a:xfrm>
            <a:off x="5109210" y="1333662"/>
            <a:ext cx="411480" cy="2308324"/>
          </a:xfrm>
          <a:prstGeom prst="rect">
            <a:avLst/>
          </a:prstGeom>
          <a:noFill/>
        </p:spPr>
        <p:txBody>
          <a:bodyPr wrap="square" rtlCol="0">
            <a:spAutoFit/>
          </a:bodyPr>
          <a:lstStyle/>
          <a:p>
            <a:r>
              <a:rPr lang="en-IN" b="1" dirty="0"/>
              <a:t>N</a:t>
            </a:r>
          </a:p>
          <a:p>
            <a:r>
              <a:rPr lang="en-IN" b="1" dirty="0"/>
              <a:t>A</a:t>
            </a:r>
          </a:p>
          <a:p>
            <a:r>
              <a:rPr lang="en-IN" b="1" dirty="0"/>
              <a:t>C</a:t>
            </a:r>
          </a:p>
          <a:p>
            <a:r>
              <a:rPr lang="en-IN" b="1" dirty="0"/>
              <a:t>A</a:t>
            </a:r>
          </a:p>
          <a:p>
            <a:r>
              <a:rPr lang="en-IN" b="1" dirty="0"/>
              <a:t>0</a:t>
            </a:r>
          </a:p>
          <a:p>
            <a:r>
              <a:rPr lang="en-IN" b="1" dirty="0"/>
              <a:t>0</a:t>
            </a:r>
          </a:p>
          <a:p>
            <a:r>
              <a:rPr lang="en-IN" b="1" dirty="0"/>
              <a:t>1</a:t>
            </a:r>
          </a:p>
          <a:p>
            <a:r>
              <a:rPr lang="en-IN" b="1" dirty="0"/>
              <a:t>2</a:t>
            </a:r>
          </a:p>
        </p:txBody>
      </p:sp>
      <p:sp>
        <p:nvSpPr>
          <p:cNvPr id="31" name="TextBox 30">
            <a:extLst>
              <a:ext uri="{FF2B5EF4-FFF2-40B4-BE49-F238E27FC236}">
                <a16:creationId xmlns:a16="http://schemas.microsoft.com/office/drawing/2014/main" id="{631084C3-FD68-A5E4-5A0C-D86C4EA10644}"/>
              </a:ext>
            </a:extLst>
          </p:cNvPr>
          <p:cNvSpPr txBox="1"/>
          <p:nvPr/>
        </p:nvSpPr>
        <p:spPr>
          <a:xfrm>
            <a:off x="5109210" y="4206190"/>
            <a:ext cx="411480" cy="2308324"/>
          </a:xfrm>
          <a:prstGeom prst="rect">
            <a:avLst/>
          </a:prstGeom>
          <a:noFill/>
        </p:spPr>
        <p:txBody>
          <a:bodyPr wrap="square" rtlCol="0">
            <a:spAutoFit/>
          </a:bodyPr>
          <a:lstStyle/>
          <a:p>
            <a:r>
              <a:rPr lang="en-IN" b="1" dirty="0"/>
              <a:t>N</a:t>
            </a:r>
          </a:p>
          <a:p>
            <a:r>
              <a:rPr lang="en-IN" b="1" dirty="0"/>
              <a:t>A</a:t>
            </a:r>
          </a:p>
          <a:p>
            <a:r>
              <a:rPr lang="en-IN" b="1" dirty="0"/>
              <a:t>C</a:t>
            </a:r>
          </a:p>
          <a:p>
            <a:r>
              <a:rPr lang="en-IN" b="1" dirty="0"/>
              <a:t>A</a:t>
            </a:r>
          </a:p>
          <a:p>
            <a:r>
              <a:rPr lang="en-IN" b="1" dirty="0"/>
              <a:t>4</a:t>
            </a:r>
          </a:p>
          <a:p>
            <a:r>
              <a:rPr lang="en-IN" b="1" dirty="0"/>
              <a:t>4</a:t>
            </a:r>
          </a:p>
          <a:p>
            <a:r>
              <a:rPr lang="en-IN" b="1" dirty="0"/>
              <a:t>1</a:t>
            </a:r>
          </a:p>
          <a:p>
            <a:r>
              <a:rPr lang="en-IN" b="1" dirty="0"/>
              <a:t>2</a:t>
            </a:r>
          </a:p>
        </p:txBody>
      </p:sp>
      <p:pic>
        <p:nvPicPr>
          <p:cNvPr id="33" name="Picture 32">
            <a:extLst>
              <a:ext uri="{FF2B5EF4-FFF2-40B4-BE49-F238E27FC236}">
                <a16:creationId xmlns:a16="http://schemas.microsoft.com/office/drawing/2014/main" id="{6D44D6A4-CA1A-D3C1-1A5E-1FB3865A1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504" y="972687"/>
            <a:ext cx="5249497" cy="2951401"/>
          </a:xfrm>
          <a:prstGeom prst="rect">
            <a:avLst/>
          </a:prstGeom>
        </p:spPr>
      </p:pic>
      <p:sp>
        <p:nvSpPr>
          <p:cNvPr id="34" name="TextBox 33">
            <a:extLst>
              <a:ext uri="{FF2B5EF4-FFF2-40B4-BE49-F238E27FC236}">
                <a16:creationId xmlns:a16="http://schemas.microsoft.com/office/drawing/2014/main" id="{13CB2678-D763-6597-EFAA-25C01C9769BF}"/>
              </a:ext>
            </a:extLst>
          </p:cNvPr>
          <p:cNvSpPr txBox="1"/>
          <p:nvPr/>
        </p:nvSpPr>
        <p:spPr>
          <a:xfrm>
            <a:off x="6531024" y="1333662"/>
            <a:ext cx="411480" cy="2308324"/>
          </a:xfrm>
          <a:prstGeom prst="rect">
            <a:avLst/>
          </a:prstGeom>
          <a:noFill/>
        </p:spPr>
        <p:txBody>
          <a:bodyPr wrap="square" rtlCol="0">
            <a:spAutoFit/>
          </a:bodyPr>
          <a:lstStyle/>
          <a:p>
            <a:r>
              <a:rPr lang="en-IN" b="1" dirty="0"/>
              <a:t>N</a:t>
            </a:r>
          </a:p>
          <a:p>
            <a:r>
              <a:rPr lang="en-IN" b="1" dirty="0"/>
              <a:t>A</a:t>
            </a:r>
          </a:p>
          <a:p>
            <a:r>
              <a:rPr lang="en-IN" b="1" dirty="0"/>
              <a:t>C</a:t>
            </a:r>
          </a:p>
          <a:p>
            <a:r>
              <a:rPr lang="en-IN" b="1" dirty="0"/>
              <a:t>A</a:t>
            </a:r>
          </a:p>
          <a:p>
            <a:r>
              <a:rPr lang="en-IN" b="1" dirty="0"/>
              <a:t>2</a:t>
            </a:r>
          </a:p>
          <a:p>
            <a:r>
              <a:rPr lang="en-IN" b="1" dirty="0"/>
              <a:t>4</a:t>
            </a:r>
          </a:p>
          <a:p>
            <a:r>
              <a:rPr lang="en-IN" b="1" dirty="0"/>
              <a:t>1</a:t>
            </a:r>
          </a:p>
          <a:p>
            <a:r>
              <a:rPr lang="en-IN" b="1" dirty="0"/>
              <a:t>5</a:t>
            </a:r>
          </a:p>
        </p:txBody>
      </p:sp>
      <p:sp>
        <p:nvSpPr>
          <p:cNvPr id="36" name="TextBox 35">
            <a:extLst>
              <a:ext uri="{FF2B5EF4-FFF2-40B4-BE49-F238E27FC236}">
                <a16:creationId xmlns:a16="http://schemas.microsoft.com/office/drawing/2014/main" id="{DED69C40-D4C8-5DA3-1CC9-E946D1C16917}"/>
              </a:ext>
            </a:extLst>
          </p:cNvPr>
          <p:cNvSpPr txBox="1"/>
          <p:nvPr/>
        </p:nvSpPr>
        <p:spPr>
          <a:xfrm>
            <a:off x="5669280" y="4044521"/>
            <a:ext cx="6377940" cy="2693045"/>
          </a:xfrm>
          <a:prstGeom prst="rect">
            <a:avLst/>
          </a:prstGeom>
          <a:noFill/>
        </p:spPr>
        <p:txBody>
          <a:bodyPr wrap="square">
            <a:spAutoFit/>
          </a:bodyPr>
          <a:lstStyle/>
          <a:p>
            <a:r>
              <a:rPr lang="en-IN" sz="1300" b="1" u="sng" dirty="0"/>
              <a:t>WHY?</a:t>
            </a:r>
          </a:p>
          <a:p>
            <a:r>
              <a:rPr lang="en-IN" sz="1300" dirty="0"/>
              <a:t>The selection of air foil combinations such as </a:t>
            </a:r>
            <a:r>
              <a:rPr lang="en-IN" sz="1300" b="1" dirty="0"/>
              <a:t>NACA 0012</a:t>
            </a:r>
            <a:r>
              <a:rPr lang="en-IN" sz="1300" dirty="0"/>
              <a:t>, </a:t>
            </a:r>
            <a:r>
              <a:rPr lang="en-IN" sz="1300" b="1" dirty="0"/>
              <a:t>NACA 4412</a:t>
            </a:r>
            <a:r>
              <a:rPr lang="en-IN" sz="1300" dirty="0"/>
              <a:t>, and </a:t>
            </a:r>
            <a:r>
              <a:rPr lang="en-IN" sz="1300" b="1" dirty="0"/>
              <a:t>NACA 2415</a:t>
            </a:r>
            <a:r>
              <a:rPr lang="en-IN" sz="1300" dirty="0"/>
              <a:t> for a hybrid VTOL (Vertical Take-off and Landing) RC (Remote Control) plane wing offers several advantages, primarily in terms of aerodynamic performance, stability, and control. </a:t>
            </a:r>
          </a:p>
          <a:p>
            <a:r>
              <a:rPr lang="en-IN" sz="1300" b="1" dirty="0"/>
              <a:t>1. Aerodynamic Efficiency</a:t>
            </a:r>
          </a:p>
          <a:p>
            <a:r>
              <a:rPr lang="en-IN" sz="1300" b="1" dirty="0"/>
              <a:t>2. Versatility</a:t>
            </a:r>
          </a:p>
          <a:p>
            <a:r>
              <a:rPr lang="en-IN" sz="1300" b="1" dirty="0"/>
              <a:t>3. Stability and Control</a:t>
            </a:r>
          </a:p>
          <a:p>
            <a:r>
              <a:rPr lang="en-IN" sz="1300" b="1" dirty="0"/>
              <a:t>4. Structural Considerations</a:t>
            </a:r>
          </a:p>
          <a:p>
            <a:r>
              <a:rPr lang="en-IN" sz="1300" b="1" dirty="0"/>
              <a:t>5. Efficiency in VTOL Operations</a:t>
            </a:r>
          </a:p>
          <a:p>
            <a:r>
              <a:rPr lang="en-IN" sz="1300" dirty="0"/>
              <a:t>In summary, the selection of air foil combinations such as </a:t>
            </a:r>
            <a:r>
              <a:rPr lang="en-IN" sz="1300" b="1" dirty="0"/>
              <a:t>NACA 0012</a:t>
            </a:r>
            <a:r>
              <a:rPr lang="en-IN" sz="1300" dirty="0"/>
              <a:t>, </a:t>
            </a:r>
            <a:r>
              <a:rPr lang="en-IN" sz="1300" b="1" dirty="0"/>
              <a:t>NACA 4412</a:t>
            </a:r>
            <a:r>
              <a:rPr lang="en-IN" sz="1300" dirty="0"/>
              <a:t>, and </a:t>
            </a:r>
            <a:r>
              <a:rPr lang="en-IN" sz="1300" b="1" dirty="0"/>
              <a:t>NACA 2415 </a:t>
            </a:r>
            <a:r>
              <a:rPr lang="en-IN" sz="1300" dirty="0"/>
              <a:t>for a hybrid VTOL RC plane wing offers a balanced approach to aerodynamic performance, stability, and control, enabling efficient operation across a wide range of flight conditions, from vertical take-off and landing to forward flight.</a:t>
            </a:r>
          </a:p>
        </p:txBody>
      </p:sp>
    </p:spTree>
    <p:extLst>
      <p:ext uri="{BB962C8B-B14F-4D97-AF65-F5344CB8AC3E}">
        <p14:creationId xmlns:p14="http://schemas.microsoft.com/office/powerpoint/2010/main" val="419465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50A35-ED22-4F79-E4CF-7F710434B236}"/>
              </a:ext>
            </a:extLst>
          </p:cNvPr>
          <p:cNvSpPr>
            <a:spLocks noGrp="1"/>
          </p:cNvSpPr>
          <p:nvPr>
            <p:ph type="title"/>
          </p:nvPr>
        </p:nvSpPr>
        <p:spPr>
          <a:xfrm>
            <a:off x="3483864" y="118237"/>
            <a:ext cx="5224272" cy="1325563"/>
          </a:xfrm>
          <a:ln w="38100">
            <a:solidFill>
              <a:schemeClr val="accent1">
                <a:lumMod val="75000"/>
              </a:schemeClr>
            </a:solidFill>
          </a:ln>
        </p:spPr>
        <p:txBody>
          <a:bodyPr/>
          <a:lstStyle/>
          <a:p>
            <a:r>
              <a:rPr lang="en-IN" b="1" dirty="0">
                <a:ln>
                  <a:solidFill>
                    <a:srgbClr val="92D050"/>
                  </a:solidFill>
                </a:ln>
                <a:solidFill>
                  <a:schemeClr val="accent2">
                    <a:lumMod val="50000"/>
                  </a:schemeClr>
                </a:solidFill>
              </a:rPr>
              <a:t>WING DESIGN – XFLR5 </a:t>
            </a:r>
          </a:p>
        </p:txBody>
      </p:sp>
      <p:pic>
        <p:nvPicPr>
          <p:cNvPr id="5" name="Picture 4">
            <a:extLst>
              <a:ext uri="{FF2B5EF4-FFF2-40B4-BE49-F238E27FC236}">
                <a16:creationId xmlns:a16="http://schemas.microsoft.com/office/drawing/2014/main" id="{9C766B66-9854-B301-8AE9-16085CD4F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963" y="1897139"/>
            <a:ext cx="8482073" cy="4768837"/>
          </a:xfrm>
          <a:prstGeom prst="rect">
            <a:avLst/>
          </a:prstGeom>
        </p:spPr>
      </p:pic>
    </p:spTree>
    <p:extLst>
      <p:ext uri="{BB962C8B-B14F-4D97-AF65-F5344CB8AC3E}">
        <p14:creationId xmlns:p14="http://schemas.microsoft.com/office/powerpoint/2010/main" val="283506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C7A16-698D-8798-C054-074CDEB6AA5F}"/>
              </a:ext>
            </a:extLst>
          </p:cNvPr>
          <p:cNvSpPr>
            <a:spLocks noGrp="1"/>
          </p:cNvSpPr>
          <p:nvPr>
            <p:ph type="title"/>
          </p:nvPr>
        </p:nvSpPr>
        <p:spPr>
          <a:xfrm>
            <a:off x="838200" y="18255"/>
            <a:ext cx="10515600" cy="1325563"/>
          </a:xfrm>
        </p:spPr>
        <p:txBody>
          <a:bodyPr/>
          <a:lstStyle/>
          <a:p>
            <a:pPr algn="ctr"/>
            <a:r>
              <a:rPr lang="en-IN" b="1" dirty="0">
                <a:ln>
                  <a:solidFill>
                    <a:schemeClr val="tx2"/>
                  </a:solidFill>
                </a:ln>
                <a:solidFill>
                  <a:schemeClr val="accent4">
                    <a:lumMod val="50000"/>
                  </a:schemeClr>
                </a:solidFill>
                <a:effectLst>
                  <a:glow rad="63500">
                    <a:schemeClr val="accent2">
                      <a:satMod val="175000"/>
                      <a:alpha val="40000"/>
                    </a:schemeClr>
                  </a:glow>
                </a:effectLst>
              </a:rPr>
              <a:t>DESIGN VIEWS</a:t>
            </a:r>
          </a:p>
        </p:txBody>
      </p:sp>
      <p:pic>
        <p:nvPicPr>
          <p:cNvPr id="4" name="Picture 3">
            <a:extLst>
              <a:ext uri="{FF2B5EF4-FFF2-40B4-BE49-F238E27FC236}">
                <a16:creationId xmlns:a16="http://schemas.microsoft.com/office/drawing/2014/main" id="{F60349DE-3E03-C602-EDF1-59B87C5BC5F1}"/>
              </a:ext>
            </a:extLst>
          </p:cNvPr>
          <p:cNvPicPr>
            <a:picLocks noChangeAspect="1"/>
          </p:cNvPicPr>
          <p:nvPr/>
        </p:nvPicPr>
        <p:blipFill rotWithShape="1">
          <a:blip r:embed="rId2">
            <a:extLst>
              <a:ext uri="{28A0092B-C50C-407E-A947-70E740481C1C}">
                <a14:useLocalDpi xmlns:a14="http://schemas.microsoft.com/office/drawing/2010/main" val="0"/>
              </a:ext>
            </a:extLst>
          </a:blip>
          <a:srcRect l="23818" t="26994" r="20227" b="5893"/>
          <a:stretch/>
        </p:blipFill>
        <p:spPr>
          <a:xfrm>
            <a:off x="205739" y="1160993"/>
            <a:ext cx="4481980" cy="3022387"/>
          </a:xfrm>
          <a:prstGeom prst="rect">
            <a:avLst/>
          </a:prstGeom>
        </p:spPr>
      </p:pic>
      <p:pic>
        <p:nvPicPr>
          <p:cNvPr id="5" name="Picture 4">
            <a:extLst>
              <a:ext uri="{FF2B5EF4-FFF2-40B4-BE49-F238E27FC236}">
                <a16:creationId xmlns:a16="http://schemas.microsoft.com/office/drawing/2014/main" id="{E6D43F1F-0128-046F-8E65-BF40B8312D01}"/>
              </a:ext>
            </a:extLst>
          </p:cNvPr>
          <p:cNvPicPr>
            <a:picLocks noChangeAspect="1"/>
          </p:cNvPicPr>
          <p:nvPr/>
        </p:nvPicPr>
        <p:blipFill rotWithShape="1">
          <a:blip r:embed="rId3">
            <a:extLst>
              <a:ext uri="{28A0092B-C50C-407E-A947-70E740481C1C}">
                <a14:useLocalDpi xmlns:a14="http://schemas.microsoft.com/office/drawing/2010/main" val="0"/>
              </a:ext>
            </a:extLst>
          </a:blip>
          <a:srcRect l="23600" t="25768" r="27517" b="4605"/>
          <a:stretch/>
        </p:blipFill>
        <p:spPr>
          <a:xfrm>
            <a:off x="4687719" y="3721313"/>
            <a:ext cx="4038600" cy="3022387"/>
          </a:xfrm>
          <a:prstGeom prst="rect">
            <a:avLst/>
          </a:prstGeom>
        </p:spPr>
      </p:pic>
      <p:pic>
        <p:nvPicPr>
          <p:cNvPr id="6" name="Picture 5">
            <a:extLst>
              <a:ext uri="{FF2B5EF4-FFF2-40B4-BE49-F238E27FC236}">
                <a16:creationId xmlns:a16="http://schemas.microsoft.com/office/drawing/2014/main" id="{C22FACA6-89B3-3269-2E6E-23496A8A8F81}"/>
              </a:ext>
            </a:extLst>
          </p:cNvPr>
          <p:cNvPicPr>
            <a:picLocks noChangeAspect="1"/>
          </p:cNvPicPr>
          <p:nvPr/>
        </p:nvPicPr>
        <p:blipFill rotWithShape="1">
          <a:blip r:embed="rId4">
            <a:extLst>
              <a:ext uri="{28A0092B-C50C-407E-A947-70E740481C1C}">
                <a14:useLocalDpi xmlns:a14="http://schemas.microsoft.com/office/drawing/2010/main" val="0"/>
              </a:ext>
            </a:extLst>
          </a:blip>
          <a:srcRect l="23911" t="20246" r="22995" b="6351"/>
          <a:stretch/>
        </p:blipFill>
        <p:spPr>
          <a:xfrm>
            <a:off x="7504281" y="1038248"/>
            <a:ext cx="4481980" cy="2683065"/>
          </a:xfrm>
          <a:prstGeom prst="rect">
            <a:avLst/>
          </a:prstGeom>
        </p:spPr>
      </p:pic>
      <p:sp>
        <p:nvSpPr>
          <p:cNvPr id="7" name="Title 1">
            <a:extLst>
              <a:ext uri="{FF2B5EF4-FFF2-40B4-BE49-F238E27FC236}">
                <a16:creationId xmlns:a16="http://schemas.microsoft.com/office/drawing/2014/main" id="{8B8AD2CC-938F-71C0-F49B-A1E9975AEA77}"/>
              </a:ext>
            </a:extLst>
          </p:cNvPr>
          <p:cNvSpPr txBox="1">
            <a:spLocks/>
          </p:cNvSpPr>
          <p:nvPr/>
        </p:nvSpPr>
        <p:spPr>
          <a:xfrm>
            <a:off x="998220" y="3721313"/>
            <a:ext cx="2545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a:t>TOP VIEW</a:t>
            </a:r>
            <a:endParaRPr lang="en-IN" sz="1800" b="1" dirty="0"/>
          </a:p>
        </p:txBody>
      </p:sp>
      <p:sp>
        <p:nvSpPr>
          <p:cNvPr id="8" name="Title 1">
            <a:extLst>
              <a:ext uri="{FF2B5EF4-FFF2-40B4-BE49-F238E27FC236}">
                <a16:creationId xmlns:a16="http://schemas.microsoft.com/office/drawing/2014/main" id="{7F9C7556-73E6-629F-F213-EFFCC7AC73A9}"/>
              </a:ext>
            </a:extLst>
          </p:cNvPr>
          <p:cNvSpPr txBox="1">
            <a:spLocks/>
          </p:cNvSpPr>
          <p:nvPr/>
        </p:nvSpPr>
        <p:spPr>
          <a:xfrm>
            <a:off x="4687719" y="2857817"/>
            <a:ext cx="317601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a:t>SIDE VIEW</a:t>
            </a:r>
            <a:endParaRPr lang="en-IN" sz="1800" b="1" dirty="0"/>
          </a:p>
        </p:txBody>
      </p:sp>
      <p:sp>
        <p:nvSpPr>
          <p:cNvPr id="9" name="Title 1">
            <a:extLst>
              <a:ext uri="{FF2B5EF4-FFF2-40B4-BE49-F238E27FC236}">
                <a16:creationId xmlns:a16="http://schemas.microsoft.com/office/drawing/2014/main" id="{B90D0546-BD53-A486-53D7-7B606F70E448}"/>
              </a:ext>
            </a:extLst>
          </p:cNvPr>
          <p:cNvSpPr txBox="1">
            <a:spLocks/>
          </p:cNvSpPr>
          <p:nvPr/>
        </p:nvSpPr>
        <p:spPr>
          <a:xfrm>
            <a:off x="8427720" y="3259246"/>
            <a:ext cx="33497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a:t>FRONT VIEW</a:t>
            </a:r>
            <a:endParaRPr lang="en-IN" sz="1800" b="1" dirty="0"/>
          </a:p>
        </p:txBody>
      </p:sp>
    </p:spTree>
    <p:extLst>
      <p:ext uri="{BB962C8B-B14F-4D97-AF65-F5344CB8AC3E}">
        <p14:creationId xmlns:p14="http://schemas.microsoft.com/office/powerpoint/2010/main" val="183113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2B5B-1C92-EACC-74CE-FE301CCE08C0}"/>
              </a:ext>
            </a:extLst>
          </p:cNvPr>
          <p:cNvSpPr>
            <a:spLocks noGrp="1"/>
          </p:cNvSpPr>
          <p:nvPr>
            <p:ph type="title"/>
          </p:nvPr>
        </p:nvSpPr>
        <p:spPr>
          <a:xfrm>
            <a:off x="305752" y="0"/>
            <a:ext cx="10515600" cy="1325563"/>
          </a:xfrm>
        </p:spPr>
        <p:txBody>
          <a:bodyPr>
            <a:normAutofit/>
          </a:bodyPr>
          <a:lstStyle/>
          <a:p>
            <a:pPr algn="ctr"/>
            <a:r>
              <a:rPr lang="en-IN" sz="3400" b="1" dirty="0">
                <a:ln>
                  <a:solidFill>
                    <a:schemeClr val="accent1">
                      <a:lumMod val="75000"/>
                    </a:schemeClr>
                  </a:solidFill>
                </a:ln>
                <a:solidFill>
                  <a:schemeClr val="tx2">
                    <a:lumMod val="75000"/>
                  </a:schemeClr>
                </a:solidFill>
                <a:effectLst>
                  <a:reflection blurRad="6350" stA="50000" endA="300" endPos="50000" dist="29997" dir="5400000" sy="-100000" algn="bl" rotWithShape="0"/>
                </a:effectLst>
              </a:rPr>
              <a:t>WHY WINGLETS?</a:t>
            </a:r>
          </a:p>
        </p:txBody>
      </p:sp>
      <p:sp>
        <p:nvSpPr>
          <p:cNvPr id="7" name="TextBox 6">
            <a:extLst>
              <a:ext uri="{FF2B5EF4-FFF2-40B4-BE49-F238E27FC236}">
                <a16:creationId xmlns:a16="http://schemas.microsoft.com/office/drawing/2014/main" id="{8CBAED4C-296A-DC21-4A89-8FE1326148F2}"/>
              </a:ext>
            </a:extLst>
          </p:cNvPr>
          <p:cNvSpPr txBox="1"/>
          <p:nvPr/>
        </p:nvSpPr>
        <p:spPr>
          <a:xfrm>
            <a:off x="191452" y="1122819"/>
            <a:ext cx="8301037" cy="5632311"/>
          </a:xfrm>
          <a:prstGeom prst="rect">
            <a:avLst/>
          </a:prstGeom>
          <a:noFill/>
        </p:spPr>
        <p:txBody>
          <a:bodyPr wrap="square">
            <a:spAutoFit/>
          </a:bodyPr>
          <a:lstStyle/>
          <a:p>
            <a:r>
              <a:rPr lang="en-IN" dirty="0"/>
              <a:t>Winglets, when incorporated into the design of a hybrid Vertical </a:t>
            </a:r>
            <a:r>
              <a:rPr lang="en-IN" dirty="0" err="1"/>
              <a:t>Takeoff</a:t>
            </a:r>
            <a:r>
              <a:rPr lang="en-IN" dirty="0"/>
              <a:t> and Landing (VTOL) Remote-Controlled (RC) plane, offer several advantageous features.</a:t>
            </a:r>
          </a:p>
          <a:p>
            <a:endParaRPr lang="en-IN" dirty="0"/>
          </a:p>
          <a:p>
            <a:r>
              <a:rPr lang="en-IN" b="1" dirty="0"/>
              <a:t>1. Reduced Induced Drag</a:t>
            </a:r>
          </a:p>
          <a:p>
            <a:endParaRPr lang="en-IN" b="1" dirty="0"/>
          </a:p>
          <a:p>
            <a:r>
              <a:rPr lang="en-IN" b="1" dirty="0"/>
              <a:t>2. Enhanced Stability</a:t>
            </a:r>
          </a:p>
          <a:p>
            <a:endParaRPr lang="en-IN" b="1" dirty="0"/>
          </a:p>
          <a:p>
            <a:r>
              <a:rPr lang="en-IN" b="1" dirty="0"/>
              <a:t>3. Improved Fuel Efficiency</a:t>
            </a:r>
          </a:p>
          <a:p>
            <a:endParaRPr lang="en-IN" b="1" dirty="0"/>
          </a:p>
          <a:p>
            <a:r>
              <a:rPr lang="en-IN" b="1" dirty="0"/>
              <a:t>4. Reduced Wingtip Vortices</a:t>
            </a:r>
          </a:p>
          <a:p>
            <a:endParaRPr lang="en-IN" b="1" dirty="0"/>
          </a:p>
          <a:p>
            <a:r>
              <a:rPr lang="en-IN" b="1" dirty="0"/>
              <a:t>5. Enhanced Performance in Crosswinds</a:t>
            </a:r>
          </a:p>
          <a:p>
            <a:endParaRPr lang="en-IN" b="1" dirty="0"/>
          </a:p>
          <a:p>
            <a:r>
              <a:rPr lang="en-IN" b="1" dirty="0"/>
              <a:t>6. Aesthetic and Branding Considerations</a:t>
            </a:r>
          </a:p>
          <a:p>
            <a:endParaRPr lang="en-IN" dirty="0"/>
          </a:p>
          <a:p>
            <a:r>
              <a:rPr lang="en-IN" dirty="0"/>
              <a:t>In summary, incorporating winglets into the design of a hybrid VTOL RC plane offers numerous advantages including reduced induced drag, enhanced stability, improved fuel efficiency, reduced wingtip vortices, enhanced performance in crosswinds, and potential aesthetic and branding benefits. These features collectively contribute to optimizing the performance, safety, and operational capabilities of the aircraft.</a:t>
            </a:r>
          </a:p>
        </p:txBody>
      </p:sp>
      <p:pic>
        <p:nvPicPr>
          <p:cNvPr id="1026" name="Picture 2" descr="Winglets: what are they and what are they used for? | Carbon and wooden ...">
            <a:extLst>
              <a:ext uri="{FF2B5EF4-FFF2-40B4-BE49-F238E27FC236}">
                <a16:creationId xmlns:a16="http://schemas.microsoft.com/office/drawing/2014/main" id="{0B86D781-BCD5-D435-B6CB-71BF7C55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1755457"/>
            <a:ext cx="4474713" cy="3347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37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26E0-FCAB-AE4F-DB89-E18768645131}"/>
              </a:ext>
            </a:extLst>
          </p:cNvPr>
          <p:cNvSpPr>
            <a:spLocks noGrp="1"/>
          </p:cNvSpPr>
          <p:nvPr>
            <p:ph type="title"/>
          </p:nvPr>
        </p:nvSpPr>
        <p:spPr>
          <a:xfrm>
            <a:off x="838200" y="18255"/>
            <a:ext cx="10515600" cy="1325563"/>
          </a:xfrm>
        </p:spPr>
        <p:txBody>
          <a:bodyPr/>
          <a:lstStyle/>
          <a:p>
            <a:pPr algn="ctr"/>
            <a:r>
              <a:rPr lang="en-IN" b="1" dirty="0">
                <a:ln>
                  <a:solidFill>
                    <a:schemeClr val="tx1"/>
                  </a:solidFill>
                </a:ln>
                <a:solidFill>
                  <a:schemeClr val="accent5">
                    <a:lumMod val="50000"/>
                  </a:schemeClr>
                </a:solidFill>
                <a:effectLst>
                  <a:glow rad="63500">
                    <a:schemeClr val="accent1">
                      <a:satMod val="175000"/>
                      <a:alpha val="40000"/>
                    </a:schemeClr>
                  </a:glow>
                </a:effectLst>
              </a:rPr>
              <a:t>AI ANALYSIS MODEL RESULTS</a:t>
            </a:r>
          </a:p>
        </p:txBody>
      </p:sp>
      <p:pic>
        <p:nvPicPr>
          <p:cNvPr id="5" name="Picture 4">
            <a:extLst>
              <a:ext uri="{FF2B5EF4-FFF2-40B4-BE49-F238E27FC236}">
                <a16:creationId xmlns:a16="http://schemas.microsoft.com/office/drawing/2014/main" id="{95B47D19-6DCC-A4ED-512A-A09C58335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7280"/>
            <a:ext cx="4860497" cy="3051810"/>
          </a:xfrm>
          <a:prstGeom prst="rect">
            <a:avLst/>
          </a:prstGeom>
        </p:spPr>
      </p:pic>
      <p:pic>
        <p:nvPicPr>
          <p:cNvPr id="7" name="Picture 6">
            <a:extLst>
              <a:ext uri="{FF2B5EF4-FFF2-40B4-BE49-F238E27FC236}">
                <a16:creationId xmlns:a16="http://schemas.microsoft.com/office/drawing/2014/main" id="{6F621353-FA38-BFAD-BEFA-433EEC311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145" y="3950296"/>
            <a:ext cx="6535485" cy="2665019"/>
          </a:xfrm>
          <a:prstGeom prst="rect">
            <a:avLst/>
          </a:prstGeom>
        </p:spPr>
      </p:pic>
      <p:pic>
        <p:nvPicPr>
          <p:cNvPr id="9" name="Picture 8">
            <a:extLst>
              <a:ext uri="{FF2B5EF4-FFF2-40B4-BE49-F238E27FC236}">
                <a16:creationId xmlns:a16="http://schemas.microsoft.com/office/drawing/2014/main" id="{5A289BFE-6F60-481A-7A98-AAB6B4ED1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7145" y="1131570"/>
            <a:ext cx="6417933" cy="2665019"/>
          </a:xfrm>
          <a:prstGeom prst="rect">
            <a:avLst/>
          </a:prstGeom>
        </p:spPr>
      </p:pic>
      <p:sp>
        <p:nvSpPr>
          <p:cNvPr id="11" name="TextBox 10">
            <a:extLst>
              <a:ext uri="{FF2B5EF4-FFF2-40B4-BE49-F238E27FC236}">
                <a16:creationId xmlns:a16="http://schemas.microsoft.com/office/drawing/2014/main" id="{F6A6FC8F-8C2E-082D-B6A9-6CDF6C6C5C6E}"/>
              </a:ext>
            </a:extLst>
          </p:cNvPr>
          <p:cNvSpPr txBox="1"/>
          <p:nvPr/>
        </p:nvSpPr>
        <p:spPr>
          <a:xfrm>
            <a:off x="1048703" y="4837569"/>
            <a:ext cx="6097904" cy="923330"/>
          </a:xfrm>
          <a:prstGeom prst="rect">
            <a:avLst/>
          </a:prstGeom>
          <a:noFill/>
        </p:spPr>
        <p:txBody>
          <a:bodyPr wrap="square">
            <a:spAutoFit/>
          </a:bodyPr>
          <a:lstStyle/>
          <a:p>
            <a:r>
              <a:rPr lang="en-IN" dirty="0"/>
              <a:t>1. Lift and Drag Calculation</a:t>
            </a:r>
          </a:p>
          <a:p>
            <a:r>
              <a:rPr lang="en-IN" dirty="0"/>
              <a:t>2. Structural Analysis</a:t>
            </a:r>
          </a:p>
          <a:p>
            <a:r>
              <a:rPr lang="en-IN" dirty="0"/>
              <a:t>3. Weight Estimation</a:t>
            </a:r>
          </a:p>
        </p:txBody>
      </p:sp>
    </p:spTree>
    <p:extLst>
      <p:ext uri="{BB962C8B-B14F-4D97-AF65-F5344CB8AC3E}">
        <p14:creationId xmlns:p14="http://schemas.microsoft.com/office/powerpoint/2010/main" val="133025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64175A-F084-018F-ADEB-72D0450FEE98}"/>
              </a:ext>
            </a:extLst>
          </p:cNvPr>
          <p:cNvSpPr>
            <a:spLocks noGrp="1"/>
          </p:cNvSpPr>
          <p:nvPr>
            <p:ph type="title"/>
          </p:nvPr>
        </p:nvSpPr>
        <p:spPr>
          <a:xfrm>
            <a:off x="838200" y="18255"/>
            <a:ext cx="10515600" cy="1325563"/>
          </a:xfrm>
        </p:spPr>
        <p:txBody>
          <a:bodyPr/>
          <a:lstStyle/>
          <a:p>
            <a:pPr algn="ctr"/>
            <a:r>
              <a:rPr lang="en-IN" b="1" dirty="0">
                <a:ln>
                  <a:solidFill>
                    <a:schemeClr val="tx1"/>
                  </a:solidFill>
                </a:ln>
                <a:solidFill>
                  <a:schemeClr val="accent5">
                    <a:lumMod val="50000"/>
                  </a:schemeClr>
                </a:solidFill>
                <a:effectLst>
                  <a:glow rad="63500">
                    <a:schemeClr val="accent1">
                      <a:satMod val="175000"/>
                      <a:alpha val="40000"/>
                    </a:schemeClr>
                  </a:glow>
                </a:effectLst>
              </a:rPr>
              <a:t>AI ANALYSIS MODEL RESULTS</a:t>
            </a:r>
          </a:p>
        </p:txBody>
      </p:sp>
      <p:pic>
        <p:nvPicPr>
          <p:cNvPr id="6" name="Picture 5">
            <a:extLst>
              <a:ext uri="{FF2B5EF4-FFF2-40B4-BE49-F238E27FC236}">
                <a16:creationId xmlns:a16="http://schemas.microsoft.com/office/drawing/2014/main" id="{8F141157-5797-CB66-C528-82F279D83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83" y="1269888"/>
            <a:ext cx="4259587" cy="3316393"/>
          </a:xfrm>
          <a:prstGeom prst="rect">
            <a:avLst/>
          </a:prstGeom>
        </p:spPr>
      </p:pic>
      <p:pic>
        <p:nvPicPr>
          <p:cNvPr id="8" name="Picture 7">
            <a:extLst>
              <a:ext uri="{FF2B5EF4-FFF2-40B4-BE49-F238E27FC236}">
                <a16:creationId xmlns:a16="http://schemas.microsoft.com/office/drawing/2014/main" id="{3682D727-3F60-5C44-1E21-629E4BE65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1385" y="4582750"/>
            <a:ext cx="5769229" cy="2253464"/>
          </a:xfrm>
          <a:prstGeom prst="rect">
            <a:avLst/>
          </a:prstGeom>
        </p:spPr>
      </p:pic>
      <p:pic>
        <p:nvPicPr>
          <p:cNvPr id="10" name="Picture 9">
            <a:extLst>
              <a:ext uri="{FF2B5EF4-FFF2-40B4-BE49-F238E27FC236}">
                <a16:creationId xmlns:a16="http://schemas.microsoft.com/office/drawing/2014/main" id="{6593323E-5561-F467-EEB9-AB34F82B4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3267" y="1269888"/>
            <a:ext cx="4972050" cy="3187961"/>
          </a:xfrm>
          <a:prstGeom prst="rect">
            <a:avLst/>
          </a:prstGeom>
        </p:spPr>
      </p:pic>
      <p:sp>
        <p:nvSpPr>
          <p:cNvPr id="12" name="TextBox 11">
            <a:extLst>
              <a:ext uri="{FF2B5EF4-FFF2-40B4-BE49-F238E27FC236}">
                <a16:creationId xmlns:a16="http://schemas.microsoft.com/office/drawing/2014/main" id="{671FF1E2-D132-1F7A-EB7B-1237831C4E58}"/>
              </a:ext>
            </a:extLst>
          </p:cNvPr>
          <p:cNvSpPr txBox="1"/>
          <p:nvPr/>
        </p:nvSpPr>
        <p:spPr>
          <a:xfrm>
            <a:off x="4557236" y="2125204"/>
            <a:ext cx="2613192" cy="1477328"/>
          </a:xfrm>
          <a:prstGeom prst="rect">
            <a:avLst/>
          </a:prstGeom>
          <a:noFill/>
        </p:spPr>
        <p:txBody>
          <a:bodyPr wrap="square">
            <a:spAutoFit/>
          </a:bodyPr>
          <a:lstStyle/>
          <a:p>
            <a:r>
              <a:rPr lang="en-IN" dirty="0"/>
              <a:t>1. Power system Sizing</a:t>
            </a:r>
          </a:p>
          <a:p>
            <a:r>
              <a:rPr lang="en-IN" dirty="0"/>
              <a:t>2. Control System Dynamics</a:t>
            </a:r>
          </a:p>
          <a:p>
            <a:r>
              <a:rPr lang="en-IN" dirty="0"/>
              <a:t>3. Flight Performance prediction</a:t>
            </a:r>
          </a:p>
        </p:txBody>
      </p:sp>
    </p:spTree>
    <p:extLst>
      <p:ext uri="{BB962C8B-B14F-4D97-AF65-F5344CB8AC3E}">
        <p14:creationId xmlns:p14="http://schemas.microsoft.com/office/powerpoint/2010/main" val="1837628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6463B-46DB-A50F-C65A-978430D254CE}"/>
              </a:ext>
            </a:extLst>
          </p:cNvPr>
          <p:cNvSpPr txBox="1"/>
          <p:nvPr/>
        </p:nvSpPr>
        <p:spPr>
          <a:xfrm>
            <a:off x="248602" y="868679"/>
            <a:ext cx="5409248" cy="5909310"/>
          </a:xfrm>
          <a:prstGeom prst="rect">
            <a:avLst/>
          </a:prstGeom>
          <a:solidFill>
            <a:schemeClr val="accent1">
              <a:lumMod val="40000"/>
              <a:lumOff val="60000"/>
            </a:schemeClr>
          </a:solidFill>
          <a:ln>
            <a:solidFill>
              <a:schemeClr val="tx1"/>
            </a:solidFill>
          </a:ln>
        </p:spPr>
        <p:txBody>
          <a:bodyPr wrap="square">
            <a:spAutoFit/>
          </a:bodyPr>
          <a:lstStyle/>
          <a:p>
            <a:r>
              <a:rPr lang="en-IN" sz="1400" dirty="0"/>
              <a:t>import pandas as pd</a:t>
            </a:r>
          </a:p>
          <a:p>
            <a:r>
              <a:rPr lang="en-IN" sz="1400" dirty="0"/>
              <a:t>import </a:t>
            </a:r>
            <a:r>
              <a:rPr lang="en-IN" sz="1400" dirty="0" err="1"/>
              <a:t>matplotlib.pyplot</a:t>
            </a:r>
            <a:r>
              <a:rPr lang="en-IN" sz="1400" dirty="0"/>
              <a:t> as </a:t>
            </a:r>
            <a:r>
              <a:rPr lang="en-IN" sz="1400" dirty="0" err="1"/>
              <a:t>plt</a:t>
            </a:r>
            <a:endParaRPr lang="en-IN" sz="1400" dirty="0"/>
          </a:p>
          <a:p>
            <a:r>
              <a:rPr lang="en-IN" sz="1400" dirty="0"/>
              <a:t>import </a:t>
            </a:r>
            <a:r>
              <a:rPr lang="en-IN" sz="1400" dirty="0" err="1"/>
              <a:t>numpy</a:t>
            </a:r>
            <a:r>
              <a:rPr lang="en-IN" sz="1400" dirty="0"/>
              <a:t> as np</a:t>
            </a:r>
          </a:p>
          <a:p>
            <a:endParaRPr lang="en-IN" sz="1400" dirty="0"/>
          </a:p>
          <a:p>
            <a:r>
              <a:rPr lang="en-IN" sz="1400" dirty="0"/>
              <a:t># Load data from CSV file</a:t>
            </a:r>
          </a:p>
          <a:p>
            <a:r>
              <a:rPr lang="en-IN" sz="1400" dirty="0"/>
              <a:t>data = </a:t>
            </a:r>
            <a:r>
              <a:rPr lang="en-IN" sz="1400" dirty="0" err="1"/>
              <a:t>pd.read_csv</a:t>
            </a:r>
            <a:r>
              <a:rPr lang="en-IN" sz="1400" dirty="0"/>
              <a:t>("Lift_Drag_data.csv")</a:t>
            </a:r>
          </a:p>
          <a:p>
            <a:endParaRPr lang="en-IN" sz="1400" dirty="0"/>
          </a:p>
          <a:p>
            <a:r>
              <a:rPr lang="en-IN" sz="1400" dirty="0"/>
              <a:t># 1. Lift and Drag calculation</a:t>
            </a:r>
          </a:p>
          <a:p>
            <a:r>
              <a:rPr lang="en-IN" sz="1400" dirty="0"/>
              <a:t>def </a:t>
            </a:r>
            <a:r>
              <a:rPr lang="en-IN" sz="1400" dirty="0" err="1"/>
              <a:t>calculate_lift_drag</a:t>
            </a:r>
            <a:r>
              <a:rPr lang="en-IN" sz="1400" dirty="0"/>
              <a:t>(airspeed, </a:t>
            </a:r>
            <a:r>
              <a:rPr lang="en-IN" sz="1400" dirty="0" err="1"/>
              <a:t>angle_of_attack</a:t>
            </a:r>
            <a:r>
              <a:rPr lang="en-IN" sz="1400" dirty="0"/>
              <a:t>, </a:t>
            </a:r>
            <a:r>
              <a:rPr lang="en-IN" sz="1400" dirty="0" err="1"/>
              <a:t>lift_coefficient</a:t>
            </a:r>
            <a:r>
              <a:rPr lang="en-IN" sz="1400" dirty="0"/>
              <a:t>, </a:t>
            </a:r>
            <a:r>
              <a:rPr lang="en-IN" sz="1400" dirty="0" err="1"/>
              <a:t>drag_coefficient</a:t>
            </a:r>
            <a:r>
              <a:rPr lang="en-IN" sz="1400" dirty="0"/>
              <a:t>):</a:t>
            </a:r>
          </a:p>
          <a:p>
            <a:r>
              <a:rPr lang="en-IN" sz="1400" dirty="0"/>
              <a:t>    lift = 0.5 * </a:t>
            </a:r>
            <a:r>
              <a:rPr lang="en-IN" sz="1400" dirty="0" err="1"/>
              <a:t>lift_coefficient</a:t>
            </a:r>
            <a:r>
              <a:rPr lang="en-IN" sz="1400" dirty="0"/>
              <a:t> * airspeed**2</a:t>
            </a:r>
          </a:p>
          <a:p>
            <a:r>
              <a:rPr lang="en-IN" sz="1400" dirty="0"/>
              <a:t>    drag = 0.5 * </a:t>
            </a:r>
            <a:r>
              <a:rPr lang="en-IN" sz="1400" dirty="0" err="1"/>
              <a:t>drag_coefficient</a:t>
            </a:r>
            <a:r>
              <a:rPr lang="en-IN" sz="1400" dirty="0"/>
              <a:t> * airspeed**2</a:t>
            </a:r>
          </a:p>
          <a:p>
            <a:r>
              <a:rPr lang="en-IN" sz="1400" dirty="0"/>
              <a:t>    return lift, drag</a:t>
            </a:r>
          </a:p>
          <a:p>
            <a:endParaRPr lang="en-IN" sz="1400" dirty="0"/>
          </a:p>
          <a:p>
            <a:r>
              <a:rPr lang="en-IN" sz="1400" dirty="0"/>
              <a:t>lift, drag = </a:t>
            </a:r>
            <a:r>
              <a:rPr lang="en-IN" sz="1400" dirty="0" err="1"/>
              <a:t>calculate_lift_drag</a:t>
            </a:r>
            <a:r>
              <a:rPr lang="en-IN" sz="1400" dirty="0"/>
              <a:t>(data['Airspeed'], data['</a:t>
            </a:r>
            <a:r>
              <a:rPr lang="en-IN" sz="1400" dirty="0" err="1"/>
              <a:t>Angle_of_Attack</a:t>
            </a:r>
            <a:r>
              <a:rPr lang="en-IN" sz="1400" dirty="0"/>
              <a:t>'], data['</a:t>
            </a:r>
            <a:r>
              <a:rPr lang="en-IN" sz="1400" dirty="0" err="1"/>
              <a:t>Lift_Coefficient</a:t>
            </a:r>
            <a:r>
              <a:rPr lang="en-IN" sz="1400" dirty="0"/>
              <a:t>'], data['</a:t>
            </a:r>
            <a:r>
              <a:rPr lang="en-IN" sz="1400" dirty="0" err="1"/>
              <a:t>Drag_Coefficient</a:t>
            </a:r>
            <a:r>
              <a:rPr lang="en-IN" sz="1400" dirty="0"/>
              <a:t>'])</a:t>
            </a:r>
          </a:p>
          <a:p>
            <a:endParaRPr lang="en-IN" sz="1400" dirty="0"/>
          </a:p>
          <a:p>
            <a:r>
              <a:rPr lang="en-IN" sz="1400" dirty="0"/>
              <a:t># Plot Lift and Drag</a:t>
            </a:r>
          </a:p>
          <a:p>
            <a:r>
              <a:rPr lang="en-IN" sz="1400" dirty="0" err="1"/>
              <a:t>plt.figure</a:t>
            </a:r>
            <a:r>
              <a:rPr lang="en-IN" sz="1400" dirty="0"/>
              <a:t>(</a:t>
            </a:r>
            <a:r>
              <a:rPr lang="en-IN" sz="1400" dirty="0" err="1"/>
              <a:t>figsize</a:t>
            </a:r>
            <a:r>
              <a:rPr lang="en-IN" sz="1400" dirty="0"/>
              <a:t>=(10, 6))</a:t>
            </a:r>
          </a:p>
          <a:p>
            <a:r>
              <a:rPr lang="en-IN" sz="1400" dirty="0" err="1"/>
              <a:t>plt.plot</a:t>
            </a:r>
            <a:r>
              <a:rPr lang="en-IN" sz="1400" dirty="0"/>
              <a:t>(data['Airspeed'], lift, label='Lift')</a:t>
            </a:r>
          </a:p>
          <a:p>
            <a:r>
              <a:rPr lang="en-IN" sz="1400" dirty="0" err="1"/>
              <a:t>plt.plot</a:t>
            </a:r>
            <a:r>
              <a:rPr lang="en-IN" sz="1400" dirty="0"/>
              <a:t>(data['Airspeed'], drag, label='Drag')</a:t>
            </a:r>
          </a:p>
          <a:p>
            <a:r>
              <a:rPr lang="en-IN" sz="1400" dirty="0" err="1"/>
              <a:t>plt.xlabel</a:t>
            </a:r>
            <a:r>
              <a:rPr lang="en-IN" sz="1400" dirty="0"/>
              <a:t>('Airspeed')</a:t>
            </a:r>
          </a:p>
          <a:p>
            <a:r>
              <a:rPr lang="en-IN" sz="1400" dirty="0" err="1"/>
              <a:t>plt.ylabel</a:t>
            </a:r>
            <a:r>
              <a:rPr lang="en-IN" sz="1400" dirty="0"/>
              <a:t>('Force')</a:t>
            </a:r>
          </a:p>
          <a:p>
            <a:r>
              <a:rPr lang="en-IN" sz="1400" dirty="0" err="1"/>
              <a:t>plt.title</a:t>
            </a:r>
            <a:r>
              <a:rPr lang="en-IN" sz="1400" dirty="0"/>
              <a:t>('Lift and Drag vs. Airspeed')</a:t>
            </a:r>
          </a:p>
          <a:p>
            <a:r>
              <a:rPr lang="en-IN" sz="1400" dirty="0" err="1"/>
              <a:t>plt.legend</a:t>
            </a:r>
            <a:r>
              <a:rPr lang="en-IN" sz="1400" dirty="0"/>
              <a:t>()</a:t>
            </a:r>
          </a:p>
          <a:p>
            <a:r>
              <a:rPr lang="en-IN" sz="1400" dirty="0" err="1"/>
              <a:t>plt.grid</a:t>
            </a:r>
            <a:r>
              <a:rPr lang="en-IN" sz="1400" dirty="0"/>
              <a:t>(True)</a:t>
            </a:r>
          </a:p>
          <a:p>
            <a:r>
              <a:rPr lang="en-IN" sz="1400" dirty="0" err="1"/>
              <a:t>plt.show</a:t>
            </a:r>
            <a:r>
              <a:rPr lang="en-IN" sz="1400" dirty="0"/>
              <a:t>()</a:t>
            </a:r>
          </a:p>
        </p:txBody>
      </p:sp>
      <p:sp>
        <p:nvSpPr>
          <p:cNvPr id="7" name="TextBox 6">
            <a:extLst>
              <a:ext uri="{FF2B5EF4-FFF2-40B4-BE49-F238E27FC236}">
                <a16:creationId xmlns:a16="http://schemas.microsoft.com/office/drawing/2014/main" id="{E6505AFE-BDED-2E1B-178B-56444A8BC093}"/>
              </a:ext>
            </a:extLst>
          </p:cNvPr>
          <p:cNvSpPr txBox="1"/>
          <p:nvPr/>
        </p:nvSpPr>
        <p:spPr>
          <a:xfrm>
            <a:off x="5845494" y="376236"/>
            <a:ext cx="6097904" cy="6401753"/>
          </a:xfrm>
          <a:prstGeom prst="rect">
            <a:avLst/>
          </a:prstGeom>
          <a:solidFill>
            <a:schemeClr val="accent2">
              <a:lumMod val="20000"/>
              <a:lumOff val="80000"/>
            </a:schemeClr>
          </a:solidFill>
          <a:ln>
            <a:solidFill>
              <a:schemeClr val="tx2"/>
            </a:solidFill>
          </a:ln>
        </p:spPr>
        <p:txBody>
          <a:bodyPr wrap="square">
            <a:spAutoFit/>
          </a:bodyPr>
          <a:lstStyle/>
          <a:p>
            <a:r>
              <a:rPr lang="en-IN" sz="1000" dirty="0"/>
              <a:t>import pandas as pd</a:t>
            </a:r>
          </a:p>
          <a:p>
            <a:r>
              <a:rPr lang="en-IN" sz="1000" dirty="0"/>
              <a:t>import </a:t>
            </a:r>
            <a:r>
              <a:rPr lang="en-IN" sz="1000" dirty="0" err="1"/>
              <a:t>matplotlib.pyplot</a:t>
            </a:r>
            <a:r>
              <a:rPr lang="en-IN" sz="1000" dirty="0"/>
              <a:t> as </a:t>
            </a:r>
            <a:r>
              <a:rPr lang="en-IN" sz="1000" dirty="0" err="1"/>
              <a:t>plt</a:t>
            </a:r>
            <a:endParaRPr lang="en-IN" sz="1000" dirty="0"/>
          </a:p>
          <a:p>
            <a:r>
              <a:rPr lang="en-IN" sz="1000" dirty="0"/>
              <a:t># Load data from CSV file</a:t>
            </a:r>
          </a:p>
          <a:p>
            <a:r>
              <a:rPr lang="en-IN" sz="1000" dirty="0"/>
              <a:t>data = </a:t>
            </a:r>
            <a:r>
              <a:rPr lang="en-IN" sz="1000" dirty="0" err="1"/>
              <a:t>pd.read_csv</a:t>
            </a:r>
            <a:r>
              <a:rPr lang="en-IN" sz="1000" dirty="0"/>
              <a:t>("Structural_Analysis_data.csv")</a:t>
            </a:r>
          </a:p>
          <a:p>
            <a:r>
              <a:rPr lang="en-IN" sz="1000" dirty="0"/>
              <a:t># Define functions for analysis</a:t>
            </a:r>
          </a:p>
          <a:p>
            <a:r>
              <a:rPr lang="en-IN" sz="1000" dirty="0"/>
              <a:t>def </a:t>
            </a:r>
            <a:r>
              <a:rPr lang="en-IN" sz="1000" dirty="0" err="1"/>
              <a:t>calculate_stresses</a:t>
            </a:r>
            <a:r>
              <a:rPr lang="en-IN" sz="1000" dirty="0"/>
              <a:t>(load, </a:t>
            </a:r>
            <a:r>
              <a:rPr lang="en-IN" sz="1000" dirty="0" err="1"/>
              <a:t>moment_of_inertia</a:t>
            </a:r>
            <a:r>
              <a:rPr lang="en-IN" sz="1000" dirty="0"/>
              <a:t>, </a:t>
            </a:r>
            <a:r>
              <a:rPr lang="en-IN" sz="1000" dirty="0" err="1"/>
              <a:t>distance_from_neutral_axis</a:t>
            </a:r>
            <a:r>
              <a:rPr lang="en-IN" sz="1000" dirty="0"/>
              <a:t>):</a:t>
            </a:r>
          </a:p>
          <a:p>
            <a:r>
              <a:rPr lang="en-IN" sz="1000" dirty="0"/>
              <a:t>    stress = load / </a:t>
            </a:r>
            <a:r>
              <a:rPr lang="en-IN" sz="1000" dirty="0" err="1"/>
              <a:t>moment_of_inertia</a:t>
            </a:r>
            <a:r>
              <a:rPr lang="en-IN" sz="1000" dirty="0"/>
              <a:t> * </a:t>
            </a:r>
            <a:r>
              <a:rPr lang="en-IN" sz="1000" dirty="0" err="1"/>
              <a:t>distance_from_neutral_axis</a:t>
            </a:r>
            <a:endParaRPr lang="en-IN" sz="1000" dirty="0"/>
          </a:p>
          <a:p>
            <a:r>
              <a:rPr lang="en-IN" sz="1000" dirty="0"/>
              <a:t>    return stress</a:t>
            </a:r>
          </a:p>
          <a:p>
            <a:r>
              <a:rPr lang="en-IN" sz="1000" dirty="0"/>
              <a:t>def </a:t>
            </a:r>
            <a:r>
              <a:rPr lang="en-IN" sz="1000" dirty="0" err="1"/>
              <a:t>calculate_bending_moments</a:t>
            </a:r>
            <a:r>
              <a:rPr lang="en-IN" sz="1000" dirty="0"/>
              <a:t>(load, distance):</a:t>
            </a:r>
          </a:p>
          <a:p>
            <a:r>
              <a:rPr lang="en-IN" sz="1000" dirty="0"/>
              <a:t>    </a:t>
            </a:r>
            <a:r>
              <a:rPr lang="en-IN" sz="1000" dirty="0" err="1"/>
              <a:t>bending_moment</a:t>
            </a:r>
            <a:r>
              <a:rPr lang="en-IN" sz="1000" dirty="0"/>
              <a:t> = load * distance</a:t>
            </a:r>
          </a:p>
          <a:p>
            <a:r>
              <a:rPr lang="en-IN" sz="1000" dirty="0"/>
              <a:t>    return </a:t>
            </a:r>
            <a:r>
              <a:rPr lang="en-IN" sz="1000" dirty="0" err="1"/>
              <a:t>bending_moment</a:t>
            </a:r>
            <a:endParaRPr lang="en-IN" sz="1000" dirty="0"/>
          </a:p>
          <a:p>
            <a:r>
              <a:rPr lang="en-IN" sz="1000" dirty="0"/>
              <a:t>def </a:t>
            </a:r>
            <a:r>
              <a:rPr lang="en-IN" sz="1000" dirty="0" err="1"/>
              <a:t>calculate_shear_forces</a:t>
            </a:r>
            <a:r>
              <a:rPr lang="en-IN" sz="1000" dirty="0"/>
              <a:t>(load):</a:t>
            </a:r>
          </a:p>
          <a:p>
            <a:r>
              <a:rPr lang="en-IN" sz="1000" dirty="0"/>
              <a:t>    </a:t>
            </a:r>
            <a:r>
              <a:rPr lang="en-IN" sz="1000" dirty="0" err="1"/>
              <a:t>shear_force</a:t>
            </a:r>
            <a:r>
              <a:rPr lang="en-IN" sz="1000" dirty="0"/>
              <a:t> = load</a:t>
            </a:r>
          </a:p>
          <a:p>
            <a:r>
              <a:rPr lang="en-IN" sz="1000" dirty="0"/>
              <a:t>    return </a:t>
            </a:r>
            <a:r>
              <a:rPr lang="en-IN" sz="1000" dirty="0" err="1"/>
              <a:t>shear_force</a:t>
            </a:r>
            <a:endParaRPr lang="en-IN" sz="1000" dirty="0"/>
          </a:p>
          <a:p>
            <a:r>
              <a:rPr lang="en-IN" sz="1000" dirty="0"/>
              <a:t># Calculate stresses, bending moments, and shear forces using data from CSV</a:t>
            </a:r>
          </a:p>
          <a:p>
            <a:r>
              <a:rPr lang="en-IN" sz="1000" dirty="0"/>
              <a:t>data['Stress'] = </a:t>
            </a:r>
            <a:r>
              <a:rPr lang="en-IN" sz="1000" dirty="0" err="1"/>
              <a:t>calculate_stresses</a:t>
            </a:r>
            <a:r>
              <a:rPr lang="en-IN" sz="1000" dirty="0"/>
              <a:t>(data['Load'], data['</a:t>
            </a:r>
            <a:r>
              <a:rPr lang="en-IN" sz="1000" dirty="0" err="1"/>
              <a:t>Moment_of_Inertia</a:t>
            </a:r>
            <a:r>
              <a:rPr lang="en-IN" sz="1000" dirty="0"/>
              <a:t>'], data['</a:t>
            </a:r>
            <a:r>
              <a:rPr lang="en-IN" sz="1000" dirty="0" err="1"/>
              <a:t>Distance_from_Neutral_Axis</a:t>
            </a:r>
            <a:r>
              <a:rPr lang="en-IN" sz="1000" dirty="0"/>
              <a:t>'])</a:t>
            </a:r>
          </a:p>
          <a:p>
            <a:r>
              <a:rPr lang="en-IN" sz="1000" dirty="0"/>
              <a:t>data['</a:t>
            </a:r>
            <a:r>
              <a:rPr lang="en-IN" sz="1000" dirty="0" err="1"/>
              <a:t>Bending_Moment</a:t>
            </a:r>
            <a:r>
              <a:rPr lang="en-IN" sz="1000" dirty="0"/>
              <a:t>'] = </a:t>
            </a:r>
            <a:r>
              <a:rPr lang="en-IN" sz="1000" dirty="0" err="1"/>
              <a:t>calculate_bending_moments</a:t>
            </a:r>
            <a:r>
              <a:rPr lang="en-IN" sz="1000" dirty="0"/>
              <a:t>(data['Load'], data['Distance'])</a:t>
            </a:r>
          </a:p>
          <a:p>
            <a:r>
              <a:rPr lang="en-IN" sz="1000" dirty="0"/>
              <a:t>data['</a:t>
            </a:r>
            <a:r>
              <a:rPr lang="en-IN" sz="1000" dirty="0" err="1"/>
              <a:t>Shear_Force</a:t>
            </a:r>
            <a:r>
              <a:rPr lang="en-IN" sz="1000" dirty="0"/>
              <a:t>'] = </a:t>
            </a:r>
            <a:r>
              <a:rPr lang="en-IN" sz="1000" dirty="0" err="1"/>
              <a:t>calculate_shear_forces</a:t>
            </a:r>
            <a:r>
              <a:rPr lang="en-IN" sz="1000" dirty="0"/>
              <a:t>(data['Load'])</a:t>
            </a:r>
          </a:p>
          <a:p>
            <a:r>
              <a:rPr lang="en-IN" sz="1000" dirty="0"/>
              <a:t># Plot stress, bending moment, and shear force</a:t>
            </a:r>
          </a:p>
          <a:p>
            <a:r>
              <a:rPr lang="en-IN" sz="1000" dirty="0" err="1"/>
              <a:t>plt.figure</a:t>
            </a:r>
            <a:r>
              <a:rPr lang="en-IN" sz="1000" dirty="0"/>
              <a:t>(</a:t>
            </a:r>
            <a:r>
              <a:rPr lang="en-IN" sz="1000" dirty="0" err="1"/>
              <a:t>figsize</a:t>
            </a:r>
            <a:r>
              <a:rPr lang="en-IN" sz="1000" dirty="0"/>
              <a:t>=(15, 6))</a:t>
            </a:r>
          </a:p>
          <a:p>
            <a:r>
              <a:rPr lang="en-IN" sz="1000" dirty="0" err="1"/>
              <a:t>plt.subplot</a:t>
            </a:r>
            <a:r>
              <a:rPr lang="en-IN" sz="1000" dirty="0"/>
              <a:t>(1, 3, 1)</a:t>
            </a:r>
          </a:p>
          <a:p>
            <a:r>
              <a:rPr lang="en-IN" sz="1000" dirty="0" err="1"/>
              <a:t>plt.plot</a:t>
            </a:r>
            <a:r>
              <a:rPr lang="en-IN" sz="1000" dirty="0"/>
              <a:t>(data['Distance'], data['Stress'], label='Stress')</a:t>
            </a:r>
          </a:p>
          <a:p>
            <a:r>
              <a:rPr lang="en-IN" sz="1000" dirty="0" err="1"/>
              <a:t>plt.xlabel</a:t>
            </a:r>
            <a:r>
              <a:rPr lang="en-IN" sz="1000" dirty="0"/>
              <a:t>('Distance')</a:t>
            </a:r>
          </a:p>
          <a:p>
            <a:r>
              <a:rPr lang="en-IN" sz="1000" dirty="0" err="1"/>
              <a:t>plt.ylabel</a:t>
            </a:r>
            <a:r>
              <a:rPr lang="en-IN" sz="1000" dirty="0"/>
              <a:t>('Stress')</a:t>
            </a:r>
          </a:p>
          <a:p>
            <a:r>
              <a:rPr lang="en-IN" sz="1000" dirty="0" err="1"/>
              <a:t>plt.title</a:t>
            </a:r>
            <a:r>
              <a:rPr lang="en-IN" sz="1000" dirty="0"/>
              <a:t>('Stress Distribution')</a:t>
            </a:r>
          </a:p>
          <a:p>
            <a:r>
              <a:rPr lang="en-IN" sz="1000" dirty="0" err="1"/>
              <a:t>plt.grid</a:t>
            </a:r>
            <a:r>
              <a:rPr lang="en-IN" sz="1000" dirty="0"/>
              <a:t>(True)</a:t>
            </a:r>
          </a:p>
          <a:p>
            <a:r>
              <a:rPr lang="en-IN" sz="1000" dirty="0" err="1"/>
              <a:t>plt.subplot</a:t>
            </a:r>
            <a:r>
              <a:rPr lang="en-IN" sz="1000" dirty="0"/>
              <a:t>(1, 3, 2)</a:t>
            </a:r>
          </a:p>
          <a:p>
            <a:r>
              <a:rPr lang="en-IN" sz="1000" dirty="0" err="1"/>
              <a:t>plt.plot</a:t>
            </a:r>
            <a:r>
              <a:rPr lang="en-IN" sz="1000" dirty="0"/>
              <a:t>(data['Distance'], data['</a:t>
            </a:r>
            <a:r>
              <a:rPr lang="en-IN" sz="1000" dirty="0" err="1"/>
              <a:t>Bending_Moment</a:t>
            </a:r>
            <a:r>
              <a:rPr lang="en-IN" sz="1000" dirty="0"/>
              <a:t>'], label='Bending Moment')</a:t>
            </a:r>
          </a:p>
          <a:p>
            <a:r>
              <a:rPr lang="en-IN" sz="1000" dirty="0" err="1"/>
              <a:t>plt.xlabel</a:t>
            </a:r>
            <a:r>
              <a:rPr lang="en-IN" sz="1000" dirty="0"/>
              <a:t>('Distance')</a:t>
            </a:r>
          </a:p>
          <a:p>
            <a:r>
              <a:rPr lang="en-IN" sz="1000" dirty="0" err="1"/>
              <a:t>plt.ylabel</a:t>
            </a:r>
            <a:r>
              <a:rPr lang="en-IN" sz="1000" dirty="0"/>
              <a:t>('Bending Moment')</a:t>
            </a:r>
          </a:p>
          <a:p>
            <a:r>
              <a:rPr lang="en-IN" sz="1000" dirty="0" err="1"/>
              <a:t>plt.title</a:t>
            </a:r>
            <a:r>
              <a:rPr lang="en-IN" sz="1000" dirty="0"/>
              <a:t>('Bending Moment Distribution')</a:t>
            </a:r>
          </a:p>
          <a:p>
            <a:r>
              <a:rPr lang="en-IN" sz="1000" dirty="0" err="1"/>
              <a:t>plt.grid</a:t>
            </a:r>
            <a:r>
              <a:rPr lang="en-IN" sz="1000" dirty="0"/>
              <a:t>(True)</a:t>
            </a:r>
          </a:p>
          <a:p>
            <a:r>
              <a:rPr lang="en-IN" sz="1000" dirty="0" err="1"/>
              <a:t>plt.subplot</a:t>
            </a:r>
            <a:r>
              <a:rPr lang="en-IN" sz="1000" dirty="0"/>
              <a:t>(1, 3, 3)</a:t>
            </a:r>
          </a:p>
          <a:p>
            <a:r>
              <a:rPr lang="en-IN" sz="1000" dirty="0" err="1"/>
              <a:t>plt.plot</a:t>
            </a:r>
            <a:r>
              <a:rPr lang="en-IN" sz="1000" dirty="0"/>
              <a:t>(data['Distance'], data['</a:t>
            </a:r>
            <a:r>
              <a:rPr lang="en-IN" sz="1000" dirty="0" err="1"/>
              <a:t>Shear_Force</a:t>
            </a:r>
            <a:r>
              <a:rPr lang="en-IN" sz="1000" dirty="0"/>
              <a:t>'], label='Shear Force')</a:t>
            </a:r>
          </a:p>
          <a:p>
            <a:r>
              <a:rPr lang="en-IN" sz="1000" dirty="0" err="1"/>
              <a:t>plt.xlabel</a:t>
            </a:r>
            <a:r>
              <a:rPr lang="en-IN" sz="1000" dirty="0"/>
              <a:t>('Distance')</a:t>
            </a:r>
          </a:p>
          <a:p>
            <a:r>
              <a:rPr lang="en-IN" sz="1000" dirty="0" err="1"/>
              <a:t>plt.ylabel</a:t>
            </a:r>
            <a:r>
              <a:rPr lang="en-IN" sz="1000" dirty="0"/>
              <a:t>('Shear Force')</a:t>
            </a:r>
          </a:p>
          <a:p>
            <a:r>
              <a:rPr lang="en-IN" sz="1000" dirty="0" err="1"/>
              <a:t>plt.title</a:t>
            </a:r>
            <a:r>
              <a:rPr lang="en-IN" sz="1000" dirty="0"/>
              <a:t>('Shear Force Distribution')</a:t>
            </a:r>
          </a:p>
          <a:p>
            <a:r>
              <a:rPr lang="en-IN" sz="1000" dirty="0" err="1"/>
              <a:t>plt.grid</a:t>
            </a:r>
            <a:r>
              <a:rPr lang="en-IN" sz="1000" dirty="0"/>
              <a:t>(True)</a:t>
            </a:r>
          </a:p>
          <a:p>
            <a:endParaRPr lang="en-IN" sz="1000" dirty="0"/>
          </a:p>
          <a:p>
            <a:r>
              <a:rPr lang="en-IN" sz="1000" dirty="0" err="1"/>
              <a:t>plt.tight_layout</a:t>
            </a:r>
            <a:r>
              <a:rPr lang="en-IN" sz="1000" dirty="0"/>
              <a:t>()</a:t>
            </a:r>
          </a:p>
          <a:p>
            <a:r>
              <a:rPr lang="en-IN" sz="1000" dirty="0" err="1"/>
              <a:t>plt.show</a:t>
            </a:r>
            <a:r>
              <a:rPr lang="en-IN" sz="1000" dirty="0"/>
              <a:t>()</a:t>
            </a:r>
          </a:p>
        </p:txBody>
      </p:sp>
      <p:sp>
        <p:nvSpPr>
          <p:cNvPr id="8" name="Title 1">
            <a:extLst>
              <a:ext uri="{FF2B5EF4-FFF2-40B4-BE49-F238E27FC236}">
                <a16:creationId xmlns:a16="http://schemas.microsoft.com/office/drawing/2014/main" id="{808E6393-CD25-89B8-81EB-E9FD9AC72EE3}"/>
              </a:ext>
            </a:extLst>
          </p:cNvPr>
          <p:cNvSpPr>
            <a:spLocks noGrp="1"/>
          </p:cNvSpPr>
          <p:nvPr>
            <p:ph type="title"/>
          </p:nvPr>
        </p:nvSpPr>
        <p:spPr>
          <a:xfrm>
            <a:off x="248602" y="80011"/>
            <a:ext cx="2173606" cy="765810"/>
          </a:xfrm>
        </p:spPr>
        <p:txBody>
          <a:bodyPr>
            <a:normAutofit/>
          </a:bodyPr>
          <a:lstStyle/>
          <a:p>
            <a:pPr algn="ctr"/>
            <a:r>
              <a:rPr lang="en-IN" sz="3800" b="1" dirty="0">
                <a:ln>
                  <a:solidFill>
                    <a:schemeClr val="tx1"/>
                  </a:solidFill>
                </a:ln>
                <a:solidFill>
                  <a:schemeClr val="accent6">
                    <a:lumMod val="50000"/>
                  </a:schemeClr>
                </a:solidFill>
                <a:effectLst>
                  <a:glow rad="63500">
                    <a:schemeClr val="accent1">
                      <a:satMod val="175000"/>
                      <a:alpha val="40000"/>
                    </a:schemeClr>
                  </a:glow>
                </a:effectLst>
              </a:rPr>
              <a:t>AI CODE</a:t>
            </a:r>
          </a:p>
        </p:txBody>
      </p:sp>
    </p:spTree>
    <p:extLst>
      <p:ext uri="{BB962C8B-B14F-4D97-AF65-F5344CB8AC3E}">
        <p14:creationId xmlns:p14="http://schemas.microsoft.com/office/powerpoint/2010/main" val="2368794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1873</Words>
  <Application>Microsoft Office PowerPoint</Application>
  <PresentationFormat>Widescreen</PresentationFormat>
  <Paragraphs>202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MALLA REDDY COLLEGE OF ENGINEERING &amp; TECHNOLOGY</vt:lpstr>
      <vt:lpstr>ABSTRACT</vt:lpstr>
      <vt:lpstr>AIRFOIL COMBINATION</vt:lpstr>
      <vt:lpstr>WING DESIGN – XFLR5 </vt:lpstr>
      <vt:lpstr>DESIGN VIEWS</vt:lpstr>
      <vt:lpstr>WHY WINGLETS?</vt:lpstr>
      <vt:lpstr>AI ANALYSIS MODEL RESULTS</vt:lpstr>
      <vt:lpstr>AI ANALYSIS MODEL RESULTS</vt:lpstr>
      <vt:lpstr>AI CODE</vt:lpstr>
      <vt:lpstr>AI CODE</vt:lpstr>
      <vt:lpstr>MANUAL CALCULATIONS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dc:title>
  <dc:creator>TIRUMALA SAI NITHIN</dc:creator>
  <cp:lastModifiedBy>TIRUMALA SAI NITHIN</cp:lastModifiedBy>
  <cp:revision>8</cp:revision>
  <dcterms:created xsi:type="dcterms:W3CDTF">2023-07-23T15:05:22Z</dcterms:created>
  <dcterms:modified xsi:type="dcterms:W3CDTF">2024-02-11T19:05:40Z</dcterms:modified>
</cp:coreProperties>
</file>