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media/image7.jpg" ContentType="image/unknown"/>
  <Override PartName="/ppt/media/image30.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sldIdLst>
    <p:sldId id="257" r:id="rId3"/>
    <p:sldId id="258" r:id="rId4"/>
    <p:sldId id="260" r:id="rId5"/>
    <p:sldId id="263" r:id="rId6"/>
    <p:sldId id="265" r:id="rId7"/>
    <p:sldId id="266" r:id="rId8"/>
    <p:sldId id="259" r:id="rId9"/>
    <p:sldId id="267" r:id="rId10"/>
    <p:sldId id="268" r:id="rId11"/>
    <p:sldId id="269" r:id="rId12"/>
    <p:sldId id="262" r:id="rId13"/>
    <p:sldId id="270" r:id="rId14"/>
    <p:sldId id="271" r:id="rId15"/>
    <p:sldId id="272" r:id="rId16"/>
    <p:sldId id="279" r:id="rId17"/>
    <p:sldId id="274" r:id="rId18"/>
    <p:sldId id="280" r:id="rId19"/>
    <p:sldId id="281"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4" d="100"/>
          <a:sy n="84" d="100"/>
        </p:scale>
        <p:origin x="1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2033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9322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15622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2438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47515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93126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14751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868631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178242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51B5-9A88-38B8-12AC-DE86220952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6B6E06-5C7E-BC26-9458-43AE6DDF5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78D9B1-A5E5-6F66-690B-F2231BC14F33}"/>
              </a:ext>
            </a:extLst>
          </p:cNvPr>
          <p:cNvSpPr>
            <a:spLocks noGrp="1"/>
          </p:cNvSpPr>
          <p:nvPr>
            <p:ph type="dt" sz="half" idx="10"/>
          </p:nvPr>
        </p:nvSpPr>
        <p:spPr/>
        <p:txBody>
          <a:bodyPr/>
          <a:lstStyle/>
          <a:p>
            <a:fld id="{4AB129AF-4225-494D-8F23-AD36DCD13301}" type="datetimeFigureOut">
              <a:rPr lang="en-IN" smtClean="0"/>
              <a:t>18-10-2023</a:t>
            </a:fld>
            <a:endParaRPr lang="en-IN"/>
          </a:p>
        </p:txBody>
      </p:sp>
      <p:sp>
        <p:nvSpPr>
          <p:cNvPr id="5" name="Footer Placeholder 4">
            <a:extLst>
              <a:ext uri="{FF2B5EF4-FFF2-40B4-BE49-F238E27FC236}">
                <a16:creationId xmlns:a16="http://schemas.microsoft.com/office/drawing/2014/main" id="{4A3CD9B3-19A1-6F61-C95A-422026617A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0377A3-CFBE-4366-51CA-F7E79379EB64}"/>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919033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964E-D2C1-C0EE-E7C0-FCA887B090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C1F4D8-05AF-945C-FC09-C059B071B6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6C3E97-13D1-AC9D-85A0-0AE990BD1EB7}"/>
              </a:ext>
            </a:extLst>
          </p:cNvPr>
          <p:cNvSpPr>
            <a:spLocks noGrp="1"/>
          </p:cNvSpPr>
          <p:nvPr>
            <p:ph type="dt" sz="half" idx="10"/>
          </p:nvPr>
        </p:nvSpPr>
        <p:spPr/>
        <p:txBody>
          <a:bodyPr/>
          <a:lstStyle/>
          <a:p>
            <a:fld id="{4AB129AF-4225-494D-8F23-AD36DCD13301}" type="datetimeFigureOut">
              <a:rPr lang="en-IN" smtClean="0"/>
              <a:t>18-10-2023</a:t>
            </a:fld>
            <a:endParaRPr lang="en-IN"/>
          </a:p>
        </p:txBody>
      </p:sp>
      <p:sp>
        <p:nvSpPr>
          <p:cNvPr id="5" name="Footer Placeholder 4">
            <a:extLst>
              <a:ext uri="{FF2B5EF4-FFF2-40B4-BE49-F238E27FC236}">
                <a16:creationId xmlns:a16="http://schemas.microsoft.com/office/drawing/2014/main" id="{15CA4693-0962-91AE-931A-877B1A380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86852F-FFDA-D415-6EE2-7068F644744F}"/>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2387723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107346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2E10-004A-BD83-743D-DB6F21D51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C7D942-3AED-C118-D619-54BE9AEDD7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2F789E-ED07-7D7F-E789-906C22F6950E}"/>
              </a:ext>
            </a:extLst>
          </p:cNvPr>
          <p:cNvSpPr>
            <a:spLocks noGrp="1"/>
          </p:cNvSpPr>
          <p:nvPr>
            <p:ph type="dt" sz="half" idx="10"/>
          </p:nvPr>
        </p:nvSpPr>
        <p:spPr/>
        <p:txBody>
          <a:bodyPr/>
          <a:lstStyle/>
          <a:p>
            <a:fld id="{4AB129AF-4225-494D-8F23-AD36DCD13301}" type="datetimeFigureOut">
              <a:rPr lang="en-IN" smtClean="0"/>
              <a:t>18-10-2023</a:t>
            </a:fld>
            <a:endParaRPr lang="en-IN"/>
          </a:p>
        </p:txBody>
      </p:sp>
      <p:sp>
        <p:nvSpPr>
          <p:cNvPr id="5" name="Footer Placeholder 4">
            <a:extLst>
              <a:ext uri="{FF2B5EF4-FFF2-40B4-BE49-F238E27FC236}">
                <a16:creationId xmlns:a16="http://schemas.microsoft.com/office/drawing/2014/main" id="{89644AA2-B15B-9451-8D94-2B00E9DFCD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3814C-240B-9B80-A8AB-F161F457AAAB}"/>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2639421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A89B-5076-20AE-4A8D-37DCD19D02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487087-1F1C-5B9D-C81B-6AEB785EB2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B5D92F-1660-27CF-FB16-21AD50BD4E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617705-8B0A-F192-EB01-46F31F17548F}"/>
              </a:ext>
            </a:extLst>
          </p:cNvPr>
          <p:cNvSpPr>
            <a:spLocks noGrp="1"/>
          </p:cNvSpPr>
          <p:nvPr>
            <p:ph type="dt" sz="half" idx="10"/>
          </p:nvPr>
        </p:nvSpPr>
        <p:spPr/>
        <p:txBody>
          <a:bodyPr/>
          <a:lstStyle/>
          <a:p>
            <a:fld id="{4AB129AF-4225-494D-8F23-AD36DCD13301}" type="datetimeFigureOut">
              <a:rPr lang="en-IN" smtClean="0"/>
              <a:t>18-10-2023</a:t>
            </a:fld>
            <a:endParaRPr lang="en-IN"/>
          </a:p>
        </p:txBody>
      </p:sp>
      <p:sp>
        <p:nvSpPr>
          <p:cNvPr id="6" name="Footer Placeholder 5">
            <a:extLst>
              <a:ext uri="{FF2B5EF4-FFF2-40B4-BE49-F238E27FC236}">
                <a16:creationId xmlns:a16="http://schemas.microsoft.com/office/drawing/2014/main" id="{E3644C3D-49DC-8B99-7C34-C66F5D173D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42CB9F-DB82-2663-667F-46F87C75BBEF}"/>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3732436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2B53-8F9D-F003-99A7-CF6ACEE6BE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E6A7A4-591B-F055-42A3-69F4A11966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893D4D-74C6-D422-3000-600DEACB40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09463C-F930-A4F3-B4F8-710CD78F0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3CFBDC-9727-CABC-EC7D-39957CEDED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2EED72-4F83-C3E4-6417-141C44995510}"/>
              </a:ext>
            </a:extLst>
          </p:cNvPr>
          <p:cNvSpPr>
            <a:spLocks noGrp="1"/>
          </p:cNvSpPr>
          <p:nvPr>
            <p:ph type="dt" sz="half" idx="10"/>
          </p:nvPr>
        </p:nvSpPr>
        <p:spPr/>
        <p:txBody>
          <a:bodyPr/>
          <a:lstStyle/>
          <a:p>
            <a:fld id="{4AB129AF-4225-494D-8F23-AD36DCD13301}" type="datetimeFigureOut">
              <a:rPr lang="en-IN" smtClean="0"/>
              <a:t>18-10-2023</a:t>
            </a:fld>
            <a:endParaRPr lang="en-IN"/>
          </a:p>
        </p:txBody>
      </p:sp>
      <p:sp>
        <p:nvSpPr>
          <p:cNvPr id="8" name="Footer Placeholder 7">
            <a:extLst>
              <a:ext uri="{FF2B5EF4-FFF2-40B4-BE49-F238E27FC236}">
                <a16:creationId xmlns:a16="http://schemas.microsoft.com/office/drawing/2014/main" id="{425AACFF-FEDE-9AC5-3226-AF74DA5D13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8822CF-1B23-5328-396A-08C8D2EBC6BA}"/>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26495237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75B8-3A4E-6240-B2F0-5473C3DF78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2284D0-5DB4-7474-CEAD-671948B35B37}"/>
              </a:ext>
            </a:extLst>
          </p:cNvPr>
          <p:cNvSpPr>
            <a:spLocks noGrp="1"/>
          </p:cNvSpPr>
          <p:nvPr>
            <p:ph type="dt" sz="half" idx="10"/>
          </p:nvPr>
        </p:nvSpPr>
        <p:spPr/>
        <p:txBody>
          <a:bodyPr/>
          <a:lstStyle/>
          <a:p>
            <a:fld id="{4AB129AF-4225-494D-8F23-AD36DCD13301}" type="datetimeFigureOut">
              <a:rPr lang="en-IN" smtClean="0"/>
              <a:t>18-10-2023</a:t>
            </a:fld>
            <a:endParaRPr lang="en-IN"/>
          </a:p>
        </p:txBody>
      </p:sp>
      <p:sp>
        <p:nvSpPr>
          <p:cNvPr id="4" name="Footer Placeholder 3">
            <a:extLst>
              <a:ext uri="{FF2B5EF4-FFF2-40B4-BE49-F238E27FC236}">
                <a16:creationId xmlns:a16="http://schemas.microsoft.com/office/drawing/2014/main" id="{83D8D84E-A7A2-0A21-87BE-91D8761979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06D3BC-0C51-35B4-4CE3-B6E3E8EAE940}"/>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34024392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B3A9C5-E2BA-AE94-04C1-62F91D6E8A6B}"/>
              </a:ext>
            </a:extLst>
          </p:cNvPr>
          <p:cNvSpPr>
            <a:spLocks noGrp="1"/>
          </p:cNvSpPr>
          <p:nvPr>
            <p:ph type="dt" sz="half" idx="10"/>
          </p:nvPr>
        </p:nvSpPr>
        <p:spPr/>
        <p:txBody>
          <a:bodyPr/>
          <a:lstStyle/>
          <a:p>
            <a:fld id="{4AB129AF-4225-494D-8F23-AD36DCD13301}" type="datetimeFigureOut">
              <a:rPr lang="en-IN" smtClean="0"/>
              <a:t>18-10-2023</a:t>
            </a:fld>
            <a:endParaRPr lang="en-IN"/>
          </a:p>
        </p:txBody>
      </p:sp>
      <p:sp>
        <p:nvSpPr>
          <p:cNvPr id="3" name="Footer Placeholder 2">
            <a:extLst>
              <a:ext uri="{FF2B5EF4-FFF2-40B4-BE49-F238E27FC236}">
                <a16:creationId xmlns:a16="http://schemas.microsoft.com/office/drawing/2014/main" id="{61E7B118-B7CC-051F-72C9-94725925DE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5FD717-CF91-2DD3-CDB5-1CA77EC5364D}"/>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703620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9832-9746-EB19-EE29-EF7837FA8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6E79E0-7E94-53F9-11AD-CC4760985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D5B51D-E813-9813-39B7-6AF4CB3CA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362AE-ADCB-E369-F11D-6B59791A10AB}"/>
              </a:ext>
            </a:extLst>
          </p:cNvPr>
          <p:cNvSpPr>
            <a:spLocks noGrp="1"/>
          </p:cNvSpPr>
          <p:nvPr>
            <p:ph type="dt" sz="half" idx="10"/>
          </p:nvPr>
        </p:nvSpPr>
        <p:spPr/>
        <p:txBody>
          <a:bodyPr/>
          <a:lstStyle/>
          <a:p>
            <a:fld id="{4AB129AF-4225-494D-8F23-AD36DCD13301}" type="datetimeFigureOut">
              <a:rPr lang="en-IN" smtClean="0"/>
              <a:t>18-10-2023</a:t>
            </a:fld>
            <a:endParaRPr lang="en-IN"/>
          </a:p>
        </p:txBody>
      </p:sp>
      <p:sp>
        <p:nvSpPr>
          <p:cNvPr id="6" name="Footer Placeholder 5">
            <a:extLst>
              <a:ext uri="{FF2B5EF4-FFF2-40B4-BE49-F238E27FC236}">
                <a16:creationId xmlns:a16="http://schemas.microsoft.com/office/drawing/2014/main" id="{108D92D2-50E4-07CC-4B56-E57A51FBE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DC91B3-FE7A-A2B9-54A4-0A26F1A6BF5A}"/>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26024543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0525-D52F-E82B-60E5-5B767CA00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291860-316F-EC19-4498-3F2C829357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183BFF-6BE0-4700-0B33-B4EE30BB3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D9E39-E5BB-E122-02F9-F6E35552F77D}"/>
              </a:ext>
            </a:extLst>
          </p:cNvPr>
          <p:cNvSpPr>
            <a:spLocks noGrp="1"/>
          </p:cNvSpPr>
          <p:nvPr>
            <p:ph type="dt" sz="half" idx="10"/>
          </p:nvPr>
        </p:nvSpPr>
        <p:spPr/>
        <p:txBody>
          <a:bodyPr/>
          <a:lstStyle/>
          <a:p>
            <a:fld id="{4AB129AF-4225-494D-8F23-AD36DCD13301}" type="datetimeFigureOut">
              <a:rPr lang="en-IN" smtClean="0"/>
              <a:t>18-10-2023</a:t>
            </a:fld>
            <a:endParaRPr lang="en-IN"/>
          </a:p>
        </p:txBody>
      </p:sp>
      <p:sp>
        <p:nvSpPr>
          <p:cNvPr id="6" name="Footer Placeholder 5">
            <a:extLst>
              <a:ext uri="{FF2B5EF4-FFF2-40B4-BE49-F238E27FC236}">
                <a16:creationId xmlns:a16="http://schemas.microsoft.com/office/drawing/2014/main" id="{0ADAE069-6BD4-7048-AD36-07782DC338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25CC8D-0739-8312-D70D-233AA0470A3F}"/>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7349481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83AD-153C-D3CA-0D4C-472C3A3506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259D40-05C5-7A8C-CB53-BCCCE44E0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0195D3-30B7-6F3B-CF8F-F274DE8EAC51}"/>
              </a:ext>
            </a:extLst>
          </p:cNvPr>
          <p:cNvSpPr>
            <a:spLocks noGrp="1"/>
          </p:cNvSpPr>
          <p:nvPr>
            <p:ph type="dt" sz="half" idx="10"/>
          </p:nvPr>
        </p:nvSpPr>
        <p:spPr/>
        <p:txBody>
          <a:bodyPr/>
          <a:lstStyle/>
          <a:p>
            <a:fld id="{4AB129AF-4225-494D-8F23-AD36DCD13301}" type="datetimeFigureOut">
              <a:rPr lang="en-IN" smtClean="0"/>
              <a:t>18-10-2023</a:t>
            </a:fld>
            <a:endParaRPr lang="en-IN"/>
          </a:p>
        </p:txBody>
      </p:sp>
      <p:sp>
        <p:nvSpPr>
          <p:cNvPr id="5" name="Footer Placeholder 4">
            <a:extLst>
              <a:ext uri="{FF2B5EF4-FFF2-40B4-BE49-F238E27FC236}">
                <a16:creationId xmlns:a16="http://schemas.microsoft.com/office/drawing/2014/main" id="{07C6B89B-2710-F944-677A-1F934A066F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ABB237-8924-B896-195B-52E2461F1838}"/>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7687256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EB0EF-FB0E-DB9F-D6AE-16B06E33AB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019CCB-9AF9-9288-0A21-82C54B8B1B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BB2C96-8BEE-E19F-D5A4-5DBE6E105BA9}"/>
              </a:ext>
            </a:extLst>
          </p:cNvPr>
          <p:cNvSpPr>
            <a:spLocks noGrp="1"/>
          </p:cNvSpPr>
          <p:nvPr>
            <p:ph type="dt" sz="half" idx="10"/>
          </p:nvPr>
        </p:nvSpPr>
        <p:spPr/>
        <p:txBody>
          <a:bodyPr/>
          <a:lstStyle/>
          <a:p>
            <a:fld id="{4AB129AF-4225-494D-8F23-AD36DCD13301}" type="datetimeFigureOut">
              <a:rPr lang="en-IN" smtClean="0"/>
              <a:t>18-10-2023</a:t>
            </a:fld>
            <a:endParaRPr lang="en-IN"/>
          </a:p>
        </p:txBody>
      </p:sp>
      <p:sp>
        <p:nvSpPr>
          <p:cNvPr id="5" name="Footer Placeholder 4">
            <a:extLst>
              <a:ext uri="{FF2B5EF4-FFF2-40B4-BE49-F238E27FC236}">
                <a16:creationId xmlns:a16="http://schemas.microsoft.com/office/drawing/2014/main" id="{83090986-06EA-9E05-2045-67155386B6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114B0-3EB5-92D7-154B-427300FD9574}"/>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418466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6738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69063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6277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7654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506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95584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081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10/18/2023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6234812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F9BEAE-0934-2844-85AB-E789DC345A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FAAEA4-1974-D64C-9A74-997A85312E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D32ED-D70B-56A0-2046-3E9ABCA7E3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129AF-4225-494D-8F23-AD36DCD13301}" type="datetimeFigureOut">
              <a:rPr lang="en-IN" smtClean="0"/>
              <a:t>18-10-2023</a:t>
            </a:fld>
            <a:endParaRPr lang="en-IN"/>
          </a:p>
        </p:txBody>
      </p:sp>
      <p:sp>
        <p:nvSpPr>
          <p:cNvPr id="5" name="Footer Placeholder 4">
            <a:extLst>
              <a:ext uri="{FF2B5EF4-FFF2-40B4-BE49-F238E27FC236}">
                <a16:creationId xmlns:a16="http://schemas.microsoft.com/office/drawing/2014/main" id="{945BBA82-A6BB-08BC-3E20-B41C5DCFB5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F54427-9190-6FB0-EE8A-8C04B3EA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8C5AA-F267-4FB0-939F-E1FD256385D0}" type="slidenum">
              <a:rPr lang="en-IN" smtClean="0"/>
              <a:t>‹#›</a:t>
            </a:fld>
            <a:endParaRPr lang="en-IN"/>
          </a:p>
        </p:txBody>
      </p:sp>
    </p:spTree>
    <p:extLst>
      <p:ext uri="{BB962C8B-B14F-4D97-AF65-F5344CB8AC3E}">
        <p14:creationId xmlns:p14="http://schemas.microsoft.com/office/powerpoint/2010/main" val="209264631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bin"/></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969851-1ABA-617F-323A-A310071337FF}"/>
              </a:ext>
            </a:extLst>
          </p:cNvPr>
          <p:cNvSpPr>
            <a:spLocks noGrp="1"/>
          </p:cNvSpPr>
          <p:nvPr>
            <p:ph type="ctrTitle"/>
          </p:nvPr>
        </p:nvSpPr>
        <p:spPr>
          <a:xfrm>
            <a:off x="450979" y="146490"/>
            <a:ext cx="11290041" cy="629817"/>
          </a:xfrm>
          <a:noFill/>
          <a:ln>
            <a:solidFill>
              <a:schemeClr val="tx2">
                <a:lumMod val="90000"/>
              </a:schemeClr>
            </a:solidFill>
          </a:ln>
        </p:spPr>
        <p:style>
          <a:lnRef idx="2">
            <a:schemeClr val="dk1"/>
          </a:lnRef>
          <a:fillRef idx="1">
            <a:schemeClr val="lt1"/>
          </a:fillRef>
          <a:effectRef idx="0">
            <a:schemeClr val="dk1"/>
          </a:effectRef>
          <a:fontRef idx="minor">
            <a:schemeClr val="dk1"/>
          </a:fontRef>
        </p:style>
        <p:txBody>
          <a:bodyPr>
            <a:normAutofit fontScale="90000"/>
          </a:bodyPr>
          <a:lstStyle/>
          <a:p>
            <a:r>
              <a:rPr lang="en-IN" sz="3200" b="0" cap="none" dirty="0">
                <a:ln w="0">
                  <a:solidFill>
                    <a:schemeClr val="accent6">
                      <a:lumMod val="75000"/>
                    </a:schemeClr>
                  </a:solidFill>
                </a:ln>
                <a:solidFill>
                  <a:schemeClr val="accent1">
                    <a:lumMod val="60000"/>
                    <a:lumOff val="40000"/>
                  </a:schemeClr>
                </a:solidFill>
                <a:effectLst>
                  <a:outerShdw blurRad="38100" dist="25400" dir="5400000" algn="ctr" rotWithShape="0">
                    <a:srgbClr val="6E747A">
                      <a:alpha val="43000"/>
                    </a:srgbClr>
                  </a:outerShdw>
                </a:effectLst>
              </a:rPr>
              <a:t>MALLA REDDY COLLEGE OF ENGINEERING &amp; TECHNOLOGY</a:t>
            </a:r>
          </a:p>
        </p:txBody>
      </p:sp>
      <p:sp>
        <p:nvSpPr>
          <p:cNvPr id="6" name="TextBox 5">
            <a:extLst>
              <a:ext uri="{FF2B5EF4-FFF2-40B4-BE49-F238E27FC236}">
                <a16:creationId xmlns:a16="http://schemas.microsoft.com/office/drawing/2014/main" id="{F6BEF7BB-C164-2696-F76E-39CA4A45E8D7}"/>
              </a:ext>
            </a:extLst>
          </p:cNvPr>
          <p:cNvSpPr txBox="1"/>
          <p:nvPr/>
        </p:nvSpPr>
        <p:spPr>
          <a:xfrm>
            <a:off x="2603560" y="776307"/>
            <a:ext cx="7215187" cy="584775"/>
          </a:xfrm>
          <a:prstGeom prst="rect">
            <a:avLst/>
          </a:prstGeom>
          <a:noFill/>
          <a:ln w="12700" cap="flat" cmpd="sng" algn="ctr">
            <a:solidFill>
              <a:schemeClr val="bg2">
                <a:lumMod val="20000"/>
                <a:lumOff val="80000"/>
              </a:schemeClr>
            </a:solidFill>
            <a:prstDash val="solid"/>
            <a:miter lim="800000"/>
          </a:ln>
          <a:effec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0" cap="none" spc="0" normalizeH="0" baseline="0" noProof="0" dirty="0">
                <a:ln>
                  <a:noFill/>
                </a:ln>
                <a:solidFill>
                  <a:srgbClr val="C54F71">
                    <a:lumMod val="20000"/>
                    <a:lumOff val="80000"/>
                  </a:srgbClr>
                </a:solidFill>
                <a:effectLst/>
                <a:uLnTx/>
                <a:uFillTx/>
                <a:latin typeface="Calibri" panose="020F0502020204030204"/>
                <a:ea typeface="+mn-ea"/>
                <a:cs typeface="+mn-cs"/>
              </a:rPr>
              <a:t>Department of Aeronautical Engineering</a:t>
            </a:r>
          </a:p>
        </p:txBody>
      </p:sp>
      <p:pic>
        <p:nvPicPr>
          <p:cNvPr id="7" name="Picture 6">
            <a:extLst>
              <a:ext uri="{FF2B5EF4-FFF2-40B4-BE49-F238E27FC236}">
                <a16:creationId xmlns:a16="http://schemas.microsoft.com/office/drawing/2014/main" id="{1B5BE761-2E73-6C6B-F979-859FFEC6E5D0}"/>
              </a:ext>
            </a:extLst>
          </p:cNvPr>
          <p:cNvPicPr>
            <a:picLocks noChangeAspect="1"/>
          </p:cNvPicPr>
          <p:nvPr/>
        </p:nvPicPr>
        <p:blipFill>
          <a:blip r:embed="rId2"/>
          <a:stretch>
            <a:fillRect/>
          </a:stretch>
        </p:blipFill>
        <p:spPr>
          <a:xfrm>
            <a:off x="4920504" y="1406124"/>
            <a:ext cx="2087489" cy="1703221"/>
          </a:xfrm>
          <a:prstGeom prst="rect">
            <a:avLst/>
          </a:prstGeom>
        </p:spPr>
      </p:pic>
      <p:sp>
        <p:nvSpPr>
          <p:cNvPr id="8" name="TextBox 7">
            <a:extLst>
              <a:ext uri="{FF2B5EF4-FFF2-40B4-BE49-F238E27FC236}">
                <a16:creationId xmlns:a16="http://schemas.microsoft.com/office/drawing/2014/main" id="{33B85A56-021C-15A5-78EE-16C65D473B1C}"/>
              </a:ext>
            </a:extLst>
          </p:cNvPr>
          <p:cNvSpPr txBox="1"/>
          <p:nvPr/>
        </p:nvSpPr>
        <p:spPr>
          <a:xfrm>
            <a:off x="2915296" y="3109345"/>
            <a:ext cx="6097904"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w="0">
                  <a:solidFill>
                    <a:srgbClr val="C00000"/>
                  </a:solidFill>
                </a:ln>
                <a:solidFill>
                  <a:srgbClr val="9EC544">
                    <a:lumMod val="20000"/>
                    <a:lumOff val="80000"/>
                  </a:srgbClr>
                </a:solidFill>
                <a:effectLst>
                  <a:outerShdw blurRad="38100" dist="25400" dir="5400000" algn="ctr" rotWithShape="0">
                    <a:srgbClr val="6E747A">
                      <a:alpha val="43000"/>
                    </a:srgbClr>
                  </a:outerShdw>
                </a:effectLst>
                <a:uLnTx/>
                <a:uFillTx/>
                <a:latin typeface="Rockwell" panose="02060603020205020403"/>
                <a:ea typeface="+mn-ea"/>
                <a:cs typeface="+mn-cs"/>
              </a:rPr>
              <a:t>MINI PROJECT</a:t>
            </a:r>
          </a:p>
        </p:txBody>
      </p:sp>
      <p:sp>
        <p:nvSpPr>
          <p:cNvPr id="10" name="TextBox 9">
            <a:extLst>
              <a:ext uri="{FF2B5EF4-FFF2-40B4-BE49-F238E27FC236}">
                <a16:creationId xmlns:a16="http://schemas.microsoft.com/office/drawing/2014/main" id="{1ED37482-3D04-DBAA-C968-27B801F5CCDC}"/>
              </a:ext>
            </a:extLst>
          </p:cNvPr>
          <p:cNvSpPr txBox="1"/>
          <p:nvPr/>
        </p:nvSpPr>
        <p:spPr>
          <a:xfrm>
            <a:off x="1235366" y="3694120"/>
            <a:ext cx="9951574" cy="1200329"/>
          </a:xfrm>
          <a:prstGeom prst="rect">
            <a:avLst/>
          </a:prstGeom>
          <a:noFill/>
          <a:ln w="12700" cap="flat" cmpd="sng" algn="ctr">
            <a:solidFill>
              <a:schemeClr val="tx1"/>
            </a:solidFill>
            <a:prstDash val="solid"/>
            <a:miter lim="800000"/>
          </a:ln>
          <a:effec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ECECF1"/>
                </a:solidFill>
                <a:effectLst/>
                <a:latin typeface="Söhne"/>
              </a:rPr>
              <a:t>Design And Analysis of Propulsion System of Gesture Control UAV Using AIML</a:t>
            </a:r>
            <a:endParaRPr kumimoji="0" lang="en-IN" sz="3600" b="0" i="0" u="none" strike="noStrike" kern="0" cap="none" spc="0" normalizeH="0" baseline="0" noProof="0" dirty="0">
              <a:ln>
                <a:noFill/>
              </a:ln>
              <a:solidFill>
                <a:srgbClr val="9EC544">
                  <a:lumMod val="20000"/>
                  <a:lumOff val="80000"/>
                </a:srgbClr>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E0E31BF-1C78-076A-E2A6-4D098572880D}"/>
              </a:ext>
            </a:extLst>
          </p:cNvPr>
          <p:cNvSpPr txBox="1"/>
          <p:nvPr/>
        </p:nvSpPr>
        <p:spPr>
          <a:xfrm>
            <a:off x="566132" y="5023310"/>
            <a:ext cx="11290041"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000" b="1" i="0" u="none" strike="noStrike" kern="1200" cap="none" spc="0" normalizeH="0" baseline="0" noProof="0" dirty="0">
                <a:ln>
                  <a:noFill/>
                </a:ln>
                <a:solidFill>
                  <a:srgbClr val="50BEA3">
                    <a:lumMod val="20000"/>
                    <a:lumOff val="80000"/>
                  </a:srgbClr>
                </a:solidFill>
                <a:effectLst/>
                <a:uLnTx/>
                <a:uFillTx/>
                <a:latin typeface="Calibri" panose="020F0502020204030204"/>
                <a:ea typeface="+mn-ea"/>
                <a:cs typeface="+mn-cs"/>
              </a:rPr>
              <a:t>Under the Guidance of                                                                                Presented by: Batch No: 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000" b="1" i="0" u="none" strike="noStrike" kern="1200" cap="none" spc="0" normalizeH="0" baseline="0" noProof="0" dirty="0">
                <a:ln>
                  <a:noFill/>
                </a:ln>
                <a:solidFill>
                  <a:srgbClr val="DE9C3C">
                    <a:lumMod val="40000"/>
                    <a:lumOff val="60000"/>
                  </a:srgbClr>
                </a:solidFill>
                <a:effectLst/>
                <a:uLnTx/>
                <a:uFillTx/>
                <a:latin typeface="Calibri" panose="020F0502020204030204"/>
                <a:ea typeface="+mn-ea"/>
                <a:cs typeface="+mn-cs"/>
              </a:rPr>
              <a:t>Mr. M. YUGENDER                                                                                   SHAIK NAWAZ   (20N31A2134)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DE9C3C">
                    <a:lumMod val="40000"/>
                    <a:lumOff val="60000"/>
                  </a:srgbClr>
                </a:solidFill>
                <a:effectLst/>
                <a:uLnTx/>
                <a:uFillTx/>
                <a:latin typeface="Calibri" panose="020F0502020204030204"/>
                <a:ea typeface="+mn-ea"/>
                <a:cs typeface="+mn-cs"/>
              </a:rPr>
              <a:t>      Associate Professor                                                                       TIRUMALA SAI NITHIN (20N31A2135)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DE9C3C">
                    <a:lumMod val="40000"/>
                    <a:lumOff val="60000"/>
                  </a:srgbClr>
                </a:solidFill>
                <a:effectLst/>
                <a:uLnTx/>
                <a:uFillTx/>
                <a:latin typeface="Calibri" panose="020F0502020204030204"/>
                <a:ea typeface="+mn-ea"/>
                <a:cs typeface="+mn-cs"/>
              </a:rPr>
              <a:t>                                                                                                                         V.HIMABINDU (20N31A2136)                             </a:t>
            </a:r>
            <a:endParaRPr kumimoji="0" lang="en-IN" sz="2000" b="0" i="0" u="none" strike="noStrike" kern="1200" cap="none" spc="0" normalizeH="0" baseline="0" noProof="0" dirty="0">
              <a:ln>
                <a:noFill/>
              </a:ln>
              <a:solidFill>
                <a:srgbClr val="DE9C3C">
                  <a:lumMod val="40000"/>
                  <a:lumOff val="6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037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04A289-7588-281F-AA62-E3D6472D26AE}"/>
              </a:ext>
            </a:extLst>
          </p:cNvPr>
          <p:cNvSpPr>
            <a:spLocks noGrp="1"/>
          </p:cNvSpPr>
          <p:nvPr>
            <p:ph type="title"/>
          </p:nvPr>
        </p:nvSpPr>
        <p:spPr>
          <a:xfrm>
            <a:off x="913882" y="0"/>
            <a:ext cx="10353675" cy="1325563"/>
          </a:xfrm>
        </p:spPr>
        <p:txBody>
          <a:bodyPr/>
          <a:lstStyle/>
          <a:p>
            <a:r>
              <a:rPr lang="en-IN" dirty="0"/>
              <a:t>GESTURE CONTROL PROGRAM – OUTPUT </a:t>
            </a:r>
          </a:p>
        </p:txBody>
      </p:sp>
      <p:pic>
        <p:nvPicPr>
          <p:cNvPr id="6" name="Picture 5">
            <a:extLst>
              <a:ext uri="{FF2B5EF4-FFF2-40B4-BE49-F238E27FC236}">
                <a16:creationId xmlns:a16="http://schemas.microsoft.com/office/drawing/2014/main" id="{D4550B91-1F02-C76C-A3A4-6D38C65F1323}"/>
              </a:ext>
            </a:extLst>
          </p:cNvPr>
          <p:cNvPicPr>
            <a:picLocks noChangeAspect="1"/>
          </p:cNvPicPr>
          <p:nvPr/>
        </p:nvPicPr>
        <p:blipFill rotWithShape="1">
          <a:blip r:embed="rId2"/>
          <a:srcRect l="34031" t="56669" b="5979"/>
          <a:stretch/>
        </p:blipFill>
        <p:spPr>
          <a:xfrm>
            <a:off x="1931670" y="1325563"/>
            <a:ext cx="8042910" cy="2560320"/>
          </a:xfrm>
          <a:prstGeom prst="rect">
            <a:avLst/>
          </a:prstGeom>
        </p:spPr>
      </p:pic>
      <p:sp>
        <p:nvSpPr>
          <p:cNvPr id="8" name="TextBox 7">
            <a:extLst>
              <a:ext uri="{FF2B5EF4-FFF2-40B4-BE49-F238E27FC236}">
                <a16:creationId xmlns:a16="http://schemas.microsoft.com/office/drawing/2014/main" id="{96336EE7-EF4F-CC4A-C699-9A26F1187679}"/>
              </a:ext>
            </a:extLst>
          </p:cNvPr>
          <p:cNvSpPr txBox="1"/>
          <p:nvPr/>
        </p:nvSpPr>
        <p:spPr>
          <a:xfrm>
            <a:off x="392864" y="4057284"/>
            <a:ext cx="11395709" cy="2308324"/>
          </a:xfrm>
          <a:prstGeom prst="rect">
            <a:avLst/>
          </a:prstGeom>
          <a:noFill/>
        </p:spPr>
        <p:txBody>
          <a:bodyPr wrap="square">
            <a:spAutoFit/>
          </a:bodyPr>
          <a:lstStyle/>
          <a:p>
            <a:pPr algn="just"/>
            <a:r>
              <a:rPr lang="en-IN" dirty="0"/>
              <a:t>This Arduino code is designed for a drone with gesture recognition, obstacle avoidance, and camera control features. It reads sensor values from an IR gesture sensor and ultrasonic obstacle sensors, adjusts motor speeds, and controls a camera servo based on the input. If an obstacle is detected within 20 </a:t>
            </a:r>
            <a:r>
              <a:rPr lang="en-IN" dirty="0" err="1"/>
              <a:t>centimeters</a:t>
            </a:r>
            <a:r>
              <a:rPr lang="en-IN" dirty="0"/>
              <a:t> in front, it stops the front left motor. The camera angle is adjusted based on the gesture value. You can further customize the code for your specific drone's </a:t>
            </a:r>
            <a:r>
              <a:rPr lang="en-IN" dirty="0" err="1"/>
              <a:t>behavior</a:t>
            </a:r>
            <a:r>
              <a:rPr lang="en-IN" dirty="0"/>
              <a:t>.</a:t>
            </a:r>
          </a:p>
          <a:p>
            <a:pPr algn="just"/>
            <a:endParaRPr lang="en-IN" dirty="0"/>
          </a:p>
          <a:p>
            <a:pPr algn="just"/>
            <a:r>
              <a:rPr lang="en-IN" dirty="0"/>
              <a:t>Successful execution of this code enables the drone to respond to gestures, avoid obstacles, and control the camera or gimbal position.</a:t>
            </a:r>
          </a:p>
        </p:txBody>
      </p:sp>
    </p:spTree>
    <p:extLst>
      <p:ext uri="{BB962C8B-B14F-4D97-AF65-F5344CB8AC3E}">
        <p14:creationId xmlns:p14="http://schemas.microsoft.com/office/powerpoint/2010/main" val="11565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5B93-A2A7-6253-B880-F6FC46AFB3EA}"/>
              </a:ext>
            </a:extLst>
          </p:cNvPr>
          <p:cNvSpPr>
            <a:spLocks noGrp="1"/>
          </p:cNvSpPr>
          <p:nvPr>
            <p:ph type="title"/>
          </p:nvPr>
        </p:nvSpPr>
        <p:spPr>
          <a:xfrm>
            <a:off x="919119" y="-240030"/>
            <a:ext cx="10353761" cy="1326321"/>
          </a:xfrm>
        </p:spPr>
        <p:txBody>
          <a:bodyPr/>
          <a:lstStyle/>
          <a:p>
            <a:r>
              <a:rPr lang="en-IN" dirty="0"/>
              <a:t>PARTS TO BE USED </a:t>
            </a:r>
          </a:p>
        </p:txBody>
      </p:sp>
      <p:pic>
        <p:nvPicPr>
          <p:cNvPr id="5" name="Picture 4">
            <a:extLst>
              <a:ext uri="{FF2B5EF4-FFF2-40B4-BE49-F238E27FC236}">
                <a16:creationId xmlns:a16="http://schemas.microsoft.com/office/drawing/2014/main" id="{234E3E5C-A955-D1FE-A824-09813C99D0B9}"/>
              </a:ext>
            </a:extLst>
          </p:cNvPr>
          <p:cNvPicPr>
            <a:picLocks noChangeAspect="1"/>
          </p:cNvPicPr>
          <p:nvPr/>
        </p:nvPicPr>
        <p:blipFill>
          <a:blip r:embed="rId2"/>
          <a:stretch>
            <a:fillRect/>
          </a:stretch>
        </p:blipFill>
        <p:spPr>
          <a:xfrm>
            <a:off x="372537" y="990682"/>
            <a:ext cx="2850723" cy="2438318"/>
          </a:xfrm>
          <a:prstGeom prst="rect">
            <a:avLst/>
          </a:prstGeom>
        </p:spPr>
      </p:pic>
      <p:pic>
        <p:nvPicPr>
          <p:cNvPr id="7" name="Picture 6">
            <a:extLst>
              <a:ext uri="{FF2B5EF4-FFF2-40B4-BE49-F238E27FC236}">
                <a16:creationId xmlns:a16="http://schemas.microsoft.com/office/drawing/2014/main" id="{8BC246DB-BAF5-AFC6-4DB6-0F486D5DC5BE}"/>
              </a:ext>
            </a:extLst>
          </p:cNvPr>
          <p:cNvPicPr>
            <a:picLocks noChangeAspect="1"/>
          </p:cNvPicPr>
          <p:nvPr/>
        </p:nvPicPr>
        <p:blipFill>
          <a:blip r:embed="rId3"/>
          <a:stretch>
            <a:fillRect/>
          </a:stretch>
        </p:blipFill>
        <p:spPr>
          <a:xfrm>
            <a:off x="3484092" y="990682"/>
            <a:ext cx="3394710" cy="3394710"/>
          </a:xfrm>
          <a:prstGeom prst="rect">
            <a:avLst/>
          </a:prstGeom>
        </p:spPr>
      </p:pic>
      <p:pic>
        <p:nvPicPr>
          <p:cNvPr id="9" name="Picture 8">
            <a:extLst>
              <a:ext uri="{FF2B5EF4-FFF2-40B4-BE49-F238E27FC236}">
                <a16:creationId xmlns:a16="http://schemas.microsoft.com/office/drawing/2014/main" id="{7A313D77-9426-885B-5D94-6068E05D24C0}"/>
              </a:ext>
            </a:extLst>
          </p:cNvPr>
          <p:cNvPicPr>
            <a:picLocks noChangeAspect="1"/>
          </p:cNvPicPr>
          <p:nvPr/>
        </p:nvPicPr>
        <p:blipFill>
          <a:blip r:embed="rId4"/>
          <a:stretch>
            <a:fillRect/>
          </a:stretch>
        </p:blipFill>
        <p:spPr>
          <a:xfrm>
            <a:off x="449158" y="3749040"/>
            <a:ext cx="2697480" cy="2697480"/>
          </a:xfrm>
          <a:prstGeom prst="rect">
            <a:avLst/>
          </a:prstGeom>
        </p:spPr>
      </p:pic>
      <p:pic>
        <p:nvPicPr>
          <p:cNvPr id="11" name="Picture 10">
            <a:extLst>
              <a:ext uri="{FF2B5EF4-FFF2-40B4-BE49-F238E27FC236}">
                <a16:creationId xmlns:a16="http://schemas.microsoft.com/office/drawing/2014/main" id="{392038CE-D816-9714-0064-77E5698D7E77}"/>
              </a:ext>
            </a:extLst>
          </p:cNvPr>
          <p:cNvPicPr>
            <a:picLocks noChangeAspect="1"/>
          </p:cNvPicPr>
          <p:nvPr/>
        </p:nvPicPr>
        <p:blipFill>
          <a:blip r:embed="rId5"/>
          <a:stretch>
            <a:fillRect/>
          </a:stretch>
        </p:blipFill>
        <p:spPr>
          <a:xfrm>
            <a:off x="7058977" y="990682"/>
            <a:ext cx="2143125" cy="2143125"/>
          </a:xfrm>
          <a:prstGeom prst="rect">
            <a:avLst/>
          </a:prstGeom>
        </p:spPr>
      </p:pic>
      <p:pic>
        <p:nvPicPr>
          <p:cNvPr id="13" name="Picture 12">
            <a:extLst>
              <a:ext uri="{FF2B5EF4-FFF2-40B4-BE49-F238E27FC236}">
                <a16:creationId xmlns:a16="http://schemas.microsoft.com/office/drawing/2014/main" id="{E2223390-2563-6C37-A7AF-125093FC2395}"/>
              </a:ext>
            </a:extLst>
          </p:cNvPr>
          <p:cNvPicPr>
            <a:picLocks noChangeAspect="1"/>
          </p:cNvPicPr>
          <p:nvPr/>
        </p:nvPicPr>
        <p:blipFill>
          <a:blip r:embed="rId6"/>
          <a:stretch>
            <a:fillRect/>
          </a:stretch>
        </p:blipFill>
        <p:spPr>
          <a:xfrm>
            <a:off x="9467209" y="990681"/>
            <a:ext cx="2143125" cy="2143125"/>
          </a:xfrm>
          <a:prstGeom prst="rect">
            <a:avLst/>
          </a:prstGeom>
        </p:spPr>
      </p:pic>
      <p:pic>
        <p:nvPicPr>
          <p:cNvPr id="15" name="Picture 14">
            <a:extLst>
              <a:ext uri="{FF2B5EF4-FFF2-40B4-BE49-F238E27FC236}">
                <a16:creationId xmlns:a16="http://schemas.microsoft.com/office/drawing/2014/main" id="{F0C3161A-3858-3C46-25BC-46D7D75ACF01}"/>
              </a:ext>
            </a:extLst>
          </p:cNvPr>
          <p:cNvPicPr>
            <a:picLocks noChangeAspect="1"/>
          </p:cNvPicPr>
          <p:nvPr/>
        </p:nvPicPr>
        <p:blipFill>
          <a:blip r:embed="rId7"/>
          <a:stretch>
            <a:fillRect/>
          </a:stretch>
        </p:blipFill>
        <p:spPr>
          <a:xfrm>
            <a:off x="7804888" y="3619279"/>
            <a:ext cx="2794428" cy="2674421"/>
          </a:xfrm>
          <a:prstGeom prst="rect">
            <a:avLst/>
          </a:prstGeom>
        </p:spPr>
      </p:pic>
      <p:sp>
        <p:nvSpPr>
          <p:cNvPr id="3" name="TextBox 2">
            <a:extLst>
              <a:ext uri="{FF2B5EF4-FFF2-40B4-BE49-F238E27FC236}">
                <a16:creationId xmlns:a16="http://schemas.microsoft.com/office/drawing/2014/main" id="{1BD9A35B-4AF3-7052-12A5-BAD6B8E6B00E}"/>
              </a:ext>
            </a:extLst>
          </p:cNvPr>
          <p:cNvSpPr txBox="1"/>
          <p:nvPr/>
        </p:nvSpPr>
        <p:spPr>
          <a:xfrm>
            <a:off x="449158" y="2782669"/>
            <a:ext cx="1244600" cy="646331"/>
          </a:xfrm>
          <a:prstGeom prst="rect">
            <a:avLst/>
          </a:prstGeom>
          <a:noFill/>
        </p:spPr>
        <p:txBody>
          <a:bodyPr wrap="square" rtlCol="0">
            <a:spAutoFit/>
          </a:bodyPr>
          <a:lstStyle/>
          <a:p>
            <a:r>
              <a:rPr lang="en-IN" dirty="0">
                <a:solidFill>
                  <a:schemeClr val="bg1"/>
                </a:solidFill>
              </a:rPr>
              <a:t>Drone Frame</a:t>
            </a:r>
          </a:p>
        </p:txBody>
      </p:sp>
      <p:sp>
        <p:nvSpPr>
          <p:cNvPr id="4" name="TextBox 3">
            <a:extLst>
              <a:ext uri="{FF2B5EF4-FFF2-40B4-BE49-F238E27FC236}">
                <a16:creationId xmlns:a16="http://schemas.microsoft.com/office/drawing/2014/main" id="{D6A09008-13AB-836D-4913-B5E97A35C6C2}"/>
              </a:ext>
            </a:extLst>
          </p:cNvPr>
          <p:cNvSpPr txBox="1"/>
          <p:nvPr/>
        </p:nvSpPr>
        <p:spPr>
          <a:xfrm>
            <a:off x="3484092" y="997234"/>
            <a:ext cx="3140123" cy="369332"/>
          </a:xfrm>
          <a:prstGeom prst="rect">
            <a:avLst/>
          </a:prstGeom>
          <a:noFill/>
        </p:spPr>
        <p:txBody>
          <a:bodyPr wrap="square" rtlCol="0">
            <a:spAutoFit/>
          </a:bodyPr>
          <a:lstStyle/>
          <a:p>
            <a:r>
              <a:rPr lang="en-IN" dirty="0">
                <a:solidFill>
                  <a:schemeClr val="bg1"/>
                </a:solidFill>
              </a:rPr>
              <a:t>Motors, Propellers, Wires.</a:t>
            </a:r>
          </a:p>
        </p:txBody>
      </p:sp>
      <p:sp>
        <p:nvSpPr>
          <p:cNvPr id="6" name="TextBox 5">
            <a:extLst>
              <a:ext uri="{FF2B5EF4-FFF2-40B4-BE49-F238E27FC236}">
                <a16:creationId xmlns:a16="http://schemas.microsoft.com/office/drawing/2014/main" id="{9B1EB1D4-E304-225C-DB68-C6EC35A144C6}"/>
              </a:ext>
            </a:extLst>
          </p:cNvPr>
          <p:cNvSpPr txBox="1"/>
          <p:nvPr/>
        </p:nvSpPr>
        <p:spPr>
          <a:xfrm>
            <a:off x="7175500" y="1086291"/>
            <a:ext cx="1155700" cy="369332"/>
          </a:xfrm>
          <a:prstGeom prst="rect">
            <a:avLst/>
          </a:prstGeom>
          <a:noFill/>
        </p:spPr>
        <p:txBody>
          <a:bodyPr wrap="square" rtlCol="0">
            <a:spAutoFit/>
          </a:bodyPr>
          <a:lstStyle/>
          <a:p>
            <a:r>
              <a:rPr lang="en-IN" dirty="0">
                <a:solidFill>
                  <a:schemeClr val="bg1"/>
                </a:solidFill>
              </a:rPr>
              <a:t>Battery</a:t>
            </a:r>
          </a:p>
        </p:txBody>
      </p:sp>
      <p:sp>
        <p:nvSpPr>
          <p:cNvPr id="8" name="TextBox 7">
            <a:extLst>
              <a:ext uri="{FF2B5EF4-FFF2-40B4-BE49-F238E27FC236}">
                <a16:creationId xmlns:a16="http://schemas.microsoft.com/office/drawing/2014/main" id="{41DA6D64-71EE-431F-486C-8231C8928AAD}"/>
              </a:ext>
            </a:extLst>
          </p:cNvPr>
          <p:cNvSpPr txBox="1"/>
          <p:nvPr/>
        </p:nvSpPr>
        <p:spPr>
          <a:xfrm>
            <a:off x="9652000" y="2489200"/>
            <a:ext cx="947316" cy="369332"/>
          </a:xfrm>
          <a:prstGeom prst="rect">
            <a:avLst/>
          </a:prstGeom>
          <a:noFill/>
        </p:spPr>
        <p:txBody>
          <a:bodyPr wrap="square" rtlCol="0">
            <a:spAutoFit/>
          </a:bodyPr>
          <a:lstStyle/>
          <a:p>
            <a:r>
              <a:rPr lang="en-IN" dirty="0">
                <a:solidFill>
                  <a:schemeClr val="bg1"/>
                </a:solidFill>
              </a:rPr>
              <a:t>ESC</a:t>
            </a:r>
          </a:p>
        </p:txBody>
      </p:sp>
      <p:sp>
        <p:nvSpPr>
          <p:cNvPr id="10" name="TextBox 9">
            <a:extLst>
              <a:ext uri="{FF2B5EF4-FFF2-40B4-BE49-F238E27FC236}">
                <a16:creationId xmlns:a16="http://schemas.microsoft.com/office/drawing/2014/main" id="{454F8C0D-9EC8-4FE3-2167-5A0E439D98E6}"/>
              </a:ext>
            </a:extLst>
          </p:cNvPr>
          <p:cNvSpPr txBox="1"/>
          <p:nvPr/>
        </p:nvSpPr>
        <p:spPr>
          <a:xfrm>
            <a:off x="7866484" y="3619279"/>
            <a:ext cx="2501900" cy="369332"/>
          </a:xfrm>
          <a:prstGeom prst="rect">
            <a:avLst/>
          </a:prstGeom>
          <a:noFill/>
        </p:spPr>
        <p:txBody>
          <a:bodyPr wrap="square" rtlCol="0">
            <a:spAutoFit/>
          </a:bodyPr>
          <a:lstStyle/>
          <a:p>
            <a:r>
              <a:rPr lang="en-IN" dirty="0">
                <a:solidFill>
                  <a:schemeClr val="bg1"/>
                </a:solidFill>
              </a:rPr>
              <a:t>Flight Controller</a:t>
            </a:r>
          </a:p>
        </p:txBody>
      </p:sp>
      <p:sp>
        <p:nvSpPr>
          <p:cNvPr id="12" name="TextBox 11">
            <a:extLst>
              <a:ext uri="{FF2B5EF4-FFF2-40B4-BE49-F238E27FC236}">
                <a16:creationId xmlns:a16="http://schemas.microsoft.com/office/drawing/2014/main" id="{51FD16D7-9C8B-E705-6F86-89BB222756D9}"/>
              </a:ext>
            </a:extLst>
          </p:cNvPr>
          <p:cNvSpPr txBox="1"/>
          <p:nvPr/>
        </p:nvSpPr>
        <p:spPr>
          <a:xfrm>
            <a:off x="673948" y="6446520"/>
            <a:ext cx="2247900" cy="369332"/>
          </a:xfrm>
          <a:prstGeom prst="rect">
            <a:avLst/>
          </a:prstGeom>
          <a:noFill/>
        </p:spPr>
        <p:txBody>
          <a:bodyPr wrap="square" rtlCol="0">
            <a:spAutoFit/>
          </a:bodyPr>
          <a:lstStyle/>
          <a:p>
            <a:r>
              <a:rPr lang="en-IN" dirty="0"/>
              <a:t>Radio Controller</a:t>
            </a:r>
          </a:p>
        </p:txBody>
      </p:sp>
    </p:spTree>
    <p:extLst>
      <p:ext uri="{BB962C8B-B14F-4D97-AF65-F5344CB8AC3E}">
        <p14:creationId xmlns:p14="http://schemas.microsoft.com/office/powerpoint/2010/main" val="765163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BE9C-CFE3-7E50-5C03-278F5AEAC690}"/>
              </a:ext>
            </a:extLst>
          </p:cNvPr>
          <p:cNvSpPr>
            <a:spLocks noGrp="1"/>
          </p:cNvSpPr>
          <p:nvPr>
            <p:ph type="title"/>
          </p:nvPr>
        </p:nvSpPr>
        <p:spPr>
          <a:xfrm>
            <a:off x="913795" y="0"/>
            <a:ext cx="10353761" cy="1326321"/>
          </a:xfrm>
        </p:spPr>
        <p:txBody>
          <a:bodyPr/>
          <a:lstStyle/>
          <a:p>
            <a:r>
              <a:rPr lang="en-IN" dirty="0"/>
              <a:t>IOT COMPONENTS USED</a:t>
            </a:r>
          </a:p>
        </p:txBody>
      </p:sp>
      <p:pic>
        <p:nvPicPr>
          <p:cNvPr id="5" name="Picture 4">
            <a:extLst>
              <a:ext uri="{FF2B5EF4-FFF2-40B4-BE49-F238E27FC236}">
                <a16:creationId xmlns:a16="http://schemas.microsoft.com/office/drawing/2014/main" id="{82B71DA8-4768-05D3-3078-A7ECCB5E5EA1}"/>
              </a:ext>
            </a:extLst>
          </p:cNvPr>
          <p:cNvPicPr>
            <a:picLocks noChangeAspect="1"/>
          </p:cNvPicPr>
          <p:nvPr/>
        </p:nvPicPr>
        <p:blipFill>
          <a:blip r:embed="rId2"/>
          <a:stretch>
            <a:fillRect/>
          </a:stretch>
        </p:blipFill>
        <p:spPr>
          <a:xfrm>
            <a:off x="416242" y="1163954"/>
            <a:ext cx="4091822" cy="2573655"/>
          </a:xfrm>
          <a:prstGeom prst="rect">
            <a:avLst/>
          </a:prstGeom>
        </p:spPr>
      </p:pic>
      <p:pic>
        <p:nvPicPr>
          <p:cNvPr id="7" name="Picture 6">
            <a:extLst>
              <a:ext uri="{FF2B5EF4-FFF2-40B4-BE49-F238E27FC236}">
                <a16:creationId xmlns:a16="http://schemas.microsoft.com/office/drawing/2014/main" id="{05CA6A3E-0C29-1BDF-8BE5-EED3117CFBD6}"/>
              </a:ext>
            </a:extLst>
          </p:cNvPr>
          <p:cNvPicPr>
            <a:picLocks noChangeAspect="1"/>
          </p:cNvPicPr>
          <p:nvPr/>
        </p:nvPicPr>
        <p:blipFill>
          <a:blip r:embed="rId3"/>
          <a:stretch>
            <a:fillRect/>
          </a:stretch>
        </p:blipFill>
        <p:spPr>
          <a:xfrm>
            <a:off x="6720840" y="1326321"/>
            <a:ext cx="5238750" cy="5238750"/>
          </a:xfrm>
          <a:prstGeom prst="rect">
            <a:avLst/>
          </a:prstGeom>
        </p:spPr>
      </p:pic>
      <p:sp>
        <p:nvSpPr>
          <p:cNvPr id="8" name="TextBox 7">
            <a:extLst>
              <a:ext uri="{FF2B5EF4-FFF2-40B4-BE49-F238E27FC236}">
                <a16:creationId xmlns:a16="http://schemas.microsoft.com/office/drawing/2014/main" id="{1C8F6C8A-BFD3-51B8-B19B-12850DC42778}"/>
              </a:ext>
            </a:extLst>
          </p:cNvPr>
          <p:cNvSpPr txBox="1"/>
          <p:nvPr/>
        </p:nvSpPr>
        <p:spPr>
          <a:xfrm>
            <a:off x="1245870" y="3865686"/>
            <a:ext cx="2651760" cy="369332"/>
          </a:xfrm>
          <a:prstGeom prst="rect">
            <a:avLst/>
          </a:prstGeom>
          <a:noFill/>
        </p:spPr>
        <p:txBody>
          <a:bodyPr wrap="square" rtlCol="0">
            <a:spAutoFit/>
          </a:bodyPr>
          <a:lstStyle/>
          <a:p>
            <a:r>
              <a:rPr lang="en-IN" dirty="0"/>
              <a:t>ARDUINO BOARD</a:t>
            </a:r>
          </a:p>
        </p:txBody>
      </p:sp>
      <p:sp>
        <p:nvSpPr>
          <p:cNvPr id="9" name="TextBox 8">
            <a:extLst>
              <a:ext uri="{FF2B5EF4-FFF2-40B4-BE49-F238E27FC236}">
                <a16:creationId xmlns:a16="http://schemas.microsoft.com/office/drawing/2014/main" id="{3933412A-D08D-AAB5-0DEC-DDD2BB364947}"/>
              </a:ext>
            </a:extLst>
          </p:cNvPr>
          <p:cNvSpPr txBox="1"/>
          <p:nvPr/>
        </p:nvSpPr>
        <p:spPr>
          <a:xfrm>
            <a:off x="6858000" y="6080760"/>
            <a:ext cx="3131820" cy="369332"/>
          </a:xfrm>
          <a:prstGeom prst="rect">
            <a:avLst/>
          </a:prstGeom>
          <a:noFill/>
        </p:spPr>
        <p:txBody>
          <a:bodyPr wrap="square" rtlCol="0">
            <a:spAutoFit/>
          </a:bodyPr>
          <a:lstStyle/>
          <a:p>
            <a:r>
              <a:rPr lang="en-IN" dirty="0">
                <a:solidFill>
                  <a:schemeClr val="bg1"/>
                </a:solidFill>
              </a:rPr>
              <a:t>RASPERRY PI</a:t>
            </a:r>
          </a:p>
        </p:txBody>
      </p:sp>
    </p:spTree>
    <p:extLst>
      <p:ext uri="{BB962C8B-B14F-4D97-AF65-F5344CB8AC3E}">
        <p14:creationId xmlns:p14="http://schemas.microsoft.com/office/powerpoint/2010/main" val="192383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A91E-31FC-ABA1-7076-D7D325E62313}"/>
              </a:ext>
            </a:extLst>
          </p:cNvPr>
          <p:cNvSpPr>
            <a:spLocks noGrp="1"/>
          </p:cNvSpPr>
          <p:nvPr>
            <p:ph type="title"/>
          </p:nvPr>
        </p:nvSpPr>
        <p:spPr>
          <a:xfrm>
            <a:off x="913795" y="0"/>
            <a:ext cx="10353761" cy="1326321"/>
          </a:xfrm>
        </p:spPr>
        <p:txBody>
          <a:bodyPr/>
          <a:lstStyle/>
          <a:p>
            <a:r>
              <a:rPr lang="en-IN" dirty="0"/>
              <a:t>DRONE DESIGN VIEWS – SOLIDWORKS </a:t>
            </a:r>
          </a:p>
        </p:txBody>
      </p:sp>
      <p:pic>
        <p:nvPicPr>
          <p:cNvPr id="5" name="Picture 4">
            <a:extLst>
              <a:ext uri="{FF2B5EF4-FFF2-40B4-BE49-F238E27FC236}">
                <a16:creationId xmlns:a16="http://schemas.microsoft.com/office/drawing/2014/main" id="{87F44BDD-9FE2-F504-3BEF-D75042B6C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58" y="1453956"/>
            <a:ext cx="5354955" cy="1847409"/>
          </a:xfrm>
          <a:prstGeom prst="rect">
            <a:avLst/>
          </a:prstGeom>
        </p:spPr>
      </p:pic>
      <p:pic>
        <p:nvPicPr>
          <p:cNvPr id="7" name="Picture 6">
            <a:extLst>
              <a:ext uri="{FF2B5EF4-FFF2-40B4-BE49-F238E27FC236}">
                <a16:creationId xmlns:a16="http://schemas.microsoft.com/office/drawing/2014/main" id="{93AA88B9-1E32-2813-2EE6-9868492F6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2312" y="1912620"/>
            <a:ext cx="4611053" cy="4286503"/>
          </a:xfrm>
          <a:prstGeom prst="rect">
            <a:avLst/>
          </a:prstGeom>
        </p:spPr>
      </p:pic>
      <p:pic>
        <p:nvPicPr>
          <p:cNvPr id="9" name="Picture 8">
            <a:extLst>
              <a:ext uri="{FF2B5EF4-FFF2-40B4-BE49-F238E27FC236}">
                <a16:creationId xmlns:a16="http://schemas.microsoft.com/office/drawing/2014/main" id="{E6B70F13-C97E-4AC7-F4D7-CEF387158E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4975" y="3429000"/>
            <a:ext cx="4055342" cy="3264218"/>
          </a:xfrm>
          <a:prstGeom prst="rect">
            <a:avLst/>
          </a:prstGeom>
        </p:spPr>
      </p:pic>
    </p:spTree>
    <p:extLst>
      <p:ext uri="{BB962C8B-B14F-4D97-AF65-F5344CB8AC3E}">
        <p14:creationId xmlns:p14="http://schemas.microsoft.com/office/powerpoint/2010/main" val="80669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EC8C-023F-61FF-E3AE-4A84933ED185}"/>
              </a:ext>
            </a:extLst>
          </p:cNvPr>
          <p:cNvSpPr>
            <a:spLocks noGrp="1"/>
          </p:cNvSpPr>
          <p:nvPr>
            <p:ph type="title"/>
          </p:nvPr>
        </p:nvSpPr>
        <p:spPr>
          <a:xfrm>
            <a:off x="913795" y="0"/>
            <a:ext cx="10353761" cy="1326321"/>
          </a:xfrm>
        </p:spPr>
        <p:txBody>
          <a:bodyPr/>
          <a:lstStyle/>
          <a:p>
            <a:r>
              <a:rPr lang="en-IN" dirty="0"/>
              <a:t>DRONE BASIC CIRCUIT DESIGNS - CONNECTIONS</a:t>
            </a:r>
          </a:p>
        </p:txBody>
      </p:sp>
      <p:pic>
        <p:nvPicPr>
          <p:cNvPr id="5" name="Picture 4">
            <a:extLst>
              <a:ext uri="{FF2B5EF4-FFF2-40B4-BE49-F238E27FC236}">
                <a16:creationId xmlns:a16="http://schemas.microsoft.com/office/drawing/2014/main" id="{216C8542-D60A-285B-CCA4-6297A2CE03C2}"/>
              </a:ext>
            </a:extLst>
          </p:cNvPr>
          <p:cNvPicPr>
            <a:picLocks noChangeAspect="1"/>
          </p:cNvPicPr>
          <p:nvPr/>
        </p:nvPicPr>
        <p:blipFill>
          <a:blip r:embed="rId2"/>
          <a:stretch>
            <a:fillRect/>
          </a:stretch>
        </p:blipFill>
        <p:spPr>
          <a:xfrm>
            <a:off x="99643" y="1204586"/>
            <a:ext cx="4348817" cy="3847332"/>
          </a:xfrm>
          <a:prstGeom prst="rect">
            <a:avLst/>
          </a:prstGeom>
        </p:spPr>
      </p:pic>
      <p:pic>
        <p:nvPicPr>
          <p:cNvPr id="7" name="Picture 6">
            <a:extLst>
              <a:ext uri="{FF2B5EF4-FFF2-40B4-BE49-F238E27FC236}">
                <a16:creationId xmlns:a16="http://schemas.microsoft.com/office/drawing/2014/main" id="{27BC1061-969B-3030-E21D-1F319C622E74}"/>
              </a:ext>
            </a:extLst>
          </p:cNvPr>
          <p:cNvPicPr>
            <a:picLocks noChangeAspect="1"/>
          </p:cNvPicPr>
          <p:nvPr/>
        </p:nvPicPr>
        <p:blipFill>
          <a:blip r:embed="rId3"/>
          <a:stretch>
            <a:fillRect/>
          </a:stretch>
        </p:blipFill>
        <p:spPr>
          <a:xfrm>
            <a:off x="4448460" y="1204586"/>
            <a:ext cx="4442794" cy="1957714"/>
          </a:xfrm>
          <a:prstGeom prst="rect">
            <a:avLst/>
          </a:prstGeom>
        </p:spPr>
      </p:pic>
      <p:pic>
        <p:nvPicPr>
          <p:cNvPr id="9" name="Picture 8">
            <a:extLst>
              <a:ext uri="{FF2B5EF4-FFF2-40B4-BE49-F238E27FC236}">
                <a16:creationId xmlns:a16="http://schemas.microsoft.com/office/drawing/2014/main" id="{4C1CB192-494C-C226-F6F9-6E1C19F73D0E}"/>
              </a:ext>
            </a:extLst>
          </p:cNvPr>
          <p:cNvPicPr>
            <a:picLocks noChangeAspect="1"/>
          </p:cNvPicPr>
          <p:nvPr/>
        </p:nvPicPr>
        <p:blipFill>
          <a:blip r:embed="rId4"/>
          <a:stretch>
            <a:fillRect/>
          </a:stretch>
        </p:blipFill>
        <p:spPr>
          <a:xfrm>
            <a:off x="7036599" y="3162300"/>
            <a:ext cx="5055758" cy="3446793"/>
          </a:xfrm>
          <a:prstGeom prst="rect">
            <a:avLst/>
          </a:prstGeom>
        </p:spPr>
      </p:pic>
      <p:pic>
        <p:nvPicPr>
          <p:cNvPr id="11" name="Picture 10">
            <a:extLst>
              <a:ext uri="{FF2B5EF4-FFF2-40B4-BE49-F238E27FC236}">
                <a16:creationId xmlns:a16="http://schemas.microsoft.com/office/drawing/2014/main" id="{A42053F8-564D-C1E0-167A-B2BFCB9D355B}"/>
              </a:ext>
            </a:extLst>
          </p:cNvPr>
          <p:cNvPicPr>
            <a:picLocks noChangeAspect="1"/>
          </p:cNvPicPr>
          <p:nvPr/>
        </p:nvPicPr>
        <p:blipFill>
          <a:blip r:embed="rId5"/>
          <a:stretch>
            <a:fillRect/>
          </a:stretch>
        </p:blipFill>
        <p:spPr>
          <a:xfrm>
            <a:off x="2789280" y="5037540"/>
            <a:ext cx="4247319" cy="1781355"/>
          </a:xfrm>
          <a:prstGeom prst="rect">
            <a:avLst/>
          </a:prstGeom>
        </p:spPr>
      </p:pic>
      <p:sp>
        <p:nvSpPr>
          <p:cNvPr id="12" name="TextBox 11">
            <a:extLst>
              <a:ext uri="{FF2B5EF4-FFF2-40B4-BE49-F238E27FC236}">
                <a16:creationId xmlns:a16="http://schemas.microsoft.com/office/drawing/2014/main" id="{09201114-4E25-69E1-A7EA-AD2A41CE95DA}"/>
              </a:ext>
            </a:extLst>
          </p:cNvPr>
          <p:cNvSpPr txBox="1"/>
          <p:nvPr/>
        </p:nvSpPr>
        <p:spPr>
          <a:xfrm>
            <a:off x="3182980" y="3973582"/>
            <a:ext cx="1490620" cy="923330"/>
          </a:xfrm>
          <a:prstGeom prst="rect">
            <a:avLst/>
          </a:prstGeom>
          <a:noFill/>
        </p:spPr>
        <p:txBody>
          <a:bodyPr wrap="square" rtlCol="0">
            <a:spAutoFit/>
          </a:bodyPr>
          <a:lstStyle/>
          <a:p>
            <a:r>
              <a:rPr lang="en-IN" dirty="0">
                <a:solidFill>
                  <a:schemeClr val="bg1"/>
                </a:solidFill>
              </a:rPr>
              <a:t>UPPER DRONE FRAME</a:t>
            </a:r>
          </a:p>
        </p:txBody>
      </p:sp>
      <p:sp>
        <p:nvSpPr>
          <p:cNvPr id="13" name="TextBox 12">
            <a:extLst>
              <a:ext uri="{FF2B5EF4-FFF2-40B4-BE49-F238E27FC236}">
                <a16:creationId xmlns:a16="http://schemas.microsoft.com/office/drawing/2014/main" id="{DDF17729-1930-967F-3274-E186F6CC5B08}"/>
              </a:ext>
            </a:extLst>
          </p:cNvPr>
          <p:cNvSpPr txBox="1"/>
          <p:nvPr/>
        </p:nvSpPr>
        <p:spPr>
          <a:xfrm>
            <a:off x="5279207" y="1998777"/>
            <a:ext cx="2781300" cy="369332"/>
          </a:xfrm>
          <a:prstGeom prst="rect">
            <a:avLst/>
          </a:prstGeom>
          <a:noFill/>
        </p:spPr>
        <p:txBody>
          <a:bodyPr wrap="square" rtlCol="0">
            <a:spAutoFit/>
          </a:bodyPr>
          <a:lstStyle/>
          <a:p>
            <a:r>
              <a:rPr lang="en-IN" dirty="0">
                <a:solidFill>
                  <a:schemeClr val="bg1"/>
                </a:solidFill>
              </a:rPr>
              <a:t>LOWER DRONE FRAME</a:t>
            </a:r>
          </a:p>
        </p:txBody>
      </p:sp>
      <p:sp>
        <p:nvSpPr>
          <p:cNvPr id="14" name="TextBox 13">
            <a:extLst>
              <a:ext uri="{FF2B5EF4-FFF2-40B4-BE49-F238E27FC236}">
                <a16:creationId xmlns:a16="http://schemas.microsoft.com/office/drawing/2014/main" id="{CF1F5683-3A76-BAA4-1CE9-47F9DD31E892}"/>
              </a:ext>
            </a:extLst>
          </p:cNvPr>
          <p:cNvSpPr txBox="1"/>
          <p:nvPr/>
        </p:nvSpPr>
        <p:spPr>
          <a:xfrm>
            <a:off x="10388600" y="4203700"/>
            <a:ext cx="1549400" cy="1200329"/>
          </a:xfrm>
          <a:prstGeom prst="rect">
            <a:avLst/>
          </a:prstGeom>
          <a:noFill/>
        </p:spPr>
        <p:txBody>
          <a:bodyPr wrap="square" rtlCol="0">
            <a:spAutoFit/>
          </a:bodyPr>
          <a:lstStyle/>
          <a:p>
            <a:r>
              <a:rPr lang="en-IN" dirty="0"/>
              <a:t>LOWER DRONE FRAME – PCB </a:t>
            </a:r>
          </a:p>
        </p:txBody>
      </p:sp>
      <p:sp>
        <p:nvSpPr>
          <p:cNvPr id="15" name="TextBox 14">
            <a:extLst>
              <a:ext uri="{FF2B5EF4-FFF2-40B4-BE49-F238E27FC236}">
                <a16:creationId xmlns:a16="http://schemas.microsoft.com/office/drawing/2014/main" id="{A71E934C-E6E7-9072-6DA0-C46EF95835CE}"/>
              </a:ext>
            </a:extLst>
          </p:cNvPr>
          <p:cNvSpPr txBox="1"/>
          <p:nvPr/>
        </p:nvSpPr>
        <p:spPr>
          <a:xfrm>
            <a:off x="1043098" y="5638800"/>
            <a:ext cx="1875485" cy="646331"/>
          </a:xfrm>
          <a:prstGeom prst="rect">
            <a:avLst/>
          </a:prstGeom>
          <a:noFill/>
        </p:spPr>
        <p:txBody>
          <a:bodyPr wrap="square" rtlCol="0">
            <a:spAutoFit/>
          </a:bodyPr>
          <a:lstStyle/>
          <a:p>
            <a:r>
              <a:rPr lang="en-IN" dirty="0"/>
              <a:t>UPPER DRONE FRAME – PCB </a:t>
            </a:r>
          </a:p>
        </p:txBody>
      </p:sp>
    </p:spTree>
    <p:extLst>
      <p:ext uri="{BB962C8B-B14F-4D97-AF65-F5344CB8AC3E}">
        <p14:creationId xmlns:p14="http://schemas.microsoft.com/office/powerpoint/2010/main" val="3419001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F3A35D-FF63-100A-2111-5EB940A1FC7A}"/>
              </a:ext>
            </a:extLst>
          </p:cNvPr>
          <p:cNvSpPr>
            <a:spLocks noGrp="1"/>
          </p:cNvSpPr>
          <p:nvPr>
            <p:ph type="title"/>
          </p:nvPr>
        </p:nvSpPr>
        <p:spPr>
          <a:xfrm>
            <a:off x="919162" y="-148590"/>
            <a:ext cx="10353675" cy="1325563"/>
          </a:xfrm>
        </p:spPr>
        <p:txBody>
          <a:bodyPr/>
          <a:lstStyle/>
          <a:p>
            <a:r>
              <a:rPr lang="en-IN" dirty="0"/>
              <a:t>MANUAL CALCULATIONS</a:t>
            </a:r>
          </a:p>
        </p:txBody>
      </p:sp>
      <p:sp>
        <p:nvSpPr>
          <p:cNvPr id="6" name="TextBox 5">
            <a:extLst>
              <a:ext uri="{FF2B5EF4-FFF2-40B4-BE49-F238E27FC236}">
                <a16:creationId xmlns:a16="http://schemas.microsoft.com/office/drawing/2014/main" id="{8A81FA7D-34A1-164E-6822-65ABF9DA705F}"/>
              </a:ext>
            </a:extLst>
          </p:cNvPr>
          <p:cNvSpPr txBox="1"/>
          <p:nvPr/>
        </p:nvSpPr>
        <p:spPr>
          <a:xfrm>
            <a:off x="168593" y="827484"/>
            <a:ext cx="5847396" cy="5909310"/>
          </a:xfrm>
          <a:prstGeom prst="rect">
            <a:avLst/>
          </a:prstGeom>
          <a:noFill/>
          <a:ln>
            <a:solidFill>
              <a:schemeClr val="tx2"/>
            </a:solidFill>
          </a:ln>
        </p:spPr>
        <p:txBody>
          <a:bodyPr wrap="square">
            <a:spAutoFit/>
          </a:bodyPr>
          <a:lstStyle/>
          <a:p>
            <a:r>
              <a:rPr lang="en-IN" sz="1400" dirty="0"/>
              <a:t>Weight = 1000g</a:t>
            </a:r>
          </a:p>
          <a:p>
            <a:r>
              <a:rPr lang="en-IN" sz="1400" dirty="0"/>
              <a:t>Discharge = 80%</a:t>
            </a:r>
          </a:p>
          <a:p>
            <a:r>
              <a:rPr lang="en-IN" sz="1400" dirty="0"/>
              <a:t>Capacity of battery = 2200 </a:t>
            </a:r>
            <a:r>
              <a:rPr lang="en-IN" sz="1400" dirty="0" err="1"/>
              <a:t>mAh</a:t>
            </a:r>
            <a:endParaRPr lang="en-IN" sz="1400" dirty="0"/>
          </a:p>
          <a:p>
            <a:r>
              <a:rPr lang="en-IN" sz="1400" dirty="0"/>
              <a:t>Lift = 10N (Measured using Thrust stand. </a:t>
            </a:r>
          </a:p>
          <a:p>
            <a:r>
              <a:rPr lang="en-IN" sz="1400" dirty="0"/>
              <a:t>Velocity = 10m/s (measured with GPS module / flight Controller)</a:t>
            </a:r>
          </a:p>
          <a:p>
            <a:r>
              <a:rPr lang="en-IN" sz="1400" dirty="0"/>
              <a:t>No. of motors = 4</a:t>
            </a:r>
          </a:p>
          <a:p>
            <a:r>
              <a:rPr lang="en-IN" sz="1400" dirty="0"/>
              <a:t>KV Rating = 4000 RPM</a:t>
            </a:r>
          </a:p>
          <a:p>
            <a:r>
              <a:rPr lang="en-IN" sz="1400" dirty="0"/>
              <a:t>Air density = 1.225 = 1+225 kg/m³ (measured with barometer) Area = 100 cm²</a:t>
            </a:r>
          </a:p>
          <a:p>
            <a:r>
              <a:rPr lang="en-IN" sz="1400" dirty="0"/>
              <a:t>Power output = 201 Power Input = 3044</a:t>
            </a:r>
          </a:p>
          <a:p>
            <a:r>
              <a:rPr lang="en-IN" sz="1400" dirty="0"/>
              <a:t>Weight of payload= 100g. = Power required of payload = 10W.</a:t>
            </a:r>
          </a:p>
          <a:p>
            <a:r>
              <a:rPr lang="en-IN" sz="1400" dirty="0"/>
              <a:t>Propeller pitch = 5inch</a:t>
            </a:r>
          </a:p>
          <a:p>
            <a:r>
              <a:rPr lang="en-IN" sz="1400" dirty="0"/>
              <a:t>Amm length = 20cm.</a:t>
            </a:r>
          </a:p>
          <a:p>
            <a:r>
              <a:rPr lang="en-IN" sz="1400" dirty="0"/>
              <a:t>Total mass of drone = 1000g</a:t>
            </a:r>
          </a:p>
          <a:p>
            <a:r>
              <a:rPr lang="en-IN" sz="1400" dirty="0"/>
              <a:t>Battery voltage = 11.1 Volts.</a:t>
            </a:r>
          </a:p>
          <a:p>
            <a:r>
              <a:rPr lang="en-IN" sz="1400" dirty="0"/>
              <a:t>Thrust to weight of drone is 2:1</a:t>
            </a:r>
          </a:p>
          <a:p>
            <a:r>
              <a:rPr lang="en-IN" sz="1400" b="1" dirty="0"/>
              <a:t>Total thrust Required  </a:t>
            </a:r>
            <a:r>
              <a:rPr lang="en-IN" sz="1400" dirty="0"/>
              <a:t>= Total weight x TWIR</a:t>
            </a:r>
          </a:p>
          <a:p>
            <a:r>
              <a:rPr lang="en-IN" sz="1400" dirty="0"/>
              <a:t>                                            = 1000 × 2:1</a:t>
            </a:r>
          </a:p>
          <a:p>
            <a:r>
              <a:rPr lang="en-IN" sz="1400" b="1" dirty="0"/>
              <a:t>Total Thrust Required</a:t>
            </a:r>
            <a:r>
              <a:rPr lang="en-IN" sz="1400" dirty="0"/>
              <a:t>. = [2000g]</a:t>
            </a:r>
          </a:p>
          <a:p>
            <a:r>
              <a:rPr lang="en-IN" sz="1400" b="1" dirty="0"/>
              <a:t>Thrust per motor </a:t>
            </a:r>
            <a:r>
              <a:rPr lang="en-IN" sz="1400" dirty="0"/>
              <a:t>= Total Thrust Required/ No. of motors = 2000/ 4</a:t>
            </a:r>
          </a:p>
          <a:p>
            <a:r>
              <a:rPr lang="en-IN" sz="1400" b="1" dirty="0"/>
              <a:t>Thrust per motor </a:t>
            </a:r>
            <a:r>
              <a:rPr lang="en-IN" sz="1400" dirty="0"/>
              <a:t>= 500g</a:t>
            </a:r>
          </a:p>
          <a:p>
            <a:r>
              <a:rPr lang="en-IN" sz="1400" b="1" dirty="0"/>
              <a:t>Motor – RPM </a:t>
            </a:r>
            <a:r>
              <a:rPr lang="en-IN" sz="1400" dirty="0"/>
              <a:t>= (voltage x </a:t>
            </a:r>
            <a:r>
              <a:rPr lang="en-IN" sz="1400" dirty="0" err="1"/>
              <a:t>kv</a:t>
            </a:r>
            <a:r>
              <a:rPr lang="en-IN" sz="1400" dirty="0"/>
              <a:t>) / propeller pitch.</a:t>
            </a:r>
          </a:p>
          <a:p>
            <a:r>
              <a:rPr lang="en-IN" sz="1400" b="1" dirty="0"/>
              <a:t>Propeller pitch </a:t>
            </a:r>
            <a:r>
              <a:rPr lang="en-IN" sz="1400" dirty="0"/>
              <a:t>= Distance between Leading edge to Trailing edge of propeller blade</a:t>
            </a:r>
          </a:p>
          <a:p>
            <a:r>
              <a:rPr lang="en-IN" sz="1400" dirty="0"/>
              <a:t>Motor RPM = (11.1 x 4000)/ 5</a:t>
            </a:r>
          </a:p>
          <a:p>
            <a:r>
              <a:rPr lang="en-IN" sz="1400" dirty="0"/>
              <a:t>                     = 8880 RPM</a:t>
            </a:r>
          </a:p>
          <a:p>
            <a:endParaRPr lang="en-IN" sz="1400" dirty="0"/>
          </a:p>
        </p:txBody>
      </p:sp>
      <p:sp>
        <p:nvSpPr>
          <p:cNvPr id="8" name="TextBox 7">
            <a:extLst>
              <a:ext uri="{FF2B5EF4-FFF2-40B4-BE49-F238E27FC236}">
                <a16:creationId xmlns:a16="http://schemas.microsoft.com/office/drawing/2014/main" id="{9A8C1E44-195A-A822-15EE-C78CBF916272}"/>
              </a:ext>
            </a:extLst>
          </p:cNvPr>
          <p:cNvSpPr txBox="1"/>
          <p:nvPr/>
        </p:nvSpPr>
        <p:spPr>
          <a:xfrm>
            <a:off x="6095999" y="827484"/>
            <a:ext cx="5847397" cy="5909310"/>
          </a:xfrm>
          <a:prstGeom prst="rect">
            <a:avLst/>
          </a:prstGeom>
          <a:noFill/>
          <a:ln>
            <a:solidFill>
              <a:schemeClr val="tx2"/>
            </a:solidFill>
          </a:ln>
        </p:spPr>
        <p:txBody>
          <a:bodyPr wrap="square">
            <a:spAutoFit/>
          </a:bodyPr>
          <a:lstStyle/>
          <a:p>
            <a:r>
              <a:rPr lang="en-IN" sz="1400" dirty="0"/>
              <a:t>i.e., </a:t>
            </a:r>
            <a:r>
              <a:rPr lang="en-IN" sz="1400" b="1" dirty="0"/>
              <a:t>Motor RPM </a:t>
            </a:r>
            <a:r>
              <a:rPr lang="en-IN" sz="1400" dirty="0"/>
              <a:t>= 929.44 rad/s.</a:t>
            </a:r>
          </a:p>
          <a:p>
            <a:r>
              <a:rPr lang="en-IN" sz="1400" b="1" dirty="0"/>
              <a:t>Flight time </a:t>
            </a:r>
            <a:r>
              <a:rPr lang="en-IN" sz="1400" dirty="0"/>
              <a:t>= Battery Capacity X Discharge/ AAD</a:t>
            </a:r>
          </a:p>
          <a:p>
            <a:r>
              <a:rPr lang="en-IN" sz="1400" b="1" dirty="0"/>
              <a:t>Average Ampere Draw (AAD) </a:t>
            </a:r>
            <a:r>
              <a:rPr lang="en-IN" sz="1400" dirty="0"/>
              <a:t>= Power/ Voltage</a:t>
            </a:r>
          </a:p>
          <a:p>
            <a:r>
              <a:rPr lang="en-IN" sz="1400" b="1" dirty="0"/>
              <a:t>Power Required </a:t>
            </a:r>
            <a:r>
              <a:rPr lang="en-IN" sz="1400" dirty="0"/>
              <a:t>= (Thrust x TWR)/ (motor efficiency x 2)</a:t>
            </a:r>
          </a:p>
          <a:p>
            <a:r>
              <a:rPr lang="en-IN" sz="1400" dirty="0"/>
              <a:t>efficiency of motor and propellers = (Power input output)/ (Power Input)</a:t>
            </a:r>
          </a:p>
          <a:p>
            <a:pPr algn="ctr"/>
            <a:r>
              <a:rPr lang="en-IN" sz="1400" dirty="0"/>
              <a:t>                        = 20W/ 30W</a:t>
            </a:r>
          </a:p>
          <a:p>
            <a:r>
              <a:rPr lang="en-IN" sz="1400" b="1" dirty="0"/>
              <a:t>efficiency of motor &amp; propellers </a:t>
            </a:r>
            <a:r>
              <a:rPr lang="en-IN" sz="1400" dirty="0"/>
              <a:t>= 66.67%</a:t>
            </a:r>
          </a:p>
          <a:p>
            <a:r>
              <a:rPr lang="en-IN" sz="1400" dirty="0"/>
              <a:t>Power Required = (2000 x 2)/ (66.67% X2)</a:t>
            </a:r>
          </a:p>
          <a:p>
            <a:r>
              <a:rPr lang="en-IN" sz="1400" b="1" dirty="0"/>
              <a:t>Power Required </a:t>
            </a:r>
            <a:r>
              <a:rPr lang="en-IN" sz="1400" dirty="0"/>
              <a:t>= 3000W</a:t>
            </a:r>
          </a:p>
          <a:p>
            <a:r>
              <a:rPr lang="en-IN" sz="1400" b="1" dirty="0"/>
              <a:t>Drone weight </a:t>
            </a:r>
            <a:r>
              <a:rPr lang="en-IN" sz="1400" dirty="0"/>
              <a:t>= 724g</a:t>
            </a:r>
          </a:p>
          <a:p>
            <a:r>
              <a:rPr lang="en-IN" sz="1400" b="1" dirty="0"/>
              <a:t>Battery weight </a:t>
            </a:r>
            <a:r>
              <a:rPr lang="en-IN" sz="1400" dirty="0"/>
              <a:t>= 26g</a:t>
            </a:r>
          </a:p>
          <a:p>
            <a:r>
              <a:rPr lang="en-IN" sz="1400" b="1" dirty="0"/>
              <a:t>Equipment weight </a:t>
            </a:r>
            <a:r>
              <a:rPr lang="en-IN" sz="1400" dirty="0"/>
              <a:t>= 250g</a:t>
            </a:r>
          </a:p>
          <a:p>
            <a:r>
              <a:rPr lang="en-IN" sz="1400" b="1" dirty="0"/>
              <a:t>Total weight </a:t>
            </a:r>
            <a:r>
              <a:rPr lang="en-IN" sz="1400" dirty="0"/>
              <a:t>= 1,000 g</a:t>
            </a:r>
          </a:p>
          <a:p>
            <a:r>
              <a:rPr lang="en-IN" sz="1400" b="1" dirty="0"/>
              <a:t>Thrust-to-weight ratio </a:t>
            </a:r>
            <a:r>
              <a:rPr lang="en-IN" sz="1400" dirty="0"/>
              <a:t>= 2:1</a:t>
            </a:r>
          </a:p>
          <a:p>
            <a:r>
              <a:rPr lang="en-IN" sz="1400" b="1" dirty="0"/>
              <a:t>Number of motors</a:t>
            </a:r>
            <a:r>
              <a:rPr lang="en-IN" sz="1400" dirty="0"/>
              <a:t> = 4</a:t>
            </a:r>
          </a:p>
          <a:p>
            <a:r>
              <a:rPr lang="en-IN" sz="1400" b="1" dirty="0"/>
              <a:t>Total thrust </a:t>
            </a:r>
            <a:r>
              <a:rPr lang="en-IN" sz="1400" dirty="0"/>
              <a:t>= 2,000g</a:t>
            </a:r>
          </a:p>
          <a:p>
            <a:r>
              <a:rPr lang="en-IN" sz="1400" b="1" dirty="0"/>
              <a:t>Thrust per motor </a:t>
            </a:r>
            <a:r>
              <a:rPr lang="en-IN" sz="1400" dirty="0"/>
              <a:t>= 500g</a:t>
            </a:r>
          </a:p>
          <a:p>
            <a:r>
              <a:rPr lang="en-IN" sz="1400" b="1" dirty="0"/>
              <a:t>Average Ampere Draw (AAD)</a:t>
            </a:r>
            <a:r>
              <a:rPr lang="en-IN" sz="1400" dirty="0"/>
              <a:t> = Power/ voltage = 3000/ 11.1</a:t>
            </a:r>
          </a:p>
          <a:p>
            <a:r>
              <a:rPr lang="en-IN" sz="1400" b="1" dirty="0"/>
              <a:t>AAD</a:t>
            </a:r>
            <a:r>
              <a:rPr lang="en-IN" sz="1400" dirty="0"/>
              <a:t> = 270.2 A</a:t>
            </a:r>
          </a:p>
          <a:p>
            <a:r>
              <a:rPr lang="en-IN" sz="1400" b="1" dirty="0"/>
              <a:t>Flight time </a:t>
            </a:r>
            <a:r>
              <a:rPr lang="en-IN" sz="1400" dirty="0"/>
              <a:t>= (Battery Capacity * Discharge)/ AAD = (2200mAh x 80%)/ 270.2A</a:t>
            </a:r>
          </a:p>
          <a:p>
            <a:r>
              <a:rPr lang="en-IN" sz="1400" b="1" dirty="0"/>
              <a:t>Flight time </a:t>
            </a:r>
            <a:r>
              <a:rPr lang="en-IN" sz="1400" dirty="0"/>
              <a:t>= 6.5 min</a:t>
            </a:r>
          </a:p>
          <a:p>
            <a:r>
              <a:rPr lang="en-IN" sz="1400" dirty="0"/>
              <a:t>Battery weight = (flight time x payload)/ Battery energy density = (6.5mX 1000g)/ 250 (</a:t>
            </a:r>
            <a:r>
              <a:rPr lang="en-IN" sz="1400" dirty="0" err="1"/>
              <a:t>Wh</a:t>
            </a:r>
            <a:r>
              <a:rPr lang="en-IN" sz="1400" dirty="0"/>
              <a:t>/kg)</a:t>
            </a:r>
          </a:p>
          <a:p>
            <a:r>
              <a:rPr lang="en-IN" sz="1400" b="1" dirty="0"/>
              <a:t>Battery weight </a:t>
            </a:r>
            <a:r>
              <a:rPr lang="en-IN" sz="1400" dirty="0"/>
              <a:t>= 26g</a:t>
            </a:r>
          </a:p>
        </p:txBody>
      </p:sp>
    </p:spTree>
    <p:extLst>
      <p:ext uri="{BB962C8B-B14F-4D97-AF65-F5344CB8AC3E}">
        <p14:creationId xmlns:p14="http://schemas.microsoft.com/office/powerpoint/2010/main" val="2712960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D22B004-66F0-0C2D-7C16-03E3B883E362}"/>
              </a:ext>
            </a:extLst>
          </p:cNvPr>
          <p:cNvSpPr>
            <a:spLocks noGrp="1"/>
          </p:cNvSpPr>
          <p:nvPr>
            <p:ph type="title"/>
          </p:nvPr>
        </p:nvSpPr>
        <p:spPr>
          <a:xfrm>
            <a:off x="919162" y="137160"/>
            <a:ext cx="10353675" cy="1348740"/>
          </a:xfrm>
        </p:spPr>
        <p:txBody>
          <a:bodyPr>
            <a:noAutofit/>
          </a:bodyPr>
          <a:lstStyle/>
          <a:p>
            <a:r>
              <a:rPr lang="en-IN" sz="2400" dirty="0"/>
              <a:t>DRONE MOTOR CALCULATOR &amp;</a:t>
            </a:r>
            <a:br>
              <a:rPr lang="en-IN" sz="2400" dirty="0"/>
            </a:br>
            <a:r>
              <a:rPr lang="en-IN" sz="2400" dirty="0"/>
              <a:t>FLIGHT TIME CALCULATOR</a:t>
            </a:r>
            <a:br>
              <a:rPr lang="en-IN" sz="2400" dirty="0"/>
            </a:br>
            <a:r>
              <a:rPr lang="en-IN" sz="2400" dirty="0"/>
              <a:t>OUTPUTS</a:t>
            </a:r>
          </a:p>
        </p:txBody>
      </p:sp>
      <p:pic>
        <p:nvPicPr>
          <p:cNvPr id="3" name="Picture 2">
            <a:extLst>
              <a:ext uri="{FF2B5EF4-FFF2-40B4-BE49-F238E27FC236}">
                <a16:creationId xmlns:a16="http://schemas.microsoft.com/office/drawing/2014/main" id="{30BF8081-808E-A23A-F25A-4671B1A35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032" y="2240280"/>
            <a:ext cx="4962525" cy="3543300"/>
          </a:xfrm>
          <a:prstGeom prst="rect">
            <a:avLst/>
          </a:prstGeom>
        </p:spPr>
      </p:pic>
      <p:pic>
        <p:nvPicPr>
          <p:cNvPr id="6" name="Picture 5">
            <a:extLst>
              <a:ext uri="{FF2B5EF4-FFF2-40B4-BE49-F238E27FC236}">
                <a16:creationId xmlns:a16="http://schemas.microsoft.com/office/drawing/2014/main" id="{276B6D14-92B2-EDDA-6726-7B0366E09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092" y="1725930"/>
            <a:ext cx="3618647" cy="4800600"/>
          </a:xfrm>
          <a:prstGeom prst="rect">
            <a:avLst/>
          </a:prstGeom>
        </p:spPr>
      </p:pic>
    </p:spTree>
    <p:extLst>
      <p:ext uri="{BB962C8B-B14F-4D97-AF65-F5344CB8AC3E}">
        <p14:creationId xmlns:p14="http://schemas.microsoft.com/office/powerpoint/2010/main" val="1856664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C9250B-EB72-BD00-7668-013B1FD8112C}"/>
              </a:ext>
            </a:extLst>
          </p:cNvPr>
          <p:cNvSpPr>
            <a:spLocks noGrp="1"/>
          </p:cNvSpPr>
          <p:nvPr>
            <p:ph type="title"/>
          </p:nvPr>
        </p:nvSpPr>
        <p:spPr>
          <a:xfrm>
            <a:off x="913882" y="-167640"/>
            <a:ext cx="10353675" cy="1325563"/>
          </a:xfrm>
        </p:spPr>
        <p:txBody>
          <a:bodyPr/>
          <a:lstStyle/>
          <a:p>
            <a:r>
              <a:rPr lang="en-IN" dirty="0"/>
              <a:t>MANUAL CALCULATIONS</a:t>
            </a:r>
          </a:p>
        </p:txBody>
      </p:sp>
      <p:sp>
        <p:nvSpPr>
          <p:cNvPr id="7" name="TextBox 6">
            <a:extLst>
              <a:ext uri="{FF2B5EF4-FFF2-40B4-BE49-F238E27FC236}">
                <a16:creationId xmlns:a16="http://schemas.microsoft.com/office/drawing/2014/main" id="{8645D05B-77A7-6903-3D9F-871F47277760}"/>
              </a:ext>
            </a:extLst>
          </p:cNvPr>
          <p:cNvSpPr txBox="1"/>
          <p:nvPr/>
        </p:nvSpPr>
        <p:spPr>
          <a:xfrm>
            <a:off x="168593" y="794028"/>
            <a:ext cx="5843587" cy="5909310"/>
          </a:xfrm>
          <a:prstGeom prst="rect">
            <a:avLst/>
          </a:prstGeom>
          <a:noFill/>
          <a:ln>
            <a:solidFill>
              <a:schemeClr val="tx2"/>
            </a:solidFill>
          </a:ln>
        </p:spPr>
        <p:txBody>
          <a:bodyPr wrap="square">
            <a:spAutoFit/>
          </a:bodyPr>
          <a:lstStyle/>
          <a:p>
            <a:r>
              <a:rPr lang="en-IN" sz="1400" dirty="0"/>
              <a:t>Battery capacity = 2,200 </a:t>
            </a:r>
            <a:r>
              <a:rPr lang="en-IN" sz="1400" dirty="0" err="1"/>
              <a:t>mAh</a:t>
            </a:r>
            <a:endParaRPr lang="en-IN" sz="1400" dirty="0"/>
          </a:p>
          <a:p>
            <a:r>
              <a:rPr lang="en-IN" sz="1400" dirty="0"/>
              <a:t>Battery discharge = 80%</a:t>
            </a:r>
          </a:p>
          <a:p>
            <a:r>
              <a:rPr lang="en-IN" sz="1400" dirty="0"/>
              <a:t>Battery voltage = 11.1 v</a:t>
            </a:r>
          </a:p>
          <a:p>
            <a:r>
              <a:rPr lang="en-IN" sz="1400" dirty="0"/>
              <a:t>All up weight (AUW) = 1,000 g</a:t>
            </a:r>
          </a:p>
          <a:p>
            <a:r>
              <a:rPr lang="en-IN" sz="1400" dirty="0"/>
              <a:t>Drone flight time = 6 min▾53 sec</a:t>
            </a:r>
          </a:p>
          <a:p>
            <a:r>
              <a:rPr lang="en-IN" sz="1400" b="1" dirty="0"/>
              <a:t>Range</a:t>
            </a:r>
            <a:r>
              <a:rPr lang="en-IN" sz="1400" dirty="0"/>
              <a:t> = (Flight time x Airspeed)</a:t>
            </a:r>
          </a:p>
          <a:p>
            <a:r>
              <a:rPr lang="en-IN" sz="1400" b="1" dirty="0"/>
              <a:t>Airspeed</a:t>
            </a:r>
            <a:r>
              <a:rPr lang="en-IN" sz="1400" dirty="0"/>
              <a:t> = [(Dynamic Pressure (Pa))/ (Air density (kg/m³))]^(1/2)</a:t>
            </a:r>
          </a:p>
          <a:p>
            <a:r>
              <a:rPr lang="en-IN" sz="1400" b="1" dirty="0"/>
              <a:t>Dynamic pressure </a:t>
            </a:r>
            <a:r>
              <a:rPr lang="en-IN" sz="1400" dirty="0"/>
              <a:t>= ½(Sv²)</a:t>
            </a:r>
          </a:p>
          <a:p>
            <a:r>
              <a:rPr lang="en-IN" sz="1400" dirty="0"/>
              <a:t>S = air density. i.e., 1.225 kg/m^3</a:t>
            </a:r>
          </a:p>
          <a:p>
            <a:r>
              <a:rPr lang="en-IN" sz="1400" dirty="0"/>
              <a:t>V= velocity</a:t>
            </a:r>
          </a:p>
          <a:p>
            <a:r>
              <a:rPr lang="en-IN" sz="1400" dirty="0"/>
              <a:t>Dynamic pressure = (1/2) x (1.225x (10)²) = 61.25 pa</a:t>
            </a:r>
          </a:p>
          <a:p>
            <a:r>
              <a:rPr lang="en-IN" sz="1400" dirty="0"/>
              <a:t>Air speed = (61.25/ 1.225)^(1/2) = 6.38 m/s</a:t>
            </a:r>
          </a:p>
          <a:p>
            <a:r>
              <a:rPr lang="en-IN" sz="1400" dirty="0"/>
              <a:t>Range = 6.5 x 6.38</a:t>
            </a:r>
          </a:p>
          <a:p>
            <a:r>
              <a:rPr lang="en-IN" sz="1400" b="1" dirty="0"/>
              <a:t>Range</a:t>
            </a:r>
            <a:r>
              <a:rPr lang="en-IN" sz="1400" dirty="0"/>
              <a:t> = 41.47m</a:t>
            </a:r>
          </a:p>
          <a:p>
            <a:r>
              <a:rPr lang="en-IN" sz="1400" b="1" dirty="0"/>
              <a:t>current drawn </a:t>
            </a:r>
            <a:r>
              <a:rPr lang="en-IN" sz="1400" dirty="0"/>
              <a:t>= [(Power required)/ Voltage] x (efficiency of drone)</a:t>
            </a:r>
          </a:p>
          <a:p>
            <a:r>
              <a:rPr lang="en-US" sz="1400" dirty="0"/>
              <a:t>Where,</a:t>
            </a:r>
          </a:p>
          <a:p>
            <a:r>
              <a:rPr lang="en-US" sz="1400" b="1" dirty="0"/>
              <a:t>Efficiency of Drone </a:t>
            </a:r>
            <a:r>
              <a:rPr lang="en-US" sz="1400" dirty="0"/>
              <a:t>= Thrust/ Power Consumption</a:t>
            </a:r>
          </a:p>
          <a:p>
            <a:r>
              <a:rPr lang="en-US" sz="1400" dirty="0"/>
              <a:t>Power consumption = (weight of drone x lift coefficient)/ (efficiency                    of motors &amp; propellers)</a:t>
            </a:r>
          </a:p>
          <a:p>
            <a:r>
              <a:rPr lang="en-US" sz="1400" dirty="0"/>
              <a:t>Efficiency of motors and propellers = 66.67 %</a:t>
            </a:r>
          </a:p>
          <a:p>
            <a:r>
              <a:rPr lang="en-US" sz="1400" dirty="0"/>
              <a:t>weight of drone </a:t>
            </a:r>
            <a:r>
              <a:rPr lang="en-US" sz="1400" dirty="0" err="1"/>
              <a:t>ie</a:t>
            </a:r>
            <a:r>
              <a:rPr lang="en-US" sz="1400" dirty="0"/>
              <a:t>., Total weight = 722g</a:t>
            </a:r>
          </a:p>
          <a:p>
            <a:r>
              <a:rPr lang="en-US" sz="1400" b="1" dirty="0"/>
              <a:t>Lift coefficient </a:t>
            </a:r>
            <a:r>
              <a:rPr lang="en-US" sz="1400" dirty="0"/>
              <a:t>= Lift/ [(0.5) x Air density x V² x Area]</a:t>
            </a:r>
          </a:p>
          <a:p>
            <a:r>
              <a:rPr lang="en-US" sz="1400" dirty="0"/>
              <a:t>Lift Coefficient = (Lift)/ [(0.5) x 1.225 x (10)² x 100]</a:t>
            </a:r>
          </a:p>
          <a:p>
            <a:r>
              <a:rPr lang="en-US" sz="1400" b="1" dirty="0"/>
              <a:t>Lift Coefficient </a:t>
            </a:r>
            <a:r>
              <a:rPr lang="en-US" sz="1400" dirty="0"/>
              <a:t>= 1.63</a:t>
            </a:r>
          </a:p>
          <a:p>
            <a:r>
              <a:rPr lang="en-US" sz="1400" dirty="0"/>
              <a:t>Power consumption = (722 x 1.63) / 66.67%</a:t>
            </a:r>
          </a:p>
          <a:p>
            <a:r>
              <a:rPr lang="en-US" sz="1400" dirty="0"/>
              <a:t>Power Consumption = 17.6 W</a:t>
            </a:r>
          </a:p>
          <a:p>
            <a:endParaRPr lang="en-IN" sz="1400" dirty="0"/>
          </a:p>
        </p:txBody>
      </p:sp>
      <p:sp>
        <p:nvSpPr>
          <p:cNvPr id="9" name="TextBox 8">
            <a:extLst>
              <a:ext uri="{FF2B5EF4-FFF2-40B4-BE49-F238E27FC236}">
                <a16:creationId xmlns:a16="http://schemas.microsoft.com/office/drawing/2014/main" id="{1FC8289A-5477-266A-280E-C3E891FEB1D2}"/>
              </a:ext>
            </a:extLst>
          </p:cNvPr>
          <p:cNvSpPr txBox="1"/>
          <p:nvPr/>
        </p:nvSpPr>
        <p:spPr>
          <a:xfrm>
            <a:off x="6104657" y="845106"/>
            <a:ext cx="5918750" cy="5478423"/>
          </a:xfrm>
          <a:prstGeom prst="rect">
            <a:avLst/>
          </a:prstGeom>
          <a:noFill/>
          <a:ln>
            <a:solidFill>
              <a:schemeClr val="bg2">
                <a:lumMod val="20000"/>
                <a:lumOff val="80000"/>
              </a:schemeClr>
            </a:solidFill>
          </a:ln>
        </p:spPr>
        <p:txBody>
          <a:bodyPr wrap="square">
            <a:spAutoFit/>
          </a:bodyPr>
          <a:lstStyle/>
          <a:p>
            <a:r>
              <a:rPr lang="en-IN" sz="1400" b="1" dirty="0"/>
              <a:t>Payload power Consumption </a:t>
            </a:r>
            <a:r>
              <a:rPr lang="en-IN" sz="1400" dirty="0"/>
              <a:t>= (Weight of Payload) x (power requirement of the pay load)</a:t>
            </a:r>
          </a:p>
          <a:p>
            <a:r>
              <a:rPr lang="en-IN" sz="1400" dirty="0"/>
              <a:t>Where,</a:t>
            </a:r>
          </a:p>
          <a:p>
            <a:r>
              <a:rPr lang="en-IN" sz="1400" dirty="0"/>
              <a:t>weight of payload = 250 g </a:t>
            </a:r>
          </a:p>
          <a:p>
            <a:r>
              <a:rPr lang="en-IN" sz="1400" dirty="0"/>
              <a:t>Power required of the payload = 10W</a:t>
            </a:r>
          </a:p>
          <a:p>
            <a:r>
              <a:rPr lang="en-IN" sz="1400" dirty="0"/>
              <a:t>Payload power Consumption = 250g x 10w.</a:t>
            </a:r>
          </a:p>
          <a:p>
            <a:r>
              <a:rPr lang="en-IN" sz="1400" dirty="0"/>
              <a:t>PPC = 2.5W</a:t>
            </a:r>
          </a:p>
          <a:p>
            <a:r>
              <a:rPr lang="en-IN" sz="1400" b="1" dirty="0"/>
              <a:t>Total power consumption </a:t>
            </a:r>
            <a:r>
              <a:rPr lang="en-IN" sz="1400" dirty="0"/>
              <a:t>= Power Consumption + Payload power consumption</a:t>
            </a:r>
          </a:p>
          <a:p>
            <a:r>
              <a:rPr lang="en-IN" sz="1400" dirty="0"/>
              <a:t>                                                   = 17.6W + 2.5 W</a:t>
            </a:r>
          </a:p>
          <a:p>
            <a:r>
              <a:rPr lang="en-IN" sz="1400" dirty="0"/>
              <a:t>Total power Consumption = 20.1 W</a:t>
            </a:r>
          </a:p>
          <a:p>
            <a:r>
              <a:rPr lang="en-IN" sz="1400" b="1" dirty="0"/>
              <a:t>Efficiency of Drone </a:t>
            </a:r>
            <a:r>
              <a:rPr lang="en-IN" sz="1400" dirty="0"/>
              <a:t>= Thrust/ power Consumption</a:t>
            </a:r>
          </a:p>
          <a:p>
            <a:r>
              <a:rPr lang="en-IN" sz="1400" dirty="0"/>
              <a:t>Where,</a:t>
            </a:r>
          </a:p>
          <a:p>
            <a:r>
              <a:rPr lang="en-IN" sz="1400" dirty="0"/>
              <a:t>Thrust = 2000g</a:t>
            </a:r>
          </a:p>
          <a:p>
            <a:r>
              <a:rPr lang="en-IN" sz="1400" dirty="0"/>
              <a:t>Power consumption i.e., Total power consumption is = 20.1W</a:t>
            </a:r>
          </a:p>
          <a:p>
            <a:r>
              <a:rPr lang="en-IN" sz="1400" dirty="0"/>
              <a:t>Efficiency of Drone = 2000g/ 20.1W = 99.5 = 0.995 %.</a:t>
            </a:r>
          </a:p>
          <a:p>
            <a:r>
              <a:rPr lang="en-IN" sz="1400" dirty="0"/>
              <a:t>Now,</a:t>
            </a:r>
          </a:p>
          <a:p>
            <a:r>
              <a:rPr lang="en-IN" sz="1400" b="1" dirty="0"/>
              <a:t>Current drawn </a:t>
            </a:r>
            <a:r>
              <a:rPr lang="en-IN" sz="1400" dirty="0"/>
              <a:t>= (Power Required/ voltage) x (efficiency of drone)</a:t>
            </a:r>
          </a:p>
          <a:p>
            <a:r>
              <a:rPr lang="en-IN" sz="1400" dirty="0"/>
              <a:t> = (3000W/ 11.1V) X 0.995%</a:t>
            </a:r>
          </a:p>
          <a:p>
            <a:r>
              <a:rPr lang="en-IN" sz="1400" dirty="0"/>
              <a:t>current drawn = 2.6 A</a:t>
            </a:r>
          </a:p>
          <a:p>
            <a:r>
              <a:rPr lang="en-IN" sz="1400" b="1" dirty="0"/>
              <a:t>Gesture Recognition System power Consumption </a:t>
            </a:r>
            <a:r>
              <a:rPr lang="en-IN" sz="1400" dirty="0"/>
              <a:t>= P Camera + P- processor + P. Software</a:t>
            </a:r>
          </a:p>
          <a:p>
            <a:r>
              <a:rPr lang="en-IN" sz="1400" dirty="0"/>
              <a:t> = 0.5W + 1.5W + 1W</a:t>
            </a:r>
          </a:p>
          <a:p>
            <a:r>
              <a:rPr lang="en-IN" sz="1400" dirty="0"/>
              <a:t>GRS power Consumption = 3W.</a:t>
            </a:r>
          </a:p>
          <a:p>
            <a:endParaRPr lang="en-IN" sz="1400" dirty="0"/>
          </a:p>
        </p:txBody>
      </p:sp>
    </p:spTree>
    <p:extLst>
      <p:ext uri="{BB962C8B-B14F-4D97-AF65-F5344CB8AC3E}">
        <p14:creationId xmlns:p14="http://schemas.microsoft.com/office/powerpoint/2010/main" val="379807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F89FBF-1668-3408-922A-E4F46653CB05}"/>
              </a:ext>
            </a:extLst>
          </p:cNvPr>
          <p:cNvSpPr>
            <a:spLocks noGrp="1"/>
          </p:cNvSpPr>
          <p:nvPr>
            <p:ph type="title"/>
          </p:nvPr>
        </p:nvSpPr>
        <p:spPr>
          <a:xfrm>
            <a:off x="919162" y="263643"/>
            <a:ext cx="10353675" cy="1325563"/>
          </a:xfrm>
        </p:spPr>
        <p:txBody>
          <a:bodyPr/>
          <a:lstStyle/>
          <a:p>
            <a:r>
              <a:rPr lang="en-IN" dirty="0"/>
              <a:t>MANUAL CALCULATIONS</a:t>
            </a:r>
          </a:p>
        </p:txBody>
      </p:sp>
      <p:sp>
        <p:nvSpPr>
          <p:cNvPr id="6" name="TextBox 5">
            <a:extLst>
              <a:ext uri="{FF2B5EF4-FFF2-40B4-BE49-F238E27FC236}">
                <a16:creationId xmlns:a16="http://schemas.microsoft.com/office/drawing/2014/main" id="{C59B1B21-4FAC-7F38-3042-839CECE6EEAE}"/>
              </a:ext>
            </a:extLst>
          </p:cNvPr>
          <p:cNvSpPr txBox="1"/>
          <p:nvPr/>
        </p:nvSpPr>
        <p:spPr>
          <a:xfrm>
            <a:off x="545783" y="2129473"/>
            <a:ext cx="5396865" cy="3139321"/>
          </a:xfrm>
          <a:prstGeom prst="rect">
            <a:avLst/>
          </a:prstGeom>
          <a:noFill/>
          <a:ln>
            <a:solidFill>
              <a:schemeClr val="tx2"/>
            </a:solidFill>
          </a:ln>
        </p:spPr>
        <p:txBody>
          <a:bodyPr wrap="square">
            <a:spAutoFit/>
          </a:bodyPr>
          <a:lstStyle/>
          <a:p>
            <a:r>
              <a:rPr lang="en-IN" b="1" dirty="0"/>
              <a:t>Payload mass </a:t>
            </a:r>
            <a:r>
              <a:rPr lang="en-IN" dirty="0"/>
              <a:t>= (Total weight of a drone) – (Drone weight) – (battery weight) – (Other </a:t>
            </a:r>
          </a:p>
          <a:p>
            <a:r>
              <a:rPr lang="en-IN" dirty="0"/>
              <a:t>Components weight)</a:t>
            </a:r>
          </a:p>
          <a:p>
            <a:r>
              <a:rPr lang="en-IN" dirty="0"/>
              <a:t>Where ,</a:t>
            </a:r>
          </a:p>
          <a:p>
            <a:r>
              <a:rPr lang="en-IN" dirty="0"/>
              <a:t>Total weight = 1000g</a:t>
            </a:r>
          </a:p>
          <a:p>
            <a:r>
              <a:rPr lang="en-IN" dirty="0"/>
              <a:t>Drone weight = 722g.</a:t>
            </a:r>
          </a:p>
          <a:p>
            <a:r>
              <a:rPr lang="en-IN" dirty="0"/>
              <a:t>battery weight = 26g</a:t>
            </a:r>
          </a:p>
          <a:p>
            <a:r>
              <a:rPr lang="en-IN" dirty="0"/>
              <a:t>other components weight = 100g</a:t>
            </a:r>
          </a:p>
          <a:p>
            <a:r>
              <a:rPr lang="en-IN" dirty="0"/>
              <a:t>Payload mass = 1000 – 722 – 26 – 100</a:t>
            </a:r>
          </a:p>
          <a:p>
            <a:r>
              <a:rPr lang="en-IN" b="1" dirty="0"/>
              <a:t>Payload mass </a:t>
            </a:r>
            <a:r>
              <a:rPr lang="en-IN" dirty="0"/>
              <a:t>= 78 g</a:t>
            </a:r>
          </a:p>
          <a:p>
            <a:endParaRPr lang="en-IN" dirty="0"/>
          </a:p>
        </p:txBody>
      </p:sp>
      <p:sp>
        <p:nvSpPr>
          <p:cNvPr id="8" name="TextBox 7">
            <a:extLst>
              <a:ext uri="{FF2B5EF4-FFF2-40B4-BE49-F238E27FC236}">
                <a16:creationId xmlns:a16="http://schemas.microsoft.com/office/drawing/2014/main" id="{AC513B56-0A3F-96C5-F2F3-DD4371A5A0FB}"/>
              </a:ext>
            </a:extLst>
          </p:cNvPr>
          <p:cNvSpPr txBox="1"/>
          <p:nvPr/>
        </p:nvSpPr>
        <p:spPr>
          <a:xfrm>
            <a:off x="6249353" y="2129472"/>
            <a:ext cx="5272087" cy="3139321"/>
          </a:xfrm>
          <a:prstGeom prst="rect">
            <a:avLst/>
          </a:prstGeom>
          <a:solidFill>
            <a:schemeClr val="tx1"/>
          </a:solidFill>
          <a:effectLst>
            <a:glow rad="63500">
              <a:schemeClr val="accent2">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a:spAutoFit/>
          </a:bodyPr>
          <a:lstStyle/>
          <a:p>
            <a:r>
              <a:rPr lang="en-IN" b="1" dirty="0"/>
              <a:t>Hence</a:t>
            </a:r>
            <a:r>
              <a:rPr lang="en-IN" dirty="0"/>
              <a:t> :-</a:t>
            </a:r>
          </a:p>
          <a:p>
            <a:r>
              <a:rPr lang="en-IN" dirty="0"/>
              <a:t>Total weight = 1000g</a:t>
            </a:r>
          </a:p>
          <a:p>
            <a:r>
              <a:rPr lang="en-IN" dirty="0"/>
              <a:t>Flight time = 6.5min</a:t>
            </a:r>
          </a:p>
          <a:p>
            <a:r>
              <a:rPr lang="en-IN" dirty="0"/>
              <a:t>Batter capacity = 2200 </a:t>
            </a:r>
            <a:r>
              <a:rPr lang="en-IN" dirty="0" err="1"/>
              <a:t>mAh</a:t>
            </a:r>
            <a:endParaRPr lang="en-IN" dirty="0"/>
          </a:p>
          <a:p>
            <a:r>
              <a:rPr lang="en-IN" dirty="0"/>
              <a:t>Battery voltage = 11.1v</a:t>
            </a:r>
          </a:p>
          <a:p>
            <a:r>
              <a:rPr lang="en-IN" dirty="0"/>
              <a:t>Motor RPM = 8880 RPM/ 929.44 rad/s</a:t>
            </a:r>
          </a:p>
          <a:p>
            <a:r>
              <a:rPr lang="en-IN" dirty="0"/>
              <a:t>Discharge = 80%</a:t>
            </a:r>
          </a:p>
          <a:p>
            <a:r>
              <a:rPr lang="en-IN" dirty="0"/>
              <a:t>Current drawn = 2.6 A</a:t>
            </a:r>
          </a:p>
          <a:p>
            <a:r>
              <a:rPr lang="en-IN" dirty="0"/>
              <a:t>Gesture Recognition System power = 3W </a:t>
            </a:r>
          </a:p>
          <a:p>
            <a:r>
              <a:rPr lang="en-IN" dirty="0"/>
              <a:t>Total power Consumption = 20.1W</a:t>
            </a:r>
          </a:p>
          <a:p>
            <a:r>
              <a:rPr lang="en-IN" dirty="0"/>
              <a:t>Payload Mass = 78g</a:t>
            </a:r>
          </a:p>
        </p:txBody>
      </p:sp>
    </p:spTree>
    <p:extLst>
      <p:ext uri="{BB962C8B-B14F-4D97-AF65-F5344CB8AC3E}">
        <p14:creationId xmlns:p14="http://schemas.microsoft.com/office/powerpoint/2010/main" val="29654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2DBE-FC75-E3CA-12A8-E3B3272E28CA}"/>
              </a:ext>
            </a:extLst>
          </p:cNvPr>
          <p:cNvSpPr>
            <a:spLocks noGrp="1"/>
          </p:cNvSpPr>
          <p:nvPr>
            <p:ph type="title"/>
          </p:nvPr>
        </p:nvSpPr>
        <p:spPr/>
        <p:txBody>
          <a:bodyPr/>
          <a:lstStyle/>
          <a:p>
            <a:r>
              <a:rPr lang="en-IN" dirty="0"/>
              <a:t>CONCLUSION</a:t>
            </a:r>
          </a:p>
        </p:txBody>
      </p:sp>
      <p:sp>
        <p:nvSpPr>
          <p:cNvPr id="5" name="TextBox 4">
            <a:extLst>
              <a:ext uri="{FF2B5EF4-FFF2-40B4-BE49-F238E27FC236}">
                <a16:creationId xmlns:a16="http://schemas.microsoft.com/office/drawing/2014/main" id="{2999543D-7E20-DC36-49C1-DEBE146F2EBD}"/>
              </a:ext>
            </a:extLst>
          </p:cNvPr>
          <p:cNvSpPr txBox="1"/>
          <p:nvPr/>
        </p:nvSpPr>
        <p:spPr>
          <a:xfrm>
            <a:off x="924444" y="1935921"/>
            <a:ext cx="4952048" cy="3416320"/>
          </a:xfrm>
          <a:prstGeom prst="rect">
            <a:avLst/>
          </a:prstGeom>
          <a:noFill/>
        </p:spPr>
        <p:txBody>
          <a:bodyPr wrap="square">
            <a:spAutoFit/>
          </a:bodyPr>
          <a:lstStyle/>
          <a:p>
            <a:pPr algn="just"/>
            <a:r>
              <a:rPr lang="en-IN" dirty="0"/>
              <a:t>In conclusion, our project has successfully transformed traditional UAVs into intuitive, responsive, and user-friendly machines. We've designed an optimized propulsion system, implemented AIML algorithms for gesture control, and integrated IoT components. The result is an innovative Gesture Control UAV with vast potential for user experience enhancement and diverse applications, paving the way for future UAV technology and human-machine interaction advancements.</a:t>
            </a:r>
          </a:p>
        </p:txBody>
      </p:sp>
      <p:pic>
        <p:nvPicPr>
          <p:cNvPr id="7" name="Picture 6">
            <a:extLst>
              <a:ext uri="{FF2B5EF4-FFF2-40B4-BE49-F238E27FC236}">
                <a16:creationId xmlns:a16="http://schemas.microsoft.com/office/drawing/2014/main" id="{43ACC9AF-505B-9AE2-3352-69959D044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210" y="1935921"/>
            <a:ext cx="4485640" cy="4485640"/>
          </a:xfrm>
          <a:prstGeom prst="rect">
            <a:avLst/>
          </a:prstGeom>
        </p:spPr>
      </p:pic>
    </p:spTree>
    <p:extLst>
      <p:ext uri="{BB962C8B-B14F-4D97-AF65-F5344CB8AC3E}">
        <p14:creationId xmlns:p14="http://schemas.microsoft.com/office/powerpoint/2010/main" val="412611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12B8-43E3-0F1D-4B6D-74BEE9519EE5}"/>
              </a:ext>
            </a:extLst>
          </p:cNvPr>
          <p:cNvSpPr>
            <a:spLocks noGrp="1"/>
          </p:cNvSpPr>
          <p:nvPr>
            <p:ph type="title"/>
          </p:nvPr>
        </p:nvSpPr>
        <p:spPr>
          <a:xfrm>
            <a:off x="913795" y="0"/>
            <a:ext cx="10353761" cy="1326321"/>
          </a:xfrm>
        </p:spPr>
        <p:txBody>
          <a:bodyPr/>
          <a:lstStyle/>
          <a:p>
            <a:r>
              <a:rPr lang="en-IN" dirty="0"/>
              <a:t>ABSTRACT</a:t>
            </a:r>
          </a:p>
        </p:txBody>
      </p:sp>
      <p:sp>
        <p:nvSpPr>
          <p:cNvPr id="3" name="Content Placeholder 2">
            <a:extLst>
              <a:ext uri="{FF2B5EF4-FFF2-40B4-BE49-F238E27FC236}">
                <a16:creationId xmlns:a16="http://schemas.microsoft.com/office/drawing/2014/main" id="{EAE12C1C-8DB6-DB4F-16B4-3875D51F3504}"/>
              </a:ext>
            </a:extLst>
          </p:cNvPr>
          <p:cNvSpPr>
            <a:spLocks noGrp="1"/>
          </p:cNvSpPr>
          <p:nvPr>
            <p:ph idx="1"/>
          </p:nvPr>
        </p:nvSpPr>
        <p:spPr>
          <a:xfrm>
            <a:off x="913794" y="1326320"/>
            <a:ext cx="6241386" cy="5234499"/>
          </a:xfrm>
        </p:spPr>
        <p:txBody>
          <a:bodyPr>
            <a:noAutofit/>
          </a:bodyPr>
          <a:lstStyle/>
          <a:p>
            <a:pPr marL="0" indent="0" algn="just">
              <a:buNone/>
            </a:pPr>
            <a:r>
              <a:rPr lang="en-US" dirty="0"/>
              <a:t>This project aims to create a Gesture Control Unmanned Aerial Vehicle (UAV) by designing a propulsion system and integrating Artificial Intelligence and Machine Learning (AIML) algorithms. With IoT components, we enable intuitive, gesture-based control, enhancing user experience and expanding the UAV's applications. The project involves optimizing propulsion technologies, implementing AIML for gesture recognition, and integrating IoT for real-time data transmission and remote control. The result is an innovative UAV with a solid foundation for future advancements in UAV technology and human-machine interaction.</a:t>
            </a:r>
            <a:endParaRPr lang="en-IN" dirty="0"/>
          </a:p>
        </p:txBody>
      </p:sp>
      <p:pic>
        <p:nvPicPr>
          <p:cNvPr id="5" name="Picture 4">
            <a:extLst>
              <a:ext uri="{FF2B5EF4-FFF2-40B4-BE49-F238E27FC236}">
                <a16:creationId xmlns:a16="http://schemas.microsoft.com/office/drawing/2014/main" id="{9E5887EA-D83B-1074-6F06-2D8F8E2E889E}"/>
              </a:ext>
            </a:extLst>
          </p:cNvPr>
          <p:cNvPicPr>
            <a:picLocks noChangeAspect="1"/>
          </p:cNvPicPr>
          <p:nvPr/>
        </p:nvPicPr>
        <p:blipFill rotWithShape="1">
          <a:blip r:embed="rId2">
            <a:extLst>
              <a:ext uri="{28A0092B-C50C-407E-A947-70E740481C1C}">
                <a14:useLocalDpi xmlns:a14="http://schemas.microsoft.com/office/drawing/2010/main" val="0"/>
              </a:ext>
            </a:extLst>
          </a:blip>
          <a:srcRect l="42982"/>
          <a:stretch/>
        </p:blipFill>
        <p:spPr>
          <a:xfrm>
            <a:off x="7755948" y="2106911"/>
            <a:ext cx="3723495" cy="3673316"/>
          </a:xfrm>
          <a:prstGeom prst="rect">
            <a:avLst/>
          </a:prstGeom>
        </p:spPr>
      </p:pic>
    </p:spTree>
    <p:extLst>
      <p:ext uri="{BB962C8B-B14F-4D97-AF65-F5344CB8AC3E}">
        <p14:creationId xmlns:p14="http://schemas.microsoft.com/office/powerpoint/2010/main" val="1473281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C398A6-BECB-45DD-F1F3-47F0D76DB26B}"/>
              </a:ext>
            </a:extLst>
          </p:cNvPr>
          <p:cNvSpPr txBox="1"/>
          <p:nvPr/>
        </p:nvSpPr>
        <p:spPr>
          <a:xfrm>
            <a:off x="5328293" y="5643639"/>
            <a:ext cx="4201469" cy="1061829"/>
          </a:xfrm>
          <a:prstGeom prst="rect">
            <a:avLst/>
          </a:prstGeom>
          <a:solidFill>
            <a:schemeClr val="bg1"/>
          </a:solidFill>
          <a:ln>
            <a:solidFill>
              <a:schemeClr val="bg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300" b="0" i="0" u="none" strike="noStrike" kern="1200" cap="none" spc="0" normalizeH="0" baseline="0" noProof="0" dirty="0">
                <a:ln w="0">
                  <a:solidFill>
                    <a:prstClr val="black">
                      <a:lumMod val="95000"/>
                      <a:lumOff val="5000"/>
                    </a:prstClr>
                  </a:solidFill>
                </a:ln>
                <a:solidFill>
                  <a:srgbClr val="ED7D31">
                    <a:lumMod val="50000"/>
                  </a:srgbClr>
                </a:solidFill>
                <a:effectLst>
                  <a:outerShdw blurRad="38100" dist="19050" dir="2700000" algn="tl" rotWithShape="0">
                    <a:prstClr val="black">
                      <a:alpha val="40000"/>
                    </a:prstClr>
                  </a:outerShdw>
                </a:effectLst>
                <a:uLnTx/>
                <a:uFillTx/>
                <a:latin typeface="Calibri" panose="020F0502020204030204"/>
                <a:ea typeface="+mn-ea"/>
                <a:cs typeface="+mn-cs"/>
              </a:rPr>
              <a:t>THANK YOU</a:t>
            </a:r>
          </a:p>
        </p:txBody>
      </p:sp>
    </p:spTree>
    <p:extLst>
      <p:ext uri="{BB962C8B-B14F-4D97-AF65-F5344CB8AC3E}">
        <p14:creationId xmlns:p14="http://schemas.microsoft.com/office/powerpoint/2010/main" val="216173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5800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3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404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E229-E5B5-6FA0-9A28-61185DCDC923}"/>
              </a:ext>
            </a:extLst>
          </p:cNvPr>
          <p:cNvSpPr>
            <a:spLocks noGrp="1"/>
          </p:cNvSpPr>
          <p:nvPr>
            <p:ph type="title"/>
          </p:nvPr>
        </p:nvSpPr>
        <p:spPr>
          <a:xfrm>
            <a:off x="913796" y="0"/>
            <a:ext cx="10353761" cy="1326321"/>
          </a:xfrm>
        </p:spPr>
        <p:txBody>
          <a:bodyPr/>
          <a:lstStyle/>
          <a:p>
            <a:r>
              <a:rPr lang="en-IN" dirty="0"/>
              <a:t>AIML MODEL ANALYSIS MODEL – JUPYTER NOTEBOOK</a:t>
            </a:r>
          </a:p>
        </p:txBody>
      </p:sp>
      <p:sp>
        <p:nvSpPr>
          <p:cNvPr id="5" name="TextBox 4">
            <a:extLst>
              <a:ext uri="{FF2B5EF4-FFF2-40B4-BE49-F238E27FC236}">
                <a16:creationId xmlns:a16="http://schemas.microsoft.com/office/drawing/2014/main" id="{E24572ED-C187-518F-75FA-C8A4F0ADFDA2}"/>
              </a:ext>
            </a:extLst>
          </p:cNvPr>
          <p:cNvSpPr txBox="1"/>
          <p:nvPr/>
        </p:nvSpPr>
        <p:spPr>
          <a:xfrm>
            <a:off x="6540817" y="1326321"/>
            <a:ext cx="6097904" cy="4524315"/>
          </a:xfrm>
          <a:prstGeom prst="rect">
            <a:avLst/>
          </a:prstGeom>
          <a:noFill/>
        </p:spPr>
        <p:txBody>
          <a:bodyPr wrap="square">
            <a:spAutoFit/>
          </a:bodyPr>
          <a:lstStyle/>
          <a:p>
            <a:pPr marL="0" indent="0">
              <a:buNone/>
            </a:pPr>
            <a:r>
              <a:rPr lang="en-IN" sz="1200" dirty="0"/>
              <a:t># Calculate the Battery Capacity in Amp-hours</a:t>
            </a:r>
          </a:p>
          <a:p>
            <a:pPr marL="0" indent="0">
              <a:buNone/>
            </a:pPr>
            <a:r>
              <a:rPr lang="en-IN" sz="1200" dirty="0"/>
              <a:t>data['</a:t>
            </a:r>
            <a:r>
              <a:rPr lang="en-IN" sz="1200" dirty="0" err="1"/>
              <a:t>Battery_Capacity_AmpHours</a:t>
            </a:r>
            <a:r>
              <a:rPr lang="en-IN" sz="1200" dirty="0"/>
              <a:t>'] = data['Battery Capacity (</a:t>
            </a:r>
            <a:r>
              <a:rPr lang="en-IN" sz="1200" dirty="0" err="1"/>
              <a:t>mAh</a:t>
            </a:r>
            <a:r>
              <a:rPr lang="en-IN" sz="1200" dirty="0"/>
              <a:t>)'] / 1000</a:t>
            </a:r>
          </a:p>
          <a:p>
            <a:pPr marL="0" indent="0">
              <a:buNone/>
            </a:pPr>
            <a:r>
              <a:rPr lang="en-IN" sz="1200" dirty="0"/>
              <a:t># Calculate the Battery Voltage Selection</a:t>
            </a:r>
          </a:p>
          <a:p>
            <a:pPr marL="0" indent="0">
              <a:buNone/>
            </a:pPr>
            <a:r>
              <a:rPr lang="en-IN" sz="1200" dirty="0"/>
              <a:t>data['</a:t>
            </a:r>
            <a:r>
              <a:rPr lang="en-IN" sz="1200" dirty="0" err="1"/>
              <a:t>Battery_Voltage_Selection</a:t>
            </a:r>
            <a:r>
              <a:rPr lang="en-IN" sz="1200" dirty="0"/>
              <a:t>'] = data['</a:t>
            </a:r>
            <a:r>
              <a:rPr lang="en-IN" sz="1200" dirty="0" err="1"/>
              <a:t>Total_Power_Consumption_Watts</a:t>
            </a:r>
            <a:r>
              <a:rPr lang="en-IN" sz="1200" dirty="0"/>
              <a:t>'] / data['Current Draw (Amps)']</a:t>
            </a:r>
          </a:p>
          <a:p>
            <a:pPr marL="0" indent="0">
              <a:buNone/>
            </a:pPr>
            <a:r>
              <a:rPr lang="en-IN" sz="1200" dirty="0"/>
              <a:t># Calculate the Payload Consideration</a:t>
            </a:r>
          </a:p>
          <a:p>
            <a:pPr marL="0" indent="0">
              <a:buNone/>
            </a:pPr>
            <a:r>
              <a:rPr lang="en-IN" sz="1200" dirty="0"/>
              <a:t>data['</a:t>
            </a:r>
            <a:r>
              <a:rPr lang="en-IN" sz="1200" dirty="0" err="1"/>
              <a:t>Payload_Consideration</a:t>
            </a:r>
            <a:r>
              <a:rPr lang="en-IN" sz="1200" dirty="0"/>
              <a:t>'] = data['Payload Mass (kg)'] / data['Thrust (N)']</a:t>
            </a:r>
          </a:p>
          <a:p>
            <a:pPr marL="0" indent="0">
              <a:buNone/>
            </a:pPr>
            <a:r>
              <a:rPr lang="en-IN" sz="1200" dirty="0"/>
              <a:t># Print the calculated values</a:t>
            </a:r>
          </a:p>
          <a:p>
            <a:pPr marL="0" indent="0">
              <a:buNone/>
            </a:pPr>
            <a:r>
              <a:rPr lang="en-IN" sz="1200" dirty="0"/>
              <a:t>print("Thrust to Weight Ratio:")</a:t>
            </a:r>
          </a:p>
          <a:p>
            <a:pPr marL="0" indent="0">
              <a:buNone/>
            </a:pPr>
            <a:r>
              <a:rPr lang="en-IN" sz="1200" dirty="0"/>
              <a:t>print(data['</a:t>
            </a:r>
            <a:r>
              <a:rPr lang="en-IN" sz="1200" dirty="0" err="1"/>
              <a:t>Thrust_to_Weight_Ratio</a:t>
            </a:r>
            <a:r>
              <a:rPr lang="en-IN" sz="1200" dirty="0"/>
              <a:t>'])</a:t>
            </a:r>
          </a:p>
          <a:p>
            <a:pPr marL="0" indent="0">
              <a:buNone/>
            </a:pPr>
            <a:r>
              <a:rPr lang="en-IN" sz="1200" dirty="0"/>
              <a:t>print("\</a:t>
            </a:r>
            <a:r>
              <a:rPr lang="en-IN" sz="1200" dirty="0" err="1"/>
              <a:t>nFlight</a:t>
            </a:r>
            <a:r>
              <a:rPr lang="en-IN" sz="1200" dirty="0"/>
              <a:t> Time (minutes):")</a:t>
            </a:r>
          </a:p>
          <a:p>
            <a:pPr marL="0" indent="0">
              <a:buNone/>
            </a:pPr>
            <a:r>
              <a:rPr lang="en-IN" sz="1200" dirty="0"/>
              <a:t>print(data['</a:t>
            </a:r>
            <a:r>
              <a:rPr lang="en-IN" sz="1200" dirty="0" err="1"/>
              <a:t>Flight_Time_minutes</a:t>
            </a:r>
            <a:r>
              <a:rPr lang="en-IN" sz="1200" dirty="0"/>
              <a:t>'])</a:t>
            </a:r>
          </a:p>
          <a:p>
            <a:pPr marL="0" indent="0">
              <a:buNone/>
            </a:pPr>
            <a:r>
              <a:rPr lang="en-IN" sz="1200" dirty="0"/>
              <a:t>print("\</a:t>
            </a:r>
            <a:r>
              <a:rPr lang="en-IN" sz="1200" dirty="0" err="1"/>
              <a:t>nPower</a:t>
            </a:r>
            <a:r>
              <a:rPr lang="en-IN" sz="1200" dirty="0"/>
              <a:t> Consumption (Watts):")</a:t>
            </a:r>
          </a:p>
          <a:p>
            <a:pPr marL="0" indent="0">
              <a:buNone/>
            </a:pPr>
            <a:r>
              <a:rPr lang="en-IN" sz="1200" dirty="0"/>
              <a:t>print(data['</a:t>
            </a:r>
            <a:r>
              <a:rPr lang="en-IN" sz="1200" dirty="0" err="1"/>
              <a:t>Power_Consumption_Watts</a:t>
            </a:r>
            <a:r>
              <a:rPr lang="en-IN" sz="1200" dirty="0"/>
              <a:t>'])</a:t>
            </a:r>
          </a:p>
          <a:p>
            <a:pPr marL="0" indent="0">
              <a:buNone/>
            </a:pPr>
            <a:r>
              <a:rPr lang="en-IN" sz="1200" dirty="0"/>
              <a:t>print("\</a:t>
            </a:r>
            <a:r>
              <a:rPr lang="en-IN" sz="1200" dirty="0" err="1"/>
              <a:t>nGesture</a:t>
            </a:r>
            <a:r>
              <a:rPr lang="en-IN" sz="1200" dirty="0"/>
              <a:t> Recognition System Power Consumption:")</a:t>
            </a:r>
          </a:p>
          <a:p>
            <a:pPr marL="0" indent="0">
              <a:buNone/>
            </a:pPr>
            <a:r>
              <a:rPr lang="en-IN" sz="1200" dirty="0"/>
              <a:t>print(data['</a:t>
            </a:r>
            <a:r>
              <a:rPr lang="en-IN" sz="1200" dirty="0" err="1"/>
              <a:t>Gesture_Recognition_Power_Consumption</a:t>
            </a:r>
            <a:r>
              <a:rPr lang="en-IN" sz="1200" dirty="0"/>
              <a:t>'])</a:t>
            </a:r>
          </a:p>
          <a:p>
            <a:pPr marL="0" indent="0">
              <a:buNone/>
            </a:pPr>
            <a:r>
              <a:rPr lang="en-IN" sz="1200" dirty="0"/>
              <a:t>print("\</a:t>
            </a:r>
            <a:r>
              <a:rPr lang="en-IN" sz="1200" dirty="0" err="1"/>
              <a:t>nTotal</a:t>
            </a:r>
            <a:r>
              <a:rPr lang="en-IN" sz="1200" dirty="0"/>
              <a:t> Power Consumption (Watts):")</a:t>
            </a:r>
          </a:p>
          <a:p>
            <a:pPr marL="0" indent="0">
              <a:buNone/>
            </a:pPr>
            <a:r>
              <a:rPr lang="en-IN" sz="1200" dirty="0"/>
              <a:t>print(data['</a:t>
            </a:r>
            <a:r>
              <a:rPr lang="en-IN" sz="1200" dirty="0" err="1"/>
              <a:t>Total_Power_Consumption_Watts</a:t>
            </a:r>
            <a:r>
              <a:rPr lang="en-IN" sz="1200" dirty="0"/>
              <a:t>'])</a:t>
            </a:r>
          </a:p>
          <a:p>
            <a:pPr marL="0" indent="0">
              <a:buNone/>
            </a:pPr>
            <a:r>
              <a:rPr lang="en-IN" sz="1200" dirty="0"/>
              <a:t>print("\</a:t>
            </a:r>
            <a:r>
              <a:rPr lang="en-IN" sz="1200" dirty="0" err="1"/>
              <a:t>nBattery</a:t>
            </a:r>
            <a:r>
              <a:rPr lang="en-IN" sz="1200" dirty="0"/>
              <a:t> Capacity (Amp-hours):")</a:t>
            </a:r>
          </a:p>
          <a:p>
            <a:pPr marL="0" indent="0">
              <a:buNone/>
            </a:pPr>
            <a:r>
              <a:rPr lang="en-IN" sz="1200" dirty="0"/>
              <a:t>print(data['</a:t>
            </a:r>
            <a:r>
              <a:rPr lang="en-IN" sz="1200" dirty="0" err="1"/>
              <a:t>Battery_Capacity_AmpHours</a:t>
            </a:r>
            <a:r>
              <a:rPr lang="en-IN" sz="1200" dirty="0"/>
              <a:t>'])</a:t>
            </a:r>
          </a:p>
          <a:p>
            <a:pPr marL="0" indent="0">
              <a:buNone/>
            </a:pPr>
            <a:r>
              <a:rPr lang="en-IN" sz="1200" dirty="0"/>
              <a:t>print("\</a:t>
            </a:r>
            <a:r>
              <a:rPr lang="en-IN" sz="1200" dirty="0" err="1"/>
              <a:t>nBattery</a:t>
            </a:r>
            <a:r>
              <a:rPr lang="en-IN" sz="1200" dirty="0"/>
              <a:t> Voltage Selection:")</a:t>
            </a:r>
          </a:p>
          <a:p>
            <a:pPr marL="0" indent="0">
              <a:buNone/>
            </a:pPr>
            <a:r>
              <a:rPr lang="en-IN" sz="1200" dirty="0"/>
              <a:t>print(data['</a:t>
            </a:r>
            <a:r>
              <a:rPr lang="en-IN" sz="1200" dirty="0" err="1"/>
              <a:t>Battery_Voltage_Selection</a:t>
            </a:r>
            <a:r>
              <a:rPr lang="en-IN" sz="1200" dirty="0"/>
              <a:t>'])</a:t>
            </a:r>
          </a:p>
          <a:p>
            <a:pPr marL="0" indent="0">
              <a:buNone/>
            </a:pPr>
            <a:r>
              <a:rPr lang="en-IN" sz="1200" dirty="0"/>
              <a:t>print("\</a:t>
            </a:r>
            <a:r>
              <a:rPr lang="en-IN" sz="1200" dirty="0" err="1"/>
              <a:t>nPayload</a:t>
            </a:r>
            <a:r>
              <a:rPr lang="en-IN" sz="1200" dirty="0"/>
              <a:t> Consideration:")</a:t>
            </a:r>
          </a:p>
          <a:p>
            <a:pPr marL="0" indent="0">
              <a:buNone/>
            </a:pPr>
            <a:r>
              <a:rPr lang="en-IN" sz="1200" dirty="0"/>
              <a:t>print(data['</a:t>
            </a:r>
            <a:r>
              <a:rPr lang="en-IN" sz="1200" dirty="0" err="1"/>
              <a:t>Payload_Consideration</a:t>
            </a:r>
            <a:r>
              <a:rPr lang="en-IN" sz="1200" dirty="0"/>
              <a:t>'])</a:t>
            </a:r>
          </a:p>
        </p:txBody>
      </p:sp>
      <p:sp>
        <p:nvSpPr>
          <p:cNvPr id="7" name="TextBox 6">
            <a:extLst>
              <a:ext uri="{FF2B5EF4-FFF2-40B4-BE49-F238E27FC236}">
                <a16:creationId xmlns:a16="http://schemas.microsoft.com/office/drawing/2014/main" id="{21EBD856-5C96-25CB-1FFC-343DAA0AFED7}"/>
              </a:ext>
            </a:extLst>
          </p:cNvPr>
          <p:cNvSpPr txBox="1"/>
          <p:nvPr/>
        </p:nvSpPr>
        <p:spPr>
          <a:xfrm>
            <a:off x="351473" y="1326321"/>
            <a:ext cx="6189344" cy="3416320"/>
          </a:xfrm>
          <a:prstGeom prst="rect">
            <a:avLst/>
          </a:prstGeom>
          <a:noFill/>
        </p:spPr>
        <p:txBody>
          <a:bodyPr wrap="square">
            <a:spAutoFit/>
          </a:bodyPr>
          <a:lstStyle/>
          <a:p>
            <a:pPr marL="0" indent="0">
              <a:buNone/>
            </a:pPr>
            <a:r>
              <a:rPr lang="en-IN" sz="1200" dirty="0"/>
              <a:t>import pandas as pd</a:t>
            </a:r>
          </a:p>
          <a:p>
            <a:pPr marL="0" indent="0">
              <a:buNone/>
            </a:pPr>
            <a:r>
              <a:rPr lang="en-IN" sz="1200" dirty="0"/>
              <a:t>import </a:t>
            </a:r>
            <a:r>
              <a:rPr lang="en-IN" sz="1200" dirty="0" err="1"/>
              <a:t>matplotlib.pyplot</a:t>
            </a:r>
            <a:r>
              <a:rPr lang="en-IN" sz="1200" dirty="0"/>
              <a:t> as </a:t>
            </a:r>
            <a:r>
              <a:rPr lang="en-IN" sz="1200" dirty="0" err="1"/>
              <a:t>plt</a:t>
            </a:r>
            <a:endParaRPr lang="en-IN" sz="1200" dirty="0"/>
          </a:p>
          <a:p>
            <a:pPr marL="0" indent="0">
              <a:buNone/>
            </a:pPr>
            <a:r>
              <a:rPr lang="en-IN" sz="1200" dirty="0"/>
              <a:t># Load the data from the CSV file into a pandas </a:t>
            </a:r>
            <a:r>
              <a:rPr lang="en-IN" sz="1200" dirty="0" err="1"/>
              <a:t>DataFrame</a:t>
            </a:r>
            <a:endParaRPr lang="en-IN" sz="1200" dirty="0"/>
          </a:p>
          <a:p>
            <a:pPr marL="0" indent="0">
              <a:buNone/>
            </a:pPr>
            <a:r>
              <a:rPr lang="en-IN" sz="1200" dirty="0"/>
              <a:t>data = </a:t>
            </a:r>
            <a:r>
              <a:rPr lang="en-IN" sz="1200" dirty="0" err="1"/>
              <a:t>pd.read_csv</a:t>
            </a:r>
            <a:r>
              <a:rPr lang="en-IN" sz="1200" dirty="0"/>
              <a:t>('drone_data.csv')</a:t>
            </a:r>
          </a:p>
          <a:p>
            <a:pPr marL="0" indent="0">
              <a:buNone/>
            </a:pPr>
            <a:r>
              <a:rPr lang="en-IN" sz="1200" dirty="0"/>
              <a:t># Calculate the Thrust to Weight Ratio</a:t>
            </a:r>
          </a:p>
          <a:p>
            <a:pPr marL="0" indent="0">
              <a:buNone/>
            </a:pPr>
            <a:r>
              <a:rPr lang="en-IN" sz="1200" dirty="0"/>
              <a:t>data['</a:t>
            </a:r>
            <a:r>
              <a:rPr lang="en-IN" sz="1200" dirty="0" err="1"/>
              <a:t>Thrust_to_Weight_Ratio</a:t>
            </a:r>
            <a:r>
              <a:rPr lang="en-IN" sz="1200" dirty="0"/>
              <a:t>'] = data['Thrust (N)'] / data['Weight (N)']</a:t>
            </a:r>
          </a:p>
          <a:p>
            <a:pPr marL="0" indent="0">
              <a:buNone/>
            </a:pPr>
            <a:r>
              <a:rPr lang="en-IN" sz="1200" dirty="0"/>
              <a:t># Calculate the Flight Time in minutes</a:t>
            </a:r>
          </a:p>
          <a:p>
            <a:pPr marL="0" indent="0">
              <a:buNone/>
            </a:pPr>
            <a:r>
              <a:rPr lang="en-IN" sz="1200" dirty="0"/>
              <a:t>data['</a:t>
            </a:r>
            <a:r>
              <a:rPr lang="en-IN" sz="1200" dirty="0" err="1"/>
              <a:t>Flight_Time_minutes</a:t>
            </a:r>
            <a:r>
              <a:rPr lang="en-IN" sz="1200" dirty="0"/>
              <a:t>'] = data['Flight Time (seconds)'] / 60</a:t>
            </a:r>
          </a:p>
          <a:p>
            <a:pPr marL="0" indent="0">
              <a:buNone/>
            </a:pPr>
            <a:r>
              <a:rPr lang="en-IN" sz="1200" dirty="0"/>
              <a:t># Calculate the Power Consumption in Watts</a:t>
            </a:r>
          </a:p>
          <a:p>
            <a:pPr marL="0" indent="0">
              <a:buNone/>
            </a:pPr>
            <a:r>
              <a:rPr lang="en-IN" sz="1200" dirty="0"/>
              <a:t>data['</a:t>
            </a:r>
            <a:r>
              <a:rPr lang="en-IN" sz="1200" dirty="0" err="1"/>
              <a:t>Power_Consumption_Watts</a:t>
            </a:r>
            <a:r>
              <a:rPr lang="en-IN" sz="1200" dirty="0"/>
              <a:t>'] = data['Motor RPM (RPM)'] * data['Current Draw (Amps)']</a:t>
            </a:r>
          </a:p>
          <a:p>
            <a:pPr marL="0" indent="0">
              <a:buNone/>
            </a:pPr>
            <a:r>
              <a:rPr lang="en-IN" sz="1200" dirty="0"/>
              <a:t># Calculate the Gesture Recognition System Power Consumption</a:t>
            </a:r>
          </a:p>
          <a:p>
            <a:pPr marL="0" indent="0">
              <a:buNone/>
            </a:pPr>
            <a:r>
              <a:rPr lang="en-IN" sz="1200" dirty="0"/>
              <a:t>data['</a:t>
            </a:r>
            <a:r>
              <a:rPr lang="en-IN" sz="1200" dirty="0" err="1"/>
              <a:t>Gesture_Recognition_Power_Consumption</a:t>
            </a:r>
            <a:r>
              <a:rPr lang="en-IN" sz="1200" dirty="0"/>
              <a:t>'] = data['Gesture Recognition Power (W)'] * data['Gesture Recognized (0/1)']</a:t>
            </a:r>
          </a:p>
          <a:p>
            <a:pPr marL="0" indent="0">
              <a:buNone/>
            </a:pPr>
            <a:r>
              <a:rPr lang="en-IN" sz="1200" dirty="0"/>
              <a:t># Calculate the Total Power Consumption including Gesture Recognition System Power</a:t>
            </a:r>
          </a:p>
          <a:p>
            <a:pPr marL="0" indent="0">
              <a:buNone/>
            </a:pPr>
            <a:r>
              <a:rPr lang="en-IN" sz="1200" dirty="0"/>
              <a:t>data['</a:t>
            </a:r>
            <a:r>
              <a:rPr lang="en-IN" sz="1200" dirty="0" err="1"/>
              <a:t>Total_Power_Consumption_Watts</a:t>
            </a:r>
            <a:r>
              <a:rPr lang="en-IN" sz="1200" dirty="0"/>
              <a:t>'] = data['</a:t>
            </a:r>
            <a:r>
              <a:rPr lang="en-IN" sz="1200" dirty="0" err="1"/>
              <a:t>Power_Consumption_Watts</a:t>
            </a:r>
            <a:r>
              <a:rPr lang="en-IN" sz="1200" dirty="0"/>
              <a:t>'] + data['</a:t>
            </a:r>
            <a:r>
              <a:rPr lang="en-IN" sz="1200" dirty="0" err="1"/>
              <a:t>Gesture_Recognition_Power_Consumption</a:t>
            </a:r>
            <a:r>
              <a:rPr lang="en-IN" sz="1200" dirty="0"/>
              <a:t>']</a:t>
            </a:r>
          </a:p>
        </p:txBody>
      </p:sp>
      <p:pic>
        <p:nvPicPr>
          <p:cNvPr id="9" name="Picture 8">
            <a:extLst>
              <a:ext uri="{FF2B5EF4-FFF2-40B4-BE49-F238E27FC236}">
                <a16:creationId xmlns:a16="http://schemas.microsoft.com/office/drawing/2014/main" id="{3D4F26B0-3E06-1BBD-21CA-1BF2C68B6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615" y="4870450"/>
            <a:ext cx="4671060" cy="1711486"/>
          </a:xfrm>
          <a:prstGeom prst="rect">
            <a:avLst/>
          </a:prstGeom>
        </p:spPr>
      </p:pic>
    </p:spTree>
    <p:extLst>
      <p:ext uri="{BB962C8B-B14F-4D97-AF65-F5344CB8AC3E}">
        <p14:creationId xmlns:p14="http://schemas.microsoft.com/office/powerpoint/2010/main" val="245596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19BC-F703-1780-44D6-F9092D36691C}"/>
              </a:ext>
            </a:extLst>
          </p:cNvPr>
          <p:cNvSpPr>
            <a:spLocks noGrp="1"/>
          </p:cNvSpPr>
          <p:nvPr>
            <p:ph type="title"/>
          </p:nvPr>
        </p:nvSpPr>
        <p:spPr>
          <a:xfrm>
            <a:off x="919119" y="0"/>
            <a:ext cx="10353761" cy="1326321"/>
          </a:xfrm>
        </p:spPr>
        <p:txBody>
          <a:bodyPr/>
          <a:lstStyle/>
          <a:p>
            <a:r>
              <a:rPr lang="en-IN" dirty="0"/>
              <a:t>DATA USED IN THE MODEL – CSV FILE</a:t>
            </a:r>
          </a:p>
        </p:txBody>
      </p:sp>
      <p:pic>
        <p:nvPicPr>
          <p:cNvPr id="5" name="Picture 4">
            <a:extLst>
              <a:ext uri="{FF2B5EF4-FFF2-40B4-BE49-F238E27FC236}">
                <a16:creationId xmlns:a16="http://schemas.microsoft.com/office/drawing/2014/main" id="{797E5AA2-2D57-2F71-814B-C5FC663719E7}"/>
              </a:ext>
            </a:extLst>
          </p:cNvPr>
          <p:cNvPicPr>
            <a:picLocks noChangeAspect="1"/>
          </p:cNvPicPr>
          <p:nvPr/>
        </p:nvPicPr>
        <p:blipFill>
          <a:blip r:embed="rId2"/>
          <a:stretch>
            <a:fillRect/>
          </a:stretch>
        </p:blipFill>
        <p:spPr>
          <a:xfrm>
            <a:off x="675517" y="1709481"/>
            <a:ext cx="10840963" cy="3667637"/>
          </a:xfrm>
          <a:prstGeom prst="rect">
            <a:avLst/>
          </a:prstGeom>
        </p:spPr>
      </p:pic>
    </p:spTree>
    <p:extLst>
      <p:ext uri="{BB962C8B-B14F-4D97-AF65-F5344CB8AC3E}">
        <p14:creationId xmlns:p14="http://schemas.microsoft.com/office/powerpoint/2010/main" val="405141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B487-18F5-D140-8BE5-DDD2710E0E7C}"/>
              </a:ext>
            </a:extLst>
          </p:cNvPr>
          <p:cNvSpPr>
            <a:spLocks noGrp="1"/>
          </p:cNvSpPr>
          <p:nvPr>
            <p:ph type="title"/>
          </p:nvPr>
        </p:nvSpPr>
        <p:spPr>
          <a:xfrm>
            <a:off x="919119" y="191877"/>
            <a:ext cx="10353761" cy="1326321"/>
          </a:xfrm>
        </p:spPr>
        <p:txBody>
          <a:bodyPr/>
          <a:lstStyle/>
          <a:p>
            <a:r>
              <a:rPr lang="en-IN" dirty="0"/>
              <a:t>AIML MODEL OUTPUT</a:t>
            </a:r>
          </a:p>
        </p:txBody>
      </p:sp>
      <p:pic>
        <p:nvPicPr>
          <p:cNvPr id="5" name="Picture 4">
            <a:extLst>
              <a:ext uri="{FF2B5EF4-FFF2-40B4-BE49-F238E27FC236}">
                <a16:creationId xmlns:a16="http://schemas.microsoft.com/office/drawing/2014/main" id="{8DAABEAF-775C-6472-4A0F-A4C2C1DAC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950" y="1326321"/>
            <a:ext cx="4853940" cy="4853940"/>
          </a:xfrm>
          <a:prstGeom prst="rect">
            <a:avLst/>
          </a:prstGeom>
        </p:spPr>
      </p:pic>
      <p:pic>
        <p:nvPicPr>
          <p:cNvPr id="18" name="Picture 17">
            <a:extLst>
              <a:ext uri="{FF2B5EF4-FFF2-40B4-BE49-F238E27FC236}">
                <a16:creationId xmlns:a16="http://schemas.microsoft.com/office/drawing/2014/main" id="{C4F97B54-EA33-15D7-9F01-21F9EB173C20}"/>
              </a:ext>
            </a:extLst>
          </p:cNvPr>
          <p:cNvPicPr>
            <a:picLocks noChangeAspect="1"/>
          </p:cNvPicPr>
          <p:nvPr/>
        </p:nvPicPr>
        <p:blipFill>
          <a:blip r:embed="rId3"/>
          <a:stretch>
            <a:fillRect/>
          </a:stretch>
        </p:blipFill>
        <p:spPr>
          <a:xfrm>
            <a:off x="1319892" y="1518198"/>
            <a:ext cx="3905795" cy="1238423"/>
          </a:xfrm>
          <a:prstGeom prst="rect">
            <a:avLst/>
          </a:prstGeom>
        </p:spPr>
      </p:pic>
      <p:sp>
        <p:nvSpPr>
          <p:cNvPr id="20" name="TextBox 19">
            <a:extLst>
              <a:ext uri="{FF2B5EF4-FFF2-40B4-BE49-F238E27FC236}">
                <a16:creationId xmlns:a16="http://schemas.microsoft.com/office/drawing/2014/main" id="{6C55AA3D-8820-5B55-9B96-16229CCBD461}"/>
              </a:ext>
            </a:extLst>
          </p:cNvPr>
          <p:cNvSpPr txBox="1"/>
          <p:nvPr/>
        </p:nvSpPr>
        <p:spPr>
          <a:xfrm>
            <a:off x="191453" y="2958819"/>
            <a:ext cx="6415088" cy="2862322"/>
          </a:xfrm>
          <a:prstGeom prst="rect">
            <a:avLst/>
          </a:prstGeom>
          <a:noFill/>
        </p:spPr>
        <p:txBody>
          <a:bodyPr wrap="square">
            <a:spAutoFit/>
          </a:bodyPr>
          <a:lstStyle/>
          <a:p>
            <a:pPr algn="just"/>
            <a:r>
              <a:rPr lang="en-IN" sz="1200" dirty="0"/>
              <a:t>The output image of an AIML model for propulsion system analysis of a drone that suggests optimal values shows the following:</a:t>
            </a:r>
          </a:p>
          <a:p>
            <a:pPr algn="just"/>
            <a:endParaRPr lang="en-IN" sz="1200" dirty="0"/>
          </a:p>
          <a:p>
            <a:pPr algn="just"/>
            <a:r>
              <a:rPr lang="en-IN" sz="1200" dirty="0"/>
              <a:t>Optimal Thrust to Weight Ratio: 11.440678</a:t>
            </a:r>
          </a:p>
          <a:p>
            <a:pPr algn="just"/>
            <a:r>
              <a:rPr lang="en-IN" sz="1200" dirty="0"/>
              <a:t>Optimal Power Consumption: 1227691.5 Watts</a:t>
            </a:r>
          </a:p>
          <a:p>
            <a:pPr algn="just"/>
            <a:r>
              <a:rPr lang="en-IN" sz="1200" dirty="0"/>
              <a:t>The thrust to weight ratio (TWR) is a measure of how much thrust a drone's propulsion system can produce relative to its weight. A higher TWR means that the drone can accelerate faster and climb higher. The optimal TWR for a drone will depend on its intended use. For example, a racing drone will need a higher TWR than a delivery drone.</a:t>
            </a:r>
          </a:p>
          <a:p>
            <a:pPr algn="just"/>
            <a:endParaRPr lang="en-IN" sz="1200" dirty="0"/>
          </a:p>
          <a:p>
            <a:pPr algn="just"/>
            <a:r>
              <a:rPr lang="en-IN" sz="1200" dirty="0"/>
              <a:t>The power consumption of a drone's propulsion system is another important factor to consider. A lower power consumption means that the drone can fly for longer on a single battery charge. The optimal power consumption for a drone will also depend on its intended use. For example, a delivery drone will need to have a lower power consumption than a racing drone.</a:t>
            </a:r>
          </a:p>
        </p:txBody>
      </p:sp>
    </p:spTree>
    <p:extLst>
      <p:ext uri="{BB962C8B-B14F-4D97-AF65-F5344CB8AC3E}">
        <p14:creationId xmlns:p14="http://schemas.microsoft.com/office/powerpoint/2010/main" val="266605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B2C2E6-5284-045A-DB62-9A5628D082DD}"/>
              </a:ext>
            </a:extLst>
          </p:cNvPr>
          <p:cNvSpPr>
            <a:spLocks noGrp="1"/>
          </p:cNvSpPr>
          <p:nvPr>
            <p:ph type="title"/>
          </p:nvPr>
        </p:nvSpPr>
        <p:spPr>
          <a:xfrm>
            <a:off x="1062989" y="-285750"/>
            <a:ext cx="10353675" cy="1325563"/>
          </a:xfrm>
        </p:spPr>
        <p:txBody>
          <a:bodyPr>
            <a:normAutofit/>
          </a:bodyPr>
          <a:lstStyle/>
          <a:p>
            <a:r>
              <a:rPr lang="en-IN" sz="3200" dirty="0"/>
              <a:t>GESTURE CONTROL PROGRAM – ARDUINO IDE</a:t>
            </a:r>
          </a:p>
        </p:txBody>
      </p:sp>
      <p:sp>
        <p:nvSpPr>
          <p:cNvPr id="10" name="TextBox 9">
            <a:extLst>
              <a:ext uri="{FF2B5EF4-FFF2-40B4-BE49-F238E27FC236}">
                <a16:creationId xmlns:a16="http://schemas.microsoft.com/office/drawing/2014/main" id="{D90E8CC2-B2C4-026B-8B72-FC7072A10B0D}"/>
              </a:ext>
            </a:extLst>
          </p:cNvPr>
          <p:cNvSpPr txBox="1"/>
          <p:nvPr/>
        </p:nvSpPr>
        <p:spPr>
          <a:xfrm>
            <a:off x="141923" y="917912"/>
            <a:ext cx="6097904" cy="5940088"/>
          </a:xfrm>
          <a:prstGeom prst="rect">
            <a:avLst/>
          </a:prstGeom>
          <a:noFill/>
        </p:spPr>
        <p:txBody>
          <a:bodyPr wrap="square">
            <a:spAutoFit/>
          </a:bodyPr>
          <a:lstStyle/>
          <a:p>
            <a:r>
              <a:rPr lang="en-IN" sz="1000" dirty="0"/>
              <a:t>#include &lt;</a:t>
            </a:r>
            <a:r>
              <a:rPr lang="en-IN" sz="1000" dirty="0" err="1"/>
              <a:t>Servo.h</a:t>
            </a:r>
            <a:r>
              <a:rPr lang="en-IN" sz="1000" dirty="0"/>
              <a:t>&gt;</a:t>
            </a:r>
          </a:p>
          <a:p>
            <a:r>
              <a:rPr lang="en-IN" sz="1000" dirty="0"/>
              <a:t>// Define pin numbers for motors</a:t>
            </a:r>
          </a:p>
          <a:p>
            <a:r>
              <a:rPr lang="en-IN" sz="1000" dirty="0"/>
              <a:t>int </a:t>
            </a:r>
            <a:r>
              <a:rPr lang="en-IN" sz="1000" dirty="0" err="1"/>
              <a:t>motorFrontLeftPin</a:t>
            </a:r>
            <a:r>
              <a:rPr lang="en-IN" sz="1000" dirty="0"/>
              <a:t> = 9;</a:t>
            </a:r>
          </a:p>
          <a:p>
            <a:r>
              <a:rPr lang="en-IN" sz="1000" dirty="0"/>
              <a:t>int </a:t>
            </a:r>
            <a:r>
              <a:rPr lang="en-IN" sz="1000" dirty="0" err="1"/>
              <a:t>motorFrontRightPin</a:t>
            </a:r>
            <a:r>
              <a:rPr lang="en-IN" sz="1000" dirty="0"/>
              <a:t> = 10;</a:t>
            </a:r>
          </a:p>
          <a:p>
            <a:r>
              <a:rPr lang="en-IN" sz="1000" dirty="0"/>
              <a:t>int </a:t>
            </a:r>
            <a:r>
              <a:rPr lang="en-IN" sz="1000" dirty="0" err="1"/>
              <a:t>motorBackLeftPin</a:t>
            </a:r>
            <a:r>
              <a:rPr lang="en-IN" sz="1000" dirty="0"/>
              <a:t> = 11;</a:t>
            </a:r>
          </a:p>
          <a:p>
            <a:r>
              <a:rPr lang="en-IN" sz="1000" dirty="0"/>
              <a:t>int </a:t>
            </a:r>
            <a:r>
              <a:rPr lang="en-IN" sz="1000" dirty="0" err="1"/>
              <a:t>motorBackRightPin</a:t>
            </a:r>
            <a:r>
              <a:rPr lang="en-IN" sz="1000" dirty="0"/>
              <a:t> = 12;</a:t>
            </a:r>
          </a:p>
          <a:p>
            <a:r>
              <a:rPr lang="en-IN" sz="1000" dirty="0"/>
              <a:t>// Define servo motor for camera/gimbal control</a:t>
            </a:r>
          </a:p>
          <a:p>
            <a:r>
              <a:rPr lang="en-IN" sz="1000" dirty="0"/>
              <a:t>Servo </a:t>
            </a:r>
            <a:r>
              <a:rPr lang="en-IN" sz="1000" dirty="0" err="1"/>
              <a:t>cameraServo</a:t>
            </a:r>
            <a:r>
              <a:rPr lang="en-IN" sz="1000" dirty="0"/>
              <a:t>;</a:t>
            </a:r>
          </a:p>
          <a:p>
            <a:r>
              <a:rPr lang="en-IN" sz="1000" dirty="0"/>
              <a:t>// Define pins for gesture control (e.g., using an IR sensor)</a:t>
            </a:r>
          </a:p>
          <a:p>
            <a:r>
              <a:rPr lang="en-IN" sz="1000" dirty="0"/>
              <a:t>int </a:t>
            </a:r>
            <a:r>
              <a:rPr lang="en-IN" sz="1000" dirty="0" err="1"/>
              <a:t>gestureSensorPin</a:t>
            </a:r>
            <a:r>
              <a:rPr lang="en-IN" sz="1000" dirty="0"/>
              <a:t> = A0;</a:t>
            </a:r>
          </a:p>
          <a:p>
            <a:r>
              <a:rPr lang="en-IN" sz="1000" dirty="0"/>
              <a:t>// Define obstacle detection sensor pins (e.g., ultrasonic)</a:t>
            </a:r>
          </a:p>
          <a:p>
            <a:r>
              <a:rPr lang="en-IN" sz="1000" dirty="0"/>
              <a:t>int </a:t>
            </a:r>
            <a:r>
              <a:rPr lang="en-IN" sz="1000" dirty="0" err="1"/>
              <a:t>obstacleFrontPin</a:t>
            </a:r>
            <a:r>
              <a:rPr lang="en-IN" sz="1000" dirty="0"/>
              <a:t> = 2;</a:t>
            </a:r>
          </a:p>
          <a:p>
            <a:r>
              <a:rPr lang="en-IN" sz="1000" dirty="0"/>
              <a:t>int </a:t>
            </a:r>
            <a:r>
              <a:rPr lang="en-IN" sz="1000" dirty="0" err="1"/>
              <a:t>obstacleBackPin</a:t>
            </a:r>
            <a:r>
              <a:rPr lang="en-IN" sz="1000" dirty="0"/>
              <a:t> = 3;</a:t>
            </a:r>
          </a:p>
          <a:p>
            <a:r>
              <a:rPr lang="en-IN" sz="1000" dirty="0"/>
              <a:t>int </a:t>
            </a:r>
            <a:r>
              <a:rPr lang="en-IN" sz="1000" dirty="0" err="1"/>
              <a:t>obstacleLeftPin</a:t>
            </a:r>
            <a:r>
              <a:rPr lang="en-IN" sz="1000" dirty="0"/>
              <a:t> = 4;</a:t>
            </a:r>
          </a:p>
          <a:p>
            <a:r>
              <a:rPr lang="en-IN" sz="1000" dirty="0"/>
              <a:t>int </a:t>
            </a:r>
            <a:r>
              <a:rPr lang="en-IN" sz="1000" dirty="0" err="1"/>
              <a:t>obstacleRightPin</a:t>
            </a:r>
            <a:r>
              <a:rPr lang="en-IN" sz="1000" dirty="0"/>
              <a:t> = 5;</a:t>
            </a:r>
          </a:p>
          <a:p>
            <a:r>
              <a:rPr lang="en-IN" sz="1000" dirty="0"/>
              <a:t>// Variables to store sensor readings</a:t>
            </a:r>
          </a:p>
          <a:p>
            <a:r>
              <a:rPr lang="en-IN" sz="1000" dirty="0"/>
              <a:t>int </a:t>
            </a:r>
            <a:r>
              <a:rPr lang="en-IN" sz="1000" dirty="0" err="1"/>
              <a:t>gestureValue</a:t>
            </a:r>
            <a:r>
              <a:rPr lang="en-IN" sz="1000" dirty="0"/>
              <a:t>;</a:t>
            </a:r>
          </a:p>
          <a:p>
            <a:r>
              <a:rPr lang="en-IN" sz="1000" dirty="0"/>
              <a:t>float </a:t>
            </a:r>
            <a:r>
              <a:rPr lang="en-IN" sz="1000" dirty="0" err="1"/>
              <a:t>obstacleFrontDistance</a:t>
            </a:r>
            <a:r>
              <a:rPr lang="en-IN" sz="1000" dirty="0"/>
              <a:t>;</a:t>
            </a:r>
          </a:p>
          <a:p>
            <a:r>
              <a:rPr lang="en-IN" sz="1000" dirty="0"/>
              <a:t>float </a:t>
            </a:r>
            <a:r>
              <a:rPr lang="en-IN" sz="1000" dirty="0" err="1"/>
              <a:t>obstacleBackDistance</a:t>
            </a:r>
            <a:r>
              <a:rPr lang="en-IN" sz="1000" dirty="0"/>
              <a:t>;</a:t>
            </a:r>
          </a:p>
          <a:p>
            <a:r>
              <a:rPr lang="en-IN" sz="1000" dirty="0"/>
              <a:t>float </a:t>
            </a:r>
            <a:r>
              <a:rPr lang="en-IN" sz="1000" dirty="0" err="1"/>
              <a:t>obstacleLeftDistance</a:t>
            </a:r>
            <a:r>
              <a:rPr lang="en-IN" sz="1000" dirty="0"/>
              <a:t>;</a:t>
            </a:r>
          </a:p>
          <a:p>
            <a:r>
              <a:rPr lang="en-IN" sz="1000" dirty="0"/>
              <a:t>float </a:t>
            </a:r>
            <a:r>
              <a:rPr lang="en-IN" sz="1000" dirty="0" err="1"/>
              <a:t>obstacleRightDistance</a:t>
            </a:r>
            <a:r>
              <a:rPr lang="en-IN" sz="1000" dirty="0"/>
              <a:t>;</a:t>
            </a:r>
          </a:p>
          <a:p>
            <a:r>
              <a:rPr lang="en-IN" sz="1000" dirty="0"/>
              <a:t>void setup() {</a:t>
            </a:r>
          </a:p>
          <a:p>
            <a:r>
              <a:rPr lang="en-IN" sz="1000" dirty="0"/>
              <a:t>  // Initialize motor control pins as outputs</a:t>
            </a:r>
          </a:p>
          <a:p>
            <a:r>
              <a:rPr lang="en-IN" sz="1000" dirty="0"/>
              <a:t>  </a:t>
            </a:r>
            <a:r>
              <a:rPr lang="en-IN" sz="1000" dirty="0" err="1"/>
              <a:t>pinMode</a:t>
            </a:r>
            <a:r>
              <a:rPr lang="en-IN" sz="1000" dirty="0"/>
              <a:t>(</a:t>
            </a:r>
            <a:r>
              <a:rPr lang="en-IN" sz="1000" dirty="0" err="1"/>
              <a:t>motorFrontLeftPin</a:t>
            </a:r>
            <a:r>
              <a:rPr lang="en-IN" sz="1000" dirty="0"/>
              <a:t>, OUTPUT);</a:t>
            </a:r>
          </a:p>
          <a:p>
            <a:r>
              <a:rPr lang="en-IN" sz="1000" dirty="0"/>
              <a:t>  </a:t>
            </a:r>
            <a:r>
              <a:rPr lang="en-IN" sz="1000" dirty="0" err="1"/>
              <a:t>pinMode</a:t>
            </a:r>
            <a:r>
              <a:rPr lang="en-IN" sz="1000" dirty="0"/>
              <a:t>(</a:t>
            </a:r>
            <a:r>
              <a:rPr lang="en-IN" sz="1000" dirty="0" err="1"/>
              <a:t>motorFrontRightPin</a:t>
            </a:r>
            <a:r>
              <a:rPr lang="en-IN" sz="1000" dirty="0"/>
              <a:t>, OUTPUT);</a:t>
            </a:r>
          </a:p>
          <a:p>
            <a:r>
              <a:rPr lang="en-IN" sz="1000" dirty="0"/>
              <a:t>  </a:t>
            </a:r>
            <a:r>
              <a:rPr lang="en-IN" sz="1000" dirty="0" err="1"/>
              <a:t>pinMode</a:t>
            </a:r>
            <a:r>
              <a:rPr lang="en-IN" sz="1000" dirty="0"/>
              <a:t>(</a:t>
            </a:r>
            <a:r>
              <a:rPr lang="en-IN" sz="1000" dirty="0" err="1"/>
              <a:t>motorBackLeftPin</a:t>
            </a:r>
            <a:r>
              <a:rPr lang="en-IN" sz="1000" dirty="0"/>
              <a:t>, OUTPUT);</a:t>
            </a:r>
          </a:p>
          <a:p>
            <a:r>
              <a:rPr lang="en-IN" sz="1000" dirty="0"/>
              <a:t>  </a:t>
            </a:r>
            <a:r>
              <a:rPr lang="en-IN" sz="1000" dirty="0" err="1"/>
              <a:t>pinMode</a:t>
            </a:r>
            <a:r>
              <a:rPr lang="en-IN" sz="1000" dirty="0"/>
              <a:t>(</a:t>
            </a:r>
            <a:r>
              <a:rPr lang="en-IN" sz="1000" dirty="0" err="1"/>
              <a:t>motorBackRightPin</a:t>
            </a:r>
            <a:r>
              <a:rPr lang="en-IN" sz="1000" dirty="0"/>
              <a:t>, OUTPUT);</a:t>
            </a:r>
          </a:p>
          <a:p>
            <a:r>
              <a:rPr lang="en-IN" sz="1000" dirty="0"/>
              <a:t>  // Attach servo motor</a:t>
            </a:r>
          </a:p>
          <a:p>
            <a:r>
              <a:rPr lang="en-IN" sz="1000" dirty="0"/>
              <a:t>  </a:t>
            </a:r>
            <a:r>
              <a:rPr lang="en-IN" sz="1000" dirty="0" err="1"/>
              <a:t>cameraServo.attach</a:t>
            </a:r>
            <a:r>
              <a:rPr lang="en-IN" sz="1000" dirty="0"/>
              <a:t>(6);</a:t>
            </a:r>
          </a:p>
          <a:p>
            <a:r>
              <a:rPr lang="en-IN" sz="1000" dirty="0"/>
              <a:t>  // Initialize gesture sensor and obstacle detection sensors</a:t>
            </a:r>
          </a:p>
          <a:p>
            <a:r>
              <a:rPr lang="en-IN" sz="1000" dirty="0"/>
              <a:t>  </a:t>
            </a:r>
            <a:r>
              <a:rPr lang="en-IN" sz="1000" dirty="0" err="1"/>
              <a:t>pinMode</a:t>
            </a:r>
            <a:r>
              <a:rPr lang="en-IN" sz="1000" dirty="0"/>
              <a:t>(</a:t>
            </a:r>
            <a:r>
              <a:rPr lang="en-IN" sz="1000" dirty="0" err="1"/>
              <a:t>gestureSensorPin</a:t>
            </a:r>
            <a:r>
              <a:rPr lang="en-IN" sz="1000" dirty="0"/>
              <a:t>, INPUT);</a:t>
            </a:r>
          </a:p>
          <a:p>
            <a:r>
              <a:rPr lang="en-IN" sz="1000" dirty="0"/>
              <a:t>  </a:t>
            </a:r>
            <a:r>
              <a:rPr lang="en-IN" sz="1000" dirty="0" err="1"/>
              <a:t>pinMode</a:t>
            </a:r>
            <a:r>
              <a:rPr lang="en-IN" sz="1000" dirty="0"/>
              <a:t>(</a:t>
            </a:r>
            <a:r>
              <a:rPr lang="en-IN" sz="1000" dirty="0" err="1"/>
              <a:t>obstacleFrontPin</a:t>
            </a:r>
            <a:r>
              <a:rPr lang="en-IN" sz="1000" dirty="0"/>
              <a:t>, OUTPUT);</a:t>
            </a:r>
          </a:p>
          <a:p>
            <a:r>
              <a:rPr lang="en-IN" sz="1000" dirty="0"/>
              <a:t>  </a:t>
            </a:r>
            <a:r>
              <a:rPr lang="en-IN" sz="1000" dirty="0" err="1"/>
              <a:t>pinMode</a:t>
            </a:r>
            <a:r>
              <a:rPr lang="en-IN" sz="1000" dirty="0"/>
              <a:t>(</a:t>
            </a:r>
            <a:r>
              <a:rPr lang="en-IN" sz="1000" dirty="0" err="1"/>
              <a:t>obstacleBackPin</a:t>
            </a:r>
            <a:r>
              <a:rPr lang="en-IN" sz="1000" dirty="0"/>
              <a:t>, OUTPUT);</a:t>
            </a:r>
          </a:p>
          <a:p>
            <a:r>
              <a:rPr lang="en-IN" sz="1000" dirty="0"/>
              <a:t>  </a:t>
            </a:r>
            <a:r>
              <a:rPr lang="en-IN" sz="1000" dirty="0" err="1"/>
              <a:t>pinMode</a:t>
            </a:r>
            <a:r>
              <a:rPr lang="en-IN" sz="1000" dirty="0"/>
              <a:t>(</a:t>
            </a:r>
            <a:r>
              <a:rPr lang="en-IN" sz="1000" dirty="0" err="1"/>
              <a:t>obstacleLeftPin</a:t>
            </a:r>
            <a:r>
              <a:rPr lang="en-IN" sz="1000" dirty="0"/>
              <a:t>, OUTPUT);</a:t>
            </a:r>
          </a:p>
          <a:p>
            <a:r>
              <a:rPr lang="en-IN" sz="1000" dirty="0"/>
              <a:t>  </a:t>
            </a:r>
            <a:r>
              <a:rPr lang="en-IN" sz="1000" dirty="0" err="1"/>
              <a:t>pinMode</a:t>
            </a:r>
            <a:r>
              <a:rPr lang="en-IN" sz="1000" dirty="0"/>
              <a:t>(</a:t>
            </a:r>
            <a:r>
              <a:rPr lang="en-IN" sz="1000" dirty="0" err="1"/>
              <a:t>obstacleRightPin</a:t>
            </a:r>
            <a:r>
              <a:rPr lang="en-IN" sz="1000" dirty="0"/>
              <a:t>, OUTPUT);</a:t>
            </a:r>
          </a:p>
          <a:p>
            <a:r>
              <a:rPr lang="en-IN" sz="1000" dirty="0"/>
              <a:t>  // Initialize serial communication for debugging (optional)</a:t>
            </a:r>
          </a:p>
          <a:p>
            <a:r>
              <a:rPr lang="en-IN" sz="1000" dirty="0"/>
              <a:t>  </a:t>
            </a:r>
            <a:r>
              <a:rPr lang="en-IN" sz="1000" dirty="0" err="1"/>
              <a:t>Serial.begin</a:t>
            </a:r>
            <a:r>
              <a:rPr lang="en-IN" sz="1000" dirty="0"/>
              <a:t>(9600);</a:t>
            </a:r>
          </a:p>
          <a:p>
            <a:r>
              <a:rPr lang="en-IN" sz="1000" dirty="0"/>
              <a:t>}</a:t>
            </a:r>
          </a:p>
        </p:txBody>
      </p:sp>
      <p:sp>
        <p:nvSpPr>
          <p:cNvPr id="12" name="TextBox 11">
            <a:extLst>
              <a:ext uri="{FF2B5EF4-FFF2-40B4-BE49-F238E27FC236}">
                <a16:creationId xmlns:a16="http://schemas.microsoft.com/office/drawing/2014/main" id="{5A87F2DE-A94D-07C6-AC48-0F29B79E7512}"/>
              </a:ext>
            </a:extLst>
          </p:cNvPr>
          <p:cNvSpPr txBox="1"/>
          <p:nvPr/>
        </p:nvSpPr>
        <p:spPr>
          <a:xfrm>
            <a:off x="3986213" y="917912"/>
            <a:ext cx="6097904" cy="5632311"/>
          </a:xfrm>
          <a:prstGeom prst="rect">
            <a:avLst/>
          </a:prstGeom>
          <a:noFill/>
        </p:spPr>
        <p:txBody>
          <a:bodyPr wrap="square">
            <a:spAutoFit/>
          </a:bodyPr>
          <a:lstStyle/>
          <a:p>
            <a:r>
              <a:rPr lang="en-IN" sz="1000" dirty="0"/>
              <a:t>void loop() {</a:t>
            </a:r>
          </a:p>
          <a:p>
            <a:r>
              <a:rPr lang="en-IN" sz="1000" dirty="0"/>
              <a:t>  // Read sensor values</a:t>
            </a:r>
          </a:p>
          <a:p>
            <a:r>
              <a:rPr lang="en-IN" sz="1000" dirty="0"/>
              <a:t>  </a:t>
            </a:r>
            <a:r>
              <a:rPr lang="en-IN" sz="1000" dirty="0" err="1"/>
              <a:t>gestureValue</a:t>
            </a:r>
            <a:r>
              <a:rPr lang="en-IN" sz="1000" dirty="0"/>
              <a:t> = </a:t>
            </a:r>
            <a:r>
              <a:rPr lang="en-IN" sz="1000" dirty="0" err="1"/>
              <a:t>analogRead</a:t>
            </a:r>
            <a:r>
              <a:rPr lang="en-IN" sz="1000" dirty="0"/>
              <a:t>(</a:t>
            </a:r>
            <a:r>
              <a:rPr lang="en-IN" sz="1000" dirty="0" err="1"/>
              <a:t>gestureSensorPin</a:t>
            </a:r>
            <a:r>
              <a:rPr lang="en-IN" sz="1000" dirty="0"/>
              <a:t>);</a:t>
            </a:r>
          </a:p>
          <a:p>
            <a:r>
              <a:rPr lang="en-IN" sz="1000" dirty="0"/>
              <a:t>  </a:t>
            </a:r>
            <a:r>
              <a:rPr lang="en-IN" sz="1000" dirty="0" err="1"/>
              <a:t>obstacleFrontDistance</a:t>
            </a:r>
            <a:r>
              <a:rPr lang="en-IN" sz="1000" dirty="0"/>
              <a:t> = </a:t>
            </a:r>
            <a:r>
              <a:rPr lang="en-IN" sz="1000" dirty="0" err="1"/>
              <a:t>readObstacleSensor</a:t>
            </a:r>
            <a:r>
              <a:rPr lang="en-IN" sz="1000" dirty="0"/>
              <a:t>(</a:t>
            </a:r>
            <a:r>
              <a:rPr lang="en-IN" sz="1000" dirty="0" err="1"/>
              <a:t>obstacleFrontPin</a:t>
            </a:r>
            <a:r>
              <a:rPr lang="en-IN" sz="1000" dirty="0"/>
              <a:t>);</a:t>
            </a:r>
          </a:p>
          <a:p>
            <a:r>
              <a:rPr lang="en-IN" sz="1000" dirty="0"/>
              <a:t>  </a:t>
            </a:r>
            <a:r>
              <a:rPr lang="en-IN" sz="1000" dirty="0" err="1"/>
              <a:t>obstacleBackDistance</a:t>
            </a:r>
            <a:r>
              <a:rPr lang="en-IN" sz="1000" dirty="0"/>
              <a:t> = </a:t>
            </a:r>
            <a:r>
              <a:rPr lang="en-IN" sz="1000" dirty="0" err="1"/>
              <a:t>readObstacleSensor</a:t>
            </a:r>
            <a:r>
              <a:rPr lang="en-IN" sz="1000" dirty="0"/>
              <a:t>(</a:t>
            </a:r>
            <a:r>
              <a:rPr lang="en-IN" sz="1000" dirty="0" err="1"/>
              <a:t>obstacleBackPin</a:t>
            </a:r>
            <a:r>
              <a:rPr lang="en-IN" sz="1000" dirty="0"/>
              <a:t>);</a:t>
            </a:r>
          </a:p>
          <a:p>
            <a:r>
              <a:rPr lang="en-IN" sz="1000" dirty="0"/>
              <a:t>  </a:t>
            </a:r>
            <a:r>
              <a:rPr lang="en-IN" sz="1000" dirty="0" err="1"/>
              <a:t>obstacleLeftDistance</a:t>
            </a:r>
            <a:r>
              <a:rPr lang="en-IN" sz="1000" dirty="0"/>
              <a:t> = </a:t>
            </a:r>
            <a:r>
              <a:rPr lang="en-IN" sz="1000" dirty="0" err="1"/>
              <a:t>readObstacleSensor</a:t>
            </a:r>
            <a:r>
              <a:rPr lang="en-IN" sz="1000" dirty="0"/>
              <a:t>(</a:t>
            </a:r>
            <a:r>
              <a:rPr lang="en-IN" sz="1000" dirty="0" err="1"/>
              <a:t>obstacleLeftPin</a:t>
            </a:r>
            <a:r>
              <a:rPr lang="en-IN" sz="1000" dirty="0"/>
              <a:t>);</a:t>
            </a:r>
          </a:p>
          <a:p>
            <a:r>
              <a:rPr lang="en-IN" sz="1000" dirty="0"/>
              <a:t>  </a:t>
            </a:r>
            <a:r>
              <a:rPr lang="en-IN" sz="1000" dirty="0" err="1"/>
              <a:t>obstacleRightDistance</a:t>
            </a:r>
            <a:r>
              <a:rPr lang="en-IN" sz="1000" dirty="0"/>
              <a:t> = </a:t>
            </a:r>
            <a:r>
              <a:rPr lang="en-IN" sz="1000" dirty="0" err="1"/>
              <a:t>readObstacleSensor</a:t>
            </a:r>
            <a:r>
              <a:rPr lang="en-IN" sz="1000" dirty="0"/>
              <a:t>(</a:t>
            </a:r>
            <a:r>
              <a:rPr lang="en-IN" sz="1000" dirty="0" err="1"/>
              <a:t>obstacleRightPin</a:t>
            </a:r>
            <a:r>
              <a:rPr lang="en-IN" sz="1000" dirty="0"/>
              <a:t>);</a:t>
            </a:r>
          </a:p>
          <a:p>
            <a:r>
              <a:rPr lang="en-IN" sz="1000" dirty="0"/>
              <a:t>  // Perform gesture recognition and obstacle avoidance logic</a:t>
            </a:r>
          </a:p>
          <a:p>
            <a:r>
              <a:rPr lang="en-IN" sz="1000" dirty="0"/>
              <a:t>  </a:t>
            </a:r>
            <a:r>
              <a:rPr lang="en-IN" sz="1000" dirty="0" err="1"/>
              <a:t>adjustMotorsAndCamera</a:t>
            </a:r>
            <a:r>
              <a:rPr lang="en-IN" sz="1000" dirty="0"/>
              <a:t>();</a:t>
            </a:r>
          </a:p>
          <a:p>
            <a:r>
              <a:rPr lang="en-IN" sz="1000" dirty="0"/>
              <a:t>  // Debugging output (optional)</a:t>
            </a:r>
          </a:p>
          <a:p>
            <a:r>
              <a:rPr lang="en-IN" sz="1000" dirty="0"/>
              <a:t>  </a:t>
            </a:r>
            <a:r>
              <a:rPr lang="en-IN" sz="1000" dirty="0" err="1"/>
              <a:t>Serial.print</a:t>
            </a:r>
            <a:r>
              <a:rPr lang="en-IN" sz="1000" dirty="0"/>
              <a:t>("Gesture Value: ");</a:t>
            </a:r>
          </a:p>
          <a:p>
            <a:r>
              <a:rPr lang="en-IN" sz="1000" dirty="0"/>
              <a:t>  </a:t>
            </a:r>
            <a:r>
              <a:rPr lang="en-IN" sz="1000" dirty="0" err="1"/>
              <a:t>Serial.println</a:t>
            </a:r>
            <a:r>
              <a:rPr lang="en-IN" sz="1000" dirty="0"/>
              <a:t>(</a:t>
            </a:r>
            <a:r>
              <a:rPr lang="en-IN" sz="1000" dirty="0" err="1"/>
              <a:t>gestureValue</a:t>
            </a:r>
            <a:r>
              <a:rPr lang="en-IN" sz="1000" dirty="0"/>
              <a:t>);</a:t>
            </a:r>
          </a:p>
          <a:p>
            <a:r>
              <a:rPr lang="en-IN" sz="1000" dirty="0"/>
              <a:t>  </a:t>
            </a:r>
            <a:r>
              <a:rPr lang="en-IN" sz="1000" dirty="0" err="1"/>
              <a:t>Serial.print</a:t>
            </a:r>
            <a:r>
              <a:rPr lang="en-IN" sz="1000" dirty="0"/>
              <a:t>("Obstacle Front Distance: ");</a:t>
            </a:r>
          </a:p>
          <a:p>
            <a:r>
              <a:rPr lang="en-IN" sz="1000" dirty="0"/>
              <a:t>  </a:t>
            </a:r>
            <a:r>
              <a:rPr lang="en-IN" sz="1000" dirty="0" err="1"/>
              <a:t>Serial.println</a:t>
            </a:r>
            <a:r>
              <a:rPr lang="en-IN" sz="1000" dirty="0"/>
              <a:t>(</a:t>
            </a:r>
            <a:r>
              <a:rPr lang="en-IN" sz="1000" dirty="0" err="1"/>
              <a:t>obstacleFrontDistance</a:t>
            </a:r>
            <a:r>
              <a:rPr lang="en-IN" sz="1000" dirty="0"/>
              <a:t>);</a:t>
            </a:r>
          </a:p>
          <a:p>
            <a:r>
              <a:rPr lang="en-IN" sz="1000" dirty="0"/>
              <a:t>  </a:t>
            </a:r>
            <a:r>
              <a:rPr lang="en-IN" sz="1000" dirty="0" err="1"/>
              <a:t>Serial.print</a:t>
            </a:r>
            <a:r>
              <a:rPr lang="en-IN" sz="1000" dirty="0"/>
              <a:t>("Obstacle Back Distance: ");</a:t>
            </a:r>
          </a:p>
          <a:p>
            <a:r>
              <a:rPr lang="en-IN" sz="1000" dirty="0"/>
              <a:t>  </a:t>
            </a:r>
            <a:r>
              <a:rPr lang="en-IN" sz="1000" dirty="0" err="1"/>
              <a:t>Serial.println</a:t>
            </a:r>
            <a:r>
              <a:rPr lang="en-IN" sz="1000" dirty="0"/>
              <a:t>(</a:t>
            </a:r>
            <a:r>
              <a:rPr lang="en-IN" sz="1000" dirty="0" err="1"/>
              <a:t>obstacleBackDistance</a:t>
            </a:r>
            <a:r>
              <a:rPr lang="en-IN" sz="1000" dirty="0"/>
              <a:t>);</a:t>
            </a:r>
          </a:p>
          <a:p>
            <a:r>
              <a:rPr lang="en-IN" sz="1000" dirty="0"/>
              <a:t>  </a:t>
            </a:r>
            <a:r>
              <a:rPr lang="en-IN" sz="1000" dirty="0" err="1"/>
              <a:t>Serial.print</a:t>
            </a:r>
            <a:r>
              <a:rPr lang="en-IN" sz="1000" dirty="0"/>
              <a:t>("Obstacle Left Distance: ");</a:t>
            </a:r>
          </a:p>
          <a:p>
            <a:r>
              <a:rPr lang="en-IN" sz="1000" dirty="0"/>
              <a:t>  </a:t>
            </a:r>
            <a:r>
              <a:rPr lang="en-IN" sz="1000" dirty="0" err="1"/>
              <a:t>Serial.println</a:t>
            </a:r>
            <a:r>
              <a:rPr lang="en-IN" sz="1000" dirty="0"/>
              <a:t>(</a:t>
            </a:r>
            <a:r>
              <a:rPr lang="en-IN" sz="1000" dirty="0" err="1"/>
              <a:t>obstacleLeftDistance</a:t>
            </a:r>
            <a:r>
              <a:rPr lang="en-IN" sz="1000" dirty="0"/>
              <a:t>);</a:t>
            </a:r>
          </a:p>
          <a:p>
            <a:r>
              <a:rPr lang="en-IN" sz="1000" dirty="0"/>
              <a:t>  </a:t>
            </a:r>
            <a:r>
              <a:rPr lang="en-IN" sz="1000" dirty="0" err="1"/>
              <a:t>Serial.print</a:t>
            </a:r>
            <a:r>
              <a:rPr lang="en-IN" sz="1000" dirty="0"/>
              <a:t>("Obstacle Right Distance: ");</a:t>
            </a:r>
          </a:p>
          <a:p>
            <a:r>
              <a:rPr lang="en-IN" sz="1000" dirty="0"/>
              <a:t>  </a:t>
            </a:r>
            <a:r>
              <a:rPr lang="en-IN" sz="1000" dirty="0" err="1"/>
              <a:t>Serial.println</a:t>
            </a:r>
            <a:r>
              <a:rPr lang="en-IN" sz="1000" dirty="0"/>
              <a:t>(</a:t>
            </a:r>
            <a:r>
              <a:rPr lang="en-IN" sz="1000" dirty="0" err="1"/>
              <a:t>obstacleRightDistance</a:t>
            </a:r>
            <a:r>
              <a:rPr lang="en-IN" sz="1000" dirty="0"/>
              <a:t>);</a:t>
            </a:r>
          </a:p>
          <a:p>
            <a:r>
              <a:rPr lang="en-IN" sz="1000" dirty="0"/>
              <a:t>  // Delay to control loop frequency</a:t>
            </a:r>
          </a:p>
          <a:p>
            <a:r>
              <a:rPr lang="en-IN" sz="1000" dirty="0"/>
              <a:t>  delay(100);</a:t>
            </a:r>
          </a:p>
          <a:p>
            <a:r>
              <a:rPr lang="en-IN" sz="1000" dirty="0"/>
              <a:t>}</a:t>
            </a:r>
          </a:p>
          <a:p>
            <a:r>
              <a:rPr lang="en-IN" sz="1000" dirty="0"/>
              <a:t>float </a:t>
            </a:r>
            <a:r>
              <a:rPr lang="en-IN" sz="1000" dirty="0" err="1"/>
              <a:t>readObstacleSensor</a:t>
            </a:r>
            <a:r>
              <a:rPr lang="en-IN" sz="1000" dirty="0"/>
              <a:t>(int pin) {</a:t>
            </a:r>
          </a:p>
          <a:p>
            <a:r>
              <a:rPr lang="en-IN" sz="1000" dirty="0"/>
              <a:t>  // Measure distance using an ultrasonic sensor (HC-SR04)</a:t>
            </a:r>
          </a:p>
          <a:p>
            <a:r>
              <a:rPr lang="en-IN" sz="1000" dirty="0"/>
              <a:t>  </a:t>
            </a:r>
            <a:r>
              <a:rPr lang="en-IN" sz="1000" dirty="0" err="1"/>
              <a:t>digitalWrite</a:t>
            </a:r>
            <a:r>
              <a:rPr lang="en-IN" sz="1000" dirty="0"/>
              <a:t>(pin, LOW);</a:t>
            </a:r>
          </a:p>
          <a:p>
            <a:r>
              <a:rPr lang="en-IN" sz="1000" dirty="0"/>
              <a:t>  </a:t>
            </a:r>
            <a:r>
              <a:rPr lang="en-IN" sz="1000" dirty="0" err="1"/>
              <a:t>delayMicroseconds</a:t>
            </a:r>
            <a:r>
              <a:rPr lang="en-IN" sz="1000" dirty="0"/>
              <a:t>(2);</a:t>
            </a:r>
          </a:p>
          <a:p>
            <a:r>
              <a:rPr lang="en-IN" sz="1000" dirty="0"/>
              <a:t>  </a:t>
            </a:r>
            <a:r>
              <a:rPr lang="en-IN" sz="1000" dirty="0" err="1"/>
              <a:t>digitalWrite</a:t>
            </a:r>
            <a:r>
              <a:rPr lang="en-IN" sz="1000" dirty="0"/>
              <a:t>(pin, HIGH);</a:t>
            </a:r>
          </a:p>
          <a:p>
            <a:r>
              <a:rPr lang="en-IN" sz="1000" dirty="0"/>
              <a:t>  </a:t>
            </a:r>
            <a:r>
              <a:rPr lang="en-IN" sz="1000" dirty="0" err="1"/>
              <a:t>delayMicroseconds</a:t>
            </a:r>
            <a:r>
              <a:rPr lang="en-IN" sz="1000" dirty="0"/>
              <a:t>(10);</a:t>
            </a:r>
          </a:p>
          <a:p>
            <a:r>
              <a:rPr lang="en-IN" sz="1000" dirty="0"/>
              <a:t>  </a:t>
            </a:r>
            <a:r>
              <a:rPr lang="en-IN" sz="1000" dirty="0" err="1"/>
              <a:t>digitalWrite</a:t>
            </a:r>
            <a:r>
              <a:rPr lang="en-IN" sz="1000" dirty="0"/>
              <a:t>(pin, LOW);</a:t>
            </a:r>
          </a:p>
          <a:p>
            <a:r>
              <a:rPr lang="en-IN" sz="1000" dirty="0"/>
              <a:t>  long duration = </a:t>
            </a:r>
            <a:r>
              <a:rPr lang="en-IN" sz="1000" dirty="0" err="1"/>
              <a:t>pulseIn</a:t>
            </a:r>
            <a:r>
              <a:rPr lang="en-IN" sz="1000" dirty="0"/>
              <a:t>(pin, HIGH);</a:t>
            </a:r>
          </a:p>
          <a:p>
            <a:r>
              <a:rPr lang="en-IN" sz="1000" dirty="0"/>
              <a:t>  // Speed of sound in air at 20°C is approximately 343 meters per second</a:t>
            </a:r>
          </a:p>
          <a:p>
            <a:r>
              <a:rPr lang="en-IN" sz="1000" dirty="0"/>
              <a:t>  // Divide by 2 to account for the round trip of the sound wave</a:t>
            </a:r>
          </a:p>
          <a:p>
            <a:r>
              <a:rPr lang="en-IN" sz="1000" dirty="0"/>
              <a:t>  float distance = duration * 0.0343 / 2;</a:t>
            </a:r>
          </a:p>
          <a:p>
            <a:r>
              <a:rPr lang="en-IN" sz="1000" dirty="0"/>
              <a:t>  return distance;</a:t>
            </a:r>
          </a:p>
          <a:p>
            <a:r>
              <a:rPr lang="en-IN" sz="1000" dirty="0"/>
              <a:t>}</a:t>
            </a:r>
          </a:p>
        </p:txBody>
      </p:sp>
      <p:sp>
        <p:nvSpPr>
          <p:cNvPr id="14" name="TextBox 13">
            <a:extLst>
              <a:ext uri="{FF2B5EF4-FFF2-40B4-BE49-F238E27FC236}">
                <a16:creationId xmlns:a16="http://schemas.microsoft.com/office/drawing/2014/main" id="{2751DB0A-D991-12C0-46DE-6A2216CA35C1}"/>
              </a:ext>
            </a:extLst>
          </p:cNvPr>
          <p:cNvSpPr txBox="1"/>
          <p:nvPr/>
        </p:nvSpPr>
        <p:spPr>
          <a:xfrm>
            <a:off x="7989569" y="917912"/>
            <a:ext cx="4202431" cy="3939540"/>
          </a:xfrm>
          <a:prstGeom prst="rect">
            <a:avLst/>
          </a:prstGeom>
          <a:noFill/>
        </p:spPr>
        <p:txBody>
          <a:bodyPr wrap="square">
            <a:spAutoFit/>
          </a:bodyPr>
          <a:lstStyle/>
          <a:p>
            <a:r>
              <a:rPr lang="en-IN" sz="1000" dirty="0"/>
              <a:t>void </a:t>
            </a:r>
            <a:r>
              <a:rPr lang="en-IN" sz="1000" dirty="0" err="1"/>
              <a:t>adjustMotorsAndCamera</a:t>
            </a:r>
            <a:r>
              <a:rPr lang="en-IN" sz="1000" dirty="0"/>
              <a:t>() {</a:t>
            </a:r>
          </a:p>
          <a:p>
            <a:r>
              <a:rPr lang="en-IN" sz="1000" dirty="0"/>
              <a:t>  // Implement your gesture recognition, obstacle avoidance, and motor control here</a:t>
            </a:r>
          </a:p>
          <a:p>
            <a:r>
              <a:rPr lang="en-IN" sz="1000" dirty="0"/>
              <a:t>  // You can use the sensor readings and gestures to adjust motor speeds and </a:t>
            </a:r>
            <a:r>
              <a:rPr lang="en-IN" sz="1000" dirty="0" err="1"/>
              <a:t>cameraServo</a:t>
            </a:r>
            <a:r>
              <a:rPr lang="en-IN" sz="1000" dirty="0"/>
              <a:t> position.</a:t>
            </a:r>
          </a:p>
          <a:p>
            <a:r>
              <a:rPr lang="en-IN" sz="1000" dirty="0"/>
              <a:t>  // For example, you can check obstacle distances and adjust motor speeds to avoid obstacles.</a:t>
            </a:r>
          </a:p>
          <a:p>
            <a:r>
              <a:rPr lang="en-IN" sz="1000" dirty="0"/>
              <a:t>  // You can also control the camera servo based on </a:t>
            </a:r>
            <a:r>
              <a:rPr lang="en-IN" sz="1000" dirty="0" err="1"/>
              <a:t>gestureValue</a:t>
            </a:r>
            <a:r>
              <a:rPr lang="en-IN" sz="1000" dirty="0"/>
              <a:t> to adjust the camera or gimbal.</a:t>
            </a:r>
          </a:p>
          <a:p>
            <a:r>
              <a:rPr lang="en-IN" sz="1000" dirty="0"/>
              <a:t>  // Example: Adjust the front left motor speed based on the front obstacle distance</a:t>
            </a:r>
          </a:p>
          <a:p>
            <a:r>
              <a:rPr lang="en-IN" sz="1000" dirty="0"/>
              <a:t>  if (</a:t>
            </a:r>
            <a:r>
              <a:rPr lang="en-IN" sz="1000" dirty="0" err="1"/>
              <a:t>obstacleFrontDistance</a:t>
            </a:r>
            <a:r>
              <a:rPr lang="en-IN" sz="1000" dirty="0"/>
              <a:t> &lt; 20) {</a:t>
            </a:r>
          </a:p>
          <a:p>
            <a:r>
              <a:rPr lang="en-IN" sz="1000" dirty="0"/>
              <a:t>    // If an obstacle is too close, reduce the motor speed or stop the motor</a:t>
            </a:r>
          </a:p>
          <a:p>
            <a:r>
              <a:rPr lang="en-IN" sz="1000" dirty="0"/>
              <a:t>    </a:t>
            </a:r>
            <a:r>
              <a:rPr lang="en-IN" sz="1000" dirty="0" err="1"/>
              <a:t>analogWrite</a:t>
            </a:r>
            <a:r>
              <a:rPr lang="en-IN" sz="1000" dirty="0"/>
              <a:t>(</a:t>
            </a:r>
            <a:r>
              <a:rPr lang="en-IN" sz="1000" dirty="0" err="1"/>
              <a:t>motorFrontLeftPin</a:t>
            </a:r>
            <a:r>
              <a:rPr lang="en-IN" sz="1000" dirty="0"/>
              <a:t>, 0);</a:t>
            </a:r>
          </a:p>
          <a:p>
            <a:r>
              <a:rPr lang="en-IN" sz="1000" dirty="0"/>
              <a:t>  } else {</a:t>
            </a:r>
          </a:p>
          <a:p>
            <a:r>
              <a:rPr lang="en-IN" sz="1000" dirty="0"/>
              <a:t>    // Otherwise, set the motor speed to a normal value</a:t>
            </a:r>
          </a:p>
          <a:p>
            <a:r>
              <a:rPr lang="en-IN" sz="1000" dirty="0"/>
              <a:t>    </a:t>
            </a:r>
            <a:r>
              <a:rPr lang="en-IN" sz="1000" dirty="0" err="1"/>
              <a:t>analogWrite</a:t>
            </a:r>
            <a:r>
              <a:rPr lang="en-IN" sz="1000" dirty="0"/>
              <a:t>(</a:t>
            </a:r>
            <a:r>
              <a:rPr lang="en-IN" sz="1000" dirty="0" err="1"/>
              <a:t>motorFrontLeftPin</a:t>
            </a:r>
            <a:r>
              <a:rPr lang="en-IN" sz="1000" dirty="0"/>
              <a:t>, 255);</a:t>
            </a:r>
          </a:p>
          <a:p>
            <a:r>
              <a:rPr lang="en-IN" sz="1000" dirty="0"/>
              <a:t>  }</a:t>
            </a:r>
          </a:p>
          <a:p>
            <a:r>
              <a:rPr lang="en-IN" sz="1000" dirty="0"/>
              <a:t>  // Example: Control the camera servo based on gesture value</a:t>
            </a:r>
          </a:p>
          <a:p>
            <a:r>
              <a:rPr lang="en-IN" sz="1000" dirty="0"/>
              <a:t>  int </a:t>
            </a:r>
            <a:r>
              <a:rPr lang="en-IN" sz="1000" dirty="0" err="1"/>
              <a:t>cameraAngle</a:t>
            </a:r>
            <a:r>
              <a:rPr lang="en-IN" sz="1000" dirty="0"/>
              <a:t> = map(</a:t>
            </a:r>
            <a:r>
              <a:rPr lang="en-IN" sz="1000" dirty="0" err="1"/>
              <a:t>gestureValue</a:t>
            </a:r>
            <a:r>
              <a:rPr lang="en-IN" sz="1000" dirty="0"/>
              <a:t>, 0, 1023, 0, 180);</a:t>
            </a:r>
          </a:p>
          <a:p>
            <a:r>
              <a:rPr lang="en-IN" sz="1000" dirty="0"/>
              <a:t>  </a:t>
            </a:r>
            <a:r>
              <a:rPr lang="en-IN" sz="1000" dirty="0" err="1"/>
              <a:t>cameraServo.write</a:t>
            </a:r>
            <a:r>
              <a:rPr lang="en-IN" sz="1000" dirty="0"/>
              <a:t>(</a:t>
            </a:r>
            <a:r>
              <a:rPr lang="en-IN" sz="1000" dirty="0" err="1"/>
              <a:t>cameraAngle</a:t>
            </a:r>
            <a:r>
              <a:rPr lang="en-IN" sz="1000" dirty="0"/>
              <a:t>);</a:t>
            </a:r>
          </a:p>
          <a:p>
            <a:r>
              <a:rPr lang="en-IN" sz="1000" dirty="0"/>
              <a:t>}</a:t>
            </a:r>
          </a:p>
          <a:p>
            <a:r>
              <a:rPr lang="en-IN" sz="1000" dirty="0"/>
              <a:t>// Implement your gesture recognition, obstacle avoidance, and motor control functions here</a:t>
            </a:r>
          </a:p>
        </p:txBody>
      </p:sp>
      <p:pic>
        <p:nvPicPr>
          <p:cNvPr id="16" name="Picture 15">
            <a:extLst>
              <a:ext uri="{FF2B5EF4-FFF2-40B4-BE49-F238E27FC236}">
                <a16:creationId xmlns:a16="http://schemas.microsoft.com/office/drawing/2014/main" id="{0F224BF1-4596-C4E3-716A-88610C16B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6820" y="4990028"/>
            <a:ext cx="2971800" cy="1560195"/>
          </a:xfrm>
          <a:prstGeom prst="rect">
            <a:avLst/>
          </a:prstGeom>
        </p:spPr>
      </p:pic>
    </p:spTree>
    <p:extLst>
      <p:ext uri="{BB962C8B-B14F-4D97-AF65-F5344CB8AC3E}">
        <p14:creationId xmlns:p14="http://schemas.microsoft.com/office/powerpoint/2010/main" val="502622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2635</Words>
  <Application>Microsoft Office PowerPoint</Application>
  <PresentationFormat>Widescreen</PresentationFormat>
  <Paragraphs>290</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Bookman Old Style</vt:lpstr>
      <vt:lpstr>Calibri</vt:lpstr>
      <vt:lpstr>Calibri Light</vt:lpstr>
      <vt:lpstr>Rockwell</vt:lpstr>
      <vt:lpstr>Söhne</vt:lpstr>
      <vt:lpstr>Damask</vt:lpstr>
      <vt:lpstr>Office Theme</vt:lpstr>
      <vt:lpstr>MALLA REDDY COLLEGE OF ENGINEERING &amp; TECHNOLOGY</vt:lpstr>
      <vt:lpstr>ABSTRACT</vt:lpstr>
      <vt:lpstr>PowerPoint Presentation</vt:lpstr>
      <vt:lpstr>PowerPoint Presentation</vt:lpstr>
      <vt:lpstr>PowerPoint Presentation</vt:lpstr>
      <vt:lpstr>AIML MODEL ANALYSIS MODEL – JUPYTER NOTEBOOK</vt:lpstr>
      <vt:lpstr>DATA USED IN THE MODEL – CSV FILE</vt:lpstr>
      <vt:lpstr>AIML MODEL OUTPUT</vt:lpstr>
      <vt:lpstr>GESTURE CONTROL PROGRAM – ARDUINO IDE</vt:lpstr>
      <vt:lpstr>GESTURE CONTROL PROGRAM – OUTPUT </vt:lpstr>
      <vt:lpstr>PARTS TO BE USED </vt:lpstr>
      <vt:lpstr>IOT COMPONENTS USED</vt:lpstr>
      <vt:lpstr>DRONE DESIGN VIEWS – SOLIDWORKS </vt:lpstr>
      <vt:lpstr>DRONE BASIC CIRCUIT DESIGNS - CONNECTIONS</vt:lpstr>
      <vt:lpstr>MANUAL CALCULATIONS</vt:lpstr>
      <vt:lpstr>DRONE MOTOR CALCULATOR &amp; FLIGHT TIME CALCULATOR OUTPUTS</vt:lpstr>
      <vt:lpstr>MANUAL CALCULATIONS</vt:lpstr>
      <vt:lpstr>MANUAL CALCULATIONS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COLLEGE OF ENGINEERING &amp; TECHNOLOGY</dc:title>
  <dc:creator>TIRUMALA SAI NITHIN</dc:creator>
  <cp:lastModifiedBy>TIRUMALA SAI NITHIN</cp:lastModifiedBy>
  <cp:revision>5</cp:revision>
  <dcterms:created xsi:type="dcterms:W3CDTF">2023-10-17T14:05:08Z</dcterms:created>
  <dcterms:modified xsi:type="dcterms:W3CDTF">2023-10-18T04:39:07Z</dcterms:modified>
</cp:coreProperties>
</file>