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thish netapalli" initials="nn" lastIdx="1" clrIdx="0">
    <p:extLst>
      <p:ext uri="{19B8F6BF-5375-455C-9EA6-DF929625EA0E}">
        <p15:presenceInfo xmlns:p15="http://schemas.microsoft.com/office/powerpoint/2012/main" userId="6b27d1ada5aa94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6B71-D92F-203B-D31B-721901F34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7055A-7A39-6095-1862-5F7F46B32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3321D-45AD-5110-8100-FCDA0416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8210-6D85-498B-B1F7-D86CB2E70B2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E7891-A16C-252F-0C5F-C1E9EB39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4A6C5-6377-0DCA-E028-1C583F779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FF22-21DD-4A6F-92E7-130FA8005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28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000D-F74D-F087-6635-272C96CA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1EB4E-48DC-86C6-4306-EB284E1CD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5781E-3152-CD6C-A0D6-3FF178CDE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8210-6D85-498B-B1F7-D86CB2E70B2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012FD-E5E1-F04D-1263-B0F9BB2E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2A29-59B5-28A8-0D20-E4C32628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FF22-21DD-4A6F-92E7-130FA8005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16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F440C-840C-8C86-7E8D-CB08F8453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2D497-15CC-C327-4FEB-42FD449D2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D764E-BC55-498E-F306-D43E65C3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8210-6D85-498B-B1F7-D86CB2E70B2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3F3DA-2E56-188F-11A2-0C170AD6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A13FA-9183-726B-DAE1-E000D9BE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FF22-21DD-4A6F-92E7-130FA8005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98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B2C3-F83D-D586-303E-52A7372D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35ABA-70B1-117D-8E27-43F47D61C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052EE-E57A-71C9-47C2-721F8271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8210-6D85-498B-B1F7-D86CB2E70B2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C09D8-0789-A17C-347D-849CA9EC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C4134-A849-1945-B4B0-001848AC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FF22-21DD-4A6F-92E7-130FA8005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14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2737-15A5-060D-C155-5EEDD927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88901-D0B5-76CA-788D-6601A4E5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E6644-EBA7-763A-E756-B9AE10A7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8210-6D85-498B-B1F7-D86CB2E70B2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805B7-7924-897A-E697-C394B1CD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5532D-2B70-895D-3231-830D6B0A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FF22-21DD-4A6F-92E7-130FA8005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96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3BF8-9283-A5AF-526C-A89748AC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0F2B2-4606-42E3-B6EB-20A13307F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A380F-B280-58A6-263A-B18F04B15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35AF5-4F3C-EBFD-221D-3D62A36CF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8210-6D85-498B-B1F7-D86CB2E70B2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3A246-0A1D-8C5C-4BB6-05F03518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FFF2F-E857-869B-24ED-1AE14222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FF22-21DD-4A6F-92E7-130FA8005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38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D267-3DA1-9D53-D9DF-828087ED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F0E26-395C-3B33-F9CF-A11DCBDCC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30488-5632-BC75-9E06-EE03B2462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FA088-2ADF-5449-4ED8-10FE0B7C1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A5EE5-9663-65F7-A44C-4308ADB02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CD5A6-95FE-6C4F-EEE8-7ADE732F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8210-6D85-498B-B1F7-D86CB2E70B2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0566C0-6D39-AFE4-61D8-CB8601DD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B9F1B3-37F8-1655-3CCC-C3CE9159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FF22-21DD-4A6F-92E7-130FA8005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00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F41E-C585-878B-7934-93C5E915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A7F5D-5160-FFC1-CFD9-E7EE99C3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8210-6D85-498B-B1F7-D86CB2E70B2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C7A5C-2AA0-2017-81CD-ECE0C66F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39E38-3579-C42F-A602-B79A49A4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FF22-21DD-4A6F-92E7-130FA8005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35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CB677C-F91D-EF61-125C-233EDD672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8210-6D85-498B-B1F7-D86CB2E70B2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261301-297B-E175-19E8-6B063CF3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F42C1-47EA-62FE-5318-29C1C146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FF22-21DD-4A6F-92E7-130FA8005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69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0F521-A5CB-DFA2-C131-D0886D2D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676B-EF8F-9F43-130B-D9994E853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941D6-88CB-6601-A8EE-CD98A82EC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45A51-E129-80D0-222D-F691D0C6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8210-6D85-498B-B1F7-D86CB2E70B2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27014-8DE7-20C0-AF35-B3CED73F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00672-7F4B-FE36-54FC-66645C53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FF22-21DD-4A6F-92E7-130FA8005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02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1819-6EA1-BD5A-0B33-634F4841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CA80B-CE0A-D3C0-BB51-C25C776F9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339FC-DE7C-DEC7-6E64-A8FBED1B7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7F102-F465-4E76-B685-4DD1570B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38210-6D85-498B-B1F7-D86CB2E70B2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977D0-780A-0D23-6671-70A3746E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C802D-CB24-2400-658E-16EC8ABD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5FF22-21DD-4A6F-92E7-130FA8005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47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DD28B-55EC-4A0D-E489-EA645C8F9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03136-1A9F-5F1C-7AC4-8EA33B489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40611-46D4-B9B9-1ADC-7F03B7BE1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38210-6D85-498B-B1F7-D86CB2E70B2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80DD5-A268-AE80-1A8A-802BF2E41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12658-2D5D-9785-6516-8E9FF7E70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5FF22-21DD-4A6F-92E7-130FA8005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99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FB32-1CC1-93A5-354E-1AE4509EE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096500" cy="2387600"/>
          </a:xfrm>
        </p:spPr>
        <p:txBody>
          <a:bodyPr/>
          <a:lstStyle/>
          <a:p>
            <a:r>
              <a:rPr lang="en-GB" dirty="0"/>
              <a:t>CUSTOMER CHURN 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EC2D8-B5B0-FAEB-71F3-0CCAFAFFC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5706" y="5135562"/>
            <a:ext cx="4716294" cy="67627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BY</a:t>
            </a:r>
          </a:p>
          <a:p>
            <a:r>
              <a:rPr lang="en-GB" dirty="0"/>
              <a:t>N.NITHISH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63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2D2F-6995-1198-1D41-D209A2B6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860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Table of 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B56EB-9B72-EF10-AC12-91B75029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624"/>
            <a:ext cx="10515600" cy="4889339"/>
          </a:xfrm>
        </p:spPr>
        <p:txBody>
          <a:bodyPr/>
          <a:lstStyle/>
          <a:p>
            <a:r>
              <a:rPr lang="en-IN" dirty="0"/>
              <a:t>1.Project Overview</a:t>
            </a:r>
          </a:p>
          <a:p>
            <a:r>
              <a:rPr lang="en-IN" dirty="0"/>
              <a:t>2.Business Problem</a:t>
            </a:r>
          </a:p>
          <a:p>
            <a:r>
              <a:rPr lang="en-IN" dirty="0"/>
              <a:t>3.Dataset description</a:t>
            </a:r>
          </a:p>
          <a:p>
            <a:r>
              <a:rPr lang="en-IN" dirty="0"/>
              <a:t>4.KPIs and Metrics Tracked</a:t>
            </a:r>
          </a:p>
          <a:p>
            <a:r>
              <a:rPr lang="en-IN" dirty="0"/>
              <a:t>5.Key Insights</a:t>
            </a:r>
          </a:p>
          <a:p>
            <a:r>
              <a:rPr lang="en-IN" dirty="0"/>
              <a:t>6.Conclusion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03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F9ADC-23BB-353B-6EBC-3DDC3B21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2"/>
                </a:solidFill>
              </a:rPr>
              <a:t>Project Overview</a:t>
            </a:r>
            <a:endParaRPr lang="en-IN" b="1" dirty="0">
              <a:solidFill>
                <a:schemeClr val="accent2"/>
              </a:solidFill>
            </a:endParaRPr>
          </a:p>
        </p:txBody>
      </p:sp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ED98E009-87B8-10BD-7348-251673B59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174"/>
            <a:ext cx="11010089" cy="5195179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Objective:</a:t>
            </a:r>
          </a:p>
          <a:p>
            <a:pPr marL="0" indent="0">
              <a:buNone/>
            </a:pPr>
            <a:r>
              <a:rPr lang="en-GB" dirty="0"/>
              <a:t>To analyze customer data and identify key factors contributing to churn, using Power BI for visual exploration and actionable insights.</a:t>
            </a:r>
          </a:p>
          <a:p>
            <a:pPr>
              <a:buNone/>
            </a:pPr>
            <a:r>
              <a:rPr lang="en-GB" b="1" dirty="0"/>
              <a:t>Problem Statement:</a:t>
            </a:r>
          </a:p>
          <a:p>
            <a:pPr>
              <a:buNone/>
            </a:pPr>
            <a:r>
              <a:rPr lang="en-GB" dirty="0"/>
              <a:t>Customer churn negatively impacts revenue and customer lifetime value. </a:t>
            </a:r>
          </a:p>
          <a:p>
            <a:pPr>
              <a:buNone/>
            </a:pPr>
            <a:r>
              <a:rPr lang="en-GB" b="1" dirty="0"/>
              <a:t>Tools &amp; Techniques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Power BI</a:t>
            </a:r>
            <a:r>
              <a:rPr lang="en-GB" dirty="0"/>
              <a:t>: Data modeling, DAX, interactive dashboards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Excel</a:t>
            </a:r>
            <a:r>
              <a:rPr lang="en-GB" dirty="0"/>
              <a:t>: Initial data inspection and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Data Analysis</a:t>
            </a:r>
            <a:r>
              <a:rPr lang="en-GB" dirty="0"/>
              <a:t>: KPI development, segmentation, churn pattern discovery</a:t>
            </a:r>
          </a:p>
          <a:p>
            <a:pPr>
              <a:buNone/>
            </a:pPr>
            <a:endParaRPr lang="en-GB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95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0C41-4DC3-07D6-F0AF-183D86B1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471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2"/>
                </a:solidFill>
              </a:rPr>
              <a:t>Business Problem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A8EC4-1E22-D270-51F5-9B5865E0A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596"/>
            <a:ext cx="11182350" cy="551558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GB" dirty="0"/>
              <a:t>   The telecom company is facing a </a:t>
            </a:r>
            <a:r>
              <a:rPr lang="en-GB" b="1" dirty="0"/>
              <a:t>high customer churn rate</a:t>
            </a:r>
            <a:r>
              <a:rPr lang="en-GB" dirty="0"/>
              <a:t>, which directly  impacts revenue, operational costs, and customer lifetime value. Retaining existing customers is more cost-effective than acquiring new ones, yet the company lacks a clear understanding of: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Why customers are leaving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Which customer segments are at highest risk of churn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What actions can reduce churn and improve retention</a:t>
            </a:r>
          </a:p>
          <a:p>
            <a:pPr>
              <a:buNone/>
            </a:pPr>
            <a:r>
              <a:rPr lang="en-GB" b="1" dirty="0"/>
              <a:t>Business Goal:</a:t>
            </a:r>
          </a:p>
          <a:p>
            <a:pPr>
              <a:buNone/>
            </a:pPr>
            <a:r>
              <a:rPr lang="en-GB" dirty="0"/>
              <a:t>To use customer data and Power BI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Identify key drivers of churn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Segment high-risk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Provide actionable insights to reduce churn and improve customer satisfaction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261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22A2-C1D5-1103-A671-C5F04902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Dataset Description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97B64-3BBB-53BA-1F10-EC77795EA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dataset contains information on </a:t>
            </a:r>
            <a:r>
              <a:rPr lang="en-GB" b="1" dirty="0"/>
              <a:t>7,043 telecom customers</a:t>
            </a:r>
            <a:r>
              <a:rPr lang="en-GB" dirty="0"/>
              <a:t>, including their demographics, services used, billing details, and churn status.</a:t>
            </a:r>
            <a:br>
              <a:rPr lang="en-GB" dirty="0"/>
            </a:br>
            <a:r>
              <a:rPr lang="en-GB" dirty="0"/>
              <a:t>Key columns include </a:t>
            </a:r>
            <a:r>
              <a:rPr lang="en-GB" b="1" dirty="0"/>
              <a:t>tenure</a:t>
            </a:r>
            <a:r>
              <a:rPr lang="en-GB" dirty="0"/>
              <a:t>, </a:t>
            </a:r>
            <a:r>
              <a:rPr lang="en-GB" b="1" dirty="0"/>
              <a:t>contract type</a:t>
            </a:r>
            <a:r>
              <a:rPr lang="en-GB" dirty="0"/>
              <a:t>, </a:t>
            </a:r>
            <a:r>
              <a:rPr lang="en-GB" b="1" dirty="0"/>
              <a:t>internet service</a:t>
            </a:r>
            <a:r>
              <a:rPr lang="en-GB" dirty="0"/>
              <a:t>, </a:t>
            </a:r>
            <a:r>
              <a:rPr lang="en-GB" b="1" dirty="0"/>
              <a:t>monthly charges</a:t>
            </a:r>
            <a:r>
              <a:rPr lang="en-GB" dirty="0"/>
              <a:t>, and </a:t>
            </a:r>
            <a:r>
              <a:rPr lang="en-GB" b="1" dirty="0"/>
              <a:t>churn</a:t>
            </a:r>
            <a:r>
              <a:rPr lang="en-GB" dirty="0"/>
              <a:t> (Yes/No).</a:t>
            </a:r>
            <a:br>
              <a:rPr lang="en-GB" dirty="0"/>
            </a:br>
            <a:r>
              <a:rPr lang="en-GB" dirty="0"/>
              <a:t>It helps analyze customer behavior and identify factors influencing churn.</a:t>
            </a:r>
            <a:br>
              <a:rPr lang="en-GB" dirty="0"/>
            </a:br>
            <a:r>
              <a:rPr lang="en-GB" dirty="0"/>
              <a:t>The data was provided in an Excel file named </a:t>
            </a:r>
            <a:r>
              <a:rPr lang="en-GB" b="1" dirty="0"/>
              <a:t>"Customer Churn-Dataset.xlsx"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5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6D35-41A9-11CD-7F00-DBE47A4A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/>
                </a:solidFill>
              </a:rPr>
              <a:t>KPIs and Metrics Tracked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7199B-BEA0-E0F7-9D90-82A0549AC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5"/>
            <a:ext cx="10515600" cy="485298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b="1" dirty="0"/>
              <a:t>Key Performance Indicators (KPIs):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Overall Churn Rate</a:t>
            </a:r>
            <a:br>
              <a:rPr lang="en-GB" dirty="0"/>
            </a:br>
            <a:r>
              <a:rPr lang="en-GB" dirty="0"/>
              <a:t>→ % of customers who discontinued 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Churn Rate by Segment</a:t>
            </a:r>
            <a:br>
              <a:rPr lang="en-GB" dirty="0"/>
            </a:br>
            <a:r>
              <a:rPr lang="en-GB" dirty="0"/>
              <a:t>→ Breakdown by contract type, internet service, tenure bands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Monthly Revenue at Risk</a:t>
            </a:r>
            <a:br>
              <a:rPr lang="en-GB" dirty="0"/>
            </a:br>
            <a:r>
              <a:rPr lang="en-GB" dirty="0"/>
              <a:t>→ Total MonthlyCharges of churned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Average Tenure</a:t>
            </a:r>
            <a:br>
              <a:rPr lang="en-GB" dirty="0"/>
            </a:br>
            <a:r>
              <a:rPr lang="en-GB" dirty="0"/>
              <a:t>→ Comparison of tenure between churned vs retained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Customer Count by Category</a:t>
            </a:r>
            <a:br>
              <a:rPr lang="en-GB" dirty="0"/>
            </a:br>
            <a:r>
              <a:rPr lang="en-GB" dirty="0"/>
              <a:t>→ Active vs churned customers by demographics (age group, senior citizen, etc.)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04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39A0-0521-07E8-6069-4BBD7515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2"/>
                </a:solidFill>
              </a:rPr>
              <a:t>KEY INSIGHTS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99983-354A-24C7-6416-2E6FA4CC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525"/>
            <a:ext cx="10515600" cy="502443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b="1" dirty="0"/>
              <a:t>Key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overall churn rate is 27%</a:t>
            </a:r>
            <a:r>
              <a:rPr lang="en-GB" dirty="0"/>
              <a:t> – 1,869 out of 7,043 customers left the company.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Monthly contract</a:t>
            </a:r>
            <a:r>
              <a:rPr lang="en-GB" dirty="0"/>
              <a:t> customers and those with </a:t>
            </a:r>
            <a:r>
              <a:rPr lang="en-GB" b="1" dirty="0"/>
              <a:t>short tenure</a:t>
            </a:r>
            <a:r>
              <a:rPr lang="en-GB" dirty="0"/>
              <a:t> are more likely to churn.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Customers </a:t>
            </a:r>
            <a:r>
              <a:rPr lang="en-GB" b="1" dirty="0"/>
              <a:t>without dependents or partners</a:t>
            </a:r>
            <a:r>
              <a:rPr lang="en-GB" dirty="0"/>
              <a:t> tend to leave more than those with family 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Gender has minimal impact</a:t>
            </a:r>
            <a:r>
              <a:rPr lang="en-GB" dirty="0"/>
              <a:t>, but </a:t>
            </a:r>
            <a:r>
              <a:rPr lang="en-GB" b="1" dirty="0"/>
              <a:t>non-senior citizens</a:t>
            </a:r>
            <a:r>
              <a:rPr lang="en-GB" dirty="0"/>
              <a:t> show slightly higher churn.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Users of </a:t>
            </a:r>
            <a:r>
              <a:rPr lang="en-GB" b="1" dirty="0"/>
              <a:t>Fiber Optic internet</a:t>
            </a:r>
            <a:r>
              <a:rPr lang="en-GB" dirty="0"/>
              <a:t> and </a:t>
            </a:r>
            <a:r>
              <a:rPr lang="en-GB" b="1" dirty="0"/>
              <a:t>Electronic Check payments</a:t>
            </a:r>
            <a:r>
              <a:rPr lang="en-GB" dirty="0"/>
              <a:t> have higher churn risk.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Customers lacking </a:t>
            </a:r>
            <a:r>
              <a:rPr lang="en-GB" b="1" dirty="0"/>
              <a:t>Tech Support</a:t>
            </a:r>
            <a:r>
              <a:rPr lang="en-GB" dirty="0"/>
              <a:t>, </a:t>
            </a:r>
            <a:r>
              <a:rPr lang="en-GB" b="1" dirty="0"/>
              <a:t>Device Protection</a:t>
            </a:r>
            <a:r>
              <a:rPr lang="en-GB" dirty="0"/>
              <a:t>, or </a:t>
            </a:r>
            <a:r>
              <a:rPr lang="en-GB" b="1" dirty="0"/>
              <a:t>Online Security</a:t>
            </a:r>
            <a:r>
              <a:rPr lang="en-GB" dirty="0"/>
              <a:t> are more dissatisfied and more likely to churn.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44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85D9-9C57-C488-2C26-2F1AA9E6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Conclusion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A9F0F-8AC1-E1D4-5AD6-B9C0620D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/>
          <a:lstStyle/>
          <a:p>
            <a:r>
              <a:rPr lang="en-GB" dirty="0"/>
              <a:t>The analysis identified key churn drivers such as </a:t>
            </a:r>
            <a:r>
              <a:rPr lang="en-GB" b="1" dirty="0"/>
              <a:t>contract type</a:t>
            </a:r>
            <a:r>
              <a:rPr lang="en-GB" dirty="0"/>
              <a:t>, </a:t>
            </a:r>
            <a:r>
              <a:rPr lang="en-GB" b="1" dirty="0"/>
              <a:t>tenure</a:t>
            </a:r>
            <a:r>
              <a:rPr lang="en-GB" dirty="0"/>
              <a:t>, </a:t>
            </a:r>
            <a:r>
              <a:rPr lang="en-GB" b="1" dirty="0"/>
              <a:t>internet service</a:t>
            </a:r>
            <a:r>
              <a:rPr lang="en-GB" dirty="0"/>
              <a:t>, and </a:t>
            </a:r>
            <a:r>
              <a:rPr lang="en-GB" b="1" dirty="0"/>
              <a:t>support features</a:t>
            </a:r>
            <a:r>
              <a:rPr lang="en-GB" dirty="0"/>
              <a:t>.</a:t>
            </a:r>
          </a:p>
          <a:p>
            <a:r>
              <a:rPr lang="en-GB" dirty="0"/>
              <a:t>Customers on </a:t>
            </a:r>
            <a:r>
              <a:rPr lang="en-GB" b="1" dirty="0"/>
              <a:t>month-to-month contracts</a:t>
            </a:r>
            <a:r>
              <a:rPr lang="en-GB" dirty="0"/>
              <a:t> and with </a:t>
            </a:r>
            <a:r>
              <a:rPr lang="en-GB" b="1" dirty="0"/>
              <a:t>low tenure</a:t>
            </a:r>
            <a:r>
              <a:rPr lang="en-GB" dirty="0"/>
              <a:t> are at the highest risk of leaving.</a:t>
            </a:r>
          </a:p>
          <a:p>
            <a:r>
              <a:rPr lang="en-GB" dirty="0"/>
              <a:t>Lack of </a:t>
            </a:r>
            <a:r>
              <a:rPr lang="en-GB" b="1" dirty="0"/>
              <a:t>value-added services</a:t>
            </a:r>
            <a:r>
              <a:rPr lang="en-GB" dirty="0"/>
              <a:t> (Tech Support, Online Security) correlates with higher churn.</a:t>
            </a:r>
          </a:p>
          <a:p>
            <a:r>
              <a:rPr lang="en-GB" b="1" dirty="0"/>
              <a:t>Fiber Optic users</a:t>
            </a:r>
            <a:r>
              <a:rPr lang="en-GB" dirty="0"/>
              <a:t> and those using </a:t>
            </a:r>
            <a:r>
              <a:rPr lang="en-GB" b="1" dirty="0"/>
              <a:t>Electronic Check</a:t>
            </a:r>
            <a:r>
              <a:rPr lang="en-GB" dirty="0"/>
              <a:t> payment are more likely to churn.</a:t>
            </a:r>
          </a:p>
          <a:p>
            <a:r>
              <a:rPr lang="en-GB" dirty="0"/>
              <a:t>These insights can guide </a:t>
            </a:r>
            <a:r>
              <a:rPr lang="en-GB" b="1" dirty="0"/>
              <a:t>targeted retention strategies</a:t>
            </a:r>
            <a:r>
              <a:rPr lang="en-GB" dirty="0"/>
              <a:t>, improve customer experience, and reduce revenue loss.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890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545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CUSTOMER CHURN  ANALYSIS</vt:lpstr>
      <vt:lpstr>Table of contents</vt:lpstr>
      <vt:lpstr>Project Overview</vt:lpstr>
      <vt:lpstr>Business Problem</vt:lpstr>
      <vt:lpstr>Dataset Description</vt:lpstr>
      <vt:lpstr>KPIs and Metrics Tracked</vt:lpstr>
      <vt:lpstr>KEY 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nithish netapalli</dc:creator>
  <cp:lastModifiedBy>nithish netapalli</cp:lastModifiedBy>
  <cp:revision>3</cp:revision>
  <dcterms:created xsi:type="dcterms:W3CDTF">2025-05-31T10:16:00Z</dcterms:created>
  <dcterms:modified xsi:type="dcterms:W3CDTF">2025-05-31T11:54:54Z</dcterms:modified>
</cp:coreProperties>
</file>