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7" r:id="rId3"/>
    <p:sldId id="347" r:id="rId4"/>
    <p:sldId id="348" r:id="rId5"/>
    <p:sldId id="349" r:id="rId6"/>
    <p:sldId id="350" r:id="rId7"/>
    <p:sldId id="351" r:id="rId8"/>
    <p:sldId id="352" r:id="rId9"/>
    <p:sldId id="3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nesh Sundar" initials="AS" lastIdx="1" clrIdx="0">
    <p:extLst>
      <p:ext uri="{19B8F6BF-5375-455C-9EA6-DF929625EA0E}">
        <p15:presenceInfo xmlns:p15="http://schemas.microsoft.com/office/powerpoint/2012/main" userId="0763dc4466b106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75" autoAdjust="0"/>
  </p:normalViewPr>
  <p:slideViewPr>
    <p:cSldViewPr snapToGrid="0">
      <p:cViewPr varScale="1">
        <p:scale>
          <a:sx n="71" d="100"/>
          <a:sy n="71" d="100"/>
        </p:scale>
        <p:origin x="110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92035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t’s good morning/afternoon to all of you. Today, we are going to showcase our visualization analysis of ‘Visualizing Crime and Unemployment’. Our group identification is Team Research and Development Project. Hello, </a:t>
            </a:r>
            <a:r>
              <a:rPr lang="en-US" b="0" i="0" dirty="0" err="1">
                <a:solidFill>
                  <a:srgbClr val="000000"/>
                </a:solidFill>
                <a:effectLst/>
                <a:latin typeface="__GeistSans_3a0388"/>
              </a:rPr>
              <a:t>i</a:t>
            </a:r>
            <a:r>
              <a:rPr lang="en-US" b="0" i="0" dirty="0">
                <a:solidFill>
                  <a:srgbClr val="000000"/>
                </a:solidFill>
                <a:effectLst/>
                <a:latin typeface="__GeistSans_3a0388"/>
              </a:rPr>
              <a:t> am [Your Name] and our presentation is planned for the October, 20, 2024. Let's dive in."</a:t>
            </a:r>
            <a:endParaRPr lang="en-US"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284052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This presentation will be more about our considerations and investigations of the given visualizations. Where crime is considered along with aspects like unemployment, it becomes significant as this can give promising knowledge that will enhance crime fighting solutions. Our research question seeks to determine: “Is the level of Violent Crime Total related with the level of Unemployment Rate at the state level in United States of America?” </a:t>
            </a:r>
            <a:br>
              <a:rPr lang="en-US" dirty="0"/>
            </a:br>
            <a:endParaRPr lang="en-US"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248237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The list that is used in our analysis is called </a:t>
            </a:r>
            <a:r>
              <a:rPr lang="en-US" b="0" i="0" dirty="0" err="1">
                <a:solidFill>
                  <a:srgbClr val="000000"/>
                </a:solidFill>
                <a:effectLst/>
                <a:latin typeface="__GeistSans_3a0388"/>
              </a:rPr>
              <a:t>crimebystatecombinedwithunemployment</a:t>
            </a:r>
            <a:r>
              <a:rPr lang="en-US" b="0" i="0" dirty="0">
                <a:solidFill>
                  <a:srgbClr val="000000"/>
                </a:solidFill>
                <a:effectLst/>
                <a:latin typeface="__GeistSans_3a0388"/>
              </a:rPr>
              <a:t>. They include 520 rows of data. Thus, our dependent variable is the number of reported violent crime, while the independent variable is the unemployment rate, percentage of the labor force unemployed. Both variables are measured on an interval scale.” Slide 4: Data representation – Histogram</a:t>
            </a:r>
            <a:endParaRPr lang="en-US"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2258319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Here it is possible to find a Histogram for ‘Violent Crime Total’ and . The normal curve does not fit very well on the plotted density, since the distribution seems to be positively skewed. This means that for Spearman’s Rho, where the ability to test for population parameters is lacking, non-parametric tests have to be used. We have to check the normality before going for the parametric tests.”</a:t>
            </a:r>
            <a:endParaRPr lang="en-US"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2053547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We have a scatterplot of ‘Unemployment Rate’ against ‘Violent Crime Total’. The scatterplot also depicts positive spearman correlation, this means that the two variables move in the same direction; one increases, the other also increases. This has the implication or possibility of a relationship. The heatmap which is depicted above shows other correlation factors.</a:t>
            </a:r>
            <a:endParaRPr lang="en-US"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53076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b="0" i="0" dirty="0">
                <a:solidFill>
                  <a:srgbClr val="000000"/>
                </a:solidFill>
                <a:effectLst/>
                <a:latin typeface="__GeistSans_3a0388"/>
              </a:rPr>
              <a:t>In order to examine this type of relationship statistically, Pearson’s coefficient of correlation ‘R’ and hypothesis test based on it have been used. As was pointed out earlier this test is ideal for identifying the linear relationship between two interval variables.</a:t>
            </a:r>
            <a:endParaRPr lang="en-US"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3493099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GB" b="0" i="0" dirty="0">
                <a:solidFill>
                  <a:srgbClr val="000000"/>
                </a:solidFill>
                <a:effectLst/>
                <a:latin typeface="__GeistSans_3a0388"/>
              </a:rPr>
              <a:t>From the result: It’s below 0.05, which further confirms that there is a decent probability that there is a correlation between unemployment and violent crime. This implies that we have good reasons to say that the null hypothesis which is Ho can be rejected.</a:t>
            </a:r>
            <a:endParaRPr lang="en-US"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371473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312AF-80D6-7379-E275-BDA93C8E6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486DEE-2449-5F3D-5B36-65F74D4CB8C7}"/>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CAD2A308-CB3D-B02A-FD6A-B2F4AE0B38CC}"/>
              </a:ext>
            </a:extLst>
          </p:cNvPr>
          <p:cNvSpPr>
            <a:spLocks noGrp="1"/>
          </p:cNvSpPr>
          <p:nvPr>
            <p:ph type="body" idx="1"/>
          </p:nvPr>
        </p:nvSpPr>
        <p:spPr/>
        <p:txBody>
          <a:bodyPr/>
          <a:lstStyle/>
          <a:p>
            <a:r>
              <a:rPr lang="en-US" b="0" i="0" dirty="0">
                <a:solidFill>
                  <a:srgbClr val="000000"/>
                </a:solidFill>
                <a:effectLst/>
                <a:latin typeface="__GeistSans_3a0388"/>
              </a:rPr>
              <a:t>Therefore, based on the data analysis done here we can note that there is a positive moderate relationship between unemployment </a:t>
            </a:r>
            <a:r>
              <a:rPr lang="en-US" b="0" i="0" dirty="0" err="1">
                <a:solidFill>
                  <a:srgbClr val="000000"/>
                </a:solidFill>
                <a:effectLst/>
                <a:latin typeface="__GeistSans_3a0388"/>
              </a:rPr>
              <a:t>andviolent</a:t>
            </a:r>
            <a:r>
              <a:rPr lang="en-US" b="0" i="0" dirty="0">
                <a:solidFill>
                  <a:srgbClr val="000000"/>
                </a:solidFill>
                <a:effectLst/>
                <a:latin typeface="__GeistSans_3a0388"/>
              </a:rPr>
              <a:t> crime rate. That could mean that violent crime might be associated with a high level of unemployment among the nation’s youth. This suggests that polices associated with economic insecurity can remove or at least alleviate crime factors. Maybe one should carry out more research on this aspect.”</a:t>
            </a:r>
            <a:endParaRPr lang="en-US" dirty="0"/>
          </a:p>
        </p:txBody>
      </p:sp>
      <p:sp>
        <p:nvSpPr>
          <p:cNvPr id="4" name="Slide Number Placeholder 3">
            <a:extLst>
              <a:ext uri="{FF2B5EF4-FFF2-40B4-BE49-F238E27FC236}">
                <a16:creationId xmlns:a16="http://schemas.microsoft.com/office/drawing/2014/main" id="{CD733247-EF23-1245-D5D8-319AB6F19BEB}"/>
              </a:ext>
            </a:extLst>
          </p:cNvPr>
          <p:cNvSpPr>
            <a:spLocks noGrp="1"/>
          </p:cNvSpPr>
          <p:nvPr>
            <p:ph type="sldNum"/>
          </p:nvPr>
        </p:nvSpPr>
        <p:spPr/>
        <p:txBody>
          <a:bodyPr/>
          <a:lstStyle/>
          <a:p>
            <a:pPr algn="r"/>
            <a:fld id="{AAA52E85-46BB-478F-9B90-F5E3374B36EC}"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410869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dirty="0">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616032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896940" y="2579760"/>
            <a:ext cx="10030680" cy="2159640"/>
          </a:xfrm>
          <a:prstGeom prst="rect">
            <a:avLst/>
          </a:prstGeom>
          <a:noFill/>
          <a:ln>
            <a:noFill/>
          </a:ln>
        </p:spPr>
        <p:txBody>
          <a:bodyPr lIns="0" tIns="0" rIns="0" bIns="0">
            <a:normAutofit fontScale="25000" lnSpcReduction="20000"/>
          </a:bodyPr>
          <a:lstStyle/>
          <a:p>
            <a:pPr>
              <a:lnSpc>
                <a:spcPts val="7999"/>
              </a:lnSpc>
            </a:pPr>
            <a:r>
              <a:rPr lang="en-US" sz="8000" b="1" strike="noStrike" dirty="0">
                <a:solidFill>
                  <a:srgbClr val="FFFFFF"/>
                </a:solidFill>
              </a:rPr>
              <a:t>Data Analysis  –  </a:t>
            </a:r>
            <a:r>
              <a:rPr lang="en-IN" sz="8000" dirty="0">
                <a:solidFill>
                  <a:schemeClr val="bg1"/>
                </a:solidFill>
                <a:effectLst/>
                <a:ea typeface="Times New Roman" panose="02020603050405020304" pitchFamily="18" charset="0"/>
                <a:cs typeface="Times New Roman" panose="02020603050405020304" pitchFamily="18" charset="0"/>
              </a:rPr>
              <a:t>Crime and Socioeconomic Indicators: A Statistical Analysis Using R</a:t>
            </a:r>
            <a:endParaRPr lang="en-US" sz="7500" b="1" strike="noStrike" dirty="0">
              <a:solidFill>
                <a:schemeClr val="bg1"/>
              </a:solidFill>
              <a:latin typeface="Arial"/>
            </a:endParaRPr>
          </a:p>
          <a:p>
            <a:pPr>
              <a:lnSpc>
                <a:spcPts val="7999"/>
              </a:lnSpc>
            </a:pPr>
            <a:br>
              <a:rPr lang="en-US" dirty="0"/>
            </a:br>
            <a:r>
              <a:rPr lang="en-US" sz="2200" b="1" strike="noStrike" spc="-202" dirty="0">
                <a:solidFill>
                  <a:srgbClr val="FFFFFF"/>
                </a:solidFill>
                <a:latin typeface="Arial"/>
              </a:rPr>
              <a:t>Date: </a:t>
            </a:r>
            <a:br>
              <a:rPr lang="en-US" dirty="0"/>
            </a:br>
            <a:endParaRPr lang="en-US" sz="2200" b="0" strike="noStrike" spc="-1" dirty="0">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Name of Student Presenting:</a:t>
            </a:r>
            <a:endParaRPr lang="en-US" sz="2000" b="0" strike="noStrike" spc="-1" dirty="0">
              <a:latin typeface="Arial"/>
            </a:endParaRPr>
          </a:p>
        </p:txBody>
      </p:sp>
      <p:sp>
        <p:nvSpPr>
          <p:cNvPr id="95" name="TextShape 3"/>
          <p:cNvSpPr txBox="1"/>
          <p:nvPr/>
        </p:nvSpPr>
        <p:spPr>
          <a:xfrm>
            <a:off x="954886" y="274319"/>
            <a:ext cx="10521348" cy="1102417"/>
          </a:xfrm>
          <a:prstGeom prst="rect">
            <a:avLst/>
          </a:prstGeom>
          <a:noFill/>
          <a:ln>
            <a:noFill/>
          </a:ln>
        </p:spPr>
        <p:txBody>
          <a:bodyPr lIns="0" tIns="0" rIns="0" bIns="0">
            <a:noAutofit/>
          </a:bodyPr>
          <a:lstStyle/>
          <a:p>
            <a:pPr marL="457200" marR="0" algn="just">
              <a:lnSpc>
                <a:spcPct val="150000"/>
              </a:lnSpc>
              <a:spcAft>
                <a:spcPts val="800"/>
              </a:spcAft>
            </a:pPr>
            <a:r>
              <a:rPr lang="en-GB" sz="1500" b="0" strike="noStrike" spc="-1" dirty="0">
                <a:solidFill>
                  <a:srgbClr val="FFFFFF"/>
                </a:solidFill>
                <a:latin typeface="Arial"/>
              </a:rPr>
              <a:t>7COM1079-2022  Student Group No:                    Names of Student Attendees  : </a:t>
            </a:r>
            <a:r>
              <a:rPr lang="en-IN"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Siddu</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Battu</a:t>
            </a:r>
            <a:r>
              <a:rPr lang="en-US" sz="1600" dirty="0">
                <a:solidFill>
                  <a:schemeClr val="bg1"/>
                </a:solidFill>
                <a:latin typeface="Times New Roman" panose="02020603050405020304" pitchFamily="18" charset="0"/>
                <a:ea typeface="Calibri" panose="020F0502020204030204" pitchFamily="34" charset="0"/>
                <a:cs typeface="Arial" panose="020B0604020202020204" pitchFamily="34" charset="0"/>
              </a:rPr>
              <a:t>, </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Bhardwaj </a:t>
            </a:r>
            <a:r>
              <a:rPr lang="en-IN"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yadlapalli</a:t>
            </a:r>
            <a:r>
              <a:rPr lang="en-US" sz="1600" dirty="0">
                <a:solidFill>
                  <a:schemeClr val="bg1"/>
                </a:solidFill>
                <a:latin typeface="Times New Roman" panose="02020603050405020304" pitchFamily="18" charset="0"/>
                <a:ea typeface="Calibri" panose="020F0502020204030204" pitchFamily="34" charset="0"/>
                <a:cs typeface="Arial" panose="020B0604020202020204" pitchFamily="34" charset="0"/>
              </a:rPr>
              <a:t>, 							</a:t>
            </a:r>
            <a:r>
              <a:rPr lang="en-IN"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Nithish</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babu </a:t>
            </a:r>
            <a:r>
              <a:rPr lang="en-IN"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Gangannari</a:t>
            </a:r>
            <a:r>
              <a:rPr lang="en-US"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Farhan Ahmad</a:t>
            </a:r>
            <a:r>
              <a:rPr lang="en-GB" sz="1600" b="0" strike="noStrike" spc="-1" dirty="0">
                <a:solidFill>
                  <a:srgbClr val="FFFFFF"/>
                </a:solidFill>
                <a:latin typeface="Arial"/>
              </a:rPr>
              <a:t> </a:t>
            </a:r>
            <a:endParaRPr lang="en-US" sz="1600" b="0" strike="noStrike" spc="-1" dirty="0">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1</a:t>
            </a:fld>
            <a:endParaRPr lang="en-US" sz="1500" b="0" strike="noStrike" spc="-1" dirty="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8B60-778D-4BE0-BF0A-DECA1839A519}"/>
              </a:ext>
            </a:extLst>
          </p:cNvPr>
          <p:cNvSpPr>
            <a:spLocks noGrp="1"/>
          </p:cNvSpPr>
          <p:nvPr>
            <p:ph type="title"/>
          </p:nvPr>
        </p:nvSpPr>
        <p:spPr>
          <a:xfrm>
            <a:off x="784141" y="555751"/>
            <a:ext cx="10116740" cy="707970"/>
          </a:xfrm>
        </p:spPr>
        <p:txBody>
          <a:bodyPr/>
          <a:lstStyle/>
          <a:p>
            <a:r>
              <a:rPr lang="en-IN" sz="3200" b="1" dirty="0">
                <a:effectLst/>
                <a:ea typeface="Aptos" panose="020B0004020202020204" pitchFamily="34" charset="0"/>
                <a:cs typeface="Arial" panose="020B0604020202020204" pitchFamily="34" charset="0"/>
              </a:rPr>
              <a:t>Introduction and Research Question</a:t>
            </a:r>
            <a:endParaRPr lang="en-US" sz="3200" b="1" dirty="0"/>
          </a:p>
        </p:txBody>
      </p:sp>
      <p:sp>
        <p:nvSpPr>
          <p:cNvPr id="3" name="Subtitle 2">
            <a:extLst>
              <a:ext uri="{FF2B5EF4-FFF2-40B4-BE49-F238E27FC236}">
                <a16:creationId xmlns:a16="http://schemas.microsoft.com/office/drawing/2014/main" id="{2D12CFF6-AC90-1616-871C-CF88F9A6D1B2}"/>
              </a:ext>
            </a:extLst>
          </p:cNvPr>
          <p:cNvSpPr>
            <a:spLocks noGrp="1"/>
          </p:cNvSpPr>
          <p:nvPr>
            <p:ph type="subTitle"/>
          </p:nvPr>
        </p:nvSpPr>
        <p:spPr>
          <a:xfrm>
            <a:off x="784141" y="1678245"/>
            <a:ext cx="10394142" cy="3612946"/>
          </a:xfrm>
        </p:spPr>
        <p:txBody>
          <a:bodyPr/>
          <a:lstStyle/>
          <a:p>
            <a:pPr marL="0" indent="0" algn="just">
              <a:lnSpc>
                <a:spcPct val="150000"/>
              </a:lnSpc>
              <a:spcAft>
                <a:spcPts val="225"/>
              </a:spcAft>
              <a:buNone/>
            </a:pPr>
            <a:r>
              <a:rPr lang="en-US" sz="1800" b="1" i="0" dirty="0">
                <a:solidFill>
                  <a:srgbClr val="1A1C1E"/>
                </a:solidFill>
                <a:effectLst/>
              </a:rPr>
              <a:t>Introduction </a:t>
            </a:r>
            <a:endParaRPr lang="en-US" sz="1800" b="0" i="0" dirty="0">
              <a:solidFill>
                <a:srgbClr val="1A1C1E"/>
              </a:solidFill>
              <a:effectLst/>
            </a:endParaRPr>
          </a:p>
          <a:p>
            <a:pPr marL="0" indent="0" algn="just">
              <a:lnSpc>
                <a:spcPct val="150000"/>
              </a:lnSpc>
              <a:spcAft>
                <a:spcPts val="225"/>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Developing successful crime prevention plans and social policies requires examining the connection between socioeconomic variables, particularly unemployment, and crime rates.</a:t>
            </a:r>
            <a:endParaRPr lang="en-US" sz="1800" b="0" i="0" dirty="0">
              <a:solidFill>
                <a:srgbClr val="1A1C1E"/>
              </a:solidFill>
              <a:effectLst/>
            </a:endParaRPr>
          </a:p>
          <a:p>
            <a:pPr marL="0" indent="0" algn="just">
              <a:lnSpc>
                <a:spcPct val="150000"/>
              </a:lnSpc>
              <a:spcAft>
                <a:spcPts val="225"/>
              </a:spcAft>
              <a:buNone/>
            </a:pPr>
            <a:r>
              <a:rPr lang="en-US" sz="1800" b="1" i="0" dirty="0">
                <a:solidFill>
                  <a:srgbClr val="1A1C1E"/>
                </a:solidFill>
                <a:effectLst/>
              </a:rPr>
              <a:t>Research Question</a:t>
            </a:r>
          </a:p>
          <a:p>
            <a:pPr marL="0" indent="0" algn="just">
              <a:lnSpc>
                <a:spcPct val="150000"/>
              </a:lnSpc>
              <a:spcAft>
                <a:spcPts val="225"/>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Does the state-level unemployment rate in the United States correlate with the total amount of violent crime?</a:t>
            </a:r>
          </a:p>
        </p:txBody>
      </p:sp>
    </p:spTree>
    <p:extLst>
      <p:ext uri="{BB962C8B-B14F-4D97-AF65-F5344CB8AC3E}">
        <p14:creationId xmlns:p14="http://schemas.microsoft.com/office/powerpoint/2010/main" val="212483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653A-EA86-AF26-BD6F-3449ED1B923E}"/>
              </a:ext>
            </a:extLst>
          </p:cNvPr>
          <p:cNvSpPr>
            <a:spLocks noGrp="1"/>
          </p:cNvSpPr>
          <p:nvPr>
            <p:ph type="title"/>
          </p:nvPr>
        </p:nvSpPr>
        <p:spPr>
          <a:xfrm>
            <a:off x="537561" y="444941"/>
            <a:ext cx="8087259" cy="923727"/>
          </a:xfrm>
        </p:spPr>
        <p:txBody>
          <a:bodyPr/>
          <a:lstStyle/>
          <a:p>
            <a:r>
              <a:rPr lang="en-US" sz="3200" b="1" i="0" dirty="0">
                <a:solidFill>
                  <a:srgbClr val="1A1C1E"/>
                </a:solidFill>
                <a:effectLst/>
              </a:rPr>
              <a:t>Dataset Overview</a:t>
            </a:r>
            <a:endParaRPr lang="en-US" sz="3200" dirty="0"/>
          </a:p>
        </p:txBody>
      </p:sp>
      <p:sp>
        <p:nvSpPr>
          <p:cNvPr id="3" name="Subtitle 2">
            <a:extLst>
              <a:ext uri="{FF2B5EF4-FFF2-40B4-BE49-F238E27FC236}">
                <a16:creationId xmlns:a16="http://schemas.microsoft.com/office/drawing/2014/main" id="{2864C775-BE68-F119-CCD7-E8855E625FC3}"/>
              </a:ext>
            </a:extLst>
          </p:cNvPr>
          <p:cNvSpPr>
            <a:spLocks noGrp="1"/>
          </p:cNvSpPr>
          <p:nvPr>
            <p:ph type="subTitle"/>
          </p:nvPr>
        </p:nvSpPr>
        <p:spPr>
          <a:xfrm>
            <a:off x="537561" y="1900718"/>
            <a:ext cx="10972440" cy="3670807"/>
          </a:xfrm>
        </p:spPr>
        <p:txBody>
          <a:bodyPr/>
          <a:lstStyle/>
          <a:p>
            <a:pPr marL="0" indent="0">
              <a:lnSpc>
                <a:spcPct val="150000"/>
              </a:lnSpc>
              <a:spcAft>
                <a:spcPts val="225"/>
              </a:spcAft>
              <a:buNone/>
            </a:pPr>
            <a:r>
              <a:rPr lang="en-US" sz="1800" b="1" i="0" dirty="0">
                <a:solidFill>
                  <a:srgbClr val="1A1C1E"/>
                </a:solidFill>
                <a:effectLst/>
              </a:rPr>
              <a:t>Dataset Description: </a:t>
            </a:r>
            <a:r>
              <a:rPr lang="en-US" sz="1800" b="0" i="0" spc="0" dirty="0">
                <a:solidFill>
                  <a:srgbClr val="1A1C1E"/>
                </a:solidFill>
                <a:effectLst/>
              </a:rPr>
              <a:t> Includes crime, population, and unemployment rates, analyzing US crime longitudinally by state.</a:t>
            </a:r>
            <a:endParaRPr lang="en-US" sz="1800" dirty="0">
              <a:solidFill>
                <a:srgbClr val="1A1C1E"/>
              </a:solidFill>
            </a:endParaRPr>
          </a:p>
          <a:p>
            <a:pPr marL="0" indent="0" algn="l">
              <a:lnSpc>
                <a:spcPct val="100000"/>
              </a:lnSpc>
              <a:spcAft>
                <a:spcPts val="225"/>
              </a:spcAft>
              <a:buNone/>
            </a:pPr>
            <a:r>
              <a:rPr lang="en-US" sz="1800" b="1" i="0" dirty="0">
                <a:solidFill>
                  <a:srgbClr val="1A1C1E"/>
                </a:solidFill>
                <a:effectLst/>
              </a:rPr>
              <a:t>Name of the dataset:</a:t>
            </a:r>
            <a:r>
              <a:rPr lang="en-US" sz="1800" b="0" i="0" dirty="0">
                <a:solidFill>
                  <a:srgbClr val="1A1C1E"/>
                </a:solidFill>
                <a:effectLst/>
              </a:rPr>
              <a:t> </a:t>
            </a:r>
            <a:r>
              <a:rPr lang="en-US" sz="1800" b="0" i="0" dirty="0" err="1">
                <a:solidFill>
                  <a:srgbClr val="1A1C1E"/>
                </a:solidFill>
                <a:effectLst/>
              </a:rPr>
              <a:t>crimebystatecombinedwithunemployment</a:t>
            </a:r>
            <a:endParaRPr lang="en-US" sz="1800" dirty="0">
              <a:solidFill>
                <a:srgbClr val="1A1C1E"/>
              </a:solidFill>
            </a:endParaRPr>
          </a:p>
          <a:p>
            <a:pPr marL="0" indent="0" algn="l">
              <a:lnSpc>
                <a:spcPct val="100000"/>
              </a:lnSpc>
              <a:spcAft>
                <a:spcPts val="225"/>
              </a:spcAft>
              <a:buNone/>
            </a:pPr>
            <a:r>
              <a:rPr lang="en-US" sz="1800" b="1" i="0" dirty="0">
                <a:solidFill>
                  <a:srgbClr val="1A1C1E"/>
                </a:solidFill>
                <a:effectLst/>
              </a:rPr>
              <a:t>Total number of rows:</a:t>
            </a:r>
            <a:r>
              <a:rPr lang="en-US" sz="1800" b="0" i="0" dirty="0">
                <a:solidFill>
                  <a:srgbClr val="1A1C1E"/>
                </a:solidFill>
                <a:effectLst/>
              </a:rPr>
              <a:t> 1990</a:t>
            </a:r>
          </a:p>
          <a:p>
            <a:pPr marL="0" indent="0" algn="l">
              <a:lnSpc>
                <a:spcPct val="100000"/>
              </a:lnSpc>
              <a:spcAft>
                <a:spcPts val="225"/>
              </a:spcAft>
              <a:buNone/>
            </a:pPr>
            <a:endParaRPr lang="en-US" sz="1800" b="0" i="0" dirty="0">
              <a:solidFill>
                <a:srgbClr val="1A1C1E"/>
              </a:solidFill>
              <a:effectLst/>
            </a:endParaRPr>
          </a:p>
          <a:p>
            <a:pPr marL="0" indent="0">
              <a:lnSpc>
                <a:spcPct val="100000"/>
              </a:lnSpc>
              <a:spcAft>
                <a:spcPts val="225"/>
              </a:spcAft>
              <a:buNone/>
            </a:pPr>
            <a:r>
              <a:rPr lang="en-US" sz="1800" b="1" dirty="0">
                <a:solidFill>
                  <a:srgbClr val="1A1C1E"/>
                </a:solidFill>
              </a:rPr>
              <a:t>Variables</a:t>
            </a:r>
          </a:p>
          <a:p>
            <a:pPr marL="0" lvl="1" indent="0">
              <a:lnSpc>
                <a:spcPct val="100000"/>
              </a:lnSpc>
              <a:spcBef>
                <a:spcPts val="1000"/>
              </a:spcBef>
              <a:spcAft>
                <a:spcPts val="225"/>
              </a:spcAft>
              <a:buNone/>
            </a:pPr>
            <a:r>
              <a:rPr lang="en-US" sz="1800" b="1" dirty="0">
                <a:solidFill>
                  <a:srgbClr val="1A1C1E"/>
                </a:solidFill>
              </a:rPr>
              <a:t>Dependent Variable: </a:t>
            </a:r>
            <a:r>
              <a:rPr lang="en-US" sz="1800" dirty="0">
                <a:solidFill>
                  <a:srgbClr val="1A1C1E"/>
                </a:solidFill>
              </a:rPr>
              <a:t>Violent Crime Total</a:t>
            </a:r>
          </a:p>
          <a:p>
            <a:pPr marL="0" lvl="1" indent="0">
              <a:lnSpc>
                <a:spcPct val="100000"/>
              </a:lnSpc>
              <a:spcBef>
                <a:spcPts val="1000"/>
              </a:spcBef>
              <a:spcAft>
                <a:spcPts val="225"/>
              </a:spcAft>
              <a:buNone/>
            </a:pPr>
            <a:r>
              <a:rPr lang="en-US" sz="1800" b="1" dirty="0">
                <a:solidFill>
                  <a:srgbClr val="1A1C1E"/>
                </a:solidFill>
              </a:rPr>
              <a:t>Independent Variable: </a:t>
            </a:r>
            <a:r>
              <a:rPr lang="en-US" sz="1800" dirty="0">
                <a:solidFill>
                  <a:srgbClr val="1A1C1E"/>
                </a:solidFill>
              </a:rPr>
              <a:t>Unemployment Rate</a:t>
            </a:r>
            <a:endParaRPr lang="en-US" sz="1800" i="0" dirty="0">
              <a:solidFill>
                <a:srgbClr val="1A1C1E"/>
              </a:solidFill>
              <a:effectLst/>
            </a:endParaRPr>
          </a:p>
          <a:p>
            <a:endParaRPr lang="en-US" dirty="0"/>
          </a:p>
        </p:txBody>
      </p:sp>
    </p:spTree>
    <p:extLst>
      <p:ext uri="{BB962C8B-B14F-4D97-AF65-F5344CB8AC3E}">
        <p14:creationId xmlns:p14="http://schemas.microsoft.com/office/powerpoint/2010/main" val="75432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CF90-12C1-00F0-22BB-42831A9B0824}"/>
              </a:ext>
            </a:extLst>
          </p:cNvPr>
          <p:cNvSpPr>
            <a:spLocks noGrp="1"/>
          </p:cNvSpPr>
          <p:nvPr>
            <p:ph type="title"/>
          </p:nvPr>
        </p:nvSpPr>
        <p:spPr>
          <a:xfrm>
            <a:off x="830710" y="172664"/>
            <a:ext cx="7840679" cy="782175"/>
          </a:xfrm>
        </p:spPr>
        <p:txBody>
          <a:bodyPr/>
          <a:lstStyle/>
          <a:p>
            <a:r>
              <a:rPr lang="en-US" sz="3200" b="1" dirty="0"/>
              <a:t>Data Visualization - Histogram</a:t>
            </a:r>
          </a:p>
        </p:txBody>
      </p:sp>
      <p:sp>
        <p:nvSpPr>
          <p:cNvPr id="9" name="TextBox 8">
            <a:extLst>
              <a:ext uri="{FF2B5EF4-FFF2-40B4-BE49-F238E27FC236}">
                <a16:creationId xmlns:a16="http://schemas.microsoft.com/office/drawing/2014/main" id="{E3A24212-DC0A-BD09-83B4-5931EC6B6DA5}"/>
              </a:ext>
            </a:extLst>
          </p:cNvPr>
          <p:cNvSpPr txBox="1"/>
          <p:nvPr/>
        </p:nvSpPr>
        <p:spPr>
          <a:xfrm>
            <a:off x="496583" y="3313229"/>
            <a:ext cx="10633753" cy="3108543"/>
          </a:xfrm>
          <a:prstGeom prst="rect">
            <a:avLst/>
          </a:prstGeom>
          <a:noFill/>
        </p:spPr>
        <p:txBody>
          <a:bodyPr wrap="square">
            <a:spAutoFit/>
          </a:bodyPr>
          <a:lstStyle/>
          <a:p>
            <a:pPr algn="just"/>
            <a:r>
              <a:rPr lang="en-US" sz="1600" dirty="0"/>
              <a:t>I</a:t>
            </a:r>
            <a:r>
              <a:rPr lang="en-US" sz="1600" b="1" dirty="0"/>
              <a:t>nterpretation</a:t>
            </a:r>
          </a:p>
          <a:p>
            <a:pPr algn="just"/>
            <a:r>
              <a:rPr lang="en-US" sz="1600" b="1" dirty="0"/>
              <a:t>Unemployment Rate with Density Curve</a:t>
            </a:r>
            <a:endParaRPr lang="en-US" sz="1600" dirty="0"/>
          </a:p>
          <a:p>
            <a:pPr algn="just"/>
            <a:r>
              <a:rPr lang="en-US" sz="1600" b="1" dirty="0"/>
              <a:t>Curve following data</a:t>
            </a:r>
            <a:r>
              <a:rPr lang="en-US" sz="1600" dirty="0"/>
              <a:t>: This red line indicates the value of frequency in the histogram and tends to approximate the shape of the histogram.</a:t>
            </a:r>
          </a:p>
          <a:p>
            <a:pPr algn="just"/>
            <a:r>
              <a:rPr lang="en-US" sz="1600" b="1" dirty="0"/>
              <a:t>Statistical Test</a:t>
            </a:r>
            <a:r>
              <a:rPr lang="en-US" sz="1600" dirty="0"/>
              <a:t>: There is no statistical test presented but it will be possible to have this data from a non parametric test, namely Spearman correlation test.</a:t>
            </a:r>
          </a:p>
          <a:p>
            <a:pPr algn="just"/>
            <a:endParaRPr lang="en-US" sz="1600" dirty="0"/>
          </a:p>
          <a:p>
            <a:pPr algn="just"/>
            <a:r>
              <a:rPr lang="en-US" sz="1600" b="1" dirty="0"/>
              <a:t>Violent Crime Total with Density Curve</a:t>
            </a:r>
          </a:p>
          <a:p>
            <a:pPr algn="just"/>
            <a:r>
              <a:rPr lang="en-US" sz="1600" b="1" dirty="0"/>
              <a:t>Curve following data: </a:t>
            </a:r>
            <a:r>
              <a:rPr lang="en-US" sz="1600" dirty="0"/>
              <a:t>Nevertheless, the red line runs somewhat parallel to the shape of the data.</a:t>
            </a:r>
          </a:p>
          <a:p>
            <a:pPr algn="just"/>
            <a:r>
              <a:rPr lang="en-US" sz="1600" b="1" dirty="0"/>
              <a:t>Statistical Test</a:t>
            </a:r>
            <a:r>
              <a:rPr lang="en-US" sz="1600" dirty="0"/>
              <a:t>: Perhaps a non-parametric test such as the Spearman correlation could have been conducted.</a:t>
            </a:r>
          </a:p>
          <a:p>
            <a:pPr algn="just"/>
            <a:endParaRPr lang="en-US" dirty="0"/>
          </a:p>
          <a:p>
            <a:pPr algn="just"/>
            <a:endParaRPr lang="en-US" dirty="0"/>
          </a:p>
        </p:txBody>
      </p:sp>
      <p:pic>
        <p:nvPicPr>
          <p:cNvPr id="3" name="Picture 2">
            <a:extLst>
              <a:ext uri="{FF2B5EF4-FFF2-40B4-BE49-F238E27FC236}">
                <a16:creationId xmlns:a16="http://schemas.microsoft.com/office/drawing/2014/main" id="{13C3BF60-7147-B447-7047-1FD1157C8B48}"/>
              </a:ext>
            </a:extLst>
          </p:cNvPr>
          <p:cNvPicPr>
            <a:picLocks noChangeAspect="1"/>
          </p:cNvPicPr>
          <p:nvPr/>
        </p:nvPicPr>
        <p:blipFill>
          <a:blip r:embed="rId3"/>
          <a:stretch>
            <a:fillRect/>
          </a:stretch>
        </p:blipFill>
        <p:spPr>
          <a:xfrm>
            <a:off x="1068513" y="836930"/>
            <a:ext cx="3750068" cy="2516989"/>
          </a:xfrm>
          <a:prstGeom prst="rect">
            <a:avLst/>
          </a:prstGeom>
        </p:spPr>
      </p:pic>
      <p:pic>
        <p:nvPicPr>
          <p:cNvPr id="6" name="Picture 5">
            <a:extLst>
              <a:ext uri="{FF2B5EF4-FFF2-40B4-BE49-F238E27FC236}">
                <a16:creationId xmlns:a16="http://schemas.microsoft.com/office/drawing/2014/main" id="{886A96C4-867E-DCF4-BB39-80125BF7C209}"/>
              </a:ext>
            </a:extLst>
          </p:cNvPr>
          <p:cNvPicPr>
            <a:picLocks noChangeAspect="1"/>
          </p:cNvPicPr>
          <p:nvPr/>
        </p:nvPicPr>
        <p:blipFill>
          <a:blip r:embed="rId4"/>
          <a:stretch>
            <a:fillRect/>
          </a:stretch>
        </p:blipFill>
        <p:spPr>
          <a:xfrm>
            <a:off x="6495103" y="999813"/>
            <a:ext cx="3440008" cy="2313416"/>
          </a:xfrm>
          <a:prstGeom prst="rect">
            <a:avLst/>
          </a:prstGeom>
        </p:spPr>
      </p:pic>
    </p:spTree>
    <p:extLst>
      <p:ext uri="{BB962C8B-B14F-4D97-AF65-F5344CB8AC3E}">
        <p14:creationId xmlns:p14="http://schemas.microsoft.com/office/powerpoint/2010/main" val="251284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AA84-A962-D174-99CE-B1618CE003C6}"/>
              </a:ext>
            </a:extLst>
          </p:cNvPr>
          <p:cNvSpPr>
            <a:spLocks noGrp="1"/>
          </p:cNvSpPr>
          <p:nvPr>
            <p:ph type="title"/>
          </p:nvPr>
        </p:nvSpPr>
        <p:spPr>
          <a:xfrm>
            <a:off x="584130" y="345503"/>
            <a:ext cx="7275600" cy="707598"/>
          </a:xfrm>
        </p:spPr>
        <p:txBody>
          <a:bodyPr/>
          <a:lstStyle/>
          <a:p>
            <a:r>
              <a:rPr lang="en-US" sz="3200" b="1" dirty="0"/>
              <a:t>Data Visualization - Additional Chart</a:t>
            </a:r>
          </a:p>
        </p:txBody>
      </p:sp>
      <p:sp>
        <p:nvSpPr>
          <p:cNvPr id="3" name="Subtitle 2">
            <a:extLst>
              <a:ext uri="{FF2B5EF4-FFF2-40B4-BE49-F238E27FC236}">
                <a16:creationId xmlns:a16="http://schemas.microsoft.com/office/drawing/2014/main" id="{6C0B3EF5-20D7-AA9F-D1A4-BC4F0482D2D5}"/>
              </a:ext>
            </a:extLst>
          </p:cNvPr>
          <p:cNvSpPr>
            <a:spLocks noGrp="1"/>
          </p:cNvSpPr>
          <p:nvPr>
            <p:ph type="subTitle"/>
          </p:nvPr>
        </p:nvSpPr>
        <p:spPr>
          <a:xfrm>
            <a:off x="584130" y="4070318"/>
            <a:ext cx="10589352" cy="1734581"/>
          </a:xfrm>
        </p:spPr>
        <p:txBody>
          <a:bodyPr/>
          <a:lstStyle/>
          <a:p>
            <a:pPr marL="0" indent="0">
              <a:buNone/>
            </a:pPr>
            <a:r>
              <a:rPr lang="en-US" sz="2000" dirty="0"/>
              <a:t>The scatterplot shows a positive spearman correlation, which may mean that the rate of violent crime rises in tandem with the unemployment rate. The most closely connected parameters are displayed in the heatmap.</a:t>
            </a:r>
          </a:p>
        </p:txBody>
      </p:sp>
      <p:pic>
        <p:nvPicPr>
          <p:cNvPr id="6" name="Picture 5">
            <a:extLst>
              <a:ext uri="{FF2B5EF4-FFF2-40B4-BE49-F238E27FC236}">
                <a16:creationId xmlns:a16="http://schemas.microsoft.com/office/drawing/2014/main" id="{CF9ED1E2-9DF7-F6BC-388E-09CBFC5C96F5}"/>
              </a:ext>
            </a:extLst>
          </p:cNvPr>
          <p:cNvPicPr>
            <a:picLocks noChangeAspect="1"/>
          </p:cNvPicPr>
          <p:nvPr/>
        </p:nvPicPr>
        <p:blipFill>
          <a:blip r:embed="rId3"/>
          <a:stretch>
            <a:fillRect/>
          </a:stretch>
        </p:blipFill>
        <p:spPr>
          <a:xfrm>
            <a:off x="3487658" y="1189415"/>
            <a:ext cx="4782295" cy="3196534"/>
          </a:xfrm>
          <a:prstGeom prst="rect">
            <a:avLst/>
          </a:prstGeom>
        </p:spPr>
      </p:pic>
    </p:spTree>
    <p:extLst>
      <p:ext uri="{BB962C8B-B14F-4D97-AF65-F5344CB8AC3E}">
        <p14:creationId xmlns:p14="http://schemas.microsoft.com/office/powerpoint/2010/main" val="422226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90C84-61AF-8CD9-19CC-4B0ABEA186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3F1E38-7C3F-30F9-D7B3-2A7E3303331D}"/>
              </a:ext>
            </a:extLst>
          </p:cNvPr>
          <p:cNvSpPr>
            <a:spLocks noGrp="1"/>
          </p:cNvSpPr>
          <p:nvPr>
            <p:ph type="title"/>
          </p:nvPr>
        </p:nvSpPr>
        <p:spPr>
          <a:xfrm>
            <a:off x="584130" y="345503"/>
            <a:ext cx="7275600" cy="707598"/>
          </a:xfrm>
        </p:spPr>
        <p:txBody>
          <a:bodyPr/>
          <a:lstStyle/>
          <a:p>
            <a:r>
              <a:rPr lang="en-US" sz="3200" b="1" dirty="0"/>
              <a:t> Statistical Test Selection</a:t>
            </a:r>
          </a:p>
        </p:txBody>
      </p:sp>
      <p:sp>
        <p:nvSpPr>
          <p:cNvPr id="3" name="Subtitle 2">
            <a:extLst>
              <a:ext uri="{FF2B5EF4-FFF2-40B4-BE49-F238E27FC236}">
                <a16:creationId xmlns:a16="http://schemas.microsoft.com/office/drawing/2014/main" id="{7F08CF48-115D-DC94-A33F-F770DE5C226D}"/>
              </a:ext>
            </a:extLst>
          </p:cNvPr>
          <p:cNvSpPr>
            <a:spLocks noGrp="1"/>
          </p:cNvSpPr>
          <p:nvPr>
            <p:ph type="subTitle"/>
          </p:nvPr>
        </p:nvSpPr>
        <p:spPr>
          <a:xfrm>
            <a:off x="584130" y="1284270"/>
            <a:ext cx="10589352" cy="4520629"/>
          </a:xfrm>
        </p:spPr>
        <p:txBody>
          <a:bodyPr/>
          <a:lstStyle/>
          <a:p>
            <a:pPr marL="0" indent="0">
              <a:lnSpc>
                <a:spcPct val="150000"/>
              </a:lnSpc>
              <a:buNone/>
            </a:pPr>
            <a:r>
              <a:rPr lang="en-US" sz="2000" b="1" dirty="0"/>
              <a:t>Statistical Test Decision</a:t>
            </a:r>
          </a:p>
          <a:p>
            <a:pPr marL="0" indent="0">
              <a:lnSpc>
                <a:spcPct val="150000"/>
              </a:lnSpc>
              <a:buNone/>
            </a:pPr>
            <a:r>
              <a:rPr lang="en-US" sz="2000" dirty="0"/>
              <a:t>Spearman correlation coefficient and a hypothesis test are used to examine the relationship between variables.</a:t>
            </a:r>
          </a:p>
          <a:p>
            <a:pPr marL="0" indent="0">
              <a:lnSpc>
                <a:spcPct val="150000"/>
              </a:lnSpc>
              <a:buNone/>
            </a:pPr>
            <a:endParaRPr lang="en-US" sz="2000" dirty="0"/>
          </a:p>
          <a:p>
            <a:pPr marL="0" indent="0">
              <a:lnSpc>
                <a:spcPct val="150000"/>
              </a:lnSpc>
              <a:buNone/>
            </a:pPr>
            <a:r>
              <a:rPr lang="en-US" sz="2000" b="1" dirty="0"/>
              <a:t>Justification for Selection</a:t>
            </a:r>
          </a:p>
          <a:p>
            <a:pPr marL="0" indent="0">
              <a:lnSpc>
                <a:spcPct val="150000"/>
              </a:lnSpc>
              <a:buNone/>
            </a:pPr>
            <a:r>
              <a:rPr lang="en-US" sz="2000" dirty="0"/>
              <a:t>When normalcy assumptions are satisfied, this test can be used to ascertain the direction and strength of a linear relationship between two continuous variables. Non-parametric counterparts must be taken into account if the requirements are not fulfilled.</a:t>
            </a:r>
          </a:p>
        </p:txBody>
      </p:sp>
    </p:spTree>
    <p:extLst>
      <p:ext uri="{BB962C8B-B14F-4D97-AF65-F5344CB8AC3E}">
        <p14:creationId xmlns:p14="http://schemas.microsoft.com/office/powerpoint/2010/main" val="142770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FFBC0-2079-AA32-0178-24A888752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6736F-ECA3-61DF-9F2A-07E33B434932}"/>
              </a:ext>
            </a:extLst>
          </p:cNvPr>
          <p:cNvSpPr>
            <a:spLocks noGrp="1"/>
          </p:cNvSpPr>
          <p:nvPr>
            <p:ph type="title"/>
          </p:nvPr>
        </p:nvSpPr>
        <p:spPr>
          <a:xfrm>
            <a:off x="584130" y="345503"/>
            <a:ext cx="7275600" cy="707598"/>
          </a:xfrm>
        </p:spPr>
        <p:txBody>
          <a:bodyPr/>
          <a:lstStyle/>
          <a:p>
            <a:r>
              <a:rPr lang="en-US" sz="3200" b="1" dirty="0"/>
              <a:t>R Script and Results</a:t>
            </a:r>
          </a:p>
        </p:txBody>
      </p:sp>
      <p:pic>
        <p:nvPicPr>
          <p:cNvPr id="5" name="Picture 4">
            <a:extLst>
              <a:ext uri="{FF2B5EF4-FFF2-40B4-BE49-F238E27FC236}">
                <a16:creationId xmlns:a16="http://schemas.microsoft.com/office/drawing/2014/main" id="{5B421811-92B8-A26B-27DB-B375E0829CB2}"/>
              </a:ext>
            </a:extLst>
          </p:cNvPr>
          <p:cNvPicPr>
            <a:picLocks noChangeAspect="1"/>
          </p:cNvPicPr>
          <p:nvPr/>
        </p:nvPicPr>
        <p:blipFill>
          <a:blip r:embed="rId3"/>
          <a:stretch>
            <a:fillRect/>
          </a:stretch>
        </p:blipFill>
        <p:spPr>
          <a:xfrm>
            <a:off x="2231961" y="1372444"/>
            <a:ext cx="7439025" cy="2724150"/>
          </a:xfrm>
          <a:prstGeom prst="rect">
            <a:avLst/>
          </a:prstGeom>
        </p:spPr>
      </p:pic>
      <p:pic>
        <p:nvPicPr>
          <p:cNvPr id="10" name="Picture 9">
            <a:extLst>
              <a:ext uri="{FF2B5EF4-FFF2-40B4-BE49-F238E27FC236}">
                <a16:creationId xmlns:a16="http://schemas.microsoft.com/office/drawing/2014/main" id="{32400BB4-ACFF-4780-AE8D-21F9AB4A4F1A}"/>
              </a:ext>
            </a:extLst>
          </p:cNvPr>
          <p:cNvPicPr>
            <a:picLocks noChangeAspect="1"/>
          </p:cNvPicPr>
          <p:nvPr/>
        </p:nvPicPr>
        <p:blipFill>
          <a:blip r:embed="rId4"/>
          <a:stretch>
            <a:fillRect/>
          </a:stretch>
        </p:blipFill>
        <p:spPr>
          <a:xfrm>
            <a:off x="2231961" y="4134211"/>
            <a:ext cx="7439025" cy="2028825"/>
          </a:xfrm>
          <a:prstGeom prst="rect">
            <a:avLst/>
          </a:prstGeom>
        </p:spPr>
      </p:pic>
    </p:spTree>
    <p:extLst>
      <p:ext uri="{BB962C8B-B14F-4D97-AF65-F5344CB8AC3E}">
        <p14:creationId xmlns:p14="http://schemas.microsoft.com/office/powerpoint/2010/main" val="258423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E5F27-9DFF-7433-5852-79B18FC1C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FC79E-260B-9440-F27D-D4905DF0C3F8}"/>
              </a:ext>
            </a:extLst>
          </p:cNvPr>
          <p:cNvSpPr>
            <a:spLocks noGrp="1"/>
          </p:cNvSpPr>
          <p:nvPr>
            <p:ph type="title"/>
          </p:nvPr>
        </p:nvSpPr>
        <p:spPr>
          <a:xfrm>
            <a:off x="584130" y="345503"/>
            <a:ext cx="7275600" cy="707598"/>
          </a:xfrm>
        </p:spPr>
        <p:txBody>
          <a:bodyPr/>
          <a:lstStyle/>
          <a:p>
            <a:r>
              <a:rPr lang="en-US" sz="3200" b="1" dirty="0"/>
              <a:t>Conclusion and Implications</a:t>
            </a:r>
          </a:p>
        </p:txBody>
      </p:sp>
      <p:sp>
        <p:nvSpPr>
          <p:cNvPr id="3" name="Subtitle 2">
            <a:extLst>
              <a:ext uri="{FF2B5EF4-FFF2-40B4-BE49-F238E27FC236}">
                <a16:creationId xmlns:a16="http://schemas.microsoft.com/office/drawing/2014/main" id="{43C34455-3B15-E8E5-C18D-8680E9FDB1CB}"/>
              </a:ext>
            </a:extLst>
          </p:cNvPr>
          <p:cNvSpPr>
            <a:spLocks noGrp="1"/>
          </p:cNvSpPr>
          <p:nvPr>
            <p:ph type="subTitle"/>
          </p:nvPr>
        </p:nvSpPr>
        <p:spPr>
          <a:xfrm>
            <a:off x="584130" y="974743"/>
            <a:ext cx="10906354" cy="4908513"/>
          </a:xfrm>
        </p:spPr>
        <p:txBody>
          <a:bodyPr/>
          <a:lstStyle/>
          <a:p>
            <a:pPr marL="0" indent="0">
              <a:lnSpc>
                <a:spcPct val="150000"/>
              </a:lnSpc>
              <a:buNone/>
            </a:pPr>
            <a:r>
              <a:rPr lang="en-US" sz="2000" b="1" dirty="0"/>
              <a:t>Conclusion</a:t>
            </a:r>
          </a:p>
          <a:p>
            <a:pPr marL="0" indent="0">
              <a:lnSpc>
                <a:spcPct val="150000"/>
              </a:lnSpc>
              <a:buNone/>
            </a:pPr>
            <a:r>
              <a:rPr lang="en-US" sz="2000" dirty="0"/>
              <a:t>Existing unemployment rates are also positively related to violent crime rates though the distribution is not normal. The moderate correlation does point a relationship between both variables, therefore, could reject the null hypothesis.</a:t>
            </a:r>
          </a:p>
          <a:p>
            <a:pPr marL="0" indent="0">
              <a:lnSpc>
                <a:spcPct val="150000"/>
              </a:lnSpc>
              <a:buNone/>
            </a:pPr>
            <a:r>
              <a:rPr lang="en-US" sz="2000" b="1" dirty="0"/>
              <a:t>Implications</a:t>
            </a:r>
          </a:p>
          <a:p>
            <a:pPr marL="0" indent="0">
              <a:lnSpc>
                <a:spcPct val="150000"/>
              </a:lnSpc>
              <a:buNone/>
            </a:pPr>
            <a:r>
              <a:rPr lang="en-US" sz="2000" dirty="0"/>
              <a:t>These results suggest that, as such, the crime levels could be associated with economic instability, in terms of unemployment rates, if any. This comes as a call for social policy adjustments. This work can be extended to establish other socio-economic factors that can be used in gauging crime prevalence.</a:t>
            </a:r>
          </a:p>
        </p:txBody>
      </p:sp>
    </p:spTree>
    <p:extLst>
      <p:ext uri="{BB962C8B-B14F-4D97-AF65-F5344CB8AC3E}">
        <p14:creationId xmlns:p14="http://schemas.microsoft.com/office/powerpoint/2010/main" val="354650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10617</TotalTime>
  <Words>978</Words>
  <Application>Microsoft Office PowerPoint</Application>
  <PresentationFormat>Widescreen</PresentationFormat>
  <Paragraphs>57</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__GeistSans_3a0388</vt:lpstr>
      <vt:lpstr>Aptos</vt:lpstr>
      <vt:lpstr>Arial</vt:lpstr>
      <vt:lpstr>Symbol</vt:lpstr>
      <vt:lpstr>Times New Roman</vt:lpstr>
      <vt:lpstr>Wingdings</vt:lpstr>
      <vt:lpstr>Office Theme</vt:lpstr>
      <vt:lpstr>Office Theme</vt:lpstr>
      <vt:lpstr>PowerPoint Presentation</vt:lpstr>
      <vt:lpstr>Introduction and Research Question</vt:lpstr>
      <vt:lpstr>Dataset Overview</vt:lpstr>
      <vt:lpstr>Data Visualization - Histogram</vt:lpstr>
      <vt:lpstr>Data Visualization - Additional Chart</vt:lpstr>
      <vt:lpstr> Statistical Test Selection</vt:lpstr>
      <vt:lpstr>R Script and Results</vt:lpstr>
      <vt:lpstr>Conclusion and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Suganya Professionalworks</cp:lastModifiedBy>
  <cp:revision>161</cp:revision>
  <dcterms:created xsi:type="dcterms:W3CDTF">2019-10-01T08:37:56Z</dcterms:created>
  <dcterms:modified xsi:type="dcterms:W3CDTF">2025-01-05T01:52:26Z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