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89" r:id="rId5"/>
    <p:sldId id="339" r:id="rId6"/>
    <p:sldId id="329" r:id="rId7"/>
    <p:sldId id="336" r:id="rId8"/>
    <p:sldId id="33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62" d="100"/>
          <a:sy n="62" d="100"/>
        </p:scale>
        <p:origin x="1152" y="44"/>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04/01/2025</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04/01/2025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__GeistSans_3a0388"/>
              </a:rPr>
              <a:t>Hello everyone. Our group, Team Research and Development Project, is presenting our research question for the 'Crime and Socioeconomic Indicators: For </a:t>
            </a:r>
            <a:r>
              <a:rPr lang="en-US" b="0" i="0" dirty="0" err="1">
                <a:solidFill>
                  <a:srgbClr val="000000"/>
                </a:solidFill>
                <a:effectLst/>
                <a:latin typeface="__GeistSans_3a0388"/>
              </a:rPr>
              <a:t>thisreason</a:t>
            </a:r>
            <a:r>
              <a:rPr lang="en-US" b="0" i="0" dirty="0">
                <a:solidFill>
                  <a:srgbClr val="000000"/>
                </a:solidFill>
                <a:effectLst/>
                <a:latin typeface="__GeistSans_3a0388"/>
              </a:rPr>
              <a:t>, the present work is titled ‘A Statistical Analysis’ project. Our names are [Your Name] And today being the 20th of October 2024 is the day which is represented today. Specifically, the employed dataset is </a:t>
            </a:r>
            <a:r>
              <a:rPr lang="en-US" b="0" i="0" dirty="0" err="1">
                <a:solidFill>
                  <a:srgbClr val="000000"/>
                </a:solidFill>
                <a:effectLst/>
                <a:latin typeface="__GeistSans_3a0388"/>
              </a:rPr>
              <a:t>crimebystatecombinedwithunemployment</a:t>
            </a:r>
            <a:r>
              <a:rPr lang="en-US" b="0" i="0" dirty="0">
                <a:solidFill>
                  <a:srgbClr val="000000"/>
                </a:solidFill>
                <a:effectLst/>
                <a:latin typeface="__GeistSans_3a0388"/>
              </a:rPr>
              <a:t>.</a:t>
            </a:r>
            <a:endParaRPr lang="en-US"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1</a:t>
            </a:fld>
            <a:endParaRPr lang="en-GB"/>
          </a:p>
        </p:txBody>
      </p:sp>
    </p:spTree>
    <p:extLst>
      <p:ext uri="{BB962C8B-B14F-4D97-AF65-F5344CB8AC3E}">
        <p14:creationId xmlns:p14="http://schemas.microsoft.com/office/powerpoint/2010/main" val="2616760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__GeistSans_3a0388"/>
              </a:rPr>
              <a:t>The dataset we have been assigned is referred to as </a:t>
            </a:r>
            <a:r>
              <a:rPr lang="en-US" b="0" i="0" dirty="0" err="1">
                <a:solidFill>
                  <a:srgbClr val="000000"/>
                </a:solidFill>
                <a:effectLst/>
                <a:latin typeface="__GeistSans_3a0388"/>
              </a:rPr>
              <a:t>crimebystatecombinedwithunemployment</a:t>
            </a:r>
            <a:r>
              <a:rPr lang="en-US" b="0" i="0" dirty="0">
                <a:solidFill>
                  <a:srgbClr val="000000"/>
                </a:solidFill>
                <a:effectLst/>
                <a:latin typeface="__GeistSans_3a0388"/>
              </a:rPr>
              <a:t>. We decided to work with this data set due to the availability of important information on the occurrences of crime and rates of unemployment in the United States by state, which allows to carry out an extensive investigation of the possible link between various socio-economic indicators and crime. Based on the above categorization we chose the independent variable being ‘Unemployment Rate’ which is of interval/measurement data and the dependent variable being ‘Violent Crime Total’ which is also of interval/measurement data. This will enable us to establish the extent of shift of this two variables.</a:t>
            </a:r>
            <a:endParaRPr lang="en-US"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2</a:t>
            </a:fld>
            <a:endParaRPr lang="en-GB"/>
          </a:p>
        </p:txBody>
      </p:sp>
    </p:spTree>
    <p:extLst>
      <p:ext uri="{BB962C8B-B14F-4D97-AF65-F5344CB8AC3E}">
        <p14:creationId xmlns:p14="http://schemas.microsoft.com/office/powerpoint/2010/main" val="899281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__GeistSans_3a0388"/>
              </a:rPr>
              <a:t>As you can see here, we have the dataset sample as you pointed out. This shows different columns of the dataset that contain particular information in variables like; State, Year, Unemployment Rate, Violent Crime Total, Property Crime Total. In Figure 3, the data is divided by state and year meaning that </a:t>
            </a:r>
            <a:r>
              <a:rPr lang="en-US" b="0" i="0" dirty="0" err="1">
                <a:solidFill>
                  <a:srgbClr val="000000"/>
                </a:solidFill>
                <a:effectLst/>
                <a:latin typeface="__GeistSans_3a0388"/>
              </a:rPr>
              <a:t>sc</a:t>
            </a:r>
            <a:r>
              <a:rPr lang="en-US" b="0" i="0" dirty="0">
                <a:solidFill>
                  <a:srgbClr val="000000"/>
                </a:solidFill>
                <a:effectLst/>
                <a:latin typeface="__GeistSans_3a0388"/>
              </a:rPr>
              <a:t> the figures can quickly be compared and contrasting findings identified from one state or year to another. The data set comprises 520 records in total. It is quite a large database to use for our analysis little as it lacks some more variables to include in our investigation. </a:t>
            </a:r>
            <a:br>
              <a:rPr lang="en-US" dirty="0"/>
            </a:br>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__GeistSans_3a0388"/>
              </a:rPr>
              <a:t>According to the research template our research question complements the idea of the core search, in this case it concerns the relationship between our selected variables. Therefore our question is: Can Violent Crime Total and Unemployment Rate be used to answer the question ‘’. This question is posed to evaluate whether there exists a connection between the fluctuations in the unemployment rate and volatile violent crime rate observed at state level.</a:t>
            </a:r>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__GeistSans_3a0388"/>
              </a:rPr>
              <a:t>As guided by the research question formulated, two hypotheses have been made. In the present study, the null hypothesis is indicated as H0: Violent crime total is independent of the unemployment rate. On the other hand, our research question for the present study is formulated in the form of the following second-order alternative hypothesis, H1: The two abovementioned variables are positively related. From the current data analysis we will be in a position to deduce which one is more probable . We will examine this data descriptively, through the use of statistics and graphs and charts.</a:t>
            </a:r>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9" y="6066978"/>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pPr>
              <a:lnSpc>
                <a:spcPct val="100000"/>
              </a:lnSpc>
            </a:pPr>
            <a:r>
              <a:rPr lang="en-US" dirty="0"/>
              <a:t>Research Question – </a:t>
            </a:r>
            <a:br>
              <a:rPr lang="en-US" dirty="0"/>
            </a:br>
            <a:r>
              <a:rPr lang="en-IN" sz="2200" b="0" spc="0" dirty="0">
                <a:effectLst/>
                <a:latin typeface="+mn-lt"/>
                <a:ea typeface="Aptos" panose="020B0004020202020204" pitchFamily="34" charset="0"/>
                <a:cs typeface="Times New Roman" panose="02020603050405020304" pitchFamily="18" charset="0"/>
              </a:rPr>
              <a:t>Does the unemployment rate significantly influence violent crime rates at the state level in the U.S.?</a:t>
            </a:r>
            <a:br>
              <a:rPr lang="en-IN" sz="2200" b="0" dirty="0">
                <a:effectLst/>
                <a:latin typeface="Aptos" panose="020B0004020202020204" pitchFamily="34" charset="0"/>
                <a:ea typeface="Aptos" panose="020B0004020202020204" pitchFamily="34" charset="0"/>
                <a:cs typeface="Arial" panose="020B0604020202020204" pitchFamily="34" charset="0"/>
              </a:rPr>
            </a:br>
            <a:br>
              <a:rPr lang="en-US" sz="4000" dirty="0"/>
            </a:br>
            <a:r>
              <a:rPr lang="en-US" sz="2200" dirty="0"/>
              <a:t>Date: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t>
            </a:r>
            <a:r>
              <a:rPr lang="en-US" sz="1800" dirty="0">
                <a:effectLst/>
                <a:latin typeface="Aptos" panose="020B0004020202020204" pitchFamily="34" charset="0"/>
                <a:ea typeface="Aptos" panose="020B0004020202020204" pitchFamily="34" charset="0"/>
                <a:cs typeface="Arial" panose="020B0604020202020204" pitchFamily="34" charset="0"/>
              </a:rPr>
              <a:t>Team Research and Development    </a:t>
            </a:r>
            <a:r>
              <a:rPr lang="en-US" sz="2000" dirty="0"/>
              <a:t>Name of Student Presenting:</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r>
              <a:rPr lang="en-GB" dirty="0"/>
              <a:t>7COM1079-2024  Student Group No:                    Names of Student Attendees  (all group should attend to get feedback): </a:t>
            </a: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EDF47CE-5D5A-6104-A73A-4C8E09C48DA4}"/>
              </a:ext>
            </a:extLst>
          </p:cNvPr>
          <p:cNvSpPr>
            <a:spLocks noGrp="1"/>
          </p:cNvSpPr>
          <p:nvPr>
            <p:ph type="subTitle" idx="1"/>
          </p:nvPr>
        </p:nvSpPr>
        <p:spPr>
          <a:xfrm>
            <a:off x="619433" y="1179870"/>
            <a:ext cx="10308368" cy="4887107"/>
          </a:xfrm>
        </p:spPr>
        <p:txBody>
          <a:bodyPr/>
          <a:lstStyle/>
          <a:p>
            <a:pPr algn="l">
              <a:lnSpc>
                <a:spcPct val="150000"/>
              </a:lnSpc>
              <a:spcAft>
                <a:spcPts val="225"/>
              </a:spcAft>
            </a:pPr>
            <a:r>
              <a:rPr lang="en-US" sz="1600" b="1" i="0" spc="0" dirty="0">
                <a:solidFill>
                  <a:srgbClr val="1A1C1E"/>
                </a:solidFill>
                <a:effectLst/>
              </a:rPr>
              <a:t>Research Topic Significance:</a:t>
            </a:r>
            <a:r>
              <a:rPr lang="en-US" sz="1600" b="0" i="0" spc="0" dirty="0">
                <a:solidFill>
                  <a:srgbClr val="1A1C1E"/>
                </a:solidFill>
                <a:effectLst/>
              </a:rPr>
              <a:t> Explores the correlation between socioeconomic factors and crime rates, aiding in effective crime-fighting strategies.</a:t>
            </a:r>
          </a:p>
          <a:p>
            <a:pPr algn="l">
              <a:lnSpc>
                <a:spcPct val="150000"/>
              </a:lnSpc>
              <a:spcAft>
                <a:spcPts val="225"/>
              </a:spcAft>
            </a:pPr>
            <a:r>
              <a:rPr lang="en-US" sz="1600" b="1" i="0" spc="0" dirty="0">
                <a:solidFill>
                  <a:srgbClr val="1A1C1E"/>
                </a:solidFill>
                <a:effectLst/>
              </a:rPr>
              <a:t>Dataset Overview:</a:t>
            </a:r>
            <a:r>
              <a:rPr lang="en-US" sz="1600" b="0" i="0" spc="0" dirty="0">
                <a:solidFill>
                  <a:srgbClr val="1A1C1E"/>
                </a:solidFill>
                <a:effectLst/>
              </a:rPr>
              <a:t> Includes crime, population, and unemployment rates, analyzing US crime longitudinally by state.</a:t>
            </a:r>
          </a:p>
          <a:p>
            <a:endParaRPr lang="en-GB" sz="2400" spc="0" dirty="0"/>
          </a:p>
          <a:p>
            <a:endParaRPr lang="en-GB" sz="2400" spc="0" dirty="0"/>
          </a:p>
          <a:p>
            <a:endParaRPr lang="en-GB" sz="2400" spc="0" dirty="0"/>
          </a:p>
          <a:p>
            <a:endParaRPr lang="en-GB" sz="2400" spc="0" dirty="0"/>
          </a:p>
          <a:p>
            <a:endParaRPr lang="en-GB" sz="1800" spc="0" dirty="0"/>
          </a:p>
          <a:p>
            <a:r>
              <a:rPr lang="en-GB" sz="1800" spc="0" dirty="0"/>
              <a:t>The selected Data set has a Total Rows of 1990</a:t>
            </a:r>
          </a:p>
        </p:txBody>
      </p:sp>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a:xfrm>
            <a:off x="619433" y="554799"/>
            <a:ext cx="7176911" cy="230832"/>
          </a:xfrm>
        </p:spPr>
        <p:txBody>
          <a:bodyPr/>
          <a:lstStyle/>
          <a:p>
            <a:r>
              <a:rPr lang="en-IN" sz="1800" dirty="0">
                <a:effectLst/>
                <a:ea typeface="Aptos" panose="020B0004020202020204" pitchFamily="34" charset="0"/>
                <a:cs typeface="Arial" panose="020B0604020202020204" pitchFamily="34" charset="0"/>
              </a:rPr>
              <a:t>INTRODUCTION AND DATASET OVERVIEW</a:t>
            </a:r>
            <a:endParaRPr lang="en-GB" dirty="0"/>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pic>
        <p:nvPicPr>
          <p:cNvPr id="6" name="Picture 5">
            <a:extLst>
              <a:ext uri="{FF2B5EF4-FFF2-40B4-BE49-F238E27FC236}">
                <a16:creationId xmlns:a16="http://schemas.microsoft.com/office/drawing/2014/main" id="{787FB1A7-D62C-CC79-58F6-9012E807ABB3}"/>
              </a:ext>
            </a:extLst>
          </p:cNvPr>
          <p:cNvPicPr>
            <a:picLocks noChangeAspect="1"/>
          </p:cNvPicPr>
          <p:nvPr/>
        </p:nvPicPr>
        <p:blipFill>
          <a:blip r:embed="rId3"/>
          <a:stretch>
            <a:fillRect/>
          </a:stretch>
        </p:blipFill>
        <p:spPr>
          <a:xfrm>
            <a:off x="619433" y="2783860"/>
            <a:ext cx="9281652" cy="2013423"/>
          </a:xfrm>
          <a:prstGeom prst="rect">
            <a:avLst/>
          </a:prstGeom>
        </p:spPr>
      </p:pic>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000" kern="100" dirty="0" err="1">
                <a:solidFill>
                  <a:srgbClr val="FF0000"/>
                </a:solidFill>
                <a:effectLst/>
                <a:latin typeface="Aptos" panose="020B0004020202020204" pitchFamily="34" charset="0"/>
                <a:ea typeface="Aptos" panose="020B0004020202020204" pitchFamily="34" charset="0"/>
                <a:cs typeface="Times New Roman" panose="02020603050405020304" pitchFamily="18" charset="0"/>
              </a:rPr>
              <a:t>crimebystatecombinedwithunemploymen</a:t>
            </a:r>
            <a:r>
              <a:rPr lang="en-US" sz="2000" kern="100" dirty="0" err="1">
                <a:solidFill>
                  <a:srgbClr val="FF0000"/>
                </a:solidFill>
                <a:latin typeface="Aptos" panose="020B0004020202020204" pitchFamily="34" charset="0"/>
                <a:ea typeface="Aptos" panose="020B0004020202020204" pitchFamily="34" charset="0"/>
                <a:cs typeface="Times New Roman" panose="02020603050405020304" pitchFamily="18" charset="0"/>
              </a:rPr>
              <a:t>t</a:t>
            </a:r>
            <a:endParaRPr lang="en-US" sz="2000" dirty="0">
              <a:solidFill>
                <a:srgbClr val="FF0000"/>
              </a:solidFill>
            </a:endParaRP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Names of Student Group Attendees: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400" b="0" dirty="0">
                <a:latin typeface="Calibri"/>
                <a:cs typeface="Calibri"/>
              </a:rPr>
              <a:t>This dataset is interesting to us because </a:t>
            </a:r>
            <a:r>
              <a:rPr lang="en-US" sz="2400" b="0" dirty="0">
                <a:solidFill>
                  <a:srgbClr val="FF0000"/>
                </a:solidFill>
                <a:latin typeface="Calibri"/>
                <a:cs typeface="Calibri"/>
              </a:rPr>
              <a:t>: It enables us to examine how socioeconomic characteristics and crimes have changed over time is US:</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a:solidFill>
                  <a:srgbClr val="FF0000"/>
                </a:solidFill>
                <a:latin typeface="Calibri"/>
                <a:cs typeface="Calibri"/>
              </a:rPr>
              <a:t>(Unemployment)</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a:t>
            </a:r>
            <a:r>
              <a:rPr lang="en-US" sz="2400" b="0" dirty="0">
                <a:solidFill>
                  <a:srgbClr val="FF0000"/>
                </a:solidFill>
                <a:latin typeface="Calibri"/>
                <a:cs typeface="Calibri"/>
              </a:rPr>
              <a:t>Interval/measurement data.</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a:t>
            </a:r>
            <a:r>
              <a:rPr lang="en-US" sz="2400" b="0" dirty="0">
                <a:solidFill>
                  <a:srgbClr val="FF0000"/>
                </a:solidFill>
                <a:latin typeface="Calibri"/>
                <a:cs typeface="Calibri"/>
              </a:rPr>
              <a:t>(Violent Crime Total)</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(select one): </a:t>
            </a:r>
            <a:r>
              <a:rPr lang="en-US" sz="2400" b="0" dirty="0">
                <a:solidFill>
                  <a:srgbClr val="FF0000"/>
                </a:solidFill>
                <a:latin typeface="Calibri"/>
                <a:cs typeface="Calibri"/>
              </a:rPr>
              <a:t>Interval/measurement data</a:t>
            </a:r>
          </a:p>
        </p:txBody>
      </p:sp>
      <p:sp>
        <p:nvSpPr>
          <p:cNvPr id="8" name="Footer Placeholder 2">
            <a:extLst>
              <a:ext uri="{FF2B5EF4-FFF2-40B4-BE49-F238E27FC236}">
                <a16:creationId xmlns:a16="http://schemas.microsoft.com/office/drawing/2014/main" id="{C16F1A6C-A552-3B2C-B6E0-8C46DCBD0069}"/>
              </a:ext>
            </a:extLst>
          </p:cNvPr>
          <p:cNvSpPr txBox="1">
            <a:spLocks/>
          </p:cNvSpPr>
          <p:nvPr/>
        </p:nvSpPr>
        <p:spPr>
          <a:xfrm>
            <a:off x="965289" y="347368"/>
            <a:ext cx="7176911" cy="230832"/>
          </a:xfrm>
          <a:prstGeom prst="rect">
            <a:avLst/>
          </a:prstGeom>
        </p:spPr>
        <p:txBody>
          <a:bodyPr vert="horz" lIns="0" tIns="0" rIns="0" bIns="0" rtlCol="0" anchor="t" anchorCtr="0">
            <a:noAutofit/>
          </a:bodyPr>
          <a:lstStyle>
            <a:defPPr>
              <a:defRPr lang="en-US"/>
            </a:defPPr>
            <a:lvl1pPr marL="0" algn="l" defTabSz="914400" rtl="0" eaLnBrk="1" latinLnBrk="0" hangingPunct="1">
              <a:defRPr sz="1500" kern="1200">
                <a:solidFill>
                  <a:srgbClr val="8F9898"/>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DATA SET OVERVIEW AND VARIABLES</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778498"/>
            <a:ext cx="9753625" cy="230832"/>
          </a:xfrm>
        </p:spPr>
        <p:txBody>
          <a:bodyPr/>
          <a:lstStyle/>
          <a:p>
            <a:pPr>
              <a:spcAft>
                <a:spcPts val="0"/>
              </a:spcAft>
            </a:pPr>
            <a:r>
              <a:rPr lang="en-GB" dirty="0"/>
              <a:t>Our Research Question is </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02766" cy="3209028"/>
          </a:xfrm>
        </p:spPr>
        <p:txBody>
          <a:bodyPr>
            <a:noAutofit/>
          </a:bodyPr>
          <a:lstStyle/>
          <a:p>
            <a:pPr marR="0" lvl="0">
              <a:lnSpc>
                <a:spcPct val="115000"/>
              </a:lnSpc>
              <a:spcAft>
                <a:spcPts val="800"/>
              </a:spcAft>
              <a:buSzPts val="1000"/>
              <a:tabLst>
                <a:tab pos="457200" algn="l"/>
              </a:tabLst>
            </a:pPr>
            <a:br>
              <a:rPr lang="en-US" sz="1200" b="0" kern="100" spc="0" dirty="0">
                <a:effectLst/>
                <a:latin typeface="Aptos" panose="020B0004020202020204" pitchFamily="34" charset="0"/>
                <a:ea typeface="Aptos" panose="020B0004020202020204" pitchFamily="34" charset="0"/>
                <a:cs typeface="Arial" panose="020B0604020202020204" pitchFamily="34" charset="0"/>
              </a:rPr>
            </a:br>
            <a:br>
              <a:rPr lang="en-US" sz="1200" b="0" kern="100" spc="0" dirty="0">
                <a:effectLst/>
                <a:latin typeface="Aptos" panose="020B0004020202020204" pitchFamily="34" charset="0"/>
                <a:ea typeface="Aptos" panose="020B0004020202020204" pitchFamily="34" charset="0"/>
                <a:cs typeface="Times New Roman" panose="02020603050405020304" pitchFamily="18" charset="0"/>
              </a:rPr>
            </a:br>
            <a:r>
              <a:rPr lang="en-IE" sz="2400" b="0" dirty="0">
                <a:effectLst/>
                <a:latin typeface="Calibri" panose="020F0502020204030204" pitchFamily="34" charset="0"/>
                <a:ea typeface="Calibri" panose="020F0502020204030204" pitchFamily="34" charset="0"/>
                <a:cs typeface="Times New Roman" panose="02020603050405020304" pitchFamily="18" charset="0"/>
              </a:rPr>
              <a:t>Ordinal vs Interval</a:t>
            </a:r>
            <a:r>
              <a:rPr lang="en-US" sz="2400" b="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“Is there a correlation between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Violent Crime Total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and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Unemployment rate?”</a:t>
            </a:r>
            <a:br>
              <a:rPr lang="en-IE" sz="2400" b="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
        <p:nvSpPr>
          <p:cNvPr id="7" name="TextBox 6">
            <a:extLst>
              <a:ext uri="{FF2B5EF4-FFF2-40B4-BE49-F238E27FC236}">
                <a16:creationId xmlns:a16="http://schemas.microsoft.com/office/drawing/2014/main" id="{F7FEA660-7B39-BC91-3B96-7298CCF66DE1}"/>
              </a:ext>
            </a:extLst>
          </p:cNvPr>
          <p:cNvSpPr txBox="1"/>
          <p:nvPr/>
        </p:nvSpPr>
        <p:spPr>
          <a:xfrm>
            <a:off x="623945" y="5297755"/>
            <a:ext cx="11440040" cy="1477328"/>
          </a:xfrm>
          <a:prstGeom prst="rect">
            <a:avLst/>
          </a:prstGeom>
          <a:solidFill>
            <a:schemeClr val="bg1">
              <a:lumMod val="95000"/>
            </a:schemeClr>
          </a:solidFill>
        </p:spPr>
        <p:txBody>
          <a:bodyPr wrap="square" lIns="91440" tIns="45720" rIns="91440" bIns="45720" rtlCol="0" anchor="t">
            <a:spAutoFit/>
          </a:bodyPr>
          <a:lstStyle/>
          <a:p>
            <a:r>
              <a:rPr lang="en-GB" baseline="30000" dirty="0"/>
              <a:t>1</a:t>
            </a:r>
            <a:r>
              <a:rPr lang="en-GB" b="1" dirty="0">
                <a:latin typeface="Calibri"/>
                <a:cs typeface="Calibri"/>
              </a:rPr>
              <a:t>Correlation</a:t>
            </a:r>
            <a:r>
              <a:rPr lang="en-GB" dirty="0"/>
              <a:t> (</a:t>
            </a:r>
            <a:r>
              <a:rPr lang="en-IE" sz="1800" dirty="0">
                <a:effectLst/>
                <a:latin typeface="Calibri"/>
                <a:ea typeface="Calibri" panose="020F0502020204030204" pitchFamily="34" charset="0"/>
                <a:cs typeface="Times New Roman"/>
              </a:rPr>
              <a:t>Analysis of how </a:t>
            </a:r>
            <a:r>
              <a:rPr lang="en-IE" sz="1800" dirty="0">
                <a:solidFill>
                  <a:srgbClr val="FF0000"/>
                </a:solidFill>
                <a:effectLst/>
                <a:latin typeface="Calibri"/>
                <a:ea typeface="Calibri" panose="020F0502020204030204" pitchFamily="34" charset="0"/>
                <a:cs typeface="Times New Roman"/>
              </a:rPr>
              <a:t>ordinal</a:t>
            </a:r>
            <a:r>
              <a:rPr lang="en-IE" dirty="0">
                <a:solidFill>
                  <a:srgbClr val="FF0000"/>
                </a:solidFill>
                <a:latin typeface="Calibri"/>
                <a:ea typeface="Calibri" panose="020F0502020204030204" pitchFamily="34" charset="0"/>
                <a:cs typeface="Times New Roman"/>
              </a:rPr>
              <a:t>/</a:t>
            </a:r>
            <a:r>
              <a:rPr lang="en-IE" sz="1800" dirty="0">
                <a:solidFill>
                  <a:srgbClr val="FF0000"/>
                </a:solidFill>
                <a:effectLst/>
                <a:latin typeface="Calibri"/>
                <a:ea typeface="Calibri" panose="020F0502020204030204" pitchFamily="34" charset="0"/>
                <a:cs typeface="Times New Roman"/>
              </a:rPr>
              <a:t>interval </a:t>
            </a:r>
            <a:r>
              <a:rPr lang="en-IE" sz="1800" dirty="0">
                <a:solidFill>
                  <a:srgbClr val="00B050"/>
                </a:solidFill>
                <a:effectLst/>
                <a:latin typeface="Calibri"/>
                <a:ea typeface="Calibri" panose="020F0502020204030204" pitchFamily="34" charset="0"/>
                <a:cs typeface="Times New Roman"/>
              </a:rPr>
              <a:t>dependent var</a:t>
            </a:r>
            <a:r>
              <a:rPr lang="en-IE" sz="1800" dirty="0">
                <a:effectLst/>
                <a:latin typeface="Calibri"/>
                <a:ea typeface="Calibri" panose="020F0502020204030204" pitchFamily="34" charset="0"/>
                <a:cs typeface="Times New Roman"/>
              </a:rPr>
              <a:t> </a:t>
            </a:r>
            <a:r>
              <a:rPr lang="en-IE" dirty="0">
                <a:latin typeface="Calibri"/>
                <a:ea typeface="Calibri" panose="020F0502020204030204" pitchFamily="34" charset="0"/>
                <a:cs typeface="Times New Roman"/>
              </a:rPr>
              <a:t>correlates </a:t>
            </a:r>
            <a:r>
              <a:rPr lang="en-IE" sz="1800" dirty="0">
                <a:effectLst/>
                <a:latin typeface="Calibri"/>
                <a:ea typeface="Calibri" panose="020F0502020204030204" pitchFamily="34" charset="0"/>
                <a:cs typeface="Times New Roman"/>
              </a:rPr>
              <a:t>to an </a:t>
            </a:r>
            <a:r>
              <a:rPr lang="en-IE" sz="1800" dirty="0">
                <a:solidFill>
                  <a:srgbClr val="FF0000"/>
                </a:solidFill>
                <a:effectLst/>
                <a:latin typeface="Calibri"/>
                <a:ea typeface="Calibri" panose="020F0502020204030204" pitchFamily="34" charset="0"/>
                <a:cs typeface="Times New Roman"/>
              </a:rPr>
              <a:t>ordinal/interval </a:t>
            </a:r>
            <a:r>
              <a:rPr lang="en-IE" sz="1800" dirty="0">
                <a:solidFill>
                  <a:srgbClr val="00B050"/>
                </a:solidFill>
                <a:effectLst/>
                <a:latin typeface="Calibri"/>
                <a:ea typeface="Calibri" panose="020F0502020204030204" pitchFamily="34" charset="0"/>
                <a:cs typeface="Times New Roman"/>
              </a:rPr>
              <a:t>independent variable)</a:t>
            </a:r>
            <a:endParaRPr lang="en-GB" dirty="0">
              <a:latin typeface="Calibri"/>
              <a:cs typeface="Times New Roman"/>
            </a:endParaRP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means</a:t>
            </a:r>
            <a:r>
              <a:rPr lang="en-IE" sz="1800" dirty="0">
                <a:effectLst/>
                <a:latin typeface="Calibri" panose="020F0502020204030204" pitchFamily="34" charset="0"/>
                <a:ea typeface="Calibri" panose="020F0502020204030204" pitchFamily="34" charset="0"/>
                <a:cs typeface="Times New Roman" panose="02020603050405020304" pitchFamily="18" charset="0"/>
              </a:rPr>
              <a:t> (or medians): Analysis of the difference between the mean (or median) value of a characteristic shared by members of two different populations.</a:t>
            </a: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3</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proportions:</a:t>
            </a:r>
            <a:r>
              <a:rPr lang="en-IE" sz="1800" dirty="0">
                <a:effectLst/>
                <a:latin typeface="Calibri" panose="020F0502020204030204" pitchFamily="34" charset="0"/>
                <a:ea typeface="Calibri" panose="020F0502020204030204" pitchFamily="34" charset="0"/>
                <a:cs typeface="Times New Roman" panose="02020603050405020304" pitchFamily="18" charset="0"/>
              </a:rPr>
              <a:t> Analysis of the difference in proportions of a characteristic shared by members of two different populations. </a:t>
            </a:r>
            <a:endParaRPr lang="en-GB" dirty="0"/>
          </a:p>
        </p:txBody>
      </p:sp>
      <p:sp>
        <p:nvSpPr>
          <p:cNvPr id="6" name="Footer Placeholder 2">
            <a:extLst>
              <a:ext uri="{FF2B5EF4-FFF2-40B4-BE49-F238E27FC236}">
                <a16:creationId xmlns:a16="http://schemas.microsoft.com/office/drawing/2014/main" id="{518B69BA-72D5-96BD-B260-70BEAFB451F6}"/>
              </a:ext>
            </a:extLst>
          </p:cNvPr>
          <p:cNvSpPr txBox="1">
            <a:spLocks/>
          </p:cNvSpPr>
          <p:nvPr/>
        </p:nvSpPr>
        <p:spPr>
          <a:xfrm>
            <a:off x="965289" y="347368"/>
            <a:ext cx="7176911" cy="230832"/>
          </a:xfrm>
          <a:prstGeom prst="rect">
            <a:avLst/>
          </a:prstGeom>
        </p:spPr>
        <p:txBody>
          <a:bodyPr vert="horz" lIns="0" tIns="0" rIns="0" bIns="0" rtlCol="0" anchor="t" anchorCtr="0">
            <a:noAutofit/>
          </a:bodyPr>
          <a:lstStyle>
            <a:defPPr>
              <a:defRPr lang="en-US"/>
            </a:defPPr>
            <a:lvl1pPr marL="0" algn="l" defTabSz="914400" rtl="0" eaLnBrk="1" latinLnBrk="0" hangingPunct="1">
              <a:defRPr sz="1500" kern="1200">
                <a:solidFill>
                  <a:srgbClr val="8F9898"/>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RESEARCH QUESTION</a:t>
            </a:r>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414839" y="1464246"/>
            <a:ext cx="10854704" cy="3461715"/>
          </a:xfrm>
        </p:spPr>
        <p:txBody>
          <a:bodyPr vert="horz" lIns="0" tIns="0" rIns="0" bIns="0" rtlCol="0" anchor="t">
            <a:noAutofit/>
          </a:bodyPr>
          <a:lstStyle/>
          <a:p>
            <a:pPr>
              <a:lnSpc>
                <a:spcPct val="100000"/>
              </a:lnSpc>
            </a:pPr>
            <a:r>
              <a:rPr lang="en-GB" sz="2400" b="0" dirty="0">
                <a:latin typeface="Calibri"/>
                <a:cs typeface="Calibri"/>
              </a:rPr>
              <a:t> </a:t>
            </a:r>
          </a:p>
          <a:p>
            <a:pPr marL="457200" indent="-457200">
              <a:lnSpc>
                <a:spcPct val="100000"/>
              </a:lnSpc>
              <a:buAutoNum type="arabicPeriod"/>
            </a:pPr>
            <a:r>
              <a:rPr lang="en-GB" sz="2000" b="0" dirty="0">
                <a:latin typeface="Arial"/>
                <a:cs typeface="Arial"/>
              </a:rPr>
              <a:t>Null hypothesis (H</a:t>
            </a:r>
            <a:r>
              <a:rPr lang="en-GB" sz="2000" b="0" baseline="-25000" dirty="0">
                <a:latin typeface="Arial"/>
                <a:cs typeface="Arial"/>
              </a:rPr>
              <a:t>0</a:t>
            </a:r>
            <a:r>
              <a:rPr lang="en-GB" sz="2000" b="0" dirty="0">
                <a:latin typeface="Arial"/>
                <a:cs typeface="Arial"/>
              </a:rPr>
              <a:t>): There is </a:t>
            </a:r>
            <a:r>
              <a:rPr lang="en-GB" sz="2000" dirty="0">
                <a:latin typeface="Arial"/>
                <a:cs typeface="Arial"/>
              </a:rPr>
              <a:t>no </a:t>
            </a:r>
            <a:r>
              <a:rPr lang="en-GB" sz="2000" b="0" dirty="0">
                <a:latin typeface="Arial"/>
                <a:cs typeface="Arial"/>
              </a:rPr>
              <a:t>effect on the population :  </a:t>
            </a:r>
          </a:p>
          <a:p>
            <a:pPr>
              <a:lnSpc>
                <a:spcPct val="100000"/>
              </a:lnSpc>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There is </a:t>
            </a:r>
            <a:r>
              <a:rPr lang="en-GB" sz="2000" dirty="0">
                <a:solidFill>
                  <a:srgbClr val="FF0000"/>
                </a:solidFill>
                <a:latin typeface="Arial"/>
                <a:cs typeface="Arial"/>
              </a:rPr>
              <a:t>no</a:t>
            </a:r>
            <a:r>
              <a:rPr lang="en-GB" sz="2000" b="0" dirty="0">
                <a:solidFill>
                  <a:srgbClr val="FF0000"/>
                </a:solidFill>
                <a:latin typeface="Arial"/>
                <a:cs typeface="Arial"/>
              </a:rPr>
              <a:t> correlation between </a:t>
            </a:r>
            <a:r>
              <a:rPr lang="en-GB" sz="2000" b="0" dirty="0" err="1">
                <a:solidFill>
                  <a:srgbClr val="FF0000"/>
                </a:solidFill>
                <a:latin typeface="Arial"/>
                <a:cs typeface="Arial"/>
              </a:rPr>
              <a:t>Unployment</a:t>
            </a:r>
            <a:r>
              <a:rPr lang="en-GB" sz="2000" b="0" dirty="0">
                <a:solidFill>
                  <a:srgbClr val="FF0000"/>
                </a:solidFill>
                <a:latin typeface="Arial"/>
                <a:cs typeface="Arial"/>
              </a:rPr>
              <a:t> Rate and Violent Crime Total.</a:t>
            </a:r>
          </a:p>
          <a:p>
            <a:pPr>
              <a:lnSpc>
                <a:spcPct val="100000"/>
              </a:lnSpc>
            </a:pPr>
            <a:r>
              <a:rPr lang="en-GB" sz="2000" b="0" dirty="0">
                <a:latin typeface="Arial"/>
                <a:cs typeface="Arial"/>
              </a:rPr>
              <a:t>2. Alternative hypothesis (H</a:t>
            </a:r>
            <a:r>
              <a:rPr lang="en-GB" sz="2000" b="0" baseline="-25000" dirty="0">
                <a:latin typeface="Arial"/>
                <a:cs typeface="Arial"/>
              </a:rPr>
              <a:t>1</a:t>
            </a:r>
            <a:r>
              <a:rPr lang="en-GB" sz="2000" b="0" dirty="0">
                <a:latin typeface="Arial"/>
                <a:cs typeface="Arial"/>
              </a:rPr>
              <a:t>):  There appears to be an effect on the population :</a:t>
            </a:r>
          </a:p>
          <a:p>
            <a:pPr>
              <a:lnSpc>
                <a:spcPct val="100000"/>
              </a:lnSpc>
            </a:pPr>
            <a:r>
              <a:rPr lang="en-GB" sz="2000" b="0" dirty="0">
                <a:solidFill>
                  <a:srgbClr val="FF0000"/>
                </a:solidFill>
                <a:latin typeface="Arial"/>
                <a:cs typeface="Arial"/>
              </a:rPr>
              <a:t>Alt hypothesis (H</a:t>
            </a:r>
            <a:r>
              <a:rPr lang="en-GB" sz="2000" b="0" baseline="-25000" dirty="0">
                <a:solidFill>
                  <a:srgbClr val="FF0000"/>
                </a:solidFill>
                <a:latin typeface="Arial"/>
                <a:cs typeface="Arial"/>
              </a:rPr>
              <a:t>1</a:t>
            </a:r>
            <a:r>
              <a:rPr lang="en-GB" sz="2000" b="0" dirty="0">
                <a:solidFill>
                  <a:srgbClr val="FF0000"/>
                </a:solidFill>
                <a:latin typeface="Arial"/>
                <a:cs typeface="Arial"/>
              </a:rPr>
              <a:t>): There is </a:t>
            </a:r>
            <a:r>
              <a:rPr lang="en-GB" sz="2000" dirty="0">
                <a:solidFill>
                  <a:srgbClr val="FF0000"/>
                </a:solidFill>
                <a:latin typeface="Arial"/>
                <a:cs typeface="Arial"/>
              </a:rPr>
              <a:t>a</a:t>
            </a:r>
            <a:r>
              <a:rPr lang="en-GB" sz="2000" b="0" dirty="0">
                <a:solidFill>
                  <a:srgbClr val="FF0000"/>
                </a:solidFill>
                <a:latin typeface="Arial"/>
                <a:cs typeface="Arial"/>
              </a:rPr>
              <a:t> correlation between </a:t>
            </a:r>
            <a:r>
              <a:rPr lang="en-GB" sz="2000" b="0" dirty="0" err="1">
                <a:solidFill>
                  <a:srgbClr val="FF0000"/>
                </a:solidFill>
                <a:latin typeface="Arial"/>
                <a:cs typeface="Arial"/>
              </a:rPr>
              <a:t>Unployment</a:t>
            </a:r>
            <a:r>
              <a:rPr lang="en-GB" sz="2000" b="0" dirty="0">
                <a:solidFill>
                  <a:srgbClr val="FF0000"/>
                </a:solidFill>
                <a:latin typeface="Arial"/>
                <a:cs typeface="Arial"/>
              </a:rPr>
              <a:t> Rate and Violent Crime Total.</a:t>
            </a: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
        <p:nvSpPr>
          <p:cNvPr id="3" name="Footer Placeholder 2">
            <a:extLst>
              <a:ext uri="{FF2B5EF4-FFF2-40B4-BE49-F238E27FC236}">
                <a16:creationId xmlns:a16="http://schemas.microsoft.com/office/drawing/2014/main" id="{E811F723-4495-4B0D-EBD5-B6490740EE30}"/>
              </a:ext>
            </a:extLst>
          </p:cNvPr>
          <p:cNvSpPr>
            <a:spLocks noGrp="1"/>
          </p:cNvSpPr>
          <p:nvPr>
            <p:ph type="ftr" sz="quarter" idx="11"/>
          </p:nvPr>
        </p:nvSpPr>
        <p:spPr>
          <a:xfrm>
            <a:off x="414839" y="638685"/>
            <a:ext cx="7176911" cy="230832"/>
          </a:xfrm>
        </p:spPr>
        <p:txBody>
          <a:bodyPr/>
          <a:lstStyle/>
          <a:p>
            <a:r>
              <a:rPr lang="en-GB" dirty="0"/>
              <a:t>HYPOTHESIS</a:t>
            </a:r>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Props1.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2.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10859</TotalTime>
  <Words>868</Words>
  <Application>Microsoft Office PowerPoint</Application>
  <PresentationFormat>Widescreen</PresentationFormat>
  <Paragraphs>43</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__GeistSans_3a0388</vt:lpstr>
      <vt:lpstr>Aptos</vt:lpstr>
      <vt:lpstr>Arial</vt:lpstr>
      <vt:lpstr>Calibri</vt:lpstr>
      <vt:lpstr>Herts Theme</vt:lpstr>
      <vt:lpstr>Research Question –  Does the unemployment rate significantly influence violent crime rates at the state level in the U.S.?  Date:  </vt:lpstr>
      <vt:lpstr>PowerPoint Presentation</vt:lpstr>
      <vt:lpstr>This dataset is interesting to us because : It enables us to examine how socioeconomic characteristics and crimes have changed over time is US:   Our  Independent variable is: (Unemployment)                    This  Independent variable datatype is: Interval/measurement data. Our Dependent variable is: (Violent Crime Total)                    This Dependent variable datatype is  (select one): Interval/measurement data</vt:lpstr>
      <vt:lpstr>  Ordinal vs Interval: “Is there a correlation between Violent Crime Total and Unemployment rate?”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Abinesh Sundar</cp:lastModifiedBy>
  <cp:revision>234</cp:revision>
  <dcterms:created xsi:type="dcterms:W3CDTF">2019-10-01T08:37:56Z</dcterms:created>
  <dcterms:modified xsi:type="dcterms:W3CDTF">2025-01-04T11:20:18Z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