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678" y="126669"/>
            <a:ext cx="1138746" cy="3349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678" y="126669"/>
            <a:ext cx="1138746" cy="3349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26669"/>
            <a:ext cx="1138746" cy="3349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4496" y="3946525"/>
            <a:ext cx="263550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N</a:t>
            </a:r>
            <a:r>
              <a:rPr sz="1100" spc="5">
                <a:latin typeface="Arial MT"/>
                <a:cs typeface="Arial MT"/>
              </a:rPr>
              <a:t>a</a:t>
            </a:r>
            <a:r>
              <a:rPr sz="1100" spc="-10">
                <a:latin typeface="Arial MT"/>
                <a:cs typeface="Arial MT"/>
              </a:rPr>
              <a:t>m</a:t>
            </a:r>
            <a:r>
              <a:rPr sz="1100">
                <a:latin typeface="Arial MT"/>
                <a:cs typeface="Arial MT"/>
              </a:rPr>
              <a:t>e</a:t>
            </a:r>
            <a:r>
              <a:rPr sz="1100" spc="-10">
                <a:latin typeface="Arial MT"/>
                <a:cs typeface="Arial MT"/>
              </a:rPr>
              <a:t> </a:t>
            </a:r>
            <a:r>
              <a:rPr sz="1100" smtClean="0">
                <a:latin typeface="Arial MT"/>
                <a:cs typeface="Arial MT"/>
              </a:rPr>
              <a:t>:</a:t>
            </a:r>
            <a:r>
              <a:rPr lang="en-US" sz="1100" dirty="0" err="1" smtClean="0">
                <a:latin typeface="Arial MT"/>
                <a:cs typeface="Arial MT"/>
              </a:rPr>
              <a:t>M.Nithish</a:t>
            </a:r>
            <a:r>
              <a:rPr lang="en-US" sz="1100" dirty="0" smtClean="0">
                <a:latin typeface="Arial MT"/>
                <a:cs typeface="Arial MT"/>
              </a:rPr>
              <a:t> Krishnan</a:t>
            </a:r>
            <a:r>
              <a:rPr sz="1100" spc="-15" smtClean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496" y="4180128"/>
            <a:ext cx="17379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: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5" smtClean="0">
                <a:latin typeface="Arial MT"/>
                <a:cs typeface="Arial MT"/>
              </a:rPr>
              <a:t>511321</a:t>
            </a:r>
            <a:r>
              <a:rPr sz="1100" spc="-20" smtClean="0">
                <a:latin typeface="Arial MT"/>
                <a:cs typeface="Arial MT"/>
              </a:rPr>
              <a:t>2</a:t>
            </a:r>
            <a:r>
              <a:rPr sz="1100" spc="5" smtClean="0">
                <a:latin typeface="Arial MT"/>
                <a:cs typeface="Arial MT"/>
              </a:rPr>
              <a:t>0</a:t>
            </a:r>
            <a:r>
              <a:rPr sz="1100" spc="-20" smtClean="0">
                <a:latin typeface="Arial MT"/>
                <a:cs typeface="Arial MT"/>
              </a:rPr>
              <a:t>5</a:t>
            </a:r>
            <a:r>
              <a:rPr sz="1100" spc="5" smtClean="0">
                <a:latin typeface="Arial MT"/>
                <a:cs typeface="Arial MT"/>
              </a:rPr>
              <a:t>0</a:t>
            </a:r>
            <a:r>
              <a:rPr lang="en-US" sz="1100" spc="-20" dirty="0" smtClean="0">
                <a:latin typeface="Arial MT"/>
                <a:cs typeface="Arial MT"/>
              </a:rPr>
              <a:t>19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7" name="object 17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3503" y="3994200"/>
            <a:ext cx="269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KINGSTON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ENGINEERING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COLLEGE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759825" cy="319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i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i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i="1" spc="-2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203062"/>
                </a:solidFill>
                <a:latin typeface="Arial"/>
                <a:cs typeface="Arial"/>
              </a:rPr>
              <a:t>Results: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the Bus </a:t>
            </a:r>
            <a:r>
              <a:rPr sz="1600" spc="-5" dirty="0">
                <a:latin typeface="Arial MT"/>
                <a:cs typeface="Arial MT"/>
              </a:rPr>
              <a:t>Reservation </a:t>
            </a:r>
            <a:r>
              <a:rPr sz="1600" dirty="0">
                <a:latin typeface="Arial MT"/>
                <a:cs typeface="Arial MT"/>
              </a:rPr>
              <a:t>System </a:t>
            </a:r>
            <a:r>
              <a:rPr sz="1600" spc="-5" dirty="0">
                <a:latin typeface="Arial MT"/>
                <a:cs typeface="Arial MT"/>
              </a:rPr>
              <a:t>built with </a:t>
            </a:r>
            <a:r>
              <a:rPr sz="1600" dirty="0">
                <a:latin typeface="Arial MT"/>
                <a:cs typeface="Arial MT"/>
              </a:rPr>
              <a:t>Python </a:t>
            </a:r>
            <a:r>
              <a:rPr sz="1600" spc="-5" dirty="0">
                <a:latin typeface="Arial MT"/>
                <a:cs typeface="Arial MT"/>
              </a:rPr>
              <a:t>and Django, </a:t>
            </a:r>
            <a:r>
              <a:rPr sz="1600" dirty="0">
                <a:latin typeface="Arial MT"/>
                <a:cs typeface="Arial MT"/>
              </a:rPr>
              <a:t>the database model includes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entities such </a:t>
            </a:r>
            <a:r>
              <a:rPr sz="1600" spc="-5" dirty="0">
                <a:latin typeface="Arial MT"/>
                <a:cs typeface="Arial MT"/>
              </a:rPr>
              <a:t>as User, </a:t>
            </a:r>
            <a:r>
              <a:rPr sz="1600" dirty="0">
                <a:latin typeface="Arial MT"/>
                <a:cs typeface="Arial MT"/>
              </a:rPr>
              <a:t>BusRoute, BusSchedule,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Booking. </a:t>
            </a:r>
            <a:r>
              <a:rPr sz="1600" spc="-5" dirty="0">
                <a:latin typeface="Arial MT"/>
                <a:cs typeface="Arial MT"/>
              </a:rPr>
              <a:t>Users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-5" dirty="0">
                <a:latin typeface="Arial MT"/>
                <a:cs typeface="Arial MT"/>
              </a:rPr>
              <a:t>register, </a:t>
            </a:r>
            <a:r>
              <a:rPr sz="1600" dirty="0">
                <a:latin typeface="Arial MT"/>
                <a:cs typeface="Arial MT"/>
              </a:rPr>
              <a:t>login,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browse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routes.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Admins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routes,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schedules,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bookings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Django </a:t>
            </a:r>
            <a:r>
              <a:rPr sz="1600" spc="5" dirty="0">
                <a:latin typeface="Arial MT"/>
                <a:cs typeface="Arial MT"/>
              </a:rPr>
              <a:t>Admin </a:t>
            </a:r>
            <a:r>
              <a:rPr sz="1600" spc="-5" dirty="0">
                <a:latin typeface="Arial MT"/>
                <a:cs typeface="Arial MT"/>
              </a:rPr>
              <a:t>panel. Frontend </a:t>
            </a:r>
            <a:r>
              <a:rPr sz="1600" dirty="0">
                <a:latin typeface="Arial MT"/>
                <a:cs typeface="Arial MT"/>
              </a:rPr>
              <a:t>templates utilize HTML/CSS </a:t>
            </a:r>
            <a:r>
              <a:rPr sz="1600" spc="-5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Bootstrap for </a:t>
            </a:r>
            <a:r>
              <a:rPr sz="1600" spc="-5" dirty="0">
                <a:latin typeface="Arial MT"/>
                <a:cs typeface="Arial MT"/>
              </a:rPr>
              <a:t>responsive </a:t>
            </a:r>
            <a:r>
              <a:rPr sz="1600" dirty="0">
                <a:latin typeface="Arial MT"/>
                <a:cs typeface="Arial MT"/>
              </a:rPr>
              <a:t>design,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JavaScript for dynamic </a:t>
            </a:r>
            <a:r>
              <a:rPr sz="1600" spc="-5" dirty="0">
                <a:latin typeface="Arial MT"/>
                <a:cs typeface="Arial MT"/>
              </a:rPr>
              <a:t>features </a:t>
            </a:r>
            <a:r>
              <a:rPr sz="1600" dirty="0">
                <a:latin typeface="Arial MT"/>
                <a:cs typeface="Arial MT"/>
              </a:rPr>
              <a:t>like seat selection. The system </a:t>
            </a:r>
            <a:r>
              <a:rPr sz="1600" spc="-5" dirty="0">
                <a:latin typeface="Arial MT"/>
                <a:cs typeface="Arial MT"/>
              </a:rPr>
              <a:t>ensures </a:t>
            </a:r>
            <a:r>
              <a:rPr sz="1600" dirty="0">
                <a:latin typeface="Arial MT"/>
                <a:cs typeface="Arial MT"/>
              </a:rPr>
              <a:t>data integrity </a:t>
            </a:r>
            <a:r>
              <a:rPr sz="1600" spc="-5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 form </a:t>
            </a:r>
            <a:r>
              <a:rPr sz="1600" spc="-5" dirty="0">
                <a:latin typeface="Arial MT"/>
                <a:cs typeface="Arial MT"/>
              </a:rPr>
              <a:t>validation and prevents overlapping </a:t>
            </a:r>
            <a:r>
              <a:rPr sz="1600" dirty="0">
                <a:latin typeface="Arial MT"/>
                <a:cs typeface="Arial MT"/>
              </a:rPr>
              <a:t>schedules. </a:t>
            </a:r>
            <a:r>
              <a:rPr sz="1600" spc="-5" dirty="0">
                <a:latin typeface="Arial MT"/>
                <a:cs typeface="Arial MT"/>
              </a:rPr>
              <a:t>Upon booking, </a:t>
            </a:r>
            <a:r>
              <a:rPr sz="1600" spc="5" dirty="0">
                <a:latin typeface="Arial MT"/>
                <a:cs typeface="Arial MT"/>
              </a:rPr>
              <a:t>tickets </a:t>
            </a:r>
            <a:r>
              <a:rPr sz="1600" spc="-5" dirty="0">
                <a:latin typeface="Arial MT"/>
                <a:cs typeface="Arial MT"/>
              </a:rPr>
              <a:t>are generated </a:t>
            </a:r>
            <a:r>
              <a:rPr sz="1600" dirty="0">
                <a:latin typeface="Arial MT"/>
                <a:cs typeface="Arial MT"/>
              </a:rPr>
              <a:t>in PDF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format,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confirmation emails </a:t>
            </a:r>
            <a:r>
              <a:rPr sz="1600" spc="-5" dirty="0">
                <a:latin typeface="Arial MT"/>
                <a:cs typeface="Arial MT"/>
              </a:rPr>
              <a:t>are </a:t>
            </a:r>
            <a:r>
              <a:rPr sz="1600" dirty="0">
                <a:latin typeface="Arial MT"/>
                <a:cs typeface="Arial MT"/>
              </a:rPr>
              <a:t>sent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users. </a:t>
            </a:r>
            <a:r>
              <a:rPr sz="1600" spc="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testing, </a:t>
            </a:r>
            <a:r>
              <a:rPr sz="1600" spc="-5" dirty="0">
                <a:latin typeface="Arial MT"/>
                <a:cs typeface="Arial MT"/>
              </a:rPr>
              <a:t>unit </a:t>
            </a:r>
            <a:r>
              <a:rPr sz="1600" dirty="0">
                <a:latin typeface="Arial MT"/>
                <a:cs typeface="Arial MT"/>
              </a:rPr>
              <a:t>tests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end-to-end </a:t>
            </a:r>
            <a:r>
              <a:rPr sz="1600" spc="5" dirty="0">
                <a:latin typeface="Arial MT"/>
                <a:cs typeface="Arial MT"/>
              </a:rPr>
              <a:t>tests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ensure </a:t>
            </a:r>
            <a:r>
              <a:rPr sz="1600" dirty="0">
                <a:latin typeface="Arial MT"/>
                <a:cs typeface="Arial MT"/>
              </a:rPr>
              <a:t>functionality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performance. </a:t>
            </a:r>
            <a:r>
              <a:rPr sz="1600" spc="-5" dirty="0">
                <a:latin typeface="Arial MT"/>
                <a:cs typeface="Arial MT"/>
              </a:rPr>
              <a:t>Deployment </a:t>
            </a:r>
            <a:r>
              <a:rPr sz="1600" dirty="0">
                <a:latin typeface="Arial MT"/>
                <a:cs typeface="Arial MT"/>
              </a:rPr>
              <a:t>on platforms </a:t>
            </a:r>
            <a:r>
              <a:rPr sz="1600" spc="5" dirty="0">
                <a:latin typeface="Arial MT"/>
                <a:cs typeface="Arial MT"/>
              </a:rPr>
              <a:t>like </a:t>
            </a:r>
            <a:r>
              <a:rPr sz="1600" spc="-5" dirty="0">
                <a:latin typeface="Arial MT"/>
                <a:cs typeface="Arial MT"/>
              </a:rPr>
              <a:t>Heroku or </a:t>
            </a:r>
            <a:r>
              <a:rPr sz="1600" spc="15" dirty="0">
                <a:latin typeface="Arial MT"/>
                <a:cs typeface="Arial MT"/>
              </a:rPr>
              <a:t>AWS </a:t>
            </a:r>
            <a:r>
              <a:rPr sz="1600" dirty="0">
                <a:latin typeface="Arial MT"/>
                <a:cs typeface="Arial MT"/>
              </a:rPr>
              <a:t>facilitates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accessibility. </a:t>
            </a:r>
            <a:r>
              <a:rPr sz="1600" spc="20" dirty="0">
                <a:latin typeface="Arial MT"/>
                <a:cs typeface="Arial MT"/>
              </a:rPr>
              <a:t>With </a:t>
            </a:r>
            <a:r>
              <a:rPr sz="1600" spc="-5" dirty="0">
                <a:latin typeface="Arial MT"/>
                <a:cs typeface="Arial MT"/>
              </a:rPr>
              <a:t>ongoing </a:t>
            </a:r>
            <a:r>
              <a:rPr sz="1600" dirty="0">
                <a:latin typeface="Arial MT"/>
                <a:cs typeface="Arial MT"/>
              </a:rPr>
              <a:t>maintenance </a:t>
            </a:r>
            <a:r>
              <a:rPr sz="1600" spc="-5" dirty="0">
                <a:latin typeface="Arial MT"/>
                <a:cs typeface="Arial MT"/>
              </a:rPr>
              <a:t>and support, </a:t>
            </a:r>
            <a:r>
              <a:rPr sz="1600" dirty="0">
                <a:latin typeface="Arial MT"/>
                <a:cs typeface="Arial MT"/>
              </a:rPr>
              <a:t>the system continuously improves,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seamless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experience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 users</a:t>
            </a:r>
            <a:r>
              <a:rPr sz="1600" spc="-5" dirty="0">
                <a:latin typeface="Arial MT"/>
                <a:cs typeface="Arial MT"/>
              </a:rPr>
              <a:t> 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administrators.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76199"/>
            <a:ext cx="7309484" cy="429895"/>
            <a:chOff x="-12191" y="76199"/>
            <a:chExt cx="7309484" cy="429895"/>
          </a:xfrm>
        </p:grpSpPr>
        <p:sp>
          <p:nvSpPr>
            <p:cNvPr id="3" name="object 3"/>
            <p:cNvSpPr/>
            <p:nvPr/>
          </p:nvSpPr>
          <p:spPr>
            <a:xfrm>
              <a:off x="0" y="88391"/>
              <a:ext cx="7284720" cy="405765"/>
            </a:xfrm>
            <a:custGeom>
              <a:avLst/>
              <a:gdLst/>
              <a:ahLst/>
              <a:cxnLst/>
              <a:rect l="l" t="t" r="r" b="b"/>
              <a:pathLst>
                <a:path w="7284720" h="405765">
                  <a:moveTo>
                    <a:pt x="7284720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7284720" y="405384"/>
                  </a:lnTo>
                  <a:lnTo>
                    <a:pt x="7284720" y="0"/>
                  </a:lnTo>
                  <a:close/>
                </a:path>
              </a:pathLst>
            </a:custGeom>
            <a:solidFill>
              <a:srgbClr val="203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8391"/>
              <a:ext cx="7284720" cy="405765"/>
            </a:xfrm>
            <a:custGeom>
              <a:avLst/>
              <a:gdLst/>
              <a:ahLst/>
              <a:cxnLst/>
              <a:rect l="l" t="t" r="r" b="b"/>
              <a:pathLst>
                <a:path w="7284720" h="405765">
                  <a:moveTo>
                    <a:pt x="0" y="405384"/>
                  </a:moveTo>
                  <a:lnTo>
                    <a:pt x="7284720" y="405384"/>
                  </a:lnTo>
                  <a:lnTo>
                    <a:pt x="7284720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24383">
              <a:solidFill>
                <a:srgbClr val="2031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Picture 8" descr="Admin Login 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3324"/>
            <a:ext cx="6858000" cy="38557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109" y="812673"/>
            <a:ext cx="12915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 descr="About as 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7125"/>
            <a:ext cx="6248400" cy="3513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7358" y="829436"/>
            <a:ext cx="11296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 descr="Booking Confirmation 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79525"/>
            <a:ext cx="6324600" cy="35558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1805" y="833755"/>
            <a:ext cx="15811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 descr="Login 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27125"/>
            <a:ext cx="6629400" cy="37272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6229" y="820623"/>
            <a:ext cx="8953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Bl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g-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g</a:t>
            </a:r>
            <a:r>
              <a:rPr sz="1400" b="1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 descr="List of Book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7125"/>
            <a:ext cx="7696200" cy="38658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488" y="740486"/>
            <a:ext cx="8267700" cy="310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600" b="1" spc="-4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600" b="1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20" dirty="0">
                <a:latin typeface="Arial MT"/>
                <a:cs typeface="Arial MT"/>
              </a:rPr>
              <a:t>In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enhancing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Bus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Reservation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System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built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Python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several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features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 be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implemented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improve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experience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efficiency.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Integration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real-time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GPS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tracking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enables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passengers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track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locations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estimated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arrival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accurately.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Implementing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dynamic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pricing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system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based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factors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demand,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availability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optimize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revenue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enhance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customer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satisfaction.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Incorporating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mobile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app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interface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seamless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booking,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cancellations,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updates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go.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Integration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popular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payment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gateways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ensures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secure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convenient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transactions.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Additionally,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introducing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recommendation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engine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based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preferences </a:t>
            </a:r>
            <a:r>
              <a:rPr sz="1400" spc="-10" dirty="0">
                <a:latin typeface="Arial MT"/>
                <a:cs typeface="Arial MT"/>
              </a:rPr>
              <a:t> 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historical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personalize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experience.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Implementing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dashboard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advanced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analytics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provides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insights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patterns,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revenue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generation,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fleet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management,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aiding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decision-making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optimization.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Continuous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updates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ensure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scalability,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security,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reliability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crucial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future-proofing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20" dirty="0">
                <a:latin typeface="Arial MT"/>
                <a:cs typeface="Arial MT"/>
              </a:rPr>
              <a:t>system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614410" cy="319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conclusion, the implementation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Bus </a:t>
            </a:r>
            <a:r>
              <a:rPr sz="1600" spc="-5" dirty="0">
                <a:latin typeface="Arial MT"/>
                <a:cs typeface="Arial MT"/>
              </a:rPr>
              <a:t>Reservation </a:t>
            </a:r>
            <a:r>
              <a:rPr sz="1600" dirty="0">
                <a:latin typeface="Arial MT"/>
                <a:cs typeface="Arial MT"/>
              </a:rPr>
              <a:t>System using Python </a:t>
            </a:r>
            <a:r>
              <a:rPr sz="1600" spc="-5" dirty="0">
                <a:latin typeface="Arial MT"/>
                <a:cs typeface="Arial MT"/>
              </a:rPr>
              <a:t>and Django </a:t>
            </a:r>
            <a:r>
              <a:rPr sz="1600" dirty="0">
                <a:latin typeface="Arial MT"/>
                <a:cs typeface="Arial MT"/>
              </a:rPr>
              <a:t>offers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immense </a:t>
            </a:r>
            <a:r>
              <a:rPr sz="1600" spc="-5" dirty="0">
                <a:latin typeface="Arial MT"/>
                <a:cs typeface="Arial MT"/>
              </a:rPr>
              <a:t>potential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revolutionize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transportation industry. Through </a:t>
            </a:r>
            <a:r>
              <a:rPr sz="1600" dirty="0">
                <a:latin typeface="Arial MT"/>
                <a:cs typeface="Arial MT"/>
              </a:rPr>
              <a:t>seamless integration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advanced features </a:t>
            </a:r>
            <a:r>
              <a:rPr sz="1600" spc="5" dirty="0">
                <a:latin typeface="Arial MT"/>
                <a:cs typeface="Arial MT"/>
              </a:rPr>
              <a:t>such </a:t>
            </a:r>
            <a:r>
              <a:rPr sz="1600" dirty="0">
                <a:latin typeface="Arial MT"/>
                <a:cs typeface="Arial MT"/>
              </a:rPr>
              <a:t>as </a:t>
            </a:r>
            <a:r>
              <a:rPr sz="1600" spc="5" dirty="0">
                <a:latin typeface="Arial MT"/>
                <a:cs typeface="Arial MT"/>
              </a:rPr>
              <a:t>real-time </a:t>
            </a:r>
            <a:r>
              <a:rPr sz="1600" dirty="0">
                <a:latin typeface="Arial MT"/>
                <a:cs typeface="Arial MT"/>
              </a:rPr>
              <a:t>tracking, dynamic seat selection, and multi-language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support, </a:t>
            </a:r>
            <a:r>
              <a:rPr sz="1600" dirty="0">
                <a:latin typeface="Arial MT"/>
                <a:cs typeface="Arial MT"/>
              </a:rPr>
              <a:t>the system promises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enhance </a:t>
            </a:r>
            <a:r>
              <a:rPr sz="1600" dirty="0">
                <a:latin typeface="Arial MT"/>
                <a:cs typeface="Arial MT"/>
              </a:rPr>
              <a:t>user </a:t>
            </a:r>
            <a:r>
              <a:rPr sz="1600" spc="-5" dirty="0">
                <a:latin typeface="Arial MT"/>
                <a:cs typeface="Arial MT"/>
              </a:rPr>
              <a:t>experience and operational </a:t>
            </a:r>
            <a:r>
              <a:rPr sz="1600" dirty="0">
                <a:latin typeface="Arial MT"/>
                <a:cs typeface="Arial MT"/>
              </a:rPr>
              <a:t>efficiency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significantly. </a:t>
            </a:r>
            <a:r>
              <a:rPr sz="1600" spc="5" dirty="0">
                <a:latin typeface="Arial MT"/>
                <a:cs typeface="Arial MT"/>
              </a:rPr>
              <a:t>By </a:t>
            </a:r>
            <a:r>
              <a:rPr sz="1600" spc="-5" dirty="0">
                <a:latin typeface="Arial MT"/>
                <a:cs typeface="Arial MT"/>
              </a:rPr>
              <a:t>leveraging </a:t>
            </a:r>
            <a:r>
              <a:rPr sz="1600" spc="-10" dirty="0">
                <a:latin typeface="Arial MT"/>
                <a:cs typeface="Arial MT"/>
              </a:rPr>
              <a:t>external </a:t>
            </a:r>
            <a:r>
              <a:rPr sz="1600" spc="5" dirty="0">
                <a:latin typeface="Arial MT"/>
                <a:cs typeface="Arial MT"/>
              </a:rPr>
              <a:t>APIs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10" dirty="0">
                <a:latin typeface="Arial MT"/>
                <a:cs typeface="Arial MT"/>
              </a:rPr>
              <a:t>weather </a:t>
            </a:r>
            <a:r>
              <a:rPr sz="1600" spc="-5" dirty="0">
                <a:latin typeface="Arial MT"/>
                <a:cs typeface="Arial MT"/>
              </a:rPr>
              <a:t>updates, </a:t>
            </a:r>
            <a:r>
              <a:rPr sz="1600" dirty="0">
                <a:latin typeface="Arial MT"/>
                <a:cs typeface="Arial MT"/>
              </a:rPr>
              <a:t>traffic predictions, </a:t>
            </a:r>
            <a:r>
              <a:rPr sz="1600" spc="-5" dirty="0">
                <a:latin typeface="Arial MT"/>
                <a:cs typeface="Arial MT"/>
              </a:rPr>
              <a:t>and route </a:t>
            </a:r>
            <a:r>
              <a:rPr sz="1600" dirty="0">
                <a:latin typeface="Arial MT"/>
                <a:cs typeface="Arial MT"/>
              </a:rPr>
              <a:t> optimization, </a:t>
            </a:r>
            <a:r>
              <a:rPr sz="1600" spc="-5" dirty="0">
                <a:latin typeface="Arial MT"/>
                <a:cs typeface="Arial MT"/>
              </a:rPr>
              <a:t>passengers </a:t>
            </a:r>
            <a:r>
              <a:rPr sz="1600" dirty="0">
                <a:latin typeface="Arial MT"/>
                <a:cs typeface="Arial MT"/>
              </a:rPr>
              <a:t>can </a:t>
            </a:r>
            <a:r>
              <a:rPr sz="1600" spc="-5" dirty="0">
                <a:latin typeface="Arial MT"/>
                <a:cs typeface="Arial MT"/>
              </a:rPr>
              <a:t>enjoy </a:t>
            </a:r>
            <a:r>
              <a:rPr sz="1600" dirty="0">
                <a:latin typeface="Arial MT"/>
                <a:cs typeface="Arial MT"/>
              </a:rPr>
              <a:t>a smoother </a:t>
            </a:r>
            <a:r>
              <a:rPr sz="1600" spc="-5" dirty="0">
                <a:latin typeface="Arial MT"/>
                <a:cs typeface="Arial MT"/>
              </a:rPr>
              <a:t>journey </a:t>
            </a:r>
            <a:r>
              <a:rPr sz="1600" spc="-10" dirty="0">
                <a:latin typeface="Arial MT"/>
                <a:cs typeface="Arial MT"/>
              </a:rPr>
              <a:t>while </a:t>
            </a:r>
            <a:r>
              <a:rPr sz="1600" spc="-5" dirty="0">
                <a:latin typeface="Arial MT"/>
                <a:cs typeface="Arial MT"/>
              </a:rPr>
              <a:t>operators </a:t>
            </a:r>
            <a:r>
              <a:rPr sz="1600" dirty="0">
                <a:latin typeface="Arial MT"/>
                <a:cs typeface="Arial MT"/>
              </a:rPr>
              <a:t>can streamline their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services. </a:t>
            </a:r>
            <a:r>
              <a:rPr sz="1600" spc="-10" dirty="0">
                <a:latin typeface="Arial MT"/>
                <a:cs typeface="Arial MT"/>
              </a:rPr>
              <a:t>Moreover,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incorporation of </a:t>
            </a:r>
            <a:r>
              <a:rPr sz="1600" spc="5" dirty="0">
                <a:latin typeface="Arial MT"/>
                <a:cs typeface="Arial MT"/>
              </a:rPr>
              <a:t>customer </a:t>
            </a:r>
            <a:r>
              <a:rPr sz="1600" spc="-5" dirty="0">
                <a:latin typeface="Arial MT"/>
                <a:cs typeface="Arial MT"/>
              </a:rPr>
              <a:t>feedback </a:t>
            </a:r>
            <a:r>
              <a:rPr sz="1600" dirty="0">
                <a:latin typeface="Arial MT"/>
                <a:cs typeface="Arial MT"/>
              </a:rPr>
              <a:t>mechanisms </a:t>
            </a:r>
            <a:r>
              <a:rPr sz="1600" spc="-5" dirty="0">
                <a:latin typeface="Arial MT"/>
                <a:cs typeface="Arial MT"/>
              </a:rPr>
              <a:t>and predictive </a:t>
            </a:r>
            <a:r>
              <a:rPr sz="1600" dirty="0">
                <a:latin typeface="Arial MT"/>
                <a:cs typeface="Arial MT"/>
              </a:rPr>
              <a:t> analytics </a:t>
            </a:r>
            <a:r>
              <a:rPr sz="1600" spc="-5" dirty="0">
                <a:latin typeface="Arial MT"/>
                <a:cs typeface="Arial MT"/>
              </a:rPr>
              <a:t>ensures continuous </a:t>
            </a:r>
            <a:r>
              <a:rPr sz="1600" dirty="0">
                <a:latin typeface="Arial MT"/>
                <a:cs typeface="Arial MT"/>
              </a:rPr>
              <a:t>improvement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better decision-making. </a:t>
            </a:r>
            <a:r>
              <a:rPr sz="1600" spc="10" dirty="0">
                <a:latin typeface="Arial MT"/>
                <a:cs typeface="Arial MT"/>
              </a:rPr>
              <a:t>With </a:t>
            </a:r>
            <a:r>
              <a:rPr sz="1600" spc="-5" dirty="0">
                <a:latin typeface="Arial MT"/>
                <a:cs typeface="Arial MT"/>
              </a:rPr>
              <a:t>features </a:t>
            </a:r>
            <a:r>
              <a:rPr sz="1600" dirty="0">
                <a:latin typeface="Arial MT"/>
                <a:cs typeface="Arial MT"/>
              </a:rPr>
              <a:t>like social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media </a:t>
            </a:r>
            <a:r>
              <a:rPr sz="1600" dirty="0">
                <a:latin typeface="Arial MT"/>
                <a:cs typeface="Arial MT"/>
              </a:rPr>
              <a:t>integration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subscription-based services, the system fosters </a:t>
            </a:r>
            <a:r>
              <a:rPr sz="1600" spc="5" dirty="0">
                <a:latin typeface="Arial MT"/>
                <a:cs typeface="Arial MT"/>
              </a:rPr>
              <a:t>customer </a:t>
            </a:r>
            <a:r>
              <a:rPr sz="1600" spc="-5" dirty="0">
                <a:latin typeface="Arial MT"/>
                <a:cs typeface="Arial MT"/>
              </a:rPr>
              <a:t>engagement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loyalty. </a:t>
            </a:r>
            <a:r>
              <a:rPr sz="1600" dirty="0">
                <a:latin typeface="Arial MT"/>
                <a:cs typeface="Arial MT"/>
              </a:rPr>
              <a:t>Ultimately, the Bus </a:t>
            </a:r>
            <a:r>
              <a:rPr sz="1600" spc="-5" dirty="0">
                <a:latin typeface="Arial MT"/>
                <a:cs typeface="Arial MT"/>
              </a:rPr>
              <a:t>Reservation </a:t>
            </a:r>
            <a:r>
              <a:rPr sz="1600" dirty="0">
                <a:latin typeface="Arial MT"/>
                <a:cs typeface="Arial MT"/>
              </a:rPr>
              <a:t>System stands as </a:t>
            </a:r>
            <a:r>
              <a:rPr sz="1600" spc="5" dirty="0">
                <a:latin typeface="Arial MT"/>
                <a:cs typeface="Arial MT"/>
              </a:rPr>
              <a:t>a </a:t>
            </a:r>
            <a:r>
              <a:rPr sz="1600" dirty="0">
                <a:latin typeface="Arial MT"/>
                <a:cs typeface="Arial MT"/>
              </a:rPr>
              <a:t>testament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power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innovative technology </a:t>
            </a:r>
            <a:r>
              <a:rPr sz="1600" dirty="0">
                <a:latin typeface="Arial MT"/>
                <a:cs typeface="Arial MT"/>
              </a:rPr>
              <a:t>in transforming </a:t>
            </a:r>
            <a:r>
              <a:rPr sz="1600" spc="-5" dirty="0">
                <a:latin typeface="Arial MT"/>
                <a:cs typeface="Arial MT"/>
              </a:rPr>
              <a:t>traditional </a:t>
            </a:r>
            <a:r>
              <a:rPr sz="1600" dirty="0">
                <a:latin typeface="Arial MT"/>
                <a:cs typeface="Arial MT"/>
              </a:rPr>
              <a:t>industries, promising </a:t>
            </a:r>
            <a:r>
              <a:rPr sz="1600" spc="-5" dirty="0">
                <a:latin typeface="Arial MT"/>
                <a:cs typeface="Arial MT"/>
              </a:rPr>
              <a:t>convenience, </a:t>
            </a:r>
            <a:r>
              <a:rPr sz="1600" dirty="0">
                <a:latin typeface="Arial MT"/>
                <a:cs typeface="Arial MT"/>
              </a:rPr>
              <a:t>safety,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 satisfaction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 both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passengers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operators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alike.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191" y="76199"/>
            <a:ext cx="7309484" cy="429895"/>
            <a:chOff x="-12191" y="76199"/>
            <a:chExt cx="7309484" cy="429895"/>
          </a:xfrm>
        </p:grpSpPr>
        <p:sp>
          <p:nvSpPr>
            <p:cNvPr id="4" name="object 4"/>
            <p:cNvSpPr/>
            <p:nvPr/>
          </p:nvSpPr>
          <p:spPr>
            <a:xfrm>
              <a:off x="0" y="88391"/>
              <a:ext cx="7284720" cy="405765"/>
            </a:xfrm>
            <a:custGeom>
              <a:avLst/>
              <a:gdLst/>
              <a:ahLst/>
              <a:cxnLst/>
              <a:rect l="l" t="t" r="r" b="b"/>
              <a:pathLst>
                <a:path w="7284720" h="405765">
                  <a:moveTo>
                    <a:pt x="7284720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7284720" y="405384"/>
                  </a:lnTo>
                  <a:lnTo>
                    <a:pt x="7284720" y="0"/>
                  </a:lnTo>
                  <a:close/>
                </a:path>
              </a:pathLst>
            </a:custGeom>
            <a:solidFill>
              <a:srgbClr val="203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391"/>
              <a:ext cx="7284720" cy="405765"/>
            </a:xfrm>
            <a:custGeom>
              <a:avLst/>
              <a:gdLst/>
              <a:ahLst/>
              <a:cxnLst/>
              <a:rect l="l" t="t" r="r" b="b"/>
              <a:pathLst>
                <a:path w="7284720" h="405765">
                  <a:moveTo>
                    <a:pt x="0" y="405384"/>
                  </a:moveTo>
                  <a:lnTo>
                    <a:pt x="7284720" y="405384"/>
                  </a:lnTo>
                  <a:lnTo>
                    <a:pt x="7284720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24383">
              <a:solidFill>
                <a:srgbClr val="2031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48040" cy="295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This </a:t>
            </a:r>
            <a:r>
              <a:rPr sz="1600" spc="-5" dirty="0">
                <a:latin typeface="Arial MT"/>
                <a:cs typeface="Arial MT"/>
              </a:rPr>
              <a:t>project </a:t>
            </a:r>
            <a:r>
              <a:rPr sz="1600" dirty="0">
                <a:latin typeface="Arial MT"/>
                <a:cs typeface="Arial MT"/>
              </a:rPr>
              <a:t>focuses </a:t>
            </a:r>
            <a:r>
              <a:rPr sz="1600" spc="-5" dirty="0">
                <a:latin typeface="Arial MT"/>
                <a:cs typeface="Arial MT"/>
              </a:rPr>
              <a:t>on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development of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robust </a:t>
            </a:r>
            <a:r>
              <a:rPr sz="1600" dirty="0">
                <a:latin typeface="Arial MT"/>
                <a:cs typeface="Arial MT"/>
              </a:rPr>
              <a:t>Bus </a:t>
            </a:r>
            <a:r>
              <a:rPr sz="1600" spc="-5" dirty="0">
                <a:latin typeface="Arial MT"/>
                <a:cs typeface="Arial MT"/>
              </a:rPr>
              <a:t>Reservation </a:t>
            </a:r>
            <a:r>
              <a:rPr sz="1600" dirty="0">
                <a:latin typeface="Arial MT"/>
                <a:cs typeface="Arial MT"/>
              </a:rPr>
              <a:t>System using </a:t>
            </a:r>
            <a:r>
              <a:rPr sz="1600" spc="-5" dirty="0">
                <a:latin typeface="Arial MT"/>
                <a:cs typeface="Arial MT"/>
              </a:rPr>
              <a:t>Python </a:t>
            </a:r>
            <a:r>
              <a:rPr sz="1600" dirty="0">
                <a:latin typeface="Arial MT"/>
                <a:cs typeface="Arial MT"/>
              </a:rPr>
              <a:t> programming </a:t>
            </a:r>
            <a:r>
              <a:rPr sz="1600" spc="-5" dirty="0">
                <a:latin typeface="Arial MT"/>
                <a:cs typeface="Arial MT"/>
              </a:rPr>
              <a:t>language and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Django </a:t>
            </a:r>
            <a:r>
              <a:rPr sz="1600" spc="-15" dirty="0">
                <a:latin typeface="Arial MT"/>
                <a:cs typeface="Arial MT"/>
              </a:rPr>
              <a:t>web </a:t>
            </a:r>
            <a:r>
              <a:rPr sz="1600" spc="-5" dirty="0">
                <a:latin typeface="Arial MT"/>
                <a:cs typeface="Arial MT"/>
              </a:rPr>
              <a:t>framework. </a:t>
            </a:r>
            <a:r>
              <a:rPr sz="1600" dirty="0">
                <a:latin typeface="Arial MT"/>
                <a:cs typeface="Arial MT"/>
              </a:rPr>
              <a:t>The system </a:t>
            </a:r>
            <a:r>
              <a:rPr sz="1600" spc="5" dirty="0">
                <a:latin typeface="Arial MT"/>
                <a:cs typeface="Arial MT"/>
              </a:rPr>
              <a:t>aims to </a:t>
            </a:r>
            <a:r>
              <a:rPr sz="1600" dirty="0">
                <a:latin typeface="Arial MT"/>
                <a:cs typeface="Arial MT"/>
              </a:rPr>
              <a:t>streamline the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 of bus </a:t>
            </a:r>
            <a:r>
              <a:rPr sz="1600" dirty="0">
                <a:latin typeface="Arial MT"/>
                <a:cs typeface="Arial MT"/>
              </a:rPr>
              <a:t>ticket </a:t>
            </a:r>
            <a:r>
              <a:rPr sz="1600" spc="-5" dirty="0">
                <a:latin typeface="Arial MT"/>
                <a:cs typeface="Arial MT"/>
              </a:rPr>
              <a:t>booking, providing users with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5" dirty="0">
                <a:latin typeface="Arial MT"/>
                <a:cs typeface="Arial MT"/>
              </a:rPr>
              <a:t>seamless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efficient </a:t>
            </a:r>
            <a:r>
              <a:rPr sz="1600" spc="-5" dirty="0">
                <a:latin typeface="Arial MT"/>
                <a:cs typeface="Arial MT"/>
              </a:rPr>
              <a:t>experience. </a:t>
            </a:r>
            <a:r>
              <a:rPr sz="1600" dirty="0">
                <a:latin typeface="Arial MT"/>
                <a:cs typeface="Arial MT"/>
              </a:rPr>
              <a:t>Key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features </a:t>
            </a:r>
            <a:r>
              <a:rPr sz="1600" dirty="0">
                <a:latin typeface="Arial MT"/>
                <a:cs typeface="Arial MT"/>
              </a:rPr>
              <a:t>include user authentication, a user-friendly interface for searching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selecting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routes, </a:t>
            </a:r>
            <a:r>
              <a:rPr sz="1600" dirty="0">
                <a:latin typeface="Arial MT"/>
                <a:cs typeface="Arial MT"/>
              </a:rPr>
              <a:t>real-time </a:t>
            </a:r>
            <a:r>
              <a:rPr sz="1600" spc="-5" dirty="0">
                <a:latin typeface="Arial MT"/>
                <a:cs typeface="Arial MT"/>
              </a:rPr>
              <a:t>availability of </a:t>
            </a:r>
            <a:r>
              <a:rPr sz="1600" dirty="0">
                <a:latin typeface="Arial MT"/>
                <a:cs typeface="Arial MT"/>
              </a:rPr>
              <a:t>seats, secure payment processing,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administrative tools for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managing buses, </a:t>
            </a:r>
            <a:r>
              <a:rPr sz="1600" spc="-5" dirty="0">
                <a:latin typeface="Arial MT"/>
                <a:cs typeface="Arial MT"/>
              </a:rPr>
              <a:t>routes, and reservations. </a:t>
            </a:r>
            <a:r>
              <a:rPr sz="1600" spc="5" dirty="0">
                <a:latin typeface="Arial MT"/>
                <a:cs typeface="Arial MT"/>
              </a:rPr>
              <a:t>By </a:t>
            </a:r>
            <a:r>
              <a:rPr sz="1600" spc="-5" dirty="0">
                <a:latin typeface="Arial MT"/>
                <a:cs typeface="Arial MT"/>
              </a:rPr>
              <a:t>leveraging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power </a:t>
            </a:r>
            <a:r>
              <a:rPr sz="1600" spc="-5" dirty="0">
                <a:latin typeface="Arial MT"/>
                <a:cs typeface="Arial MT"/>
              </a:rPr>
              <a:t>of Django's </a:t>
            </a:r>
            <a:r>
              <a:rPr sz="1600" spc="5" dirty="0">
                <a:latin typeface="Arial MT"/>
                <a:cs typeface="Arial MT"/>
              </a:rPr>
              <a:t>built-in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functionalities such </a:t>
            </a:r>
            <a:r>
              <a:rPr sz="1600" spc="-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ORM (Object-Relational </a:t>
            </a:r>
            <a:r>
              <a:rPr sz="1600" spc="-5" dirty="0">
                <a:latin typeface="Arial MT"/>
                <a:cs typeface="Arial MT"/>
              </a:rPr>
              <a:t>Mapping) and </a:t>
            </a:r>
            <a:r>
              <a:rPr sz="1600" dirty="0">
                <a:latin typeface="Arial MT"/>
                <a:cs typeface="Arial MT"/>
              </a:rPr>
              <a:t>authentication </a:t>
            </a:r>
            <a:r>
              <a:rPr sz="1600" spc="5" dirty="0">
                <a:latin typeface="Arial MT"/>
                <a:cs typeface="Arial MT"/>
              </a:rPr>
              <a:t>system, </a:t>
            </a:r>
            <a:r>
              <a:rPr sz="1600" spc="-5" dirty="0">
                <a:latin typeface="Arial MT"/>
                <a:cs typeface="Arial MT"/>
              </a:rPr>
              <a:t>along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 Python's flexibility and </a:t>
            </a:r>
            <a:r>
              <a:rPr sz="1600" dirty="0">
                <a:latin typeface="Arial MT"/>
                <a:cs typeface="Arial MT"/>
              </a:rPr>
              <a:t>simplicity, the </a:t>
            </a:r>
            <a:r>
              <a:rPr sz="1600" spc="-5" dirty="0">
                <a:latin typeface="Arial MT"/>
                <a:cs typeface="Arial MT"/>
              </a:rPr>
              <a:t>project </a:t>
            </a:r>
            <a:r>
              <a:rPr sz="1600" spc="5" dirty="0">
                <a:latin typeface="Arial MT"/>
                <a:cs typeface="Arial MT"/>
              </a:rPr>
              <a:t>aims to </a:t>
            </a:r>
            <a:r>
              <a:rPr sz="1600" spc="-5" dirty="0">
                <a:latin typeface="Arial MT"/>
                <a:cs typeface="Arial MT"/>
              </a:rPr>
              <a:t>deliver </a:t>
            </a:r>
            <a:r>
              <a:rPr sz="1600" dirty="0">
                <a:latin typeface="Arial MT"/>
                <a:cs typeface="Arial MT"/>
              </a:rPr>
              <a:t>a scalable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customizable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solution for </a:t>
            </a:r>
            <a:r>
              <a:rPr sz="1600" spc="-5" dirty="0">
                <a:latin typeface="Arial MT"/>
                <a:cs typeface="Arial MT"/>
              </a:rPr>
              <a:t>bus reservation needs. Through </a:t>
            </a:r>
            <a:r>
              <a:rPr sz="1600" dirty="0">
                <a:latin typeface="Arial MT"/>
                <a:cs typeface="Arial MT"/>
              </a:rPr>
              <a:t>this project, users can </a:t>
            </a:r>
            <a:r>
              <a:rPr sz="1600" spc="-10" dirty="0">
                <a:latin typeface="Arial MT"/>
                <a:cs typeface="Arial MT"/>
              </a:rPr>
              <a:t>expect </a:t>
            </a:r>
            <a:r>
              <a:rPr sz="1600" dirty="0">
                <a:latin typeface="Arial MT"/>
                <a:cs typeface="Arial MT"/>
              </a:rPr>
              <a:t>an intuitive platform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</a:t>
            </a:r>
            <a:r>
              <a:rPr sz="1600" dirty="0">
                <a:latin typeface="Arial MT"/>
                <a:cs typeface="Arial MT"/>
              </a:rPr>
              <a:t>simplifies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bus</a:t>
            </a:r>
            <a:r>
              <a:rPr sz="1600" dirty="0">
                <a:latin typeface="Arial MT"/>
                <a:cs typeface="Arial MT"/>
              </a:rPr>
              <a:t> booking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ensuring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reliability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1175" y="743204"/>
            <a:ext cx="9169400" cy="393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ProblemStatement: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233679" marR="67564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current bus reservationn </a:t>
            </a:r>
            <a:r>
              <a:rPr sz="1600" dirty="0">
                <a:latin typeface="Arial MT"/>
                <a:cs typeface="Arial MT"/>
              </a:rPr>
              <a:t>system </a:t>
            </a:r>
            <a:r>
              <a:rPr sz="1600" spc="5" dirty="0">
                <a:latin typeface="Arial MT"/>
                <a:cs typeface="Arial MT"/>
              </a:rPr>
              <a:t>lacks </a:t>
            </a:r>
            <a:r>
              <a:rPr sz="1600" dirty="0">
                <a:latin typeface="Arial MT"/>
                <a:cs typeface="Arial MT"/>
              </a:rPr>
              <a:t>efficiency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user-friendliness, leading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inconvenience</a:t>
            </a:r>
            <a:r>
              <a:rPr sz="1600" dirty="0">
                <a:latin typeface="Arial MT"/>
                <a:cs typeface="Arial MT"/>
              </a:rPr>
              <a:t> for both </a:t>
            </a:r>
            <a:r>
              <a:rPr sz="1600" spc="-5" dirty="0">
                <a:latin typeface="Arial MT"/>
                <a:cs typeface="Arial MT"/>
              </a:rPr>
              <a:t>passengers and operators. </a:t>
            </a:r>
            <a:r>
              <a:rPr sz="1600" spc="-10" dirty="0">
                <a:latin typeface="Arial MT"/>
                <a:cs typeface="Arial MT"/>
              </a:rPr>
              <a:t>Manual </a:t>
            </a:r>
            <a:r>
              <a:rPr sz="1600" dirty="0">
                <a:latin typeface="Arial MT"/>
                <a:cs typeface="Arial MT"/>
              </a:rPr>
              <a:t>booking processes </a:t>
            </a:r>
            <a:r>
              <a:rPr sz="1600" spc="-5" dirty="0">
                <a:latin typeface="Arial MT"/>
                <a:cs typeface="Arial MT"/>
              </a:rPr>
              <a:t>result </a:t>
            </a:r>
            <a:r>
              <a:rPr sz="1600" dirty="0">
                <a:latin typeface="Arial MT"/>
                <a:cs typeface="Arial MT"/>
              </a:rPr>
              <a:t>in long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queues, errors </a:t>
            </a:r>
            <a:r>
              <a:rPr sz="1600" dirty="0">
                <a:latin typeface="Arial MT"/>
                <a:cs typeface="Arial MT"/>
              </a:rPr>
              <a:t>in ticketing,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inefficient </a:t>
            </a:r>
            <a:r>
              <a:rPr sz="1600" spc="-5" dirty="0">
                <a:latin typeface="Arial MT"/>
                <a:cs typeface="Arial MT"/>
              </a:rPr>
              <a:t>resource </a:t>
            </a:r>
            <a:r>
              <a:rPr sz="1600" dirty="0">
                <a:latin typeface="Arial MT"/>
                <a:cs typeface="Arial MT"/>
              </a:rPr>
              <a:t>allocation. </a:t>
            </a:r>
            <a:r>
              <a:rPr sz="1600" spc="-5" dirty="0">
                <a:latin typeface="Arial MT"/>
                <a:cs typeface="Arial MT"/>
              </a:rPr>
              <a:t>Additionally, </a:t>
            </a:r>
            <a:r>
              <a:rPr sz="1600" dirty="0">
                <a:latin typeface="Arial MT"/>
                <a:cs typeface="Arial MT"/>
              </a:rPr>
              <a:t>the absence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 real-time tracking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dynamic seat selection </a:t>
            </a:r>
            <a:r>
              <a:rPr sz="1600" spc="5" dirty="0">
                <a:latin typeface="Arial MT"/>
                <a:cs typeface="Arial MT"/>
              </a:rPr>
              <a:t>makes </a:t>
            </a:r>
            <a:r>
              <a:rPr sz="1600" dirty="0">
                <a:latin typeface="Arial MT"/>
                <a:cs typeface="Arial MT"/>
              </a:rPr>
              <a:t>it </a:t>
            </a:r>
            <a:r>
              <a:rPr sz="1600" spc="-5" dirty="0">
                <a:latin typeface="Arial MT"/>
                <a:cs typeface="Arial MT"/>
              </a:rPr>
              <a:t>challenging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passengers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plan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journeys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effectively.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Moreover,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lacks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scalability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adaptability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meet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evolving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needs of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transportation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industry.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MT"/>
              <a:cs typeface="Arial MT"/>
            </a:endParaRPr>
          </a:p>
          <a:p>
            <a:pPr marL="233679" marR="58610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address </a:t>
            </a:r>
            <a:r>
              <a:rPr sz="1600" dirty="0">
                <a:latin typeface="Arial MT"/>
                <a:cs typeface="Arial MT"/>
              </a:rPr>
              <a:t>these </a:t>
            </a:r>
            <a:r>
              <a:rPr sz="1600" spc="-5" dirty="0">
                <a:latin typeface="Arial MT"/>
                <a:cs typeface="Arial MT"/>
              </a:rPr>
              <a:t>challenges, there </a:t>
            </a:r>
            <a:r>
              <a:rPr sz="1600" dirty="0">
                <a:latin typeface="Arial MT"/>
                <a:cs typeface="Arial MT"/>
              </a:rPr>
              <a:t>is a critical </a:t>
            </a:r>
            <a:r>
              <a:rPr sz="1600" spc="-5" dirty="0">
                <a:latin typeface="Arial MT"/>
                <a:cs typeface="Arial MT"/>
              </a:rPr>
              <a:t>need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develop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modernized </a:t>
            </a:r>
            <a:r>
              <a:rPr sz="1600" dirty="0">
                <a:latin typeface="Arial MT"/>
                <a:cs typeface="Arial MT"/>
              </a:rPr>
              <a:t>Bus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Reservation </a:t>
            </a:r>
            <a:r>
              <a:rPr sz="1600" dirty="0">
                <a:latin typeface="Arial MT"/>
                <a:cs typeface="Arial MT"/>
              </a:rPr>
              <a:t>System using Python </a:t>
            </a:r>
            <a:r>
              <a:rPr sz="1600" spc="-5" dirty="0">
                <a:latin typeface="Arial MT"/>
                <a:cs typeface="Arial MT"/>
              </a:rPr>
              <a:t>and Django. </a:t>
            </a:r>
            <a:r>
              <a:rPr sz="1600" dirty="0">
                <a:latin typeface="Arial MT"/>
                <a:cs typeface="Arial MT"/>
              </a:rPr>
              <a:t>This system should </a:t>
            </a:r>
            <a:r>
              <a:rPr sz="1600" spc="-5" dirty="0">
                <a:latin typeface="Arial MT"/>
                <a:cs typeface="Arial MT"/>
              </a:rPr>
              <a:t>incorporate features </a:t>
            </a:r>
            <a:r>
              <a:rPr sz="1600" spc="5" dirty="0">
                <a:latin typeface="Arial MT"/>
                <a:cs typeface="Arial MT"/>
              </a:rPr>
              <a:t>such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real-time tracking, dynamic seat selection, multi-language </a:t>
            </a:r>
            <a:r>
              <a:rPr sz="1600" spc="-5" dirty="0">
                <a:latin typeface="Arial MT"/>
                <a:cs typeface="Arial MT"/>
              </a:rPr>
              <a:t>support, and </a:t>
            </a:r>
            <a:r>
              <a:rPr sz="1600" dirty="0">
                <a:latin typeface="Arial MT"/>
                <a:cs typeface="Arial MT"/>
              </a:rPr>
              <a:t>integration </a:t>
            </a:r>
            <a:r>
              <a:rPr sz="1600" spc="-5" dirty="0">
                <a:latin typeface="Arial MT"/>
                <a:cs typeface="Arial MT"/>
              </a:rPr>
              <a:t>with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external </a:t>
            </a:r>
            <a:r>
              <a:rPr sz="1600" spc="5" dirty="0">
                <a:latin typeface="Arial MT"/>
                <a:cs typeface="Arial MT"/>
              </a:rPr>
              <a:t>APIs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10" dirty="0">
                <a:latin typeface="Arial MT"/>
                <a:cs typeface="Arial MT"/>
              </a:rPr>
              <a:t>weather </a:t>
            </a:r>
            <a:r>
              <a:rPr sz="1600" spc="-5" dirty="0">
                <a:latin typeface="Arial MT"/>
                <a:cs typeface="Arial MT"/>
              </a:rPr>
              <a:t>updates and route </a:t>
            </a:r>
            <a:r>
              <a:rPr sz="1600" dirty="0">
                <a:latin typeface="Arial MT"/>
                <a:cs typeface="Arial MT"/>
              </a:rPr>
              <a:t>optimization. </a:t>
            </a:r>
            <a:r>
              <a:rPr sz="1600" spc="5" dirty="0">
                <a:latin typeface="Arial MT"/>
                <a:cs typeface="Arial MT"/>
              </a:rPr>
              <a:t>By </a:t>
            </a:r>
            <a:r>
              <a:rPr sz="1600" spc="-5" dirty="0">
                <a:latin typeface="Arial MT"/>
                <a:cs typeface="Arial MT"/>
              </a:rPr>
              <a:t>leveraging innovative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technology,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aims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enhance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experience,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streamline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33045" algn="l"/>
                <a:tab pos="9156065" algn="l"/>
              </a:tabLst>
            </a:pPr>
            <a:r>
              <a:rPr sz="1600" u="sng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	improve</a:t>
            </a:r>
            <a:r>
              <a:rPr sz="1600" u="sng" spc="-20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5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overall</a:t>
            </a:r>
            <a:r>
              <a:rPr sz="1600" u="sng" spc="-10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efficiency</a:t>
            </a:r>
            <a:r>
              <a:rPr sz="1600" u="sng" spc="-45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in</a:t>
            </a:r>
            <a:r>
              <a:rPr sz="1600" u="sng" spc="-20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the</a:t>
            </a:r>
            <a:r>
              <a:rPr sz="1600" u="sng" spc="-20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5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bus</a:t>
            </a:r>
            <a:r>
              <a:rPr sz="1600" u="sng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5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reservation</a:t>
            </a:r>
            <a:r>
              <a:rPr sz="1600" u="sng" dirty="0">
                <a:uFill>
                  <a:solidFill>
                    <a:srgbClr val="BEBEBE"/>
                  </a:solidFill>
                </a:uFill>
                <a:latin typeface="Arial MT"/>
                <a:cs typeface="Arial MT"/>
              </a:rPr>
              <a:t> process.	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827" y="540766"/>
            <a:ext cx="8599170" cy="393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Overview:</a:t>
            </a:r>
            <a:endParaRPr sz="1600">
              <a:latin typeface="Arial"/>
              <a:cs typeface="Arial"/>
            </a:endParaRPr>
          </a:p>
          <a:p>
            <a:pPr marL="299085" marR="508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Bus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Reservation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System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project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aims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facilitate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efficient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convenient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through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user-friendly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web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application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developed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Python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framework.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15" dirty="0">
                <a:latin typeface="Arial MT"/>
                <a:cs typeface="Arial MT"/>
              </a:rPr>
              <a:t>system </a:t>
            </a:r>
            <a:r>
              <a:rPr sz="1400" spc="-10" dirty="0">
                <a:latin typeface="Arial MT"/>
                <a:cs typeface="Arial MT"/>
              </a:rPr>
              <a:t> provides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platform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search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available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based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their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route,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date,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preferences.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select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their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preferred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view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availability,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book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seamlessly.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299085" marR="12890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Key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features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system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include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authentication,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register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login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securely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access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functionalities.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also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incorporates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panel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manage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buses,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routes,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schedules,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effectively.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system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employs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relational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database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store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information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about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buses,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routes,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profiles.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299085" marR="423545">
              <a:lnSpc>
                <a:spcPct val="100000"/>
              </a:lnSpc>
            </a:pPr>
            <a:r>
              <a:rPr sz="1400" spc="-15" dirty="0">
                <a:latin typeface="Arial MT"/>
                <a:cs typeface="Arial MT"/>
              </a:rPr>
              <a:t>Furthermore,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system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ensures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smooth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experience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by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integrating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payment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gateways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secure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online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transactions.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also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sends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confirmation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emails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users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upon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successful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generates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their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convenience.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299085" marR="1460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Overall,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Reservation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System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project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leverages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Python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robust,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scalable,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user-friendly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platform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that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streamlines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bus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process,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enhancing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satisfaction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operational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efficiency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 </a:t>
            </a:r>
            <a:r>
              <a:rPr sz="1400" spc="-15" dirty="0">
                <a:latin typeface="Arial MT"/>
                <a:cs typeface="Arial MT"/>
              </a:rPr>
              <a:t>bus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operators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85" y="540766"/>
            <a:ext cx="8966200" cy="3900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600" b="1" spc="-5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Solution: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15" dirty="0">
                <a:latin typeface="Arial"/>
                <a:cs typeface="Arial"/>
              </a:rPr>
              <a:t>Database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Create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following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database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models using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ORM:</a:t>
            </a:r>
            <a:endParaRPr sz="1400">
              <a:latin typeface="Arial MT"/>
              <a:cs typeface="Arial MT"/>
            </a:endParaRPr>
          </a:p>
          <a:p>
            <a:pPr marL="25971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User: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store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information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username,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email,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password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hash,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259715" marR="508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BusRoute: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store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about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name, </a:t>
            </a:r>
            <a:r>
              <a:rPr sz="1400" spc="-10" dirty="0">
                <a:latin typeface="Arial MT"/>
                <a:cs typeface="Arial MT"/>
              </a:rPr>
              <a:t>source,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destination,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duration.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BusSchedule: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store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schedules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each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including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departure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arrival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associated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store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 details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 user,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selected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status,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etc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User</a:t>
            </a:r>
            <a:r>
              <a:rPr sz="1400" b="1" spc="-15" dirty="0">
                <a:latin typeface="Arial"/>
                <a:cs typeface="Arial"/>
              </a:rPr>
              <a:t> Authentication: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Implement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registration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login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functionality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Django's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built-in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authentication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  <a:p>
            <a:pPr marL="25971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Use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Django's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input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validation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security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against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common </a:t>
            </a:r>
            <a:r>
              <a:rPr sz="1400" spc="-10" dirty="0">
                <a:latin typeface="Arial MT"/>
                <a:cs typeface="Arial MT"/>
              </a:rPr>
              <a:t>vulnerabilities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 </a:t>
            </a:r>
            <a:r>
              <a:rPr sz="1400" spc="-10" dirty="0">
                <a:latin typeface="Arial MT"/>
                <a:cs typeface="Arial MT"/>
              </a:rPr>
              <a:t>CSRF.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Admin</a:t>
            </a:r>
            <a:r>
              <a:rPr sz="1400" b="1" spc="-10" dirty="0">
                <a:latin typeface="Arial"/>
                <a:cs typeface="Arial"/>
              </a:rPr>
              <a:t> Panel: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Utilize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Django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Admin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easy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management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routes,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schedules,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bookings.</a:t>
            </a:r>
            <a:endParaRPr sz="1400">
              <a:latin typeface="Arial MT"/>
              <a:cs typeface="Arial MT"/>
            </a:endParaRPr>
          </a:p>
          <a:p>
            <a:pPr marL="25971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Customize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interface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provide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user-friendly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experience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administrators.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152" y="558166"/>
            <a:ext cx="8453120" cy="3869054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b="1" spc="-10" dirty="0">
                <a:latin typeface="Arial"/>
                <a:cs typeface="Arial"/>
              </a:rPr>
              <a:t>Frontend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Development:</a:t>
            </a:r>
            <a:endParaRPr sz="1400">
              <a:latin typeface="Arial"/>
              <a:cs typeface="Arial"/>
            </a:endParaRPr>
          </a:p>
          <a:p>
            <a:pPr marL="308610" marR="979805">
              <a:lnSpc>
                <a:spcPct val="150100"/>
              </a:lnSpc>
            </a:pPr>
            <a:r>
              <a:rPr sz="1400" spc="-10" dirty="0">
                <a:latin typeface="Arial MT"/>
                <a:cs typeface="Arial MT"/>
              </a:rPr>
              <a:t>Develop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responsive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frontend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templates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HTML/CSS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Bootstrap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interfaces.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Implement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JavaScript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dynamic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features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such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selection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validation.</a:t>
            </a:r>
            <a:endParaRPr sz="1400">
              <a:latin typeface="Arial MT"/>
              <a:cs typeface="Arial MT"/>
            </a:endParaRPr>
          </a:p>
          <a:p>
            <a:pPr marL="30861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Use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seamless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interaction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between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frontend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backend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real-time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updates.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Bus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Route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Management:</a:t>
            </a:r>
            <a:endParaRPr sz="1400">
              <a:latin typeface="Arial"/>
              <a:cs typeface="Arial"/>
            </a:endParaRPr>
          </a:p>
          <a:p>
            <a:pPr marL="356870" marR="5080">
              <a:lnSpc>
                <a:spcPts val="2520"/>
              </a:lnSpc>
              <a:spcBef>
                <a:spcPts val="225"/>
              </a:spcBef>
            </a:pPr>
            <a:r>
              <a:rPr sz="1400" spc="-10" dirty="0">
                <a:latin typeface="Arial MT"/>
                <a:cs typeface="Arial MT"/>
              </a:rPr>
              <a:t>Create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CRUD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(Create,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Read,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Update,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Delete)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functionality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managing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routes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panel.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Implement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validation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ensure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integrity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consistency.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Bus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Schedule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Management:</a:t>
            </a:r>
            <a:endParaRPr sz="140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Allow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admins</a:t>
            </a:r>
            <a:r>
              <a:rPr sz="1400" spc="-5" dirty="0">
                <a:latin typeface="Arial MT"/>
                <a:cs typeface="Arial MT"/>
              </a:rPr>
              <a:t> 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add/edit/delete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schedules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each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route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admin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panel.</a:t>
            </a:r>
            <a:endParaRPr sz="14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latin typeface="Arial MT"/>
                <a:cs typeface="Arial MT"/>
              </a:rPr>
              <a:t>Implement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logic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prevent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overlapping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schedules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ensure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consistency.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60" y="457250"/>
            <a:ext cx="7727315" cy="41884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latin typeface="Arial"/>
                <a:cs typeface="Arial"/>
              </a:rPr>
              <a:t>Seat</a:t>
            </a:r>
            <a:r>
              <a:rPr sz="1400" b="1" spc="-15" dirty="0">
                <a:latin typeface="Arial"/>
                <a:cs typeface="Arial"/>
              </a:rPr>
              <a:t> Selection:</a:t>
            </a:r>
            <a:endParaRPr sz="1400">
              <a:latin typeface="Arial"/>
              <a:cs typeface="Arial"/>
            </a:endParaRPr>
          </a:p>
          <a:p>
            <a:pPr marL="307975" marR="1205230" indent="-48895">
              <a:lnSpc>
                <a:spcPts val="2520"/>
              </a:lnSpc>
              <a:spcBef>
                <a:spcPts val="225"/>
              </a:spcBef>
            </a:pPr>
            <a:r>
              <a:rPr sz="1400" spc="-10" dirty="0">
                <a:latin typeface="Arial MT"/>
                <a:cs typeface="Arial MT"/>
              </a:rPr>
              <a:t>Display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available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buses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graphical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interface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(e.g.,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grid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layout). </a:t>
            </a:r>
            <a:r>
              <a:rPr sz="1400" spc="-10" dirty="0">
                <a:latin typeface="Arial MT"/>
                <a:cs typeface="Arial MT"/>
              </a:rPr>
              <a:t> Enable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select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by</a:t>
            </a:r>
            <a:r>
              <a:rPr sz="1400" spc="-5" dirty="0">
                <a:latin typeface="Arial MT"/>
                <a:cs typeface="Arial MT"/>
              </a:rPr>
              <a:t> clicking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 </a:t>
            </a:r>
            <a:r>
              <a:rPr sz="1400" spc="-15" dirty="0">
                <a:latin typeface="Arial MT"/>
                <a:cs typeface="Arial MT"/>
              </a:rPr>
              <a:t>them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update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UI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 real-time.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Prevent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multiple</a:t>
            </a:r>
            <a:r>
              <a:rPr sz="1400" spc="-10" dirty="0">
                <a:latin typeface="Arial MT"/>
                <a:cs typeface="Arial MT"/>
              </a:rPr>
              <a:t> users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10" dirty="0">
                <a:latin typeface="Arial MT"/>
                <a:cs typeface="Arial MT"/>
              </a:rPr>
              <a:t> seat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simultaneously.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Booking</a:t>
            </a:r>
            <a:r>
              <a:rPr sz="1400" b="1" spc="-10" dirty="0">
                <a:latin typeface="Arial"/>
                <a:cs typeface="Arial"/>
              </a:rPr>
              <a:t> Process: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Implement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logic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handle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requests,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validate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input,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reserve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selected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seats.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Calculate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total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based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applicable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taxes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discounts.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840"/>
              </a:spcBef>
            </a:pPr>
            <a:r>
              <a:rPr sz="1400" spc="-15" dirty="0">
                <a:latin typeface="Arial MT"/>
                <a:cs typeface="Arial MT"/>
              </a:rPr>
              <a:t>Integrate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payment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gateway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APIs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secure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online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payments.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Ticket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Generation: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Generate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PDF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format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containing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details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 </a:t>
            </a:r>
            <a:r>
              <a:rPr sz="1400" spc="-15" dirty="0">
                <a:latin typeface="Arial MT"/>
                <a:cs typeface="Arial MT"/>
              </a:rPr>
              <a:t>route,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schedule,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fare,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845"/>
              </a:spcBef>
            </a:pPr>
            <a:r>
              <a:rPr sz="1400" spc="-10" dirty="0">
                <a:latin typeface="Arial MT"/>
                <a:cs typeface="Arial MT"/>
              </a:rPr>
              <a:t>Send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confirmation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emails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with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their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 </a:t>
            </a:r>
            <a:r>
              <a:rPr sz="1400" spc="-15" dirty="0">
                <a:latin typeface="Arial MT"/>
                <a:cs typeface="Arial MT"/>
              </a:rPr>
              <a:t>attached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upon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successful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booking.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678" y="126669"/>
            <a:ext cx="1138746" cy="3349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2191" y="76199"/>
            <a:ext cx="7309484" cy="429895"/>
            <a:chOff x="-12191" y="76199"/>
            <a:chExt cx="7309484" cy="429895"/>
          </a:xfrm>
        </p:grpSpPr>
        <p:sp>
          <p:nvSpPr>
            <p:cNvPr id="7" name="object 7"/>
            <p:cNvSpPr/>
            <p:nvPr/>
          </p:nvSpPr>
          <p:spPr>
            <a:xfrm>
              <a:off x="0" y="88391"/>
              <a:ext cx="7284720" cy="405765"/>
            </a:xfrm>
            <a:custGeom>
              <a:avLst/>
              <a:gdLst/>
              <a:ahLst/>
              <a:cxnLst/>
              <a:rect l="l" t="t" r="r" b="b"/>
              <a:pathLst>
                <a:path w="7284720" h="405765">
                  <a:moveTo>
                    <a:pt x="7284720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7284720" y="405384"/>
                  </a:lnTo>
                  <a:lnTo>
                    <a:pt x="7284720" y="0"/>
                  </a:lnTo>
                  <a:close/>
                </a:path>
              </a:pathLst>
            </a:custGeom>
            <a:solidFill>
              <a:srgbClr val="203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8391"/>
              <a:ext cx="7284720" cy="405765"/>
            </a:xfrm>
            <a:custGeom>
              <a:avLst/>
              <a:gdLst/>
              <a:ahLst/>
              <a:cxnLst/>
              <a:rect l="l" t="t" r="r" b="b"/>
              <a:pathLst>
                <a:path w="7284720" h="405765">
                  <a:moveTo>
                    <a:pt x="0" y="405384"/>
                  </a:moveTo>
                  <a:lnTo>
                    <a:pt x="7284720" y="405384"/>
                  </a:lnTo>
                  <a:lnTo>
                    <a:pt x="7284720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24383">
              <a:solidFill>
                <a:srgbClr val="2031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1497</Words>
  <Application>Microsoft Office PowerPoint</Application>
  <PresentationFormat>Custom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Slide 9</vt:lpstr>
      <vt:lpstr>Next Gen Employability Program</vt:lpstr>
      <vt:lpstr>Homepage</vt:lpstr>
      <vt:lpstr>Slide 12</vt:lpstr>
      <vt:lpstr>Slide 13</vt:lpstr>
      <vt:lpstr>Slide 14</vt:lpstr>
      <vt:lpstr>Slide 15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GANESH</dc:creator>
  <cp:lastModifiedBy>ADMIN</cp:lastModifiedBy>
  <cp:revision>2</cp:revision>
  <dcterms:created xsi:type="dcterms:W3CDTF">2024-04-09T09:00:44Z</dcterms:created>
  <dcterms:modified xsi:type="dcterms:W3CDTF">2024-04-10T04:21:42Z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2024-04-09T00:00:00Z</vt:filetime>
  </property>
</Properties>
</file>