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comments/comment2.xml" ContentType="application/vnd.openxmlformats-officedocument.presentationml.comments+xml"/>
  <Override PartName="/ppt/commentAuthors.xml" ContentType="application/vnd.openxmlformats-officedocument.presentationml.commentAuthors+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559675" cy="10691813"/>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commentAuthors" Target="commentAuthors.xml"/>
</Relationships>
</file>

<file path=ppt/comments/comment2.xml><?xml version="1.0" encoding="utf-8"?>
<p:cmLst xmlns:p="http://schemas.openxmlformats.org/presentationml/2006/main">
  <p:cm authorId="0" dt="2022-09-17T17:24:47.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1" descr=""/>
          <p:cNvPicPr/>
          <p:nvPr/>
        </p:nvPicPr>
        <p:blipFill>
          <a:blip r:embed="rId2"/>
          <a:stretch/>
        </p:blipFill>
        <p:spPr>
          <a:xfrm>
            <a:off x="53280" y="4989240"/>
            <a:ext cx="945000" cy="108360"/>
          </a:xfrm>
          <a:prstGeom prst="rect">
            <a:avLst/>
          </a:prstGeom>
          <a:ln w="0">
            <a:noFill/>
          </a:ln>
        </p:spPr>
      </p:pic>
      <p:sp>
        <p:nvSpPr>
          <p:cNvPr id="1" name="Google Shape;11;p11"/>
          <p:cNvSpPr/>
          <p:nvPr/>
        </p:nvSpPr>
        <p:spPr>
          <a:xfrm>
            <a:off x="4338720" y="4899960"/>
            <a:ext cx="465480" cy="1976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 sz="900" spc="-1" strike="noStrike">
                <a:solidFill>
                  <a:srgbClr val="ffffff"/>
                </a:solidFill>
                <a:latin typeface="Lato"/>
                <a:ea typeface="Lato"/>
              </a:rPr>
              <a:t>//01</a:t>
            </a:r>
            <a:endParaRPr b="0" lang="en-IN" sz="900" spc="-1" strike="noStrike">
              <a:latin typeface="Arial"/>
            </a:endParaRPr>
          </a:p>
        </p:txBody>
      </p:sp>
      <p:sp>
        <p:nvSpPr>
          <p:cNvPr id="2" name="Google Shape;12;p11"/>
          <p:cNvSpPr/>
          <p:nvPr/>
        </p:nvSpPr>
        <p:spPr>
          <a:xfrm>
            <a:off x="4268880" y="4859280"/>
            <a:ext cx="547200" cy="3920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0" lang="en" sz="900" spc="-1" strike="noStrike">
                <a:solidFill>
                  <a:srgbClr val="ffffff"/>
                </a:solidFill>
                <a:latin typeface="Lato"/>
                <a:ea typeface="Lato"/>
              </a:rPr>
              <a:t>// </a:t>
            </a:r>
            <a:fld id="{519DFD0F-BAAA-48B7-818F-B6CCEAA7B599}" type="slidenum">
              <a:rPr b="0" lang="en" sz="900" spc="-1" strike="noStrike">
                <a:solidFill>
                  <a:srgbClr val="ffffff"/>
                </a:solidFill>
                <a:latin typeface="Lato"/>
                <a:ea typeface="Lato"/>
              </a:rPr>
              <a:t>&lt;number&gt;</a:t>
            </a:fld>
            <a:endParaRPr b="0" lang="en-IN" sz="900" spc="-1" strike="noStrike">
              <a:latin typeface="Arial"/>
            </a:endParaRPr>
          </a:p>
        </p:txBody>
      </p:sp>
      <p:sp>
        <p:nvSpPr>
          <p:cNvPr id="3" name="PlaceHolder 1"/>
          <p:cNvSpPr>
            <a:spLocks noGrp="1"/>
          </p:cNvSpPr>
          <p:nvPr>
            <p:ph type="title"/>
          </p:nvPr>
        </p:nvSpPr>
        <p:spPr>
          <a:xfrm>
            <a:off x="338400" y="1917000"/>
            <a:ext cx="8647920" cy="82584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Google Shape;167;p13" descr=""/>
          <p:cNvPicPr/>
          <p:nvPr/>
        </p:nvPicPr>
        <p:blipFill>
          <a:blip r:embed="rId3"/>
          <a:stretch/>
        </p:blipFill>
        <p:spPr>
          <a:xfrm>
            <a:off x="551520" y="509760"/>
            <a:ext cx="1355400" cy="337680"/>
          </a:xfrm>
          <a:prstGeom prst="rect">
            <a:avLst/>
          </a:prstGeom>
          <a:ln w="0">
            <a:noFill/>
          </a:ln>
        </p:spPr>
      </p:pic>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0" y="1371600"/>
            <a:ext cx="9142560" cy="574560"/>
          </a:xfrm>
          <a:prstGeom prst="rect">
            <a:avLst/>
          </a:prstGeom>
          <a:noFill/>
          <a:ln w="0">
            <a:noFill/>
          </a:ln>
        </p:spPr>
        <p:txBody>
          <a:bodyPr lIns="0" rIns="0" tIns="91440" bIns="91440" anchor="t">
            <a:noAutofit/>
          </a:bodyPr>
          <a:p>
            <a:pPr>
              <a:lnSpc>
                <a:spcPct val="100000"/>
              </a:lnSpc>
              <a:buNone/>
              <a:tabLst>
                <a:tab algn="l" pos="0"/>
              </a:tabLst>
            </a:pPr>
            <a:r>
              <a:rPr b="1" lang="en" sz="2900" spc="-1" strike="noStrike" u="sng">
                <a:solidFill>
                  <a:srgbClr val="ffffff"/>
                </a:solidFill>
                <a:uFillTx/>
                <a:latin typeface="Trebuchet MS"/>
                <a:ea typeface="Trebuchet MS"/>
              </a:rPr>
              <a:t>Bank of Baroda Hackathon - 2022                       </a:t>
            </a:r>
            <a:endParaRPr b="0" lang="en-US" sz="2900" spc="-1" strike="noStrike">
              <a:solidFill>
                <a:srgbClr val="000000"/>
              </a:solidFill>
              <a:latin typeface="Arial"/>
            </a:endParaRPr>
          </a:p>
        </p:txBody>
      </p:sp>
      <p:sp>
        <p:nvSpPr>
          <p:cNvPr id="81" name="Google Shape;339;p1"/>
          <p:cNvSpPr/>
          <p:nvPr/>
        </p:nvSpPr>
        <p:spPr>
          <a:xfrm>
            <a:off x="0" y="2161440"/>
            <a:ext cx="6190920" cy="6242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2900" spc="-1" strike="noStrike">
                <a:solidFill>
                  <a:srgbClr val="ffffff"/>
                </a:solidFill>
                <a:latin typeface="Trebuchet MS"/>
                <a:ea typeface="Trebuchet MS"/>
              </a:rPr>
              <a:t>Team Name : Team Enciphers</a:t>
            </a:r>
            <a:endParaRPr b="0" lang="en-IN" sz="2900" spc="-1" strike="noStrike">
              <a:latin typeface="Arial"/>
            </a:endParaRPr>
          </a:p>
        </p:txBody>
      </p:sp>
      <p:sp>
        <p:nvSpPr>
          <p:cNvPr id="82" name="Google Shape;340;p1"/>
          <p:cNvSpPr/>
          <p:nvPr/>
        </p:nvSpPr>
        <p:spPr>
          <a:xfrm>
            <a:off x="143640" y="2683440"/>
            <a:ext cx="4536000" cy="376200"/>
          </a:xfrm>
          <a:prstGeom prst="rect">
            <a:avLst/>
          </a:prstGeom>
          <a:noFill/>
          <a:ln w="0">
            <a:noFill/>
          </a:ln>
        </p:spPr>
        <p:style>
          <a:lnRef idx="0"/>
          <a:fillRef idx="0"/>
          <a:effectRef idx="0"/>
          <a:fontRef idx="minor"/>
        </p:style>
        <p:txBody>
          <a:bodyPr lIns="90000" rIns="90000" tIns="91440" bIns="91440" anchor="t">
            <a:noAutofit/>
          </a:bodyPr>
          <a:p>
            <a:pPr>
              <a:lnSpc>
                <a:spcPct val="150000"/>
              </a:lnSpc>
              <a:buNone/>
              <a:tabLst>
                <a:tab algn="l" pos="0"/>
              </a:tabLst>
            </a:pPr>
            <a:r>
              <a:rPr b="0" lang="en" sz="1700" spc="-1" strike="noStrike">
                <a:solidFill>
                  <a:srgbClr val="ffffff"/>
                </a:solidFill>
                <a:latin typeface="Trebuchet MS"/>
                <a:ea typeface="Trebuchet MS"/>
              </a:rPr>
              <a:t>Your team bio : 1) Samyuktha K - SKCT</a:t>
            </a:r>
            <a:endParaRPr b="0" lang="en-IN" sz="1700" spc="-1" strike="noStrike">
              <a:latin typeface="Arial"/>
            </a:endParaRPr>
          </a:p>
          <a:p>
            <a:pPr>
              <a:lnSpc>
                <a:spcPct val="150000"/>
              </a:lnSpc>
              <a:buNone/>
              <a:tabLst>
                <a:tab algn="l" pos="0"/>
              </a:tabLst>
            </a:pP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2) Rithick Krishna S - SKCT</a:t>
            </a:r>
            <a:endParaRPr b="0" lang="en-IN" sz="1700" spc="-1" strike="noStrike">
              <a:latin typeface="Arial"/>
            </a:endParaRPr>
          </a:p>
          <a:p>
            <a:pPr>
              <a:lnSpc>
                <a:spcPct val="150000"/>
              </a:lnSpc>
              <a:buNone/>
              <a:tabLst>
                <a:tab algn="l" pos="0"/>
              </a:tabLst>
            </a:pP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          </a:t>
            </a:r>
            <a:r>
              <a:rPr b="0" lang="en" sz="1700" spc="-1" strike="noStrike">
                <a:solidFill>
                  <a:srgbClr val="ffffff"/>
                </a:solidFill>
                <a:latin typeface="Trebuchet MS"/>
                <a:ea typeface="Trebuchet MS"/>
              </a:rPr>
              <a:t>3) Nithish Anand B – SKCT </a:t>
            </a:r>
            <a:endParaRPr b="0" lang="en-IN" sz="1700" spc="-1" strike="noStrike">
              <a:latin typeface="Arial"/>
            </a:endParaRPr>
          </a:p>
          <a:p>
            <a:pPr>
              <a:lnSpc>
                <a:spcPct val="150000"/>
              </a:lnSpc>
              <a:buNone/>
              <a:tabLst>
                <a:tab algn="l" pos="0"/>
              </a:tabLst>
            </a:pPr>
            <a:r>
              <a:rPr b="0" lang="en" sz="1100" spc="-1" strike="noStrike">
                <a:solidFill>
                  <a:srgbClr val="ffffff"/>
                </a:solidFill>
                <a:latin typeface="Trebuchet MS"/>
                <a:ea typeface="Trebuchet MS"/>
              </a:rPr>
              <a:t>We are a team of budding tech enthusiasts eager to learn and implement realtime ideas.</a:t>
            </a:r>
            <a:endParaRPr b="0" lang="en-IN" sz="1100" spc="-1" strike="noStrike">
              <a:latin typeface="Arial"/>
            </a:endParaRPr>
          </a:p>
          <a:p>
            <a:pPr>
              <a:lnSpc>
                <a:spcPct val="150000"/>
              </a:lnSpc>
              <a:buNone/>
              <a:tabLst>
                <a:tab algn="l" pos="0"/>
              </a:tabLst>
            </a:pPr>
            <a:r>
              <a:rPr b="0" lang="en" sz="1200" spc="-1" strike="noStrike">
                <a:solidFill>
                  <a:srgbClr val="ffffff"/>
                </a:solidFill>
                <a:latin typeface="Trebuchet MS"/>
                <a:ea typeface="Trebuchet MS"/>
              </a:rPr>
              <a:t>Date : 19-09-2022</a:t>
            </a:r>
            <a:endParaRPr b="0" lang="en-IN" sz="1200" spc="-1" strike="noStrike">
              <a:latin typeface="Arial"/>
            </a:endParaRPr>
          </a:p>
        </p:txBody>
      </p:sp>
      <p:pic>
        <p:nvPicPr>
          <p:cNvPr id="83" name="Google Shape;341;p1" descr=""/>
          <p:cNvPicPr/>
          <p:nvPr/>
        </p:nvPicPr>
        <p:blipFill>
          <a:blip r:embed="rId2"/>
          <a:stretch/>
        </p:blipFill>
        <p:spPr>
          <a:xfrm>
            <a:off x="6807600" y="270360"/>
            <a:ext cx="2233800" cy="737640"/>
          </a:xfrm>
          <a:prstGeom prst="rect">
            <a:avLst/>
          </a:prstGeom>
          <a:ln w="0">
            <a:noFill/>
          </a:ln>
        </p:spPr>
      </p:pic>
      <p:sp>
        <p:nvSpPr>
          <p:cNvPr id="84" name="Google Shape;342;p1"/>
          <p:cNvSpPr/>
          <p:nvPr/>
        </p:nvSpPr>
        <p:spPr>
          <a:xfrm>
            <a:off x="6807600" y="117720"/>
            <a:ext cx="2384640" cy="502200"/>
          </a:xfrm>
          <a:prstGeom prst="rect">
            <a:avLst/>
          </a:prstGeom>
          <a:noFill/>
          <a:ln w="0">
            <a:noFill/>
          </a:ln>
        </p:spPr>
        <p:style>
          <a:lnRef idx="0"/>
          <a:fillRef idx="0"/>
          <a:effectRef idx="0"/>
          <a:fontRef idx="minor"/>
        </p:style>
        <p:txBody>
          <a:bodyPr lIns="90000" rIns="90000" tIns="91440" bIns="91440" anchor="t">
            <a:spAutoFit/>
          </a:bodyPr>
          <a:p>
            <a:pPr algn="ctr">
              <a:lnSpc>
                <a:spcPct val="150000"/>
              </a:lnSpc>
              <a:buNone/>
              <a:tabLst>
                <a:tab algn="l" pos="0"/>
              </a:tabLst>
            </a:pPr>
            <a:r>
              <a:rPr b="0" lang="en" sz="1400" spc="-1" strike="noStrike">
                <a:solidFill>
                  <a:srgbClr val="141414"/>
                </a:solidFill>
                <a:latin typeface="Lato"/>
                <a:ea typeface="Lato"/>
              </a:rPr>
              <a:t>Technology Partner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4640" y="265680"/>
            <a:ext cx="8278560" cy="574560"/>
          </a:xfrm>
          <a:prstGeom prst="rect">
            <a:avLst/>
          </a:prstGeom>
          <a:noFill/>
          <a:ln w="0">
            <a:noFill/>
          </a:ln>
        </p:spPr>
        <p:txBody>
          <a:bodyPr lIns="0" rIns="0" tIns="91440" bIns="91440" anchor="t">
            <a:noAutofit/>
          </a:bodyPr>
          <a:p>
            <a:pPr>
              <a:lnSpc>
                <a:spcPct val="100000"/>
              </a:lnSpc>
              <a:buNone/>
              <a:tabLst>
                <a:tab algn="l" pos="0"/>
              </a:tabLst>
            </a:pPr>
            <a:br>
              <a:rPr sz="2000"/>
            </a:br>
            <a:r>
              <a:rPr b="1" lang="en" sz="2000" spc="-1" strike="noStrike">
                <a:solidFill>
                  <a:srgbClr val="1f1f50"/>
                </a:solidFill>
                <a:latin typeface="Lato"/>
                <a:ea typeface="Lato"/>
              </a:rPr>
              <a:t>Problem Statement:</a:t>
            </a:r>
            <a:endParaRPr b="0" lang="en-US" sz="2000" spc="-1" strike="noStrike">
              <a:solidFill>
                <a:srgbClr val="000000"/>
              </a:solidFill>
              <a:latin typeface="Arial"/>
            </a:endParaRPr>
          </a:p>
        </p:txBody>
      </p:sp>
      <p:sp>
        <p:nvSpPr>
          <p:cNvPr id="86" name="Google Shape;348;p2"/>
          <p:cNvSpPr/>
          <p:nvPr/>
        </p:nvSpPr>
        <p:spPr>
          <a:xfrm>
            <a:off x="553320" y="115128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endParaRPr b="0" lang="en-IN" sz="1400" spc="-1" strike="noStrike">
              <a:latin typeface="Arial"/>
            </a:endParaRPr>
          </a:p>
          <a:p>
            <a:pPr>
              <a:lnSpc>
                <a:spcPct val="100000"/>
              </a:lnSpc>
              <a:buNone/>
              <a:tabLst>
                <a:tab algn="l" pos="0"/>
              </a:tabLst>
            </a:pPr>
            <a:r>
              <a:rPr b="1" lang="en" sz="1400" spc="-1" strike="noStrike">
                <a:solidFill>
                  <a:srgbClr val="222222"/>
                </a:solidFill>
                <a:highlight>
                  <a:srgbClr val="ffffff"/>
                </a:highlight>
                <a:latin typeface="Lato"/>
                <a:ea typeface="Lato"/>
              </a:rPr>
              <a:t>Alternate Authentication</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r>
              <a:rPr b="0" lang="en" sz="1100" spc="-1" strike="noStrike">
                <a:solidFill>
                  <a:srgbClr val="222222"/>
                </a:solidFill>
                <a:highlight>
                  <a:srgbClr val="ffffff"/>
                </a:highlight>
                <a:latin typeface="Lato"/>
                <a:ea typeface="Lato"/>
              </a:rPr>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endParaRPr b="0" lang="en-IN" sz="1100" spc="-1" strike="noStrike">
              <a:latin typeface="Arial"/>
            </a:endParaRPr>
          </a:p>
          <a:p>
            <a:pPr>
              <a:lnSpc>
                <a:spcPct val="100000"/>
              </a:lnSpc>
              <a:buNone/>
              <a:tabLst>
                <a:tab algn="l" pos="0"/>
              </a:tabLst>
            </a:pPr>
            <a:endParaRPr b="0" lang="en-IN" sz="1100" spc="-1" strike="noStrike">
              <a:latin typeface="Arial"/>
            </a:endParaRPr>
          </a:p>
          <a:p>
            <a:pPr>
              <a:lnSpc>
                <a:spcPct val="100000"/>
              </a:lnSpc>
              <a:buNone/>
              <a:tabLst>
                <a:tab algn="l" pos="0"/>
              </a:tabLst>
            </a:pPr>
            <a:r>
              <a:rPr b="0" lang="en" sz="1100" spc="-1" strike="noStrike">
                <a:solidFill>
                  <a:srgbClr val="222222"/>
                </a:solidFill>
                <a:highlight>
                  <a:srgbClr val="ffffff"/>
                </a:highlight>
                <a:latin typeface="Lato"/>
                <a:ea typeface="Lato"/>
              </a:rPr>
              <a:t>	</a:t>
            </a:r>
            <a:r>
              <a:rPr b="0" lang="en" sz="1100" spc="-1" strike="noStrike">
                <a:solidFill>
                  <a:srgbClr val="222222"/>
                </a:solidFill>
                <a:highlight>
                  <a:srgbClr val="ffffff"/>
                </a:highlight>
                <a:latin typeface="Lato"/>
                <a:ea typeface="Lato"/>
              </a:rPr>
              <a:t>In this modern era, as technology is rapidly developing, online transactions are increasing at a faster pace.  This also paves way for the hackers and fraudsters to indulge in looting of people’s money. In order to increase the security and reliability of online banking alternate authentication is the prime necessity, and that’s the reason our team chose this topic.</a:t>
            </a:r>
            <a:endParaRPr b="0" lang="en-IN" sz="1100" spc="-1" strike="noStrike">
              <a:latin typeface="Arial"/>
            </a:endParaRPr>
          </a:p>
          <a:p>
            <a:pPr>
              <a:lnSpc>
                <a:spcPct val="100000"/>
              </a:lnSpc>
              <a:buNone/>
              <a:tabLst>
                <a:tab algn="l" pos="0"/>
              </a:tabLst>
            </a:pPr>
            <a:r>
              <a:rPr b="0" lang="en" sz="1100" spc="-1" strike="noStrike">
                <a:solidFill>
                  <a:srgbClr val="222222"/>
                </a:solidFill>
                <a:highlight>
                  <a:srgbClr val="ffffff"/>
                </a:highlight>
                <a:latin typeface="Lato"/>
                <a:ea typeface="Lato"/>
              </a:rPr>
              <a:t>	</a:t>
            </a:r>
            <a:r>
              <a:rPr b="0" lang="en" sz="1100" spc="-1" strike="noStrike">
                <a:solidFill>
                  <a:srgbClr val="222222"/>
                </a:solidFill>
                <a:highlight>
                  <a:srgbClr val="ffffff"/>
                </a:highlight>
                <a:latin typeface="Lato"/>
                <a:ea typeface="Lato"/>
              </a:rPr>
              <a:t>	</a:t>
            </a:r>
            <a:r>
              <a:rPr b="0" lang="en" sz="1100" spc="-1" strike="noStrike">
                <a:solidFill>
                  <a:srgbClr val="222222"/>
                </a:solidFill>
                <a:highlight>
                  <a:srgbClr val="ffffff"/>
                </a:highlight>
                <a:latin typeface="Lato"/>
                <a:ea typeface="Lato"/>
              </a:rPr>
              <a:t>	</a:t>
            </a:r>
            <a:endParaRPr b="0" lang="en-IN" sz="1100" spc="-1" strike="noStrike">
              <a:latin typeface="Arial"/>
            </a:endParaRPr>
          </a:p>
          <a:p>
            <a:pPr>
              <a:lnSpc>
                <a:spcPct val="100000"/>
              </a:lnSpc>
              <a:buNone/>
              <a:tabLst>
                <a:tab algn="l" pos="0"/>
              </a:tabLst>
            </a:pP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9464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User Segment &amp; Pain Points</a:t>
            </a:r>
            <a:endParaRPr b="0" lang="en-US" sz="2000" spc="-1" strike="noStrike">
              <a:solidFill>
                <a:srgbClr val="000000"/>
              </a:solidFill>
              <a:latin typeface="Arial"/>
            </a:endParaRPr>
          </a:p>
        </p:txBody>
      </p:sp>
      <p:sp>
        <p:nvSpPr>
          <p:cNvPr id="88" name="Google Shape;354;p3"/>
          <p:cNvSpPr/>
          <p:nvPr/>
        </p:nvSpPr>
        <p:spPr>
          <a:xfrm>
            <a:off x="512280" y="115128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Which user /advertiser segment would be early adopter of your product &amp; why?</a:t>
            </a:r>
            <a:endParaRPr b="0" lang="en-IN" sz="1400" spc="-1" strike="noStrike">
              <a:latin typeface="Arial"/>
            </a:endParaRPr>
          </a:p>
          <a:p>
            <a:pPr>
              <a:lnSpc>
                <a:spcPct val="115000"/>
              </a:lnSpc>
              <a:spcBef>
                <a:spcPts val="1001"/>
              </a:spcBef>
              <a:buNone/>
              <a:tabLst>
                <a:tab algn="l" pos="0"/>
              </a:tabLst>
            </a:pPr>
            <a:endParaRPr b="0" lang="en-IN" sz="1400" spc="-1" strike="noStrike">
              <a:latin typeface="Arial"/>
            </a:endParaRPr>
          </a:p>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As this product is going to be an in-app feature, the end users will be the </a:t>
            </a:r>
            <a:r>
              <a:rPr b="1" lang="en" sz="1400" spc="-1" strike="noStrike">
                <a:solidFill>
                  <a:srgbClr val="222222"/>
                </a:solidFill>
                <a:highlight>
                  <a:srgbClr val="ffffff"/>
                </a:highlight>
                <a:latin typeface="Lato"/>
                <a:ea typeface="Lato"/>
              </a:rPr>
              <a:t>account holders/customers</a:t>
            </a:r>
            <a:r>
              <a:rPr b="0" lang="en" sz="1400" spc="-1" strike="noStrike">
                <a:solidFill>
                  <a:srgbClr val="222222"/>
                </a:solidFill>
                <a:highlight>
                  <a:srgbClr val="ffffff"/>
                </a:highlight>
                <a:latin typeface="Lato"/>
                <a:ea typeface="Lato"/>
              </a:rPr>
              <a:t> of the bank.</a:t>
            </a:r>
            <a:endParaRPr b="0" lang="en-IN" sz="1400" spc="-1" strike="noStrike">
              <a:latin typeface="Arial"/>
            </a:endParaRPr>
          </a:p>
          <a:p>
            <a:pPr>
              <a:lnSpc>
                <a:spcPct val="115000"/>
              </a:lnSpc>
              <a:spcBef>
                <a:spcPts val="1001"/>
              </a:spcBef>
              <a:spcAft>
                <a:spcPts val="1001"/>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359;p4"/>
          <p:cNvSpPr/>
          <p:nvPr/>
        </p:nvSpPr>
        <p:spPr>
          <a:xfrm>
            <a:off x="436320" y="108000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001"/>
              </a:spcBef>
              <a:spcAft>
                <a:spcPts val="1001"/>
              </a:spcAft>
              <a:buNone/>
              <a:tabLst>
                <a:tab algn="l" pos="0"/>
              </a:tabLst>
            </a:pPr>
            <a:r>
              <a:rPr b="1" lang="en" sz="1400" spc="-1" strike="noStrike">
                <a:solidFill>
                  <a:srgbClr val="222222"/>
                </a:solidFill>
                <a:highlight>
                  <a:srgbClr val="ffffff"/>
                </a:highlight>
                <a:latin typeface="Lato"/>
                <a:ea typeface="Lato"/>
              </a:rPr>
              <a:t>What are the alternatives/competitive products for the problem you are solving?</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The various alternatives for the authentication in the apps are as follows:</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1) Verifying the Username and Password</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2) Fingerprint detection</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3) OTP verification</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4) Security questions </a:t>
            </a:r>
            <a:endParaRPr b="0" lang="en-IN" sz="1400" spc="-1" strike="noStrike">
              <a:latin typeface="Arial"/>
            </a:endParaRPr>
          </a:p>
        </p:txBody>
      </p:sp>
      <p:sp>
        <p:nvSpPr>
          <p:cNvPr id="90" name="PlaceHolder 1"/>
          <p:cNvSpPr>
            <a:spLocks noGrp="1"/>
          </p:cNvSpPr>
          <p:nvPr>
            <p:ph type="title"/>
          </p:nvPr>
        </p:nvSpPr>
        <p:spPr>
          <a:xfrm>
            <a:off x="34236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1f1f50"/>
                </a:solidFill>
                <a:latin typeface="Lato"/>
                <a:ea typeface="Lato"/>
              </a:rPr>
              <a:t>Pre-Requisite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54000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4a4548"/>
                </a:solidFill>
                <a:highlight>
                  <a:srgbClr val="ffffff"/>
                </a:highlight>
                <a:latin typeface="Lato"/>
                <a:ea typeface="Lato"/>
              </a:rPr>
              <a:t>Azure tools or resources</a:t>
            </a:r>
            <a:endParaRPr b="0" lang="en-US" sz="2000" spc="-1" strike="noStrike">
              <a:solidFill>
                <a:srgbClr val="000000"/>
              </a:solidFill>
              <a:latin typeface="Arial"/>
            </a:endParaRPr>
          </a:p>
        </p:txBody>
      </p:sp>
      <p:sp>
        <p:nvSpPr>
          <p:cNvPr id="92" name="PlaceHolder 2"/>
          <p:cNvSpPr>
            <a:spLocks noGrp="1"/>
          </p:cNvSpPr>
          <p:nvPr>
            <p:ph type="title"/>
          </p:nvPr>
        </p:nvSpPr>
        <p:spPr>
          <a:xfrm>
            <a:off x="360000" y="1585080"/>
            <a:ext cx="8278560" cy="574560"/>
          </a:xfrm>
          <a:prstGeom prst="rect">
            <a:avLst/>
          </a:prstGeom>
          <a:noFill/>
          <a:ln w="0">
            <a:noFill/>
          </a:ln>
        </p:spPr>
        <p:txBody>
          <a:bodyPr lIns="0" rIns="0" tIns="91440" bIns="91440" anchor="t">
            <a:noAutofit/>
          </a:bodyPr>
          <a:p>
            <a:pPr>
              <a:lnSpc>
                <a:spcPct val="100000"/>
              </a:lnSpc>
              <a:buNone/>
              <a:tabLst>
                <a:tab algn="l" pos="0"/>
              </a:tabLst>
            </a:pPr>
            <a:r>
              <a:rPr b="0" lang="en-IN" sz="1400" spc="-1" strike="noStrike">
                <a:solidFill>
                  <a:srgbClr val="000000"/>
                </a:solidFill>
                <a:latin typeface="Arial"/>
                <a:ea typeface="DejaVu Sans"/>
              </a:rPr>
              <a:t>1) </a:t>
            </a:r>
            <a:r>
              <a:rPr b="1" lang="en-IN" sz="1400" spc="-1" strike="noStrike">
                <a:solidFill>
                  <a:srgbClr val="000000"/>
                </a:solidFill>
                <a:latin typeface="Arial"/>
                <a:ea typeface="DejaVu Sans"/>
              </a:rPr>
              <a:t>Azure Cognitive services:</a:t>
            </a:r>
            <a:br>
              <a:rPr sz="1400"/>
            </a:b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Azure Cognitive Services are cloud-based artificial intelligence (AI) services that help to build    cognitive    intelligence into applications without having direct AI or data science skills or knowledge.    </a:t>
            </a:r>
            <a:br>
              <a:rPr sz="1400"/>
            </a:br>
            <a:r>
              <a:rPr b="0" lang="en-IN" sz="1400" spc="-1" strike="noStrike">
                <a:solidFill>
                  <a:srgbClr val="000000"/>
                </a:solidFill>
                <a:latin typeface="Arial"/>
                <a:ea typeface="DejaVu Sans"/>
              </a:rPr>
              <a:t> </a:t>
            </a:r>
            <a:br>
              <a:rPr sz="1400"/>
            </a:br>
            <a:r>
              <a:rPr b="0" lang="en-IN" sz="1400" spc="-1" strike="noStrike">
                <a:solidFill>
                  <a:srgbClr val="000000"/>
                </a:solidFill>
                <a:latin typeface="Arial"/>
                <a:ea typeface="DejaVu Sans"/>
              </a:rPr>
              <a:t>2) </a:t>
            </a:r>
            <a:r>
              <a:rPr b="1" lang="en-IN" sz="1400" spc="-1" strike="noStrike">
                <a:solidFill>
                  <a:srgbClr val="000000"/>
                </a:solidFill>
                <a:latin typeface="Arial"/>
                <a:ea typeface="DejaVu Sans"/>
              </a:rPr>
              <a:t>Speech services</a:t>
            </a:r>
            <a:r>
              <a:rPr b="0" lang="en-IN" sz="1400" spc="-1" strike="noStrike">
                <a:solidFill>
                  <a:srgbClr val="000000"/>
                </a:solidFill>
                <a:latin typeface="Arial"/>
                <a:ea typeface="DejaVu Sans"/>
              </a:rPr>
              <a:t>: Speech service adds speech-enabled features to applications. Speech service            includes various capabilities like speech-to-text, text-to-speech, speech translation, and many more.     </a:t>
            </a:r>
            <a:br>
              <a:rPr sz="1400"/>
            </a:br>
            <a:br>
              <a:rPr sz="1400"/>
            </a:br>
            <a:r>
              <a:rPr b="0" lang="en-IN" sz="1400" spc="-1" strike="noStrike">
                <a:solidFill>
                  <a:srgbClr val="000000"/>
                </a:solidFill>
                <a:latin typeface="Arial"/>
                <a:ea typeface="DejaVu Sans"/>
              </a:rPr>
              <a:t>3)  </a:t>
            </a:r>
            <a:r>
              <a:rPr b="1" lang="en-IN" sz="1400" spc="-1" strike="noStrike">
                <a:solidFill>
                  <a:srgbClr val="000000"/>
                </a:solidFill>
                <a:latin typeface="Arial"/>
                <a:ea typeface="DejaVu Sans"/>
              </a:rPr>
              <a:t>Language services</a:t>
            </a:r>
            <a:r>
              <a:rPr b="0" lang="en-IN" sz="1400" spc="-1" strike="noStrike">
                <a:solidFill>
                  <a:srgbClr val="000000"/>
                </a:solidFill>
                <a:latin typeface="Arial"/>
                <a:ea typeface="DejaVu Sans"/>
              </a:rPr>
              <a:t>: Azure Language service provides several Natural Language Processing (NLP)        features to understand and analyze text.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383;p8"/>
          <p:cNvSpPr/>
          <p:nvPr/>
        </p:nvSpPr>
        <p:spPr>
          <a:xfrm>
            <a:off x="0" y="0"/>
            <a:ext cx="9208080" cy="791280"/>
          </a:xfrm>
          <a:prstGeom prst="rect">
            <a:avLst/>
          </a:prstGeom>
          <a:noFill/>
          <a:ln w="0">
            <a:noFill/>
          </a:ln>
        </p:spPr>
        <p:style>
          <a:lnRef idx="0"/>
          <a:fillRef idx="0"/>
          <a:effectRef idx="0"/>
          <a:fontRef idx="minor"/>
        </p:style>
      </p:sp>
      <p:sp>
        <p:nvSpPr>
          <p:cNvPr id="94" name="Google Shape;384;p8"/>
          <p:cNvSpPr/>
          <p:nvPr/>
        </p:nvSpPr>
        <p:spPr>
          <a:xfrm>
            <a:off x="540000" y="308160"/>
            <a:ext cx="83847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1400" spc="-1" strike="noStrike">
                <a:solidFill>
                  <a:srgbClr val="222222"/>
                </a:solidFill>
                <a:highlight>
                  <a:srgbClr val="ffffff"/>
                </a:highlight>
                <a:latin typeface="Lato"/>
                <a:ea typeface="Lato"/>
              </a:rPr>
              <a:t>PROPOSED SOLUTION:</a:t>
            </a:r>
            <a:endParaRPr b="0" lang="en-IN" sz="1400" spc="-1" strike="noStrike">
              <a:latin typeface="Arial"/>
            </a:endParaRPr>
          </a:p>
        </p:txBody>
      </p:sp>
      <p:sp>
        <p:nvSpPr>
          <p:cNvPr id="95" name="Rectangle 94"/>
          <p:cNvSpPr/>
          <p:nvPr/>
        </p:nvSpPr>
        <p:spPr>
          <a:xfrm>
            <a:off x="540720" y="703800"/>
            <a:ext cx="8098920" cy="379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Our proposed solution uses Face and Voice recognition in an effective manner to strengthen the security.</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(i) * At the time of account creation, the account holder is asked to </a:t>
            </a:r>
            <a:r>
              <a:rPr b="1" lang="en" sz="1400" spc="-1" strike="noStrike">
                <a:solidFill>
                  <a:srgbClr val="222222"/>
                </a:solidFill>
                <a:highlight>
                  <a:srgbClr val="ffffff"/>
                </a:highlight>
                <a:latin typeface="Lato"/>
                <a:ea typeface="Lato"/>
              </a:rPr>
              <a:t>read the text </a:t>
            </a:r>
            <a:r>
              <a:rPr b="0" lang="en" sz="1400" spc="-1" strike="noStrike">
                <a:solidFill>
                  <a:srgbClr val="222222"/>
                </a:solidFill>
                <a:highlight>
                  <a:srgbClr val="ffffff"/>
                </a:highlight>
                <a:latin typeface="Lato"/>
                <a:ea typeface="Lato"/>
              </a:rPr>
              <a:t>                  </a:t>
            </a:r>
            <a:r>
              <a:rPr b="1" lang="en" sz="1400" spc="-1" strike="noStrike">
                <a:solidFill>
                  <a:srgbClr val="222222"/>
                </a:solidFill>
                <a:highlight>
                  <a:srgbClr val="ffffff"/>
                </a:highlight>
                <a:latin typeface="Lato"/>
                <a:ea typeface="Lato"/>
              </a:rPr>
              <a:t>displayed</a:t>
            </a:r>
            <a:r>
              <a:rPr b="0" lang="en" sz="1400" spc="-1" strike="noStrike">
                <a:solidFill>
                  <a:srgbClr val="222222"/>
                </a:solidFill>
                <a:highlight>
                  <a:srgbClr val="ffffff"/>
                </a:highlight>
                <a:latin typeface="Lato"/>
                <a:ea typeface="Lato"/>
              </a:rPr>
              <a:t> on the screen to </a:t>
            </a:r>
            <a:r>
              <a:rPr b="1" lang="en" sz="1400" spc="-1" strike="noStrike">
                <a:solidFill>
                  <a:srgbClr val="222222"/>
                </a:solidFill>
                <a:highlight>
                  <a:srgbClr val="ffffff"/>
                </a:highlight>
                <a:latin typeface="Lato"/>
                <a:ea typeface="Lato"/>
              </a:rPr>
              <a:t>record their voice sample</a:t>
            </a:r>
            <a:r>
              <a:rPr b="0" lang="en" sz="1400" spc="-1" strike="noStrike">
                <a:solidFill>
                  <a:srgbClr val="222222"/>
                </a:solidFill>
                <a:highlight>
                  <a:srgbClr val="ffffff"/>
                </a:highlight>
                <a:latin typeface="Lato"/>
                <a:ea typeface="Lato"/>
              </a:rPr>
              <a:t> and also their </a:t>
            </a:r>
            <a:r>
              <a:rPr b="1" lang="en" sz="1400" spc="-1" strike="noStrike">
                <a:solidFill>
                  <a:srgbClr val="222222"/>
                </a:solidFill>
                <a:highlight>
                  <a:srgbClr val="ffffff"/>
                </a:highlight>
                <a:latin typeface="Lato"/>
                <a:ea typeface="Lato"/>
              </a:rPr>
              <a:t>face</a:t>
            </a:r>
            <a:r>
              <a:rPr b="0" lang="en" sz="1400" spc="-1" strike="noStrike">
                <a:solidFill>
                  <a:srgbClr val="222222"/>
                </a:solidFill>
                <a:highlight>
                  <a:srgbClr val="ffffff"/>
                </a:highlight>
                <a:latin typeface="Lato"/>
                <a:ea typeface="Lato"/>
              </a:rPr>
              <a:t> is                  recorded for further verification along with the </a:t>
            </a:r>
            <a:r>
              <a:rPr b="1" lang="en" sz="1400" spc="-1" strike="noStrike">
                <a:solidFill>
                  <a:srgbClr val="222222"/>
                </a:solidFill>
                <a:highlight>
                  <a:srgbClr val="ffffff"/>
                </a:highlight>
                <a:latin typeface="Lato"/>
                <a:ea typeface="Lato"/>
              </a:rPr>
              <a:t>iris</a:t>
            </a:r>
            <a:r>
              <a:rPr b="0" lang="en" sz="1400" spc="-1" strike="noStrike">
                <a:solidFill>
                  <a:srgbClr val="222222"/>
                </a:solidFill>
                <a:highlight>
                  <a:srgbClr val="ffffff"/>
                </a:highlight>
                <a:latin typeface="Lato"/>
                <a:ea typeface="Lato"/>
              </a:rPr>
              <a:t>.</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(ii)  When the user </a:t>
            </a:r>
            <a:r>
              <a:rPr b="1" lang="en" sz="1400" spc="-1" strike="noStrike">
                <a:solidFill>
                  <a:srgbClr val="222222"/>
                </a:solidFill>
                <a:highlight>
                  <a:srgbClr val="ffffff"/>
                </a:highlight>
                <a:latin typeface="Lato"/>
                <a:ea typeface="Lato"/>
              </a:rPr>
              <a:t>initiates a transaction</a:t>
            </a:r>
            <a:r>
              <a:rPr b="0" lang="en" sz="1400" spc="-1" strike="noStrike">
                <a:solidFill>
                  <a:srgbClr val="222222"/>
                </a:solidFill>
                <a:highlight>
                  <a:srgbClr val="ffffff"/>
                </a:highlight>
                <a:latin typeface="Lato"/>
                <a:ea typeface="Lato"/>
              </a:rPr>
              <a:t>, the user is asked to </a:t>
            </a:r>
            <a:r>
              <a:rPr b="1" lang="en" sz="1400" spc="-1" strike="noStrike">
                <a:solidFill>
                  <a:srgbClr val="222222"/>
                </a:solidFill>
                <a:highlight>
                  <a:srgbClr val="ffffff"/>
                </a:highlight>
                <a:latin typeface="Lato"/>
                <a:ea typeface="Lato"/>
              </a:rPr>
              <a:t>choose                               authentication </a:t>
            </a:r>
            <a:r>
              <a:rPr b="0" lang="en" sz="1400" spc="-1" strike="noStrike">
                <a:solidFill>
                  <a:srgbClr val="222222"/>
                </a:solidFill>
                <a:highlight>
                  <a:srgbClr val="ffffff"/>
                </a:highlight>
                <a:latin typeface="Lato"/>
                <a:ea typeface="Lato"/>
              </a:rPr>
              <a:t>either through </a:t>
            </a:r>
            <a:r>
              <a:rPr b="1" lang="en" sz="1400" spc="-1" strike="noStrike">
                <a:solidFill>
                  <a:srgbClr val="222222"/>
                </a:solidFill>
                <a:highlight>
                  <a:srgbClr val="ffffff"/>
                </a:highlight>
                <a:latin typeface="Lato"/>
                <a:ea typeface="Lato"/>
              </a:rPr>
              <a:t>password or OTP</a:t>
            </a:r>
            <a:r>
              <a:rPr b="0" lang="en" sz="1400" spc="-1" strike="noStrike">
                <a:solidFill>
                  <a:srgbClr val="222222"/>
                </a:solidFill>
                <a:highlight>
                  <a:srgbClr val="ffffff"/>
                </a:highlight>
                <a:latin typeface="Lato"/>
                <a:ea typeface="Lato"/>
              </a:rPr>
              <a:t>.</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(iii) * The user’s </a:t>
            </a:r>
            <a:r>
              <a:rPr b="1" lang="en" sz="1400" spc="-1" strike="noStrike">
                <a:solidFill>
                  <a:srgbClr val="222222"/>
                </a:solidFill>
                <a:highlight>
                  <a:srgbClr val="ffffff"/>
                </a:highlight>
                <a:latin typeface="Lato"/>
                <a:ea typeface="Lato"/>
              </a:rPr>
              <a:t>mobile camera</a:t>
            </a:r>
            <a:r>
              <a:rPr b="0" lang="en" sz="1400" spc="-1" strike="noStrike">
                <a:solidFill>
                  <a:srgbClr val="222222"/>
                </a:solidFill>
                <a:highlight>
                  <a:srgbClr val="ffffff"/>
                </a:highlight>
                <a:latin typeface="Lato"/>
                <a:ea typeface="Lato"/>
              </a:rPr>
              <a:t> is turned </a:t>
            </a:r>
            <a:r>
              <a:rPr b="1" lang="en" sz="1400" spc="-1" strike="noStrike">
                <a:solidFill>
                  <a:srgbClr val="222222"/>
                </a:solidFill>
                <a:highlight>
                  <a:srgbClr val="ffffff"/>
                </a:highlight>
                <a:latin typeface="Lato"/>
                <a:ea typeface="Lato"/>
              </a:rPr>
              <a:t>on</a:t>
            </a:r>
            <a:r>
              <a:rPr b="0" lang="en" sz="1400" spc="-1" strike="noStrike">
                <a:solidFill>
                  <a:srgbClr val="222222"/>
                </a:solidFill>
                <a:highlight>
                  <a:srgbClr val="ffffff"/>
                </a:highlight>
                <a:latin typeface="Lato"/>
                <a:ea typeface="Lato"/>
              </a:rPr>
              <a:t>.</a:t>
            </a: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 </a:t>
            </a:r>
            <a:r>
              <a:rPr b="1" lang="en" sz="1400" spc="-1" strike="noStrike">
                <a:solidFill>
                  <a:srgbClr val="222222"/>
                </a:solidFill>
                <a:highlight>
                  <a:srgbClr val="ffffff"/>
                </a:highlight>
                <a:latin typeface="Lato"/>
                <a:ea typeface="Lato"/>
              </a:rPr>
              <a:t>Iris movement</a:t>
            </a:r>
            <a:r>
              <a:rPr b="0" lang="en" sz="1400" spc="-1" strike="noStrike">
                <a:solidFill>
                  <a:srgbClr val="222222"/>
                </a:solidFill>
                <a:highlight>
                  <a:srgbClr val="ffffff"/>
                </a:highlight>
                <a:latin typeface="Lato"/>
                <a:ea typeface="Lato"/>
              </a:rPr>
              <a:t> of the user is detected to </a:t>
            </a:r>
            <a:r>
              <a:rPr b="1" lang="en" sz="1400" spc="-1" strike="noStrike">
                <a:solidFill>
                  <a:srgbClr val="222222"/>
                </a:solidFill>
                <a:highlight>
                  <a:srgbClr val="ffffff"/>
                </a:highlight>
                <a:latin typeface="Lato"/>
                <a:ea typeface="Lato"/>
              </a:rPr>
              <a:t>ensure</a:t>
            </a:r>
            <a:r>
              <a:rPr b="0" lang="en" sz="1400" spc="-1" strike="noStrike">
                <a:solidFill>
                  <a:srgbClr val="222222"/>
                </a:solidFill>
                <a:highlight>
                  <a:srgbClr val="ffffff"/>
                </a:highlight>
                <a:latin typeface="Lato"/>
                <a:ea typeface="Lato"/>
              </a:rPr>
              <a:t> that it is </a:t>
            </a:r>
            <a:r>
              <a:rPr b="1" lang="en" sz="1400" spc="-1" strike="noStrike">
                <a:solidFill>
                  <a:srgbClr val="222222"/>
                </a:solidFill>
                <a:highlight>
                  <a:srgbClr val="ffffff"/>
                </a:highlight>
                <a:latin typeface="Lato"/>
                <a:ea typeface="Lato"/>
              </a:rPr>
              <a:t>not a photo</a:t>
            </a:r>
            <a:r>
              <a:rPr b="0" lang="en" sz="1400" spc="-1" strike="noStrike">
                <a:solidFill>
                  <a:srgbClr val="222222"/>
                </a:solidFill>
                <a:highlight>
                  <a:srgbClr val="ffffff"/>
                </a:highlight>
                <a:latin typeface="Lato"/>
                <a:ea typeface="Lato"/>
              </a:rPr>
              <a:t> but a real             person and is continuously monitored throughout the transaction.</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IN" sz="1400" spc="-1" strike="noStrike">
                <a:solidFill>
                  <a:srgbClr val="000000"/>
                </a:solidFill>
                <a:latin typeface="Lato"/>
                <a:ea typeface="Microsoft YaHei"/>
              </a:rPr>
              <a:t>(iv) The </a:t>
            </a:r>
            <a:r>
              <a:rPr b="1" lang="en-IN" sz="1400" spc="-1" strike="noStrike">
                <a:solidFill>
                  <a:srgbClr val="000000"/>
                </a:solidFill>
                <a:latin typeface="Lato"/>
                <a:ea typeface="Microsoft YaHei"/>
              </a:rPr>
              <a:t>user</a:t>
            </a:r>
            <a:r>
              <a:rPr b="0" lang="en" sz="1400" spc="-1" strike="noStrike">
                <a:solidFill>
                  <a:srgbClr val="222222"/>
                </a:solidFill>
                <a:highlight>
                  <a:srgbClr val="ffffff"/>
                </a:highlight>
                <a:latin typeface="Lato"/>
                <a:ea typeface="Lato"/>
              </a:rPr>
              <a:t> is expected to </a:t>
            </a:r>
            <a:r>
              <a:rPr b="1" lang="en" sz="1400" spc="-1" strike="noStrike">
                <a:solidFill>
                  <a:srgbClr val="222222"/>
                </a:solidFill>
                <a:highlight>
                  <a:srgbClr val="ffffff"/>
                </a:highlight>
                <a:latin typeface="Lato"/>
                <a:ea typeface="Lato"/>
              </a:rPr>
              <a:t>tell the password or OTP</a:t>
            </a:r>
            <a:r>
              <a:rPr b="0" lang="en" sz="1400" spc="-1" strike="noStrike">
                <a:solidFill>
                  <a:srgbClr val="222222"/>
                </a:solidFill>
                <a:highlight>
                  <a:srgbClr val="ffffff"/>
                </a:highlight>
                <a:latin typeface="Lato"/>
                <a:ea typeface="Lato"/>
              </a:rPr>
              <a:t> according to their choice.</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(v) </a:t>
            </a:r>
            <a:r>
              <a:rPr b="1" lang="en" sz="1400" spc="-1" strike="noStrike">
                <a:solidFill>
                  <a:srgbClr val="222222"/>
                </a:solidFill>
                <a:highlight>
                  <a:srgbClr val="ffffff"/>
                </a:highlight>
                <a:latin typeface="Lato"/>
                <a:ea typeface="Lato"/>
              </a:rPr>
              <a:t>Speech to text recognition</a:t>
            </a:r>
            <a:r>
              <a:rPr b="0" lang="en" sz="1400" spc="-1" strike="noStrike">
                <a:solidFill>
                  <a:srgbClr val="222222"/>
                </a:solidFill>
                <a:highlight>
                  <a:srgbClr val="ffffff"/>
                </a:highlight>
                <a:latin typeface="Lato"/>
                <a:ea typeface="Lato"/>
              </a:rPr>
              <a:t> is used here to check if the </a:t>
            </a:r>
            <a:r>
              <a:rPr b="1" lang="en" sz="1400" spc="-1" strike="noStrike">
                <a:solidFill>
                  <a:srgbClr val="222222"/>
                </a:solidFill>
                <a:highlight>
                  <a:srgbClr val="ffffff"/>
                </a:highlight>
                <a:latin typeface="Lato"/>
                <a:ea typeface="Lato"/>
              </a:rPr>
              <a:t>OTP or the passwords</a:t>
            </a:r>
            <a:r>
              <a:rPr b="0" lang="en" sz="1400" spc="-1" strike="noStrike">
                <a:solidFill>
                  <a:srgbClr val="222222"/>
                </a:solidFill>
                <a:highlight>
                  <a:srgbClr val="ffffff"/>
                </a:highlight>
                <a:latin typeface="Lato"/>
                <a:ea typeface="Lato"/>
              </a:rPr>
              <a:t>              </a:t>
            </a:r>
            <a:r>
              <a:rPr b="1" lang="en" sz="1400" spc="-1" strike="noStrike">
                <a:solidFill>
                  <a:srgbClr val="222222"/>
                </a:solidFill>
                <a:highlight>
                  <a:srgbClr val="ffffff"/>
                </a:highlight>
                <a:latin typeface="Lato"/>
                <a:ea typeface="Lato"/>
              </a:rPr>
              <a:t>match</a:t>
            </a:r>
            <a:r>
              <a:rPr b="0" lang="en" sz="1400" spc="-1" strike="noStrike">
                <a:solidFill>
                  <a:srgbClr val="222222"/>
                </a:solidFill>
                <a:highlight>
                  <a:srgbClr val="ffffff"/>
                </a:highlight>
                <a:latin typeface="Lato"/>
                <a:ea typeface="Lato"/>
              </a:rPr>
              <a:t>, also the </a:t>
            </a:r>
            <a:r>
              <a:rPr b="1" lang="en" sz="1400" spc="-1" strike="noStrike">
                <a:solidFill>
                  <a:srgbClr val="222222"/>
                </a:solidFill>
                <a:highlight>
                  <a:srgbClr val="ffffff"/>
                </a:highlight>
                <a:latin typeface="Lato"/>
                <a:ea typeface="Lato"/>
              </a:rPr>
              <a:t>accuracy of voice is verified</a:t>
            </a:r>
            <a:r>
              <a:rPr b="0" lang="en" sz="1400" spc="-1" strike="noStrike">
                <a:solidFill>
                  <a:srgbClr val="222222"/>
                </a:solidFill>
                <a:highlight>
                  <a:srgbClr val="ffffff"/>
                </a:highlight>
                <a:latin typeface="Lato"/>
                <a:ea typeface="Lato"/>
              </a:rPr>
              <a:t>.         </a:t>
            </a:r>
            <a:r>
              <a:rPr b="0" lang="en-IN" sz="1400" spc="-1" strike="noStrike">
                <a:solidFill>
                  <a:srgbClr val="000000"/>
                </a:solidFill>
                <a:latin typeface="Lato"/>
                <a:ea typeface="Lato"/>
              </a:rPr>
              <a: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94640" y="80496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Key Differentiators &amp; Adoption Plan</a:t>
            </a:r>
            <a:endParaRPr b="0" lang="en-US" sz="2000" spc="-1" strike="noStrike">
              <a:solidFill>
                <a:srgbClr val="000000"/>
              </a:solidFill>
              <a:latin typeface="Arial"/>
            </a:endParaRPr>
          </a:p>
        </p:txBody>
      </p:sp>
      <p:sp>
        <p:nvSpPr>
          <p:cNvPr id="97" name="Google Shape;378;p7"/>
          <p:cNvSpPr/>
          <p:nvPr/>
        </p:nvSpPr>
        <p:spPr>
          <a:xfrm>
            <a:off x="582120" y="144648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How is your solution better than alternatives and how do you plan to build adoption?</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In the traditional authentication systems, there is a </a:t>
            </a:r>
            <a:r>
              <a:rPr b="1" i="1" lang="en" sz="1400" spc="-1" strike="noStrike">
                <a:solidFill>
                  <a:srgbClr val="222222"/>
                </a:solidFill>
                <a:highlight>
                  <a:srgbClr val="ffffff"/>
                </a:highlight>
                <a:latin typeface="Lato"/>
                <a:ea typeface="Lato"/>
              </a:rPr>
              <a:t>possiblility of other people performing the transactions without the knowledge of the account holders</a:t>
            </a:r>
            <a:r>
              <a:rPr b="0" lang="en" sz="1400" spc="-1" strike="noStrike">
                <a:solidFill>
                  <a:srgbClr val="222222"/>
                </a:solidFill>
                <a:highlight>
                  <a:srgbClr val="ffffff"/>
                </a:highlight>
                <a:latin typeface="Lato"/>
                <a:ea typeface="Lato"/>
              </a:rPr>
              <a:t>. Like for instance, anybody who has access to the account holder’s mobile can easily make transactions using the OTP received or by knowing the password.</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But with our solution, we make sure that </a:t>
            </a:r>
            <a:r>
              <a:rPr b="1" i="1" lang="en" sz="1400" spc="-1" strike="noStrike">
                <a:solidFill>
                  <a:srgbClr val="222222"/>
                </a:solidFill>
                <a:highlight>
                  <a:srgbClr val="ffffff"/>
                </a:highlight>
                <a:latin typeface="Lato"/>
                <a:ea typeface="Lato"/>
              </a:rPr>
              <a:t>only the registered user is invloved in the whole of the transaction</a:t>
            </a:r>
            <a:r>
              <a:rPr b="0" lang="en" sz="1400" spc="-1" strike="noStrike">
                <a:solidFill>
                  <a:srgbClr val="222222"/>
                </a:solidFill>
                <a:highlight>
                  <a:srgbClr val="ffffff"/>
                </a:highlight>
                <a:latin typeface="Lato"/>
                <a:ea typeface="Lato"/>
              </a:rPr>
              <a:t> and the authentication is strengthened.</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r>
              <a:rPr b="0" lang="en" sz="1400" spc="-1" strike="noStrike">
                <a:solidFill>
                  <a:srgbClr val="222222"/>
                </a:solidFill>
                <a:highlight>
                  <a:srgbClr val="ffffff"/>
                </a:highlight>
                <a:latin typeface="Lato"/>
                <a:ea typeface="Lato"/>
              </a:rPr>
              <a:t> </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383;p 1"/>
          <p:cNvSpPr/>
          <p:nvPr/>
        </p:nvSpPr>
        <p:spPr>
          <a:xfrm>
            <a:off x="74520" y="231840"/>
            <a:ext cx="9208080" cy="4874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2000" spc="-1" strike="noStrike">
                <a:solidFill>
                  <a:srgbClr val="4a4548"/>
                </a:solidFill>
                <a:highlight>
                  <a:srgbClr val="ffffff"/>
                </a:highlight>
                <a:latin typeface="Lato"/>
                <a:ea typeface="Lato"/>
              </a:rPr>
              <a:t> </a:t>
            </a:r>
            <a:r>
              <a:rPr b="1" lang="en" sz="2000" spc="-1" strike="noStrike">
                <a:solidFill>
                  <a:srgbClr val="4a4548"/>
                </a:solidFill>
                <a:highlight>
                  <a:srgbClr val="ffffff"/>
                </a:highlight>
                <a:latin typeface="Lato"/>
                <a:ea typeface="Lato"/>
              </a:rPr>
              <a:t>Flow chart:</a:t>
            </a:r>
            <a:endParaRPr b="0" lang="en-IN" sz="2000" spc="-1" strike="noStrike">
              <a:latin typeface="Arial"/>
            </a:endParaRPr>
          </a:p>
        </p:txBody>
      </p:sp>
      <p:pic>
        <p:nvPicPr>
          <p:cNvPr id="99" name="Picture 99" descr=""/>
          <p:cNvPicPr/>
          <p:nvPr/>
        </p:nvPicPr>
        <p:blipFill>
          <a:blip r:embed="rId1"/>
          <a:stretch/>
        </p:blipFill>
        <p:spPr>
          <a:xfrm>
            <a:off x="1111320" y="815040"/>
            <a:ext cx="6921000" cy="3913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38400" y="1917000"/>
            <a:ext cx="8647920" cy="825840"/>
          </a:xfrm>
          <a:prstGeom prst="rect">
            <a:avLst/>
          </a:prstGeom>
          <a:noFill/>
          <a:ln w="0">
            <a:noFill/>
          </a:ln>
        </p:spPr>
        <p:txBody>
          <a:bodyPr lIns="0" rIns="0" tIns="91440" bIns="91440" anchor="t">
            <a:noAutofit/>
          </a:bodyPr>
          <a:p>
            <a:pPr>
              <a:lnSpc>
                <a:spcPct val="100000"/>
              </a:lnSpc>
              <a:buNone/>
              <a:tabLst>
                <a:tab algn="l" pos="0"/>
              </a:tabLst>
            </a:pPr>
            <a:r>
              <a:rPr b="0" lang="en" sz="3600" spc="-1" strike="noStrike">
                <a:solidFill>
                  <a:srgbClr val="ffffff"/>
                </a:solidFill>
                <a:latin typeface="Lato Black"/>
                <a:ea typeface="Lato Black"/>
              </a:rPr>
              <a:t>Thank You</a:t>
            </a:r>
            <a:endParaRPr b="0" lang="en-US" sz="3600" spc="-1" strike="noStrike">
              <a:solidFill>
                <a:srgbClr val="000000"/>
              </a:solidFill>
              <a:latin typeface="Arial"/>
            </a:endParaRPr>
          </a:p>
        </p:txBody>
      </p:sp>
      <p:sp>
        <p:nvSpPr>
          <p:cNvPr id="101" name="PlaceHolder 2"/>
          <p:cNvSpPr>
            <a:spLocks noGrp="1"/>
          </p:cNvSpPr>
          <p:nvPr>
            <p:ph type="subTitle"/>
          </p:nvPr>
        </p:nvSpPr>
        <p:spPr>
          <a:xfrm>
            <a:off x="339840" y="2750760"/>
            <a:ext cx="4557600" cy="376200"/>
          </a:xfrm>
          <a:prstGeom prst="rect">
            <a:avLst/>
          </a:prstGeom>
          <a:noFill/>
          <a:ln w="0">
            <a:noFill/>
          </a:ln>
        </p:spPr>
        <p:txBody>
          <a:bodyPr lIns="0" rIns="0" tIns="91440" bIns="91440" anchor="t">
            <a:noAutofit/>
          </a:bodyPr>
          <a:p>
            <a:pPr marL="228600" indent="-228600">
              <a:lnSpc>
                <a:spcPct val="150000"/>
              </a:lnSpc>
              <a:spcBef>
                <a:spcPts val="1001"/>
              </a:spcBef>
              <a:spcAft>
                <a:spcPts val="1599"/>
              </a:spcAft>
              <a:buNone/>
              <a:tabLst>
                <a:tab algn="l" pos="0"/>
              </a:tabLst>
            </a:pPr>
            <a:r>
              <a:rPr b="0" lang="en" sz="1500" spc="-1" strike="noStrike">
                <a:solidFill>
                  <a:srgbClr val="ffffff"/>
                </a:solidFill>
                <a:latin typeface="Lato"/>
                <a:ea typeface="Lato"/>
              </a:rPr>
              <a:t>Samyuktha K</a:t>
            </a:r>
            <a:endParaRPr b="0" lang="en-IN" sz="1500" spc="-1" strike="noStrike">
              <a:latin typeface="Arial"/>
            </a:endParaRPr>
          </a:p>
          <a:p>
            <a:pPr marL="228600" indent="-228600">
              <a:lnSpc>
                <a:spcPct val="150000"/>
              </a:lnSpc>
              <a:spcBef>
                <a:spcPts val="1001"/>
              </a:spcBef>
              <a:spcAft>
                <a:spcPts val="1599"/>
              </a:spcAft>
              <a:buNone/>
              <a:tabLst>
                <a:tab algn="l" pos="0"/>
              </a:tabLst>
            </a:pPr>
            <a:r>
              <a:rPr b="0" lang="en" sz="1500" spc="-1" strike="noStrike">
                <a:solidFill>
                  <a:srgbClr val="ffffff"/>
                </a:solidFill>
                <a:latin typeface="Lato"/>
                <a:ea typeface="Lato"/>
              </a:rPr>
              <a:t>Nithish Anand B</a:t>
            </a:r>
            <a:endParaRPr b="0" lang="en-IN" sz="1500" spc="-1" strike="noStrike">
              <a:latin typeface="Arial"/>
            </a:endParaRPr>
          </a:p>
          <a:p>
            <a:pPr marL="228600" indent="-228600">
              <a:lnSpc>
                <a:spcPct val="150000"/>
              </a:lnSpc>
              <a:spcBef>
                <a:spcPts val="1001"/>
              </a:spcBef>
              <a:spcAft>
                <a:spcPts val="1599"/>
              </a:spcAft>
              <a:buNone/>
              <a:tabLst>
                <a:tab algn="l" pos="0"/>
              </a:tabLst>
            </a:pPr>
            <a:r>
              <a:rPr b="0" lang="en" sz="1500" spc="-1" strike="noStrike">
                <a:solidFill>
                  <a:srgbClr val="ffffff"/>
                </a:solidFill>
                <a:latin typeface="Lato"/>
                <a:ea typeface="Lato"/>
              </a:rPr>
              <a:t>Rithick Krishna 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241</TotalTime>
  <Application>LibreOffice/7.3.3.2$Windows_X86_64 LibreOffice_project/d1d0ea68f081ee2800a922cac8f79445e4603348</Application>
  <AppVersion>15.0000</AppVersion>
  <Words>657</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2022-09-20T18:57:08Z</dcterms:modified>
  <cp:revision>8</cp:revision>
  <dc:subject/>
  <dc:title>Bank of Baroda Hackathon - 2022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9</vt:i4>
  </property>
</Properties>
</file>