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8" r:id="rId4"/>
    <p:sldId id="277" r:id="rId5"/>
    <p:sldId id="261" r:id="rId6"/>
    <p:sldId id="262" r:id="rId7"/>
    <p:sldId id="263" r:id="rId8"/>
    <p:sldId id="280" r:id="rId9"/>
    <p:sldId id="281" r:id="rId10"/>
    <p:sldId id="278" r:id="rId11"/>
    <p:sldId id="279" r:id="rId12"/>
    <p:sldId id="26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5FC-8982-6DE3-92B5-24362A691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384D2-273F-5BAD-0E60-866503A7D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A27E6-46FE-4D32-0462-3FEE021DDB72}"/>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3A482B20-D993-11B0-C312-2B3680135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BA4BE-FF97-4C61-C7EE-D86FF3ED239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10521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70D9-23B1-36D0-D50C-DBFC7D9EA6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1D4AB-6C78-3288-8F48-EF3143DB4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DBBB1-05F6-B70D-85DE-EA0621316115}"/>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C0E10661-E95E-2913-38D0-4372043E1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B5BD-B1C2-D2CA-1644-2505B650841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127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02D31-3584-28FA-03BC-2AAFC0832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75AB7-BB3A-C990-D32D-2E7377DB7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06653-8B00-D83B-1B1B-52E96C0F8F67}"/>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BDDCE5B2-CF16-D70E-4CF5-57F017C7F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B6C83-4EE6-645D-27CC-5EFBF606CB08}"/>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24689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A802-F21B-721D-8E1D-C260B8CEC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D58AF-A8E5-ABF1-0270-6103647A6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29E84-AC83-9EB6-62F7-1ADA184B29AD}"/>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F92E10B0-7D49-1C79-F956-8B3AAB9CB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C9FC5-0828-05EC-2F5C-7FA5969CB5A3}"/>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06896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531-9DF4-E3CF-70AC-77E1E701D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BDB5CD-FD3F-C8F7-0022-492A1335A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496FE-5A00-0240-7425-F09B9F4D4BA9}"/>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D79AC26D-5AAD-05BF-B9EB-39A8D091A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727F7-95C5-3747-D799-AB9B246B8DD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23683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FCAA-3FD5-F0F7-81E9-A00B47CB9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362879-0A58-4EAC-700A-D620D13DB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50396F-E6E4-3413-BBFE-52216D1A5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F563CE-2F93-7122-6841-AF7129D84F91}"/>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C15775EC-EC3C-7209-789F-719A045CF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A8B5E-DCFF-C679-9971-0CAC6E56CF1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45047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25D3-F315-4032-3ADB-76CE0DCD2A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346F4-C807-4526-752F-62F18C198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C59C-E3A9-3CDC-59CF-D38E21748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370E5E-611A-55C0-8207-A65A5A513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FE056-12A6-6B7B-F381-B8346F1B1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90D8C7-D7DB-8E22-72AB-47687818CE0E}"/>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8" name="Footer Placeholder 7">
            <a:extLst>
              <a:ext uri="{FF2B5EF4-FFF2-40B4-BE49-F238E27FC236}">
                <a16:creationId xmlns:a16="http://schemas.microsoft.com/office/drawing/2014/main" id="{ED0A21FE-45CF-762A-F5AF-2E16290797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E175AC-F0B5-4525-A97B-F005B6E4725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41188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C308-EF38-3CCC-CAC6-37844D0FA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7EC1B-3F79-3FA1-BC40-F4B3949F1C0C}"/>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4" name="Footer Placeholder 3">
            <a:extLst>
              <a:ext uri="{FF2B5EF4-FFF2-40B4-BE49-F238E27FC236}">
                <a16:creationId xmlns:a16="http://schemas.microsoft.com/office/drawing/2014/main" id="{894439A6-06D8-29B7-D5EC-E21912CBB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1D7F7-B987-9403-1D0E-B7E9FE4E7584}"/>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032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5010F-CB34-3192-F3CB-626C82773CDE}"/>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3" name="Footer Placeholder 2">
            <a:extLst>
              <a:ext uri="{FF2B5EF4-FFF2-40B4-BE49-F238E27FC236}">
                <a16:creationId xmlns:a16="http://schemas.microsoft.com/office/drawing/2014/main" id="{9F61B9CE-5DE7-596E-607B-A840C2F58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B3D064-7783-1950-A845-826C1A1ABCD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04987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7C4A-FF39-C681-1454-C0F9F1A61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22734C-B336-3E36-C800-0EC20A0E2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106F1C-69FE-7A25-9E21-BB80D42F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981A2-FA87-350E-ABA3-6C02F37E8AA9}"/>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FBC841CB-CCB5-2C81-C2ED-D640DCEC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A5E52-D897-F20C-EA92-CDDA6F06C05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20343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B603-1C98-C228-FC62-8FC520C59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6F82E6-5028-5BC0-F6A8-ED93B640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6C4136-D35C-A72E-75E0-5EE019D2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8A93A-8098-A950-B670-8E00F01553F5}"/>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991B1A0A-1B94-FA04-BC34-34C65063C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7F7F4-21CA-FB05-D795-490FC324C6DC}"/>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4150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8CD86-CC7B-BE81-E293-2A4F76111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942B2-B4AD-CA87-0EF8-1EF72CA3D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B283D-30E2-4260-51EE-E748C0AD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EC617D68-EA06-9DF5-8081-1E17BD78F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1AAF58-F5EA-167E-2AC6-8D4CA0F39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17888-BF95-4A79-A4BB-D89136252FF6}" type="slidenum">
              <a:rPr lang="en-IN" smtClean="0"/>
              <a:t>‹#›</a:t>
            </a:fld>
            <a:endParaRPr lang="en-IN"/>
          </a:p>
        </p:txBody>
      </p:sp>
    </p:spTree>
    <p:extLst>
      <p:ext uri="{BB962C8B-B14F-4D97-AF65-F5344CB8AC3E}">
        <p14:creationId xmlns:p14="http://schemas.microsoft.com/office/powerpoint/2010/main" val="242771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1581548"/>
            <a:ext cx="12051323" cy="2667000"/>
          </a:xfrm>
        </p:spPr>
        <p:txBody>
          <a:bodyPr>
            <a:normAutofit/>
          </a:bodyPr>
          <a:lstStyle/>
          <a:p>
            <a:r>
              <a:rPr lang="en-US" sz="2000" b="1" dirty="0">
                <a:latin typeface="Times New Roman" pitchFamily="18" charset="0"/>
                <a:cs typeface="Times New Roman" pitchFamily="18" charset="0"/>
              </a:rPr>
              <a:t>              </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DEPARTMENT OF ELECTRONICS AND COMMUNICATION    ENGINEERING </a:t>
            </a:r>
            <a:br>
              <a:rPr lang="en-US" sz="20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r>
              <a:rPr lang="en-US" sz="2700" b="1" dirty="0">
                <a:latin typeface="Times New Roman" pitchFamily="18" charset="0"/>
                <a:cs typeface="Times New Roman" pitchFamily="18" charset="0"/>
              </a:rPr>
              <a:t>DESIGN OF DIGITAL FILTERS AT 60 GHz</a:t>
            </a:r>
            <a:br>
              <a:rPr lang="en-US" sz="2700" b="1" dirty="0">
                <a:latin typeface="Times New Roman" pitchFamily="18" charset="0"/>
                <a:cs typeface="Times New Roman" pitchFamily="18" charset="0"/>
              </a:rPr>
            </a:b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                           MINOR PROJECT FINAL REVIEW</a:t>
            </a: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                                                  </a:t>
            </a:r>
            <a:endParaRPr lang="en-US" sz="2400" b="1" dirty="0">
              <a:solidFill>
                <a:srgbClr val="FF0000"/>
              </a:solidFill>
              <a:latin typeface="Times New Roman" pitchFamily="18" charset="0"/>
              <a:cs typeface="Times New Roman" pitchFamily="18" charset="0"/>
            </a:endParaRPr>
          </a:p>
        </p:txBody>
      </p:sp>
      <p:sp>
        <p:nvSpPr>
          <p:cNvPr id="9" name="Content Placeholder 8"/>
          <p:cNvSpPr>
            <a:spLocks noGrp="1"/>
          </p:cNvSpPr>
          <p:nvPr>
            <p:ph sz="half" idx="1"/>
          </p:nvPr>
        </p:nvSpPr>
        <p:spPr>
          <a:xfrm>
            <a:off x="838200" y="4306094"/>
            <a:ext cx="4336981" cy="1935163"/>
          </a:xfrm>
        </p:spPr>
        <p:txBody>
          <a:bodyPr>
            <a:normAutofit/>
          </a:bodyPr>
          <a:lstStyle/>
          <a:p>
            <a:pPr>
              <a:buNone/>
            </a:pPr>
            <a:r>
              <a:rPr lang="en-US" sz="2400" dirty="0">
                <a:solidFill>
                  <a:schemeClr val="tx2"/>
                </a:solidFill>
                <a:latin typeface="Times New Roman" pitchFamily="18" charset="0"/>
                <a:cs typeface="Times New Roman" pitchFamily="18" charset="0"/>
              </a:rPr>
              <a:t>PRESENTED BY:</a:t>
            </a:r>
          </a:p>
          <a:p>
            <a:pPr>
              <a:buNone/>
            </a:pPr>
            <a:r>
              <a:rPr lang="en-US" sz="2400" dirty="0">
                <a:latin typeface="Times New Roman" pitchFamily="18" charset="0"/>
                <a:cs typeface="Times New Roman" pitchFamily="18" charset="0"/>
              </a:rPr>
              <a:t>NITHISHKUMAR C  [927621BEC140]</a:t>
            </a:r>
          </a:p>
        </p:txBody>
      </p:sp>
      <p:sp>
        <p:nvSpPr>
          <p:cNvPr id="10" name="Content Placeholder 9"/>
          <p:cNvSpPr>
            <a:spLocks noGrp="1"/>
          </p:cNvSpPr>
          <p:nvPr>
            <p:ph sz="half" idx="2"/>
          </p:nvPr>
        </p:nvSpPr>
        <p:spPr>
          <a:xfrm>
            <a:off x="7962900" y="4344987"/>
            <a:ext cx="4038600" cy="2011363"/>
          </a:xfrm>
        </p:spPr>
        <p:txBody>
          <a:bodyPr>
            <a:normAutofit/>
          </a:bodyPr>
          <a:lstStyle/>
          <a:p>
            <a:pPr>
              <a:buNone/>
            </a:pPr>
            <a:endParaRPr lang="en-US" dirty="0">
              <a:solidFill>
                <a:schemeClr val="tx2"/>
              </a:solidFill>
            </a:endParaRPr>
          </a:p>
          <a:p>
            <a:pPr>
              <a:buNone/>
            </a:pPr>
            <a:r>
              <a:rPr lang="en-US" dirty="0">
                <a:solidFill>
                  <a:schemeClr val="tx2"/>
                </a:solidFill>
              </a:rPr>
              <a:t>GUIDED BY:</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Dr.M.Dhamodaran</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Professor</a:t>
            </a:r>
          </a:p>
        </p:txBody>
      </p:sp>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1</a:t>
            </a:fld>
            <a:endParaRPr lang="en-US"/>
          </a:p>
        </p:txBody>
      </p:sp>
      <p:pic>
        <p:nvPicPr>
          <p:cNvPr id="5" name="Picture 4" descr="m.k.png"/>
          <p:cNvPicPr>
            <a:picLocks noChangeAspect="1"/>
          </p:cNvPicPr>
          <p:nvPr/>
        </p:nvPicPr>
        <p:blipFill>
          <a:blip r:embed="rId2" cstate="print"/>
          <a:stretch>
            <a:fillRect/>
          </a:stretch>
        </p:blipFill>
        <p:spPr>
          <a:xfrm>
            <a:off x="0" y="62112"/>
            <a:ext cx="3810000" cy="990600"/>
          </a:xfrm>
          <a:prstGeom prst="rect">
            <a:avLst/>
          </a:prstGeom>
        </p:spPr>
      </p:pic>
      <p:pic>
        <p:nvPicPr>
          <p:cNvPr id="11" name="Picture 10">
            <a:extLst>
              <a:ext uri="{FF2B5EF4-FFF2-40B4-BE49-F238E27FC236}">
                <a16:creationId xmlns:a16="http://schemas.microsoft.com/office/drawing/2014/main" id="{01ADF051-13DB-0C68-814B-6A9E2BF91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55565"/>
            <a:ext cx="1600201" cy="1353343"/>
          </a:xfrm>
          <a:prstGeom prst="rect">
            <a:avLst/>
          </a:prstGeom>
        </p:spPr>
      </p:pic>
      <p:pic>
        <p:nvPicPr>
          <p:cNvPr id="3" name="Google Shape;105;p2" descr="kr.png">
            <a:extLst>
              <a:ext uri="{FF2B5EF4-FFF2-40B4-BE49-F238E27FC236}">
                <a16:creationId xmlns:a16="http://schemas.microsoft.com/office/drawing/2014/main" id="{9ABC6900-876D-9EB3-9C41-5DF9D7F24466}"/>
              </a:ext>
            </a:extLst>
          </p:cNvPr>
          <p:cNvPicPr preferRelativeResize="0"/>
          <p:nvPr/>
        </p:nvPicPr>
        <p:blipFill rotWithShape="1">
          <a:blip r:embed="rId4">
            <a:alphaModFix/>
          </a:blip>
          <a:srcRect/>
          <a:stretch/>
        </p:blipFill>
        <p:spPr>
          <a:xfrm>
            <a:off x="10536702" y="62112"/>
            <a:ext cx="1655298" cy="990600"/>
          </a:xfrm>
          <a:prstGeom prst="rect">
            <a:avLst/>
          </a:prstGeom>
          <a:noFill/>
          <a:ln>
            <a:noFill/>
          </a:ln>
        </p:spPr>
      </p:pic>
    </p:spTree>
    <p:extLst>
      <p:ext uri="{BB962C8B-B14F-4D97-AF65-F5344CB8AC3E}">
        <p14:creationId xmlns:p14="http://schemas.microsoft.com/office/powerpoint/2010/main" val="276105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92E1-D432-8DED-572F-684FAE6E42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 OUTPUT</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E126C85-B0D5-C93D-34F4-DFAFDA7390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946" b="8864"/>
          <a:stretch/>
        </p:blipFill>
        <p:spPr>
          <a:xfrm>
            <a:off x="838200" y="1918390"/>
            <a:ext cx="9192884" cy="4351338"/>
          </a:xfrm>
          <a:prstGeom prst="rect">
            <a:avLst/>
          </a:prstGeom>
        </p:spPr>
      </p:pic>
    </p:spTree>
    <p:extLst>
      <p:ext uri="{BB962C8B-B14F-4D97-AF65-F5344CB8AC3E}">
        <p14:creationId xmlns:p14="http://schemas.microsoft.com/office/powerpoint/2010/main" val="390272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000E-A5B0-30AD-FE84-253E47EF4C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STEPPED IMPEDANCE</a:t>
            </a:r>
            <a:endParaRPr lang="en-IN" b="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AB1B60E6-A2DE-B8D9-1943-EC2E80C0EAB2}"/>
              </a:ext>
            </a:extLst>
          </p:cNvPr>
          <p:cNvPicPr>
            <a:picLocks noChangeAspect="1"/>
          </p:cNvPicPr>
          <p:nvPr/>
        </p:nvPicPr>
        <p:blipFill rotWithShape="1">
          <a:blip r:embed="rId2">
            <a:extLst>
              <a:ext uri="{28A0092B-C50C-407E-A947-70E740481C1C}">
                <a14:useLocalDpi xmlns:a14="http://schemas.microsoft.com/office/drawing/2010/main" val="0"/>
              </a:ext>
            </a:extLst>
          </a:blip>
          <a:srcRect t="14387" b="12216"/>
          <a:stretch/>
        </p:blipFill>
        <p:spPr>
          <a:xfrm>
            <a:off x="940905" y="1921565"/>
            <a:ext cx="9024840" cy="3723861"/>
          </a:xfrm>
          <a:prstGeom prst="rect">
            <a:avLst/>
          </a:prstGeom>
        </p:spPr>
      </p:pic>
    </p:spTree>
    <p:extLst>
      <p:ext uri="{BB962C8B-B14F-4D97-AF65-F5344CB8AC3E}">
        <p14:creationId xmlns:p14="http://schemas.microsoft.com/office/powerpoint/2010/main" val="362924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FE48-0C96-F937-7E05-2C4BD8CE2BB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C8E5966-DD4C-CE71-E162-4AB5BD7C10E1}"/>
              </a:ext>
            </a:extLst>
          </p:cNvPr>
          <p:cNvSpPr>
            <a:spLocks noGrp="1"/>
          </p:cNvSpPr>
          <p:nvPr>
            <p:ph idx="1"/>
          </p:nvPr>
        </p:nvSpPr>
        <p:spPr>
          <a:xfrm>
            <a:off x="838200" y="1825625"/>
            <a:ext cx="10515600" cy="466725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James D. </a:t>
            </a:r>
            <a:r>
              <a:rPr lang="en-US" sz="2400" dirty="0" err="1">
                <a:latin typeface="Times New Roman" panose="02020603050405020304" pitchFamily="18" charset="0"/>
                <a:cs typeface="Times New Roman" panose="02020603050405020304" pitchFamily="18" charset="0"/>
              </a:rPr>
              <a:t>Broesch</a:t>
            </a:r>
            <a:r>
              <a:rPr lang="en-US" sz="2400" dirty="0">
                <a:latin typeface="Times New Roman" panose="02020603050405020304" pitchFamily="18" charset="0"/>
                <a:cs typeface="Times New Roman" panose="02020603050405020304" pitchFamily="18" charset="0"/>
              </a:rPr>
              <a:t>, Dag </a:t>
            </a:r>
            <a:r>
              <a:rPr lang="en-US" sz="2400" dirty="0" err="1">
                <a:latin typeface="Times New Roman" panose="02020603050405020304" pitchFamily="18" charset="0"/>
                <a:cs typeface="Times New Roman" panose="02020603050405020304" pitchFamily="18" charset="0"/>
              </a:rPr>
              <a:t>Stranneby</a:t>
            </a:r>
            <a:r>
              <a:rPr lang="en-US" sz="2400" dirty="0">
                <a:latin typeface="Times New Roman" panose="02020603050405020304" pitchFamily="18" charset="0"/>
                <a:cs typeface="Times New Roman" panose="02020603050405020304" pitchFamily="18" charset="0"/>
              </a:rPr>
              <a:t> and William Walker, “Digital Signal Processing: </a:t>
            </a:r>
            <a:r>
              <a:rPr lang="en-US" sz="2400" dirty="0" err="1">
                <a:latin typeface="Times New Roman" panose="02020603050405020304" pitchFamily="18" charset="0"/>
                <a:cs typeface="Times New Roman" panose="02020603050405020304" pitchFamily="18" charset="0"/>
              </a:rPr>
              <a:t>Inastant</a:t>
            </a:r>
            <a:r>
              <a:rPr lang="en-US" sz="2400" dirty="0">
                <a:latin typeface="Times New Roman" panose="02020603050405020304" pitchFamily="18" charset="0"/>
                <a:cs typeface="Times New Roman" panose="02020603050405020304" pitchFamily="18" charset="0"/>
              </a:rPr>
              <a:t> access”, 2009, pp.3.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A.K.M. Fazlul Haque, “Enviable Parameters Extraction and Enhanced Performance of Digital Filters using FDA Tool”, Journal of Bangladesh Electronic Society 9 (1), 2009</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Ethan </a:t>
            </a:r>
            <a:r>
              <a:rPr lang="en-US" sz="2400" dirty="0" err="1">
                <a:latin typeface="Times New Roman" panose="02020603050405020304" pitchFamily="18" charset="0"/>
                <a:cs typeface="Times New Roman" panose="02020603050405020304" pitchFamily="18" charset="0"/>
              </a:rPr>
              <a:t>Elenberg</a:t>
            </a:r>
            <a:r>
              <a:rPr lang="en-US" sz="2400" dirty="0">
                <a:latin typeface="Times New Roman" panose="02020603050405020304" pitchFamily="18" charset="0"/>
                <a:cs typeface="Times New Roman" panose="02020603050405020304" pitchFamily="18" charset="0"/>
              </a:rPr>
              <a:t>, Stephanie Ng, Anthony Hsu, Alaap Parikh, Michelle Yu, Marc </a:t>
            </a:r>
            <a:r>
              <a:rPr lang="en-US" sz="2400" dirty="0" err="1">
                <a:latin typeface="Times New Roman" panose="02020603050405020304" pitchFamily="18" charset="0"/>
                <a:cs typeface="Times New Roman" panose="02020603050405020304" pitchFamily="18" charset="0"/>
              </a:rPr>
              <a:t>L’Heureux</a:t>
            </a:r>
            <a:r>
              <a:rPr lang="en-US" sz="2400" dirty="0">
                <a:latin typeface="Times New Roman" panose="02020603050405020304" pitchFamily="18" charset="0"/>
                <a:cs typeface="Times New Roman" panose="02020603050405020304" pitchFamily="18" charset="0"/>
              </a:rPr>
              <a:t> and E.J. Thiele, “Digital Filter Design for Audio Processing”, American journal of physics, 1965.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Ekta Yadav and Rupali, “Digital IIR Filter Design”, International Journal of Innovative Research in Technology (IJIRT), vol 1,2015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Proakis</a:t>
            </a:r>
            <a:r>
              <a:rPr lang="en-US" sz="2400" dirty="0">
                <a:latin typeface="Times New Roman" panose="02020603050405020304" pitchFamily="18" charset="0"/>
                <a:cs typeface="Times New Roman" panose="02020603050405020304" pitchFamily="18" charset="0"/>
              </a:rPr>
              <a:t>, J.G. and </a:t>
            </a:r>
            <a:r>
              <a:rPr lang="en-US" sz="2400" dirty="0" err="1">
                <a:latin typeface="Times New Roman" panose="02020603050405020304" pitchFamily="18" charset="0"/>
                <a:cs typeface="Times New Roman" panose="02020603050405020304" pitchFamily="18" charset="0"/>
              </a:rPr>
              <a:t>Manolakis</a:t>
            </a:r>
            <a:r>
              <a:rPr lang="en-US" sz="2400" dirty="0">
                <a:latin typeface="Times New Roman" panose="02020603050405020304" pitchFamily="18" charset="0"/>
                <a:cs typeface="Times New Roman" panose="02020603050405020304" pitchFamily="18" charset="0"/>
              </a:rPr>
              <a:t>, D.G., Digital signal processing: principles, algorithms and applications, Third Edition,(1996), ISBN -81-203-1129-9. </a:t>
            </a: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59387577-B164-68A6-58E4-860920466F63}"/>
              </a:ext>
            </a:extLst>
          </p:cNvPr>
          <p:cNvPicPr preferRelativeResize="0"/>
          <p:nvPr/>
        </p:nvPicPr>
        <p:blipFill rotWithShape="1">
          <a:blip r:embed="rId2">
            <a:alphaModFix/>
          </a:blip>
          <a:srcRect/>
          <a:stretch/>
        </p:blipFill>
        <p:spPr>
          <a:xfrm>
            <a:off x="11246678" y="136525"/>
            <a:ext cx="736601" cy="457200"/>
          </a:xfrm>
          <a:prstGeom prst="rect">
            <a:avLst/>
          </a:prstGeom>
          <a:noFill/>
          <a:ln>
            <a:noFill/>
          </a:ln>
        </p:spPr>
      </p:pic>
    </p:spTree>
    <p:extLst>
      <p:ext uri="{BB962C8B-B14F-4D97-AF65-F5344CB8AC3E}">
        <p14:creationId xmlns:p14="http://schemas.microsoft.com/office/powerpoint/2010/main" val="109205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13</a:t>
            </a:fld>
            <a:endParaRPr lang="en-US"/>
          </a:p>
        </p:txBody>
      </p:sp>
      <p:sp>
        <p:nvSpPr>
          <p:cNvPr id="6" name="Rectangle 5"/>
          <p:cNvSpPr/>
          <p:nvPr/>
        </p:nvSpPr>
        <p:spPr>
          <a:xfrm rot="20485533">
            <a:off x="3479595" y="2958998"/>
            <a:ext cx="5859711"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80814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1000-50F5-B747-2E1E-87B6B33BDEFB}"/>
              </a:ext>
            </a:extLst>
          </p:cNvPr>
          <p:cNvSpPr>
            <a:spLocks noGrp="1"/>
          </p:cNvSpPr>
          <p:nvPr>
            <p:ph type="title"/>
          </p:nvPr>
        </p:nvSpPr>
        <p:spPr>
          <a:xfrm>
            <a:off x="838200" y="284923"/>
            <a:ext cx="10515600" cy="84158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ED4323-A499-755D-BECE-7262D8D0C097}"/>
              </a:ext>
            </a:extLst>
          </p:cNvPr>
          <p:cNvSpPr>
            <a:spLocks noGrp="1"/>
          </p:cNvSpPr>
          <p:nvPr>
            <p:ph idx="1"/>
          </p:nvPr>
        </p:nvSpPr>
        <p:spPr>
          <a:xfrm>
            <a:off x="838199" y="1311964"/>
            <a:ext cx="10995991" cy="526111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Digital filters are mandatory for digital signal processing. This paper presents a digital filter that dispels the unwanted signals or noise from the required signal and enhances the performance of the signal. The extracted features of the digital filter have been analyzed to improve the output of the signal by using the IIR Butterworth filter. It provides different designed parameters for the IIR filter to achieve the desired result. Ansys tool is considered to find out the different responses of a digital filter. About eight parameters, such as phase response, magnitude response, magnitude and phase response, step response, group delay, pole/zero plot, phase delay, and impulse response, are used to analyze the filter responses. Some selected audio signals are used for observing the empirical response of the high-pass, low-pass, band-stop filter, and band-pass filter. A special tool is developed for this observation.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Keywords— Digital Filters, Signal Processing, Responses, Impulse, Delay.</a:t>
            </a: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1AA94042-CB73-A3B3-B8BC-04B6037A7088}"/>
              </a:ext>
            </a:extLst>
          </p:cNvPr>
          <p:cNvPicPr preferRelativeResize="0"/>
          <p:nvPr/>
        </p:nvPicPr>
        <p:blipFill rotWithShape="1">
          <a:blip r:embed="rId2">
            <a:alphaModFix/>
          </a:blip>
          <a:srcRect/>
          <a:stretch/>
        </p:blipFill>
        <p:spPr>
          <a:xfrm>
            <a:off x="11353800" y="56323"/>
            <a:ext cx="736601" cy="457200"/>
          </a:xfrm>
          <a:prstGeom prst="rect">
            <a:avLst/>
          </a:prstGeom>
          <a:noFill/>
          <a:ln>
            <a:noFill/>
          </a:ln>
        </p:spPr>
      </p:pic>
    </p:spTree>
    <p:extLst>
      <p:ext uri="{BB962C8B-B14F-4D97-AF65-F5344CB8AC3E}">
        <p14:creationId xmlns:p14="http://schemas.microsoft.com/office/powerpoint/2010/main" val="120952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1C3-9406-0B5A-5DE7-950FD91F97DC}"/>
              </a:ext>
            </a:extLst>
          </p:cNvPr>
          <p:cNvSpPr>
            <a:spLocks noGrp="1"/>
          </p:cNvSpPr>
          <p:nvPr>
            <p:ph type="title"/>
          </p:nvPr>
        </p:nvSpPr>
        <p:spPr>
          <a:xfrm>
            <a:off x="838200" y="365125"/>
            <a:ext cx="10515600" cy="1052857"/>
          </a:xfrm>
        </p:spPr>
        <p:txBody>
          <a:bodyPr>
            <a:normAutofit fontScale="90000"/>
          </a:bodyPr>
          <a:lstStyle/>
          <a:p>
            <a:r>
              <a:rPr kumimoji="0" lang="en-US" sz="49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a:t>
            </a:r>
            <a:br>
              <a:rPr kumimoji="0" lang="en-US" sz="4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E9713E-F586-6FAB-3A97-81D16733BEC2}"/>
              </a:ext>
            </a:extLst>
          </p:cNvPr>
          <p:cNvSpPr>
            <a:spLocks noGrp="1"/>
          </p:cNvSpPr>
          <p:nvPr>
            <p:ph idx="1"/>
          </p:nvPr>
        </p:nvSpPr>
        <p:spPr>
          <a:xfrm>
            <a:off x="838200" y="1417982"/>
            <a:ext cx="10515600" cy="4758981"/>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aims of this research are to find out the better performance of digital filters.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achieve this goal, it is needed to optimize the different parameters of digital filters.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Parameters like magnitude response, phase delay, phase response, group delay, impulse response, pole/zero plots and step response have been used to optimize the result and determine the better output.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acquire the better output, IIR Butterworth filter has been used.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cooperation between attenuation and phase response is called Butterworth filter.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in a while this is called a maximally flat filter because; it has no flow in the stop band or the pass band. </a:t>
            </a: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7EB270E4-15A4-1D20-C8D1-677E848114E6}"/>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spTree>
    <p:extLst>
      <p:ext uri="{BB962C8B-B14F-4D97-AF65-F5344CB8AC3E}">
        <p14:creationId xmlns:p14="http://schemas.microsoft.com/office/powerpoint/2010/main" val="417328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BC94-61CA-2CC7-6B5C-3CC7E2CA3B7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F43F9C05-9C84-9A77-D1E7-DE98EA3BD896}"/>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any kind of communication system, signal processing is the leading part.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avoid unwanted signals, signal processing is mandatory.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Analog and digital signal processing can be used to process information.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More flexibility and better control of accuracy are provided by digital signal processing compared to analog signal processing.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Filters are applied to process the signal.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process the raw signals, digital filters are very essential.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Different statistical methods may be introduced to observe the performance of a digital filter.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Several observation methods may also be employed in designs, and often form the origin of a filter detail.</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14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8137-1C06-C0CE-1CC4-ABC97E0DE911}"/>
              </a:ext>
            </a:extLst>
          </p:cNvPr>
          <p:cNvSpPr>
            <a:spLocks noGrp="1"/>
          </p:cNvSpPr>
          <p:nvPr>
            <p:ph type="title"/>
          </p:nvPr>
        </p:nvSpPr>
        <p:spPr>
          <a:xfrm>
            <a:off x="745434" y="620885"/>
            <a:ext cx="10515600" cy="1325563"/>
          </a:xfrm>
        </p:spPr>
        <p:txBody>
          <a:bodyPr/>
          <a:lstStyle/>
          <a:p>
            <a:r>
              <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SOFTWARE REQUIRED</a:t>
            </a:r>
            <a:br>
              <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lang="en-IN" dirty="0"/>
          </a:p>
        </p:txBody>
      </p:sp>
      <p:sp>
        <p:nvSpPr>
          <p:cNvPr id="3" name="Content Placeholder 2">
            <a:extLst>
              <a:ext uri="{FF2B5EF4-FFF2-40B4-BE49-F238E27FC236}">
                <a16:creationId xmlns:a16="http://schemas.microsoft.com/office/drawing/2014/main" id="{12EEB697-C84D-6EAC-A97C-06C4B9FA8C2B}"/>
              </a:ext>
            </a:extLst>
          </p:cNvPr>
          <p:cNvSpPr>
            <a:spLocks noGrp="1"/>
          </p:cNvSpPr>
          <p:nvPr>
            <p:ph idx="1"/>
          </p:nvPr>
        </p:nvSpPr>
        <p:spPr/>
        <p:txBody>
          <a:bodyPr/>
          <a:lstStyle/>
          <a:p>
            <a:r>
              <a:rPr lang="en-IN" dirty="0"/>
              <a:t>ANYSIS SOFTWARE</a:t>
            </a:r>
          </a:p>
        </p:txBody>
      </p:sp>
      <p:pic>
        <p:nvPicPr>
          <p:cNvPr id="4" name="Google Shape;105;p2" descr="kr.png">
            <a:extLst>
              <a:ext uri="{FF2B5EF4-FFF2-40B4-BE49-F238E27FC236}">
                <a16:creationId xmlns:a16="http://schemas.microsoft.com/office/drawing/2014/main" id="{B61EC60F-AACC-02E6-0E22-3DE138D3B5D1}"/>
              </a:ext>
            </a:extLst>
          </p:cNvPr>
          <p:cNvPicPr preferRelativeResize="0"/>
          <p:nvPr/>
        </p:nvPicPr>
        <p:blipFill rotWithShape="1">
          <a:blip r:embed="rId2">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385722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D3A2-1418-5852-A561-CA0096085D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723D9E72-061A-AAF1-9DF7-803900727B93}"/>
              </a:ext>
            </a:extLst>
          </p:cNvPr>
          <p:cNvSpPr>
            <a:spLocks noGrp="1"/>
          </p:cNvSpPr>
          <p:nvPr>
            <p:ph idx="1"/>
          </p:nvPr>
        </p:nvSpPr>
        <p:spPr>
          <a:xfrm>
            <a:off x="586408" y="1467816"/>
            <a:ext cx="10767392" cy="4813713"/>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paper, diverse forms of filters like high-pass filter, lowpass filter, band-stop filter and band-pass filter have been used to examine the performance of digital filter. IIR Butterworth design method is used for this design purpose. A tool is also developed for filtering audio signal. In the above research papers, all of them worked on analysis and design of IIR digital filter. Different types of design methods have been used for those analysis purposes </a:t>
            </a:r>
            <a:r>
              <a:rPr lang="en-US" sz="2400" dirty="0" err="1">
                <a:latin typeface="Times New Roman" panose="02020603050405020304" pitchFamily="18" charset="0"/>
                <a:cs typeface="Times New Roman" panose="02020603050405020304" pitchFamily="18" charset="0"/>
              </a:rPr>
              <a:t>likewindow</a:t>
            </a:r>
            <a:r>
              <a:rPr lang="en-US" sz="2400" dirty="0">
                <a:latin typeface="Times New Roman" panose="02020603050405020304" pitchFamily="18" charset="0"/>
                <a:cs typeface="Times New Roman" panose="02020603050405020304" pitchFamily="18" charset="0"/>
              </a:rPr>
              <a:t> function method, impulse invariance method and some of them used LabVIEW software for their research. the responses have been studied and analyzed based on different parameters. Also, the filter output of a selected audio signal has been examined. </a:t>
            </a:r>
          </a:p>
        </p:txBody>
      </p:sp>
      <p:pic>
        <p:nvPicPr>
          <p:cNvPr id="4" name="Google Shape;105;p2" descr="kr.png">
            <a:extLst>
              <a:ext uri="{FF2B5EF4-FFF2-40B4-BE49-F238E27FC236}">
                <a16:creationId xmlns:a16="http://schemas.microsoft.com/office/drawing/2014/main" id="{48CA2F23-F46F-EC52-1305-206AADF28CC4}"/>
              </a:ext>
            </a:extLst>
          </p:cNvPr>
          <p:cNvPicPr preferRelativeResize="0"/>
          <p:nvPr/>
        </p:nvPicPr>
        <p:blipFill rotWithShape="1">
          <a:blip r:embed="rId2">
            <a:alphaModFix/>
          </a:blip>
          <a:srcRect/>
          <a:stretch/>
        </p:blipFill>
        <p:spPr>
          <a:xfrm>
            <a:off x="11353800" y="119271"/>
            <a:ext cx="736601" cy="457200"/>
          </a:xfrm>
          <a:prstGeom prst="rect">
            <a:avLst/>
          </a:prstGeom>
          <a:noFill/>
          <a:ln>
            <a:noFill/>
          </a:ln>
        </p:spPr>
      </p:pic>
    </p:spTree>
    <p:extLst>
      <p:ext uri="{BB962C8B-B14F-4D97-AF65-F5344CB8AC3E}">
        <p14:creationId xmlns:p14="http://schemas.microsoft.com/office/powerpoint/2010/main" val="158819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E427-8A0A-BAFF-A25F-33DB7C90BB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BLOCK DIAGRAM</a:t>
            </a:r>
          </a:p>
        </p:txBody>
      </p:sp>
      <p:pic>
        <p:nvPicPr>
          <p:cNvPr id="13" name="Google Shape;105;p2" descr="kr.png">
            <a:extLst>
              <a:ext uri="{FF2B5EF4-FFF2-40B4-BE49-F238E27FC236}">
                <a16:creationId xmlns:a16="http://schemas.microsoft.com/office/drawing/2014/main" id="{D94D2766-235A-B8D4-CF37-2E81BBE50C6D}"/>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pic>
        <p:nvPicPr>
          <p:cNvPr id="4" name="Picture 3">
            <a:extLst>
              <a:ext uri="{FF2B5EF4-FFF2-40B4-BE49-F238E27FC236}">
                <a16:creationId xmlns:a16="http://schemas.microsoft.com/office/drawing/2014/main" id="{18737E78-2607-02D5-7AE2-5109534B50A6}"/>
              </a:ext>
            </a:extLst>
          </p:cNvPr>
          <p:cNvPicPr>
            <a:picLocks noChangeAspect="1"/>
          </p:cNvPicPr>
          <p:nvPr/>
        </p:nvPicPr>
        <p:blipFill>
          <a:blip r:embed="rId3"/>
          <a:stretch>
            <a:fillRect/>
          </a:stretch>
        </p:blipFill>
        <p:spPr>
          <a:xfrm>
            <a:off x="1873624" y="1586754"/>
            <a:ext cx="4222376" cy="4906122"/>
          </a:xfrm>
          <a:prstGeom prst="rect">
            <a:avLst/>
          </a:prstGeom>
        </p:spPr>
      </p:pic>
    </p:spTree>
    <p:extLst>
      <p:ext uri="{BB962C8B-B14F-4D97-AF65-F5344CB8AC3E}">
        <p14:creationId xmlns:p14="http://schemas.microsoft.com/office/powerpoint/2010/main" val="134096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407A-F811-48FA-3026-E71E7F0E6FA7}"/>
              </a:ext>
            </a:extLst>
          </p:cNvPr>
          <p:cNvSpPr>
            <a:spLocks noGrp="1"/>
          </p:cNvSpPr>
          <p:nvPr>
            <p:ph type="title"/>
          </p:nvPr>
        </p:nvSpPr>
        <p:spPr/>
        <p:txBody>
          <a:bodyPr/>
          <a:lstStyle/>
          <a:p>
            <a:r>
              <a:rPr lang="en-US" b="1" dirty="0">
                <a:latin typeface="Times New Roman" pitchFamily="18" charset="0"/>
                <a:cs typeface="Times New Roman" pitchFamily="18" charset="0"/>
              </a:rPr>
              <a:t>DESIGN OF LOW PASS FILTER</a:t>
            </a:r>
            <a:endParaRPr lang="en-IN" dirty="0"/>
          </a:p>
        </p:txBody>
      </p:sp>
      <p:sp>
        <p:nvSpPr>
          <p:cNvPr id="3" name="Content Placeholder 2">
            <a:extLst>
              <a:ext uri="{FF2B5EF4-FFF2-40B4-BE49-F238E27FC236}">
                <a16:creationId xmlns:a16="http://schemas.microsoft.com/office/drawing/2014/main" id="{79821730-2A6F-2812-D013-3899BECC88B2}"/>
              </a:ext>
            </a:extLst>
          </p:cNvPr>
          <p:cNvSpPr>
            <a:spLocks noGrp="1"/>
          </p:cNvSpPr>
          <p:nvPr>
            <p:ph idx="1"/>
          </p:nvPr>
        </p:nvSpPr>
        <p:spPr/>
        <p:txBody>
          <a:bodyPr/>
          <a:lstStyle/>
          <a:p>
            <a:r>
              <a:rPr lang="en-US" dirty="0"/>
              <a:t>The lumped circuits elements are shunt capacitors and series inductors as shown in figure below</a:t>
            </a:r>
          </a:p>
          <a:p>
            <a:endParaRPr lang="en-IN" dirty="0"/>
          </a:p>
        </p:txBody>
      </p:sp>
      <p:pic>
        <p:nvPicPr>
          <p:cNvPr id="4" name="Picture 3">
            <a:extLst>
              <a:ext uri="{FF2B5EF4-FFF2-40B4-BE49-F238E27FC236}">
                <a16:creationId xmlns:a16="http://schemas.microsoft.com/office/drawing/2014/main" id="{14FAA472-493B-B1BC-2BEC-443F48D46A07}"/>
              </a:ext>
            </a:extLst>
          </p:cNvPr>
          <p:cNvPicPr>
            <a:picLocks noChangeAspect="1"/>
          </p:cNvPicPr>
          <p:nvPr/>
        </p:nvPicPr>
        <p:blipFill rotWithShape="1">
          <a:blip r:embed="rId2"/>
          <a:srcRect b="15493"/>
          <a:stretch/>
        </p:blipFill>
        <p:spPr>
          <a:xfrm>
            <a:off x="1540566" y="2871097"/>
            <a:ext cx="7046842" cy="2441369"/>
          </a:xfrm>
          <a:prstGeom prst="rect">
            <a:avLst/>
          </a:prstGeom>
        </p:spPr>
      </p:pic>
    </p:spTree>
    <p:extLst>
      <p:ext uri="{BB962C8B-B14F-4D97-AF65-F5344CB8AC3E}">
        <p14:creationId xmlns:p14="http://schemas.microsoft.com/office/powerpoint/2010/main" val="46212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43E057-D926-DDFA-E779-FBEBFAEC02E0}"/>
              </a:ext>
            </a:extLst>
          </p:cNvPr>
          <p:cNvPicPr>
            <a:picLocks noChangeAspect="1"/>
          </p:cNvPicPr>
          <p:nvPr/>
        </p:nvPicPr>
        <p:blipFill>
          <a:blip r:embed="rId2"/>
          <a:stretch>
            <a:fillRect/>
          </a:stretch>
        </p:blipFill>
        <p:spPr>
          <a:xfrm>
            <a:off x="1802296" y="1073426"/>
            <a:ext cx="8097078" cy="5234609"/>
          </a:xfrm>
          <a:prstGeom prst="rect">
            <a:avLst/>
          </a:prstGeom>
        </p:spPr>
      </p:pic>
    </p:spTree>
    <p:extLst>
      <p:ext uri="{BB962C8B-B14F-4D97-AF65-F5344CB8AC3E}">
        <p14:creationId xmlns:p14="http://schemas.microsoft.com/office/powerpoint/2010/main" val="389537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794</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Times New Roman</vt:lpstr>
      <vt:lpstr>Wingdings</vt:lpstr>
      <vt:lpstr>Office Theme</vt:lpstr>
      <vt:lpstr>                DEPARTMENT OF ELECTRONICS AND COMMUNICATION    ENGINEERING                                                                 DESIGN OF DIGITAL FILTERS AT 60 GHz                             MINOR PROJECT FINAL REVIEW                                                   </vt:lpstr>
      <vt:lpstr>Abstract</vt:lpstr>
      <vt:lpstr>Objective </vt:lpstr>
      <vt:lpstr>Introduction</vt:lpstr>
      <vt:lpstr>SOFTWARE REQUIRED </vt:lpstr>
      <vt:lpstr>LITERATURE SURVEY</vt:lpstr>
      <vt:lpstr> BLOCK DIAGRAM</vt:lpstr>
      <vt:lpstr>DESIGN OF LOW PASS FILTER</vt:lpstr>
      <vt:lpstr>PowerPoint Presentation</vt:lpstr>
      <vt:lpstr>FINAL OUTPUT</vt:lpstr>
      <vt:lpstr>STEPPED IMPEDANCE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Voice Controlled Robot Vehicle</dc:title>
  <dc:creator>nithish kumar</dc:creator>
  <cp:lastModifiedBy>nithish kumar</cp:lastModifiedBy>
  <cp:revision>24</cp:revision>
  <dcterms:created xsi:type="dcterms:W3CDTF">2023-01-27T17:01:42Z</dcterms:created>
  <dcterms:modified xsi:type="dcterms:W3CDTF">2024-01-28T06:57:01Z</dcterms:modified>
</cp:coreProperties>
</file>