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72" r:id="rId3"/>
    <p:sldId id="275" r:id="rId4"/>
    <p:sldId id="274" r:id="rId5"/>
    <p:sldId id="270" r:id="rId6"/>
    <p:sldId id="271" r:id="rId7"/>
    <p:sldId id="267" r:id="rId8"/>
    <p:sldId id="268" r:id="rId9"/>
    <p:sldId id="276"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3923" autoAdjust="0"/>
  </p:normalViewPr>
  <p:slideViewPr>
    <p:cSldViewPr>
      <p:cViewPr varScale="1">
        <p:scale>
          <a:sx n="68" d="100"/>
          <a:sy n="68" d="100"/>
        </p:scale>
        <p:origin x="138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CBB9D-32C1-437C-8558-22C486946E20}" type="datetimeFigureOut">
              <a:rPr lang="en-US" smtClean="0"/>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F8E65-01D6-4A0F-A392-6138AFB60E1D}" type="slidenum">
              <a:rPr lang="en-US" smtClean="0"/>
              <a:t>‹#›</a:t>
            </a:fld>
            <a:endParaRPr lang="en-US"/>
          </a:p>
        </p:txBody>
      </p:sp>
    </p:spTree>
    <p:extLst>
      <p:ext uri="{BB962C8B-B14F-4D97-AF65-F5344CB8AC3E}">
        <p14:creationId xmlns:p14="http://schemas.microsoft.com/office/powerpoint/2010/main" val="207663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F8E65-01D6-4A0F-A392-6138AFB60E1D}" type="slidenum">
              <a:rPr lang="en-US" smtClean="0"/>
              <a:t>6</a:t>
            </a:fld>
            <a:endParaRPr lang="en-US"/>
          </a:p>
        </p:txBody>
      </p:sp>
    </p:spTree>
    <p:extLst>
      <p:ext uri="{BB962C8B-B14F-4D97-AF65-F5344CB8AC3E}">
        <p14:creationId xmlns:p14="http://schemas.microsoft.com/office/powerpoint/2010/main" val="127548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2/17/2021</a:t>
            </a:r>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2/17/2021</a:t>
            </a:r>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2/17/2021</a:t>
            </a:r>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2/17/2021</a:t>
            </a:r>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2/17/2021</a:t>
            </a:r>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2/17/2021</a:t>
            </a:r>
          </a:p>
        </p:txBody>
      </p:sp>
      <p:sp>
        <p:nvSpPr>
          <p:cNvPr id="6" name="Footer Placeholder 5"/>
          <p:cNvSpPr>
            <a:spLocks noGrp="1"/>
          </p:cNvSpPr>
          <p:nvPr>
            <p:ph type="ftr" sz="quarter" idx="11"/>
          </p:nvPr>
        </p:nvSpPr>
        <p:spPr/>
        <p:txBody>
          <a:bodyPr/>
          <a:lstStyle/>
          <a:p>
            <a:r>
              <a:rPr lang="en-US"/>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2/17/2021</a:t>
            </a:r>
          </a:p>
        </p:txBody>
      </p:sp>
      <p:sp>
        <p:nvSpPr>
          <p:cNvPr id="8" name="Footer Placeholder 7"/>
          <p:cNvSpPr>
            <a:spLocks noGrp="1"/>
          </p:cNvSpPr>
          <p:nvPr>
            <p:ph type="ftr" sz="quarter" idx="11"/>
          </p:nvPr>
        </p:nvSpPr>
        <p:spPr/>
        <p:txBody>
          <a:bodyPr/>
          <a:lstStyle/>
          <a:p>
            <a:r>
              <a:rPr lang="en-US"/>
              <a:t>M.KUMARASAMY COLLEGE OF ENGINEERING</a:t>
            </a:r>
          </a:p>
        </p:txBody>
      </p:sp>
      <p:sp>
        <p:nvSpPr>
          <p:cNvPr id="9" name="Slide Number Placeholder 8"/>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2/17/2021</a:t>
            </a:r>
          </a:p>
        </p:txBody>
      </p:sp>
      <p:sp>
        <p:nvSpPr>
          <p:cNvPr id="4" name="Footer Placeholder 3"/>
          <p:cNvSpPr>
            <a:spLocks noGrp="1"/>
          </p:cNvSpPr>
          <p:nvPr>
            <p:ph type="ftr" sz="quarter" idx="11"/>
          </p:nvPr>
        </p:nvSpPr>
        <p:spPr/>
        <p:txBody>
          <a:bodyPr/>
          <a:lstStyle/>
          <a:p>
            <a:r>
              <a:rPr lang="en-US"/>
              <a:t>M.KUMARASAMY COLLEGE OF ENGINEERING</a:t>
            </a:r>
          </a:p>
        </p:txBody>
      </p:sp>
      <p:sp>
        <p:nvSpPr>
          <p:cNvPr id="5" name="Slide Number Placeholder 4"/>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2/17/2021</a:t>
            </a:r>
          </a:p>
        </p:txBody>
      </p:sp>
      <p:sp>
        <p:nvSpPr>
          <p:cNvPr id="3" name="Footer Placeholder 2"/>
          <p:cNvSpPr>
            <a:spLocks noGrp="1"/>
          </p:cNvSpPr>
          <p:nvPr>
            <p:ph type="ftr" sz="quarter" idx="11"/>
          </p:nvPr>
        </p:nvSpPr>
        <p:spPr/>
        <p:txBody>
          <a:bodyPr/>
          <a:lstStyle/>
          <a:p>
            <a:r>
              <a:rPr lang="en-US"/>
              <a:t>M.KUMARASAMY COLLEGE OF ENGINEERING</a:t>
            </a:r>
          </a:p>
        </p:txBody>
      </p:sp>
      <p:sp>
        <p:nvSpPr>
          <p:cNvPr id="4" name="Slide Number Placeholder 3"/>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2/17/2021</a:t>
            </a:r>
          </a:p>
        </p:txBody>
      </p:sp>
      <p:sp>
        <p:nvSpPr>
          <p:cNvPr id="6" name="Footer Placeholder 5"/>
          <p:cNvSpPr>
            <a:spLocks noGrp="1"/>
          </p:cNvSpPr>
          <p:nvPr>
            <p:ph type="ftr" sz="quarter" idx="11"/>
          </p:nvPr>
        </p:nvSpPr>
        <p:spPr/>
        <p:txBody>
          <a:bodyPr/>
          <a:lstStyle/>
          <a:p>
            <a:r>
              <a:rPr lang="en-US"/>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2/17/2021</a:t>
            </a:r>
          </a:p>
        </p:txBody>
      </p:sp>
      <p:sp>
        <p:nvSpPr>
          <p:cNvPr id="6" name="Footer Placeholder 5"/>
          <p:cNvSpPr>
            <a:spLocks noGrp="1"/>
          </p:cNvSpPr>
          <p:nvPr>
            <p:ph type="ftr" sz="quarter" idx="11"/>
          </p:nvPr>
        </p:nvSpPr>
        <p:spPr/>
        <p:txBody>
          <a:bodyPr/>
          <a:lstStyle/>
          <a:p>
            <a:r>
              <a:rPr lang="en-US"/>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2/17/2021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M.KUMARASAMY COLLEGE OF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B592C-F890-4E26-880A-5879F0F243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7.jfi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1295400"/>
            <a:ext cx="8772524" cy="2514600"/>
          </a:xfrm>
        </p:spPr>
        <p:txBody>
          <a:bodyPr>
            <a:normAutofit fontScale="90000"/>
          </a:bodyPr>
          <a:lstStyle/>
          <a:p>
            <a:r>
              <a:rPr lang="en-US" sz="2000" b="1" dirty="0">
                <a:latin typeface="Times New Roman" pitchFamily="18" charset="0"/>
                <a:cs typeface="Times New Roman" pitchFamily="18" charset="0"/>
              </a:rPr>
              <a:t>DEPARTMENT OF ELECTRONICS AND COMMUNICATION ENGINEERING</a:t>
            </a:r>
            <a:r>
              <a:rPr lang="en-US" sz="2700" b="1" dirty="0">
                <a:solidFill>
                  <a:srgbClr val="FF0000"/>
                </a:solidFill>
                <a:latin typeface="Times New Roman" pitchFamily="18" charset="0"/>
                <a:cs typeface="Times New Roman" pitchFamily="18" charset="0"/>
              </a:rPr>
              <a:t> </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MINOR PROJECT 1</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FINAL REVIEW</a:t>
            </a:r>
            <a:br>
              <a:rPr lang="en-US" sz="2700" b="1" dirty="0">
                <a:solidFill>
                  <a:srgbClr val="FF0000"/>
                </a:solidFill>
                <a:latin typeface="Times New Roman" pitchFamily="18" charset="0"/>
                <a:cs typeface="Times New Roman" pitchFamily="18" charset="0"/>
              </a:rPr>
            </a:br>
            <a:r>
              <a:rPr lang="en-US" sz="2700" b="1" dirty="0">
                <a:latin typeface="Times New Roman" pitchFamily="18" charset="0"/>
                <a:cs typeface="Times New Roman" pitchFamily="18" charset="0"/>
              </a:rPr>
              <a:t>SOLAR WIRELESS ELECTRIC VEHICLE WITH OBSTACLE DETECTOR</a:t>
            </a:r>
            <a:br>
              <a:rPr lang="en-US" sz="2700" b="1" dirty="0">
                <a:latin typeface="Times New Roman" pitchFamily="18" charset="0"/>
                <a:cs typeface="Times New Roman" pitchFamily="18" charset="0"/>
              </a:rPr>
            </a:br>
            <a:br>
              <a:rPr lang="en-US" sz="2700" b="1" dirty="0">
                <a:latin typeface="Times New Roman" pitchFamily="18" charset="0"/>
                <a:cs typeface="Times New Roman" pitchFamily="18" charset="0"/>
              </a:rPr>
            </a:br>
            <a:endParaRPr lang="en-US" sz="2400" b="1" dirty="0">
              <a:solidFill>
                <a:srgbClr val="FF0000"/>
              </a:solidFill>
              <a:latin typeface="Times New Roman" pitchFamily="18" charset="0"/>
              <a:cs typeface="Times New Roman" pitchFamily="18" charset="0"/>
            </a:endParaRPr>
          </a:p>
        </p:txBody>
      </p:sp>
      <p:sp>
        <p:nvSpPr>
          <p:cNvPr id="9" name="Content Placeholder 8"/>
          <p:cNvSpPr>
            <a:spLocks noGrp="1"/>
          </p:cNvSpPr>
          <p:nvPr>
            <p:ph sz="half" idx="1"/>
          </p:nvPr>
        </p:nvSpPr>
        <p:spPr>
          <a:xfrm>
            <a:off x="457200" y="4191000"/>
            <a:ext cx="4114800" cy="1935163"/>
          </a:xfrm>
        </p:spPr>
        <p:txBody>
          <a:bodyPr>
            <a:normAutofit/>
          </a:bodyPr>
          <a:lstStyle/>
          <a:p>
            <a:pPr>
              <a:buNone/>
            </a:pPr>
            <a:r>
              <a:rPr lang="en-US" sz="2400" dirty="0">
                <a:solidFill>
                  <a:schemeClr val="tx2"/>
                </a:solidFill>
                <a:latin typeface="Times New Roman" pitchFamily="18" charset="0"/>
                <a:cs typeface="Times New Roman" pitchFamily="18" charset="0"/>
              </a:rPr>
              <a:t>PRESENTED BY:</a:t>
            </a:r>
          </a:p>
          <a:p>
            <a:pPr>
              <a:buNone/>
            </a:pPr>
            <a:r>
              <a:rPr lang="en-US" sz="2400">
                <a:latin typeface="Times New Roman" pitchFamily="18" charset="0"/>
                <a:cs typeface="Times New Roman" pitchFamily="18" charset="0"/>
              </a:rPr>
              <a:t>NITHISHKUMAR C [927621BEC140</a:t>
            </a:r>
            <a:r>
              <a:rPr lang="en-US" sz="2400" dirty="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p:txBody>
      </p:sp>
      <p:sp>
        <p:nvSpPr>
          <p:cNvPr id="10" name="Content Placeholder 9"/>
          <p:cNvSpPr>
            <a:spLocks noGrp="1"/>
          </p:cNvSpPr>
          <p:nvPr>
            <p:ph sz="half" idx="2"/>
          </p:nvPr>
        </p:nvSpPr>
        <p:spPr>
          <a:xfrm>
            <a:off x="5867400" y="3526302"/>
            <a:ext cx="4038600" cy="2011363"/>
          </a:xfrm>
        </p:spPr>
        <p:txBody>
          <a:bodyPr>
            <a:normAutofit/>
          </a:bodyPr>
          <a:lstStyle/>
          <a:p>
            <a:pPr>
              <a:buNone/>
            </a:pPr>
            <a:endParaRPr lang="en-US" dirty="0">
              <a:solidFill>
                <a:schemeClr val="tx2"/>
              </a:solidFill>
            </a:endParaRPr>
          </a:p>
          <a:p>
            <a:pPr>
              <a:buNone/>
            </a:pPr>
            <a:r>
              <a:rPr lang="en-US" dirty="0">
                <a:solidFill>
                  <a:schemeClr val="tx2"/>
                </a:solidFill>
              </a:rPr>
              <a:t>GUIDED BY:</a:t>
            </a:r>
            <a:endParaRPr lang="en-US" sz="2400" dirty="0">
              <a:latin typeface="Times New Roman" pitchFamily="18" charset="0"/>
              <a:cs typeface="Times New Roman" pitchFamily="18" charset="0"/>
            </a:endParaRPr>
          </a:p>
          <a:p>
            <a:pPr>
              <a:buNone/>
            </a:pPr>
            <a:r>
              <a:rPr lang="en-US" sz="2400" dirty="0" err="1">
                <a:latin typeface="Times New Roman" pitchFamily="18" charset="0"/>
                <a:cs typeface="Times New Roman" pitchFamily="18" charset="0"/>
              </a:rPr>
              <a:t>Dr.R.RAJESH</a:t>
            </a:r>
            <a:r>
              <a:rPr lang="en-US" sz="2400" dirty="0">
                <a:latin typeface="Times New Roman" pitchFamily="18" charset="0"/>
                <a:cs typeface="Times New Roman" pitchFamily="18" charset="0"/>
              </a:rPr>
              <a:t> KANNA</a:t>
            </a:r>
          </a:p>
          <a:p>
            <a:pPr>
              <a:buNone/>
            </a:pP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dirty="0"/>
              <a:t>26.11.2022</a:t>
            </a:r>
          </a:p>
          <a:p>
            <a:endParaRPr lang="en-US" dirty="0"/>
          </a:p>
        </p:txBody>
      </p:sp>
      <p:sp>
        <p:nvSpPr>
          <p:cNvPr id="8" name="Footer Placeholder 7"/>
          <p:cNvSpPr>
            <a:spLocks noGrp="1"/>
          </p:cNvSpPr>
          <p:nvPr>
            <p:ph type="ftr" sz="quarter" idx="11"/>
          </p:nvPr>
        </p:nvSpPr>
        <p:spPr/>
        <p:txBody>
          <a:bodyPr/>
          <a:lstStyle/>
          <a:p>
            <a:r>
              <a:rPr lang="en-US" dirty="0"/>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1</a:t>
            </a:fld>
            <a:endParaRPr lang="en-US"/>
          </a:p>
        </p:txBody>
      </p:sp>
      <p:pic>
        <p:nvPicPr>
          <p:cNvPr id="5" name="Picture 4" descr="m.k.png"/>
          <p:cNvPicPr>
            <a:picLocks noChangeAspect="1"/>
          </p:cNvPicPr>
          <p:nvPr/>
        </p:nvPicPr>
        <p:blipFill>
          <a:blip r:embed="rId2" cstate="print"/>
          <a:stretch>
            <a:fillRect/>
          </a:stretch>
        </p:blipFill>
        <p:spPr>
          <a:xfrm>
            <a:off x="152401" y="152400"/>
            <a:ext cx="3810000" cy="990600"/>
          </a:xfrm>
          <a:prstGeom prst="rect">
            <a:avLst/>
          </a:prstGeom>
        </p:spPr>
      </p:pic>
      <p:pic>
        <p:nvPicPr>
          <p:cNvPr id="11" name="Picture 10">
            <a:extLst>
              <a:ext uri="{FF2B5EF4-FFF2-40B4-BE49-F238E27FC236}">
                <a16:creationId xmlns:a16="http://schemas.microsoft.com/office/drawing/2014/main" id="{01ADF051-13DB-0C68-814B-6A9E2BF91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799" y="0"/>
            <a:ext cx="1600201" cy="13533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a:t>
            </a:r>
          </a:p>
        </p:txBody>
      </p:sp>
      <p:sp>
        <p:nvSpPr>
          <p:cNvPr id="3" name="Content Placeholder 2"/>
          <p:cNvSpPr>
            <a:spLocks noGrp="1"/>
          </p:cNvSpPr>
          <p:nvPr>
            <p:ph idx="1"/>
          </p:nvPr>
        </p:nvSpPr>
        <p:spPr>
          <a:xfrm>
            <a:off x="433449" y="1219200"/>
            <a:ext cx="8229600" cy="4525963"/>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[1] Kang Miao, Bidirectional battery charger for electric vehicles, Asia (ISGT Asia) 2018.</a:t>
            </a:r>
          </a:p>
          <a:p>
            <a:pPr>
              <a:lnSpc>
                <a:spcPct val="150000"/>
              </a:lnSpc>
            </a:pPr>
            <a:r>
              <a:rPr lang="en-US" sz="1800" dirty="0">
                <a:latin typeface="Times New Roman" panose="02020603050405020304" pitchFamily="18" charset="0"/>
                <a:cs typeface="Times New Roman" panose="02020603050405020304" pitchFamily="18" charset="0"/>
              </a:rPr>
              <a:t> [2] Pinto, J. G. Bidirectional battery charger with Grid-to-vehicle, Vehicle -to-Grid and Vehicle-to- Home technologies, IEEE 2020.</a:t>
            </a:r>
          </a:p>
          <a:p>
            <a:pPr>
              <a:lnSpc>
                <a:spcPct val="150000"/>
              </a:lnSpc>
            </a:pPr>
            <a:r>
              <a:rPr lang="en-US" sz="1800" dirty="0">
                <a:latin typeface="Times New Roman" panose="02020603050405020304" pitchFamily="18" charset="0"/>
                <a:cs typeface="Times New Roman" panose="02020603050405020304" pitchFamily="18" charset="0"/>
              </a:rPr>
              <a:t> [3] </a:t>
            </a:r>
            <a:r>
              <a:rPr lang="en-US" sz="1800" dirty="0" err="1">
                <a:latin typeface="Times New Roman" panose="02020603050405020304" pitchFamily="18" charset="0"/>
                <a:cs typeface="Times New Roman" panose="02020603050405020304" pitchFamily="18" charset="0"/>
              </a:rPr>
              <a:t>Bugatha</a:t>
            </a:r>
            <a:r>
              <a:rPr lang="en-US" sz="1800" dirty="0">
                <a:latin typeface="Times New Roman" panose="02020603050405020304" pitchFamily="18" charset="0"/>
                <a:cs typeface="Times New Roman" panose="02020603050405020304" pitchFamily="18" charset="0"/>
              </a:rPr>
              <a:t> Ram </a:t>
            </a:r>
            <a:r>
              <a:rPr lang="en-US" sz="1800" dirty="0" err="1">
                <a:latin typeface="Times New Roman" panose="02020603050405020304" pitchFamily="18" charset="0"/>
                <a:cs typeface="Times New Roman" panose="02020603050405020304" pitchFamily="18" charset="0"/>
              </a:rPr>
              <a:t>Vara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prasad</a:t>
            </a:r>
            <a:r>
              <a:rPr lang="en-US" sz="1800" dirty="0">
                <a:latin typeface="Times New Roman" panose="02020603050405020304" pitchFamily="18" charset="0"/>
                <a:cs typeface="Times New Roman" panose="02020603050405020304" pitchFamily="18" charset="0"/>
              </a:rPr>
              <a:t>, “Solar Powered BLDC Motor with HCC Fed Water Pumping System for Irrigation,” Int. J. Res. Appl. Sci. Eng. Technol., vol. 7, no. 3, pp. 788–796, 2019,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10.22214/ijraset.2019.3137. </a:t>
            </a:r>
          </a:p>
          <a:p>
            <a:pPr>
              <a:lnSpc>
                <a:spcPct val="150000"/>
              </a:lnSpc>
            </a:pPr>
            <a:r>
              <a:rPr lang="en-US" sz="1800" dirty="0">
                <a:latin typeface="Times New Roman" panose="02020603050405020304" pitchFamily="18" charset="0"/>
                <a:cs typeface="Times New Roman" panose="02020603050405020304" pitchFamily="18" charset="0"/>
              </a:rPr>
              <a:t>[4] Gallardo-Lozano, </a:t>
            </a:r>
            <a:r>
              <a:rPr lang="en-US" sz="1800" dirty="0" err="1">
                <a:latin typeface="Times New Roman" panose="02020603050405020304" pitchFamily="18" charset="0"/>
                <a:cs typeface="Times New Roman" panose="02020603050405020304" pitchFamily="18" charset="0"/>
              </a:rPr>
              <a:t>Milanes</a:t>
            </a:r>
            <a:r>
              <a:rPr lang="en-US" sz="1800" dirty="0">
                <a:latin typeface="Times New Roman" panose="02020603050405020304" pitchFamily="18" charset="0"/>
                <a:cs typeface="Times New Roman" panose="02020603050405020304" pitchFamily="18" charset="0"/>
              </a:rPr>
              <a:t>-Monster, Guerrero- Martinez, Three-phase bidirectional battery charger for smart electric vehicles, International Conference-Workshop 2021. M. C. </a:t>
            </a:r>
            <a:r>
              <a:rPr lang="en-US" sz="1800" dirty="0" err="1">
                <a:latin typeface="Times New Roman" panose="02020603050405020304" pitchFamily="18" charset="0"/>
                <a:cs typeface="Times New Roman" panose="02020603050405020304" pitchFamily="18" charset="0"/>
              </a:rPr>
              <a:t>Kisacikoglu</a:t>
            </a:r>
            <a:r>
              <a:rPr lang="en-US" sz="1800" dirty="0">
                <a:latin typeface="Times New Roman" panose="02020603050405020304" pitchFamily="18" charset="0"/>
                <a:cs typeface="Times New Roman" panose="02020603050405020304" pitchFamily="18" charset="0"/>
              </a:rPr>
              <a:t>, “Vehicle-to-grid (V2G) reactive power operation analysis of the EV/PHEV bidirectional battery charger,” Ph.D. dissertation, University of Tennessee, Knoxville, 2019</a:t>
            </a:r>
            <a:r>
              <a:rPr lang="en-US" sz="1800" dirty="0"/>
              <a:t>.</a:t>
            </a:r>
            <a:endParaRPr lang="en-IN" sz="1800" dirty="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26.11.2022</a:t>
            </a:r>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EA1C828D-6B1F-4A22-B94F-0F51095C465C}" type="slidenum">
              <a:rPr lang="en-US" smtClean="0"/>
              <a:t>10</a:t>
            </a:fld>
            <a:endParaRPr lang="en-US"/>
          </a:p>
        </p:txBody>
      </p:sp>
      <p:pic>
        <p:nvPicPr>
          <p:cNvPr id="7" name="Picture 6" descr="inlogo.jpg"/>
          <p:cNvPicPr>
            <a:picLocks noChangeAspect="1"/>
          </p:cNvPicPr>
          <p:nvPr/>
        </p:nvPicPr>
        <p:blipFill>
          <a:blip r:embed="rId2"/>
          <a:stretch>
            <a:fillRect/>
          </a:stretch>
        </p:blipFill>
        <p:spPr>
          <a:xfrm>
            <a:off x="21336" y="0"/>
            <a:ext cx="2721864" cy="1171575"/>
          </a:xfrm>
          <a:prstGeom prst="rect">
            <a:avLst/>
          </a:prstGeom>
        </p:spPr>
      </p:pic>
      <p:pic>
        <p:nvPicPr>
          <p:cNvPr id="9" name="Picture 8">
            <a:extLst>
              <a:ext uri="{FF2B5EF4-FFF2-40B4-BE49-F238E27FC236}">
                <a16:creationId xmlns:a16="http://schemas.microsoft.com/office/drawing/2014/main" id="{9A5DA16D-55A7-4652-95DC-9C66851AD043}"/>
              </a:ext>
            </a:extLst>
          </p:cNvPr>
          <p:cNvPicPr>
            <a:picLocks noChangeAspect="1"/>
          </p:cNvPicPr>
          <p:nvPr/>
        </p:nvPicPr>
        <p:blipFill>
          <a:blip r:embed="rId3"/>
          <a:stretch>
            <a:fillRect/>
          </a:stretch>
        </p:blipFill>
        <p:spPr>
          <a:xfrm>
            <a:off x="7525374" y="60233"/>
            <a:ext cx="1597290" cy="1095560"/>
          </a:xfrm>
          <a:prstGeom prst="rect">
            <a:avLst/>
          </a:prstGeom>
        </p:spPr>
      </p:pic>
    </p:spTree>
    <p:extLst>
      <p:ext uri="{BB962C8B-B14F-4D97-AF65-F5344CB8AC3E}">
        <p14:creationId xmlns:p14="http://schemas.microsoft.com/office/powerpoint/2010/main" val="365649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M.KUMARASAMY COLLEGE OF ENGINEERING</a:t>
            </a:r>
          </a:p>
        </p:txBody>
      </p:sp>
      <p:sp>
        <p:nvSpPr>
          <p:cNvPr id="4" name="Slide Number Placeholder 3"/>
          <p:cNvSpPr>
            <a:spLocks noGrp="1"/>
          </p:cNvSpPr>
          <p:nvPr>
            <p:ph type="sldNum" sz="quarter" idx="12"/>
          </p:nvPr>
        </p:nvSpPr>
        <p:spPr/>
        <p:txBody>
          <a:bodyPr/>
          <a:lstStyle/>
          <a:p>
            <a:fld id="{CD8B592C-F890-4E26-880A-5879F0F24328}" type="slidenum">
              <a:rPr lang="en-US" smtClean="0"/>
              <a:t>11</a:t>
            </a:fld>
            <a:endParaRPr lang="en-US"/>
          </a:p>
        </p:txBody>
      </p:sp>
      <p:sp>
        <p:nvSpPr>
          <p:cNvPr id="6" name="Rectangle 5"/>
          <p:cNvSpPr/>
          <p:nvPr/>
        </p:nvSpPr>
        <p:spPr>
          <a:xfrm rot="20485533">
            <a:off x="1955594" y="2958998"/>
            <a:ext cx="5859711"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THANK YOU</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a:t>
            </a:r>
          </a:p>
        </p:txBody>
      </p:sp>
      <p:sp>
        <p:nvSpPr>
          <p:cNvPr id="3" name="Content Placeholder 2"/>
          <p:cNvSpPr>
            <a:spLocks noGrp="1"/>
          </p:cNvSpPr>
          <p:nvPr>
            <p:ph sz="half" idx="1"/>
          </p:nvPr>
        </p:nvSpPr>
        <p:spPr/>
        <p:txBody>
          <a:bodyPr/>
          <a:lstStyle/>
          <a:p>
            <a:r>
              <a:rPr lang="en-US" dirty="0"/>
              <a:t>ABSTRACT</a:t>
            </a:r>
          </a:p>
          <a:p>
            <a:r>
              <a:rPr lang="en-US" dirty="0"/>
              <a:t>EXISTING METHOD</a:t>
            </a:r>
          </a:p>
          <a:p>
            <a:r>
              <a:rPr lang="en-US" dirty="0"/>
              <a:t>NEW METHOD</a:t>
            </a:r>
          </a:p>
          <a:p>
            <a:r>
              <a:rPr lang="en-US" dirty="0"/>
              <a:t>COMPONENTS </a:t>
            </a:r>
          </a:p>
          <a:p>
            <a:r>
              <a:rPr lang="en-US" dirty="0"/>
              <a:t>REFERENCE</a:t>
            </a:r>
          </a:p>
          <a:p>
            <a:endParaRPr lang="en-US" dirty="0"/>
          </a:p>
        </p:txBody>
      </p:sp>
      <p:sp>
        <p:nvSpPr>
          <p:cNvPr id="4" name="Content Placeholder 3"/>
          <p:cNvSpPr>
            <a:spLocks noGrp="1"/>
          </p:cNvSpPr>
          <p:nvPr>
            <p:ph sz="half" idx="2"/>
          </p:nvPr>
        </p:nvSpPr>
        <p:spPr/>
        <p:txBody>
          <a:bodyPr/>
          <a:lstStyle/>
          <a:p>
            <a:endParaRPr lang="en-US" dirty="0"/>
          </a:p>
        </p:txBody>
      </p:sp>
      <p:sp>
        <p:nvSpPr>
          <p:cNvPr id="5" name="Date Placeholder 4"/>
          <p:cNvSpPr>
            <a:spLocks noGrp="1"/>
          </p:cNvSpPr>
          <p:nvPr>
            <p:ph type="dt" sz="half" idx="10"/>
          </p:nvPr>
        </p:nvSpPr>
        <p:spPr/>
        <p:txBody>
          <a:bodyPr/>
          <a:lstStyle/>
          <a:p>
            <a:r>
              <a:rPr lang="en-US" dirty="0"/>
              <a:t>26.11.2022</a:t>
            </a:r>
          </a:p>
        </p:txBody>
      </p:sp>
      <p:sp>
        <p:nvSpPr>
          <p:cNvPr id="6" name="Footer Placeholder 5"/>
          <p:cNvSpPr>
            <a:spLocks noGrp="1"/>
          </p:cNvSpPr>
          <p:nvPr>
            <p:ph type="ftr" sz="quarter" idx="11"/>
          </p:nvPr>
        </p:nvSpPr>
        <p:spPr/>
        <p:txBody>
          <a:bodyPr/>
          <a:lstStyle/>
          <a:p>
            <a:r>
              <a:rPr lang="en-US"/>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2</a:t>
            </a:fld>
            <a:endParaRPr lang="en-US"/>
          </a:p>
        </p:txBody>
      </p:sp>
      <p:pic>
        <p:nvPicPr>
          <p:cNvPr id="8" name="Picture 7" descr="m.k.png"/>
          <p:cNvPicPr>
            <a:picLocks noChangeAspect="1"/>
          </p:cNvPicPr>
          <p:nvPr/>
        </p:nvPicPr>
        <p:blipFill>
          <a:blip r:embed="rId2" cstate="print"/>
          <a:stretch>
            <a:fillRect/>
          </a:stretch>
        </p:blipFill>
        <p:spPr>
          <a:xfrm>
            <a:off x="152401" y="152400"/>
            <a:ext cx="2344615" cy="609600"/>
          </a:xfrm>
          <a:prstGeom prst="rect">
            <a:avLst/>
          </a:prstGeom>
        </p:spPr>
      </p:pic>
      <p:pic>
        <p:nvPicPr>
          <p:cNvPr id="10" name="Picture 9">
            <a:extLst>
              <a:ext uri="{FF2B5EF4-FFF2-40B4-BE49-F238E27FC236}">
                <a16:creationId xmlns:a16="http://schemas.microsoft.com/office/drawing/2014/main" id="{ECEF8E22-C6D2-22DD-593B-7170AE36646C}"/>
              </a:ext>
            </a:extLst>
          </p:cNvPr>
          <p:cNvPicPr>
            <a:picLocks noChangeAspect="1"/>
          </p:cNvPicPr>
          <p:nvPr/>
        </p:nvPicPr>
        <p:blipFill>
          <a:blip r:embed="rId3"/>
          <a:stretch>
            <a:fillRect/>
          </a:stretch>
        </p:blipFill>
        <p:spPr>
          <a:xfrm>
            <a:off x="7540848" y="60126"/>
            <a:ext cx="1597290" cy="1511939"/>
          </a:xfrm>
          <a:prstGeom prst="rect">
            <a:avLst/>
          </a:prstGeom>
        </p:spPr>
      </p:pic>
    </p:spTree>
    <p:extLst>
      <p:ext uri="{BB962C8B-B14F-4D97-AF65-F5344CB8AC3E}">
        <p14:creationId xmlns:p14="http://schemas.microsoft.com/office/powerpoint/2010/main" val="351174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FDB3-3F31-03F8-7C7E-75237D4999E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C939311-5D6A-DBF3-CA6F-7E18A94BE2B7}"/>
              </a:ext>
            </a:extLst>
          </p:cNvPr>
          <p:cNvSpPr>
            <a:spLocks noGrp="1"/>
          </p:cNvSpPr>
          <p:nvPr>
            <p:ph idx="1"/>
          </p:nvPr>
        </p:nvSpPr>
        <p:spPr>
          <a:xfrm>
            <a:off x="457200" y="1295400"/>
            <a:ext cx="8229600" cy="4830763"/>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Electric vehicles (EV) have exhibited effectiveness in minimizing travel costs by substituting electricity for fuel, which is significantly less expensive, in addition to environmental advantages. Here, we develop an EV charging system that provides a unique and innovative solution. The charging of EV is carried out wirelessly; there is no need to stop in order to charge; the charging system is powered by solar energy; and no external power source is required. In order to construct the EV system, the following components are used: a solar panel, battery, transformer, regulator circuitry, copper coils, an AC-DC converter, an </a:t>
            </a:r>
            <a:r>
              <a:rPr lang="en-US" dirty="0" err="1">
                <a:latin typeface="Times New Roman" panose="02020603050405020304" pitchFamily="18" charset="0"/>
                <a:cs typeface="Times New Roman" panose="02020603050405020304" pitchFamily="18" charset="0"/>
              </a:rPr>
              <a:t>ATmega</a:t>
            </a:r>
            <a:r>
              <a:rPr lang="en-US" dirty="0">
                <a:latin typeface="Times New Roman" panose="02020603050405020304" pitchFamily="18" charset="0"/>
                <a:cs typeface="Times New Roman" panose="02020603050405020304" pitchFamily="18" charset="0"/>
              </a:rPr>
              <a:t> 328p controller, and an LCD display. The method shows how electric cars may be charged while driving, doing away with the requirement to pull over for recharging. As a result, the technology shows how an on-road solar-powered wireless charging system for electric vehicles can be implemented and also self detect the Infront vehicles using ultrasonic sensor . Also control car using Bluetooth module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Keywords</a:t>
            </a:r>
            <a:r>
              <a:rPr lang="en-US" dirty="0">
                <a:latin typeface="Times New Roman" panose="02020603050405020304" pitchFamily="18" charset="0"/>
                <a:cs typeface="Times New Roman" panose="02020603050405020304" pitchFamily="18" charset="0"/>
              </a:rPr>
              <a:t>: Electric Vehicle, Solar energy, ultrasonic sensor, Bluetooth module.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D532AA6-00D8-907C-302C-DE47A956D91C}"/>
              </a:ext>
            </a:extLst>
          </p:cNvPr>
          <p:cNvSpPr>
            <a:spLocks noGrp="1"/>
          </p:cNvSpPr>
          <p:nvPr>
            <p:ph type="dt" sz="half" idx="10"/>
          </p:nvPr>
        </p:nvSpPr>
        <p:spPr/>
        <p:txBody>
          <a:bodyPr/>
          <a:lstStyle/>
          <a:p>
            <a:r>
              <a:rPr lang="en-US" dirty="0"/>
              <a:t>26.11.2022</a:t>
            </a:r>
          </a:p>
          <a:p>
            <a:endParaRPr lang="en-US" dirty="0"/>
          </a:p>
        </p:txBody>
      </p:sp>
      <p:sp>
        <p:nvSpPr>
          <p:cNvPr id="5" name="Footer Placeholder 4">
            <a:extLst>
              <a:ext uri="{FF2B5EF4-FFF2-40B4-BE49-F238E27FC236}">
                <a16:creationId xmlns:a16="http://schemas.microsoft.com/office/drawing/2014/main" id="{282E5189-7A6A-1D8E-9E56-55EF2CB0F18D}"/>
              </a:ext>
            </a:extLst>
          </p:cNvPr>
          <p:cNvSpPr>
            <a:spLocks noGrp="1"/>
          </p:cNvSpPr>
          <p:nvPr>
            <p:ph type="ftr" sz="quarter" idx="11"/>
          </p:nvPr>
        </p:nvSpPr>
        <p:spPr/>
        <p:txBody>
          <a:bodyPr/>
          <a:lstStyle/>
          <a:p>
            <a:r>
              <a:rPr lang="en-US"/>
              <a:t>M.KUMARASAMY COLLEGE OF ENGINEERING</a:t>
            </a:r>
          </a:p>
        </p:txBody>
      </p:sp>
      <p:sp>
        <p:nvSpPr>
          <p:cNvPr id="6" name="Slide Number Placeholder 5">
            <a:extLst>
              <a:ext uri="{FF2B5EF4-FFF2-40B4-BE49-F238E27FC236}">
                <a16:creationId xmlns:a16="http://schemas.microsoft.com/office/drawing/2014/main" id="{C1CF1047-F612-61CC-ABE7-3B189AF8C45E}"/>
              </a:ext>
            </a:extLst>
          </p:cNvPr>
          <p:cNvSpPr>
            <a:spLocks noGrp="1"/>
          </p:cNvSpPr>
          <p:nvPr>
            <p:ph type="sldNum" sz="quarter" idx="12"/>
          </p:nvPr>
        </p:nvSpPr>
        <p:spPr/>
        <p:txBody>
          <a:bodyPr/>
          <a:lstStyle/>
          <a:p>
            <a:fld id="{CD8B592C-F890-4E26-880A-5879F0F24328}" type="slidenum">
              <a:rPr lang="en-US" smtClean="0"/>
              <a:t>3</a:t>
            </a:fld>
            <a:endParaRPr lang="en-US"/>
          </a:p>
        </p:txBody>
      </p:sp>
    </p:spTree>
    <p:extLst>
      <p:ext uri="{BB962C8B-B14F-4D97-AF65-F5344CB8AC3E}">
        <p14:creationId xmlns:p14="http://schemas.microsoft.com/office/powerpoint/2010/main" val="323326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LITERATURE SURVEY</a:t>
            </a:r>
          </a:p>
        </p:txBody>
      </p:sp>
      <p:sp>
        <p:nvSpPr>
          <p:cNvPr id="4" name="Date Placeholder 3"/>
          <p:cNvSpPr>
            <a:spLocks noGrp="1"/>
          </p:cNvSpPr>
          <p:nvPr>
            <p:ph type="dt" sz="half" idx="10"/>
          </p:nvPr>
        </p:nvSpPr>
        <p:spPr/>
        <p:txBody>
          <a:bodyPr/>
          <a:lstStyle/>
          <a:p>
            <a:r>
              <a:rPr lang="en-US" dirty="0"/>
              <a:t>26.11.2022</a:t>
            </a:r>
          </a:p>
          <a:p>
            <a:endParaRPr lang="en-US" dirty="0"/>
          </a:p>
        </p:txBody>
      </p:sp>
      <p:sp>
        <p:nvSpPr>
          <p:cNvPr id="5" name="Footer Placeholder 4"/>
          <p:cNvSpPr>
            <a:spLocks noGrp="1"/>
          </p:cNvSpPr>
          <p:nvPr>
            <p:ph type="ftr" sz="quarter" idx="11"/>
          </p:nvPr>
        </p:nvSpPr>
        <p:spPr/>
        <p:txBody>
          <a:bodyPr/>
          <a:lstStyle/>
          <a:p>
            <a:r>
              <a:rPr lang="en-US" dirty="0" err="1"/>
              <a:t>M.kumarasamy</a:t>
            </a:r>
            <a:r>
              <a:rPr lang="en-US" dirty="0"/>
              <a:t> College Of Engineering</a:t>
            </a:r>
          </a:p>
        </p:txBody>
      </p:sp>
      <p:sp>
        <p:nvSpPr>
          <p:cNvPr id="6" name="Slide Number Placeholder 5"/>
          <p:cNvSpPr>
            <a:spLocks noGrp="1"/>
          </p:cNvSpPr>
          <p:nvPr>
            <p:ph type="sldNum" sz="quarter" idx="12"/>
          </p:nvPr>
        </p:nvSpPr>
        <p:spPr/>
        <p:txBody>
          <a:bodyPr/>
          <a:lstStyle/>
          <a:p>
            <a:fld id="{EA1C828D-6B1F-4A22-B94F-0F51095C465C}" type="slidenum">
              <a:rPr lang="en-US" smtClean="0"/>
              <a:t>4</a:t>
            </a:fld>
            <a:endParaRPr lang="en-US"/>
          </a:p>
        </p:txBody>
      </p:sp>
      <p:sp>
        <p:nvSpPr>
          <p:cNvPr id="8" name="Content Placeholder 7"/>
          <p:cNvSpPr>
            <a:spLocks noGrp="1"/>
          </p:cNvSpPr>
          <p:nvPr>
            <p:ph idx="1"/>
          </p:nvPr>
        </p:nvSpPr>
        <p:spPr/>
        <p:txBody>
          <a:bodyPr>
            <a:normAutofit/>
          </a:bodyPr>
          <a:lstStyle/>
          <a:p>
            <a:pPr algn="just">
              <a:buFont typeface="Wingdings" panose="05000000000000000000" pitchFamily="2" charset="2"/>
              <a:buChar char="Ø"/>
            </a:pPr>
            <a:r>
              <a:rPr lang="en-US" sz="2400" dirty="0"/>
              <a:t> </a:t>
            </a:r>
            <a:r>
              <a:rPr lang="en-US" sz="2000" dirty="0">
                <a:latin typeface="Times New Roman" panose="02020603050405020304" pitchFamily="18" charset="0"/>
                <a:cs typeface="Times New Roman" panose="02020603050405020304" pitchFamily="18" charset="0"/>
              </a:rPr>
              <a:t>EV is viewed as a load during charging and as a source during discharging. In this study, EV is represented by the battery and charger components</a:t>
            </a:r>
          </a:p>
          <a:p>
            <a:pPr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charging is set the power factor unit, and the driving mode is used to drive the motor. Even though it is highly flexible for the implementation, it is less in cost and volume than the previous EV</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Energy storage limits the charging infrastructure and runs costs by serving electric vehicles during the system’s uttermost load intervals . Energy storage can also improve electric vehicles’ stability by supplying necessary and sufficient energy to reach</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9" name="Picture 8" descr="inlogo.jpg"/>
          <p:cNvPicPr>
            <a:picLocks noChangeAspect="1"/>
          </p:cNvPicPr>
          <p:nvPr/>
        </p:nvPicPr>
        <p:blipFill>
          <a:blip r:embed="rId2"/>
          <a:stretch>
            <a:fillRect/>
          </a:stretch>
        </p:blipFill>
        <p:spPr>
          <a:xfrm>
            <a:off x="21336" y="0"/>
            <a:ext cx="2721864" cy="1171575"/>
          </a:xfrm>
          <a:prstGeom prst="rect">
            <a:avLst/>
          </a:prstGeom>
        </p:spPr>
      </p:pic>
      <p:pic>
        <p:nvPicPr>
          <p:cNvPr id="7" name="Picture 6">
            <a:extLst>
              <a:ext uri="{FF2B5EF4-FFF2-40B4-BE49-F238E27FC236}">
                <a16:creationId xmlns:a16="http://schemas.microsoft.com/office/drawing/2014/main" id="{2DA07DDB-D2BF-5ACB-CDF0-B3AAE7D30A6C}"/>
              </a:ext>
            </a:extLst>
          </p:cNvPr>
          <p:cNvPicPr>
            <a:picLocks noChangeAspect="1"/>
          </p:cNvPicPr>
          <p:nvPr/>
        </p:nvPicPr>
        <p:blipFill>
          <a:blip r:embed="rId3"/>
          <a:stretch>
            <a:fillRect/>
          </a:stretch>
        </p:blipFill>
        <p:spPr>
          <a:xfrm>
            <a:off x="8001000" y="8252"/>
            <a:ext cx="1040150" cy="984570"/>
          </a:xfrm>
          <a:prstGeom prst="rect">
            <a:avLst/>
          </a:prstGeom>
        </p:spPr>
      </p:pic>
    </p:spTree>
    <p:extLst>
      <p:ext uri="{BB962C8B-B14F-4D97-AF65-F5344CB8AC3E}">
        <p14:creationId xmlns:p14="http://schemas.microsoft.com/office/powerpoint/2010/main" val="411612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EXISTING </a:t>
            </a:r>
            <a:r>
              <a:rPr lang="en-US" dirty="0"/>
              <a:t>METHOD</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concept that has so far gained the most traction uses alternating magnetic fields generated using existing electric currents along a road. </a:t>
            </a:r>
          </a:p>
          <a:p>
            <a:pPr algn="just"/>
            <a:r>
              <a:rPr lang="en-US" sz="2000" dirty="0">
                <a:latin typeface="Times New Roman" panose="02020603050405020304" pitchFamily="18" charset="0"/>
                <a:cs typeface="Times New Roman" panose="02020603050405020304" pitchFamily="18" charset="0"/>
              </a:rPr>
              <a:t>The main problem with this method is that magnetic fields are unwieldy and they must be controlled to stop them from harming passengers or heating up reinforcement bars on the road.</a:t>
            </a:r>
          </a:p>
          <a:p>
            <a:pPr algn="just"/>
            <a:r>
              <a:rPr lang="en-US" sz="2000" dirty="0">
                <a:latin typeface="Times New Roman" panose="02020603050405020304" pitchFamily="18" charset="0"/>
                <a:cs typeface="Times New Roman" panose="02020603050405020304" pitchFamily="18" charset="0"/>
              </a:rPr>
              <a:t> Meanwhile, Ferrite, the material used to guide fields, is brittle, expensive, and loses a lot of energy when magnetic fields are changing quickly.</a:t>
            </a:r>
          </a:p>
        </p:txBody>
      </p:sp>
      <p:sp>
        <p:nvSpPr>
          <p:cNvPr id="4" name="Date Placeholder 3"/>
          <p:cNvSpPr>
            <a:spLocks noGrp="1"/>
          </p:cNvSpPr>
          <p:nvPr>
            <p:ph type="dt" sz="half" idx="10"/>
          </p:nvPr>
        </p:nvSpPr>
        <p:spPr/>
        <p:txBody>
          <a:bodyPr/>
          <a:lstStyle/>
          <a:p>
            <a:r>
              <a:rPr lang="en-US" dirty="0"/>
              <a:t>26.11.2022</a:t>
            </a:r>
          </a:p>
          <a:p>
            <a:endParaRPr lang="en-US" dirty="0"/>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5</a:t>
            </a:fld>
            <a:endParaRPr lang="en-US"/>
          </a:p>
        </p:txBody>
      </p:sp>
      <p:pic>
        <p:nvPicPr>
          <p:cNvPr id="7" name="Picture 6" descr="m.k.png"/>
          <p:cNvPicPr>
            <a:picLocks noChangeAspect="1"/>
          </p:cNvPicPr>
          <p:nvPr/>
        </p:nvPicPr>
        <p:blipFill>
          <a:blip r:embed="rId2" cstate="print"/>
          <a:stretch>
            <a:fillRect/>
          </a:stretch>
        </p:blipFill>
        <p:spPr>
          <a:xfrm>
            <a:off x="152401" y="152400"/>
            <a:ext cx="2344615" cy="609600"/>
          </a:xfrm>
          <a:prstGeom prst="rect">
            <a:avLst/>
          </a:prstGeom>
        </p:spPr>
      </p:pic>
      <p:pic>
        <p:nvPicPr>
          <p:cNvPr id="10" name="Picture 9">
            <a:extLst>
              <a:ext uri="{FF2B5EF4-FFF2-40B4-BE49-F238E27FC236}">
                <a16:creationId xmlns:a16="http://schemas.microsoft.com/office/drawing/2014/main" id="{589C185B-C83E-5F27-E055-C1FD9C23AFD3}"/>
              </a:ext>
            </a:extLst>
          </p:cNvPr>
          <p:cNvPicPr>
            <a:picLocks noChangeAspect="1"/>
          </p:cNvPicPr>
          <p:nvPr/>
        </p:nvPicPr>
        <p:blipFill>
          <a:blip r:embed="rId3"/>
          <a:stretch>
            <a:fillRect/>
          </a:stretch>
        </p:blipFill>
        <p:spPr>
          <a:xfrm>
            <a:off x="7925926" y="121506"/>
            <a:ext cx="1207523" cy="1142999"/>
          </a:xfrm>
          <a:prstGeom prst="rect">
            <a:avLst/>
          </a:prstGeom>
        </p:spPr>
      </p:pic>
    </p:spTree>
    <p:extLst>
      <p:ext uri="{BB962C8B-B14F-4D97-AF65-F5344CB8AC3E}">
        <p14:creationId xmlns:p14="http://schemas.microsoft.com/office/powerpoint/2010/main" val="328357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METHOD</a:t>
            </a:r>
          </a:p>
        </p:txBody>
      </p:sp>
      <p:sp>
        <p:nvSpPr>
          <p:cNvPr id="3" name="Content Placeholder 2"/>
          <p:cNvSpPr>
            <a:spLocks noGrp="1"/>
          </p:cNvSpPr>
          <p:nvPr>
            <p:ph idx="1"/>
          </p:nvPr>
        </p:nvSpPr>
        <p:spPr>
          <a:xfrm>
            <a:off x="457200" y="1609168"/>
            <a:ext cx="8229600" cy="4525963"/>
          </a:xfrm>
        </p:spPr>
        <p:txBody>
          <a:bodyPr>
            <a:normAutofit/>
          </a:bodyPr>
          <a:lstStyle/>
          <a:p>
            <a:pPr algn="just"/>
            <a:r>
              <a:rPr lang="en-US" sz="2000" dirty="0">
                <a:latin typeface="Times New Roman" panose="02020603050405020304" pitchFamily="18" charset="0"/>
                <a:cs typeface="Times New Roman" panose="02020603050405020304" pitchFamily="18" charset="0"/>
              </a:rPr>
              <a:t>Our team researchers designed a system that utilizes pairs of insulated metal plates that are placed on the ground. </a:t>
            </a:r>
          </a:p>
          <a:p>
            <a:pPr algn="just"/>
            <a:r>
              <a:rPr lang="en-US" sz="2000" dirty="0">
                <a:latin typeface="Times New Roman" panose="02020603050405020304" pitchFamily="18" charset="0"/>
                <a:cs typeface="Times New Roman" panose="02020603050405020304" pitchFamily="18" charset="0"/>
              </a:rPr>
              <a:t>These are connected to a power line through a matching network and a high-frequency inverter. </a:t>
            </a:r>
          </a:p>
          <a:p>
            <a:pPr algn="just"/>
            <a:r>
              <a:rPr lang="en-US" sz="2000" dirty="0">
                <a:latin typeface="Times New Roman" panose="02020603050405020304" pitchFamily="18" charset="0"/>
                <a:cs typeface="Times New Roman" panose="02020603050405020304" pitchFamily="18" charset="0"/>
              </a:rPr>
              <a:t>These plates create oscillating electric fields that attract and repel charges in metal plates attached to the underside of the moving vehicles. </a:t>
            </a:r>
          </a:p>
          <a:p>
            <a:pPr algn="just"/>
            <a:r>
              <a:rPr lang="en-US" sz="2000" dirty="0">
                <a:latin typeface="Times New Roman" panose="02020603050405020304" pitchFamily="18" charset="0"/>
                <a:cs typeface="Times New Roman" panose="02020603050405020304" pitchFamily="18" charset="0"/>
              </a:rPr>
              <a:t>A high-frequency current is then driven, and rectified, through a circuit on the vehicle, where it charges the vehicle's battery. </a:t>
            </a:r>
          </a:p>
          <a:p>
            <a:pPr algn="just"/>
            <a:r>
              <a:rPr lang="en-US" sz="2000" dirty="0">
                <a:latin typeface="Times New Roman" panose="02020603050405020304" pitchFamily="18" charset="0"/>
                <a:cs typeface="Times New Roman" panose="02020603050405020304" pitchFamily="18" charset="0"/>
              </a:rPr>
              <a:t>Their system does not require materials such as ferrite and it can operate at much higher frequencies.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add obstacle detector with Bluetooth module </a:t>
            </a:r>
          </a:p>
        </p:txBody>
      </p:sp>
      <p:sp>
        <p:nvSpPr>
          <p:cNvPr id="4" name="Date Placeholder 3"/>
          <p:cNvSpPr>
            <a:spLocks noGrp="1"/>
          </p:cNvSpPr>
          <p:nvPr>
            <p:ph type="dt" sz="half" idx="10"/>
          </p:nvPr>
        </p:nvSpPr>
        <p:spPr/>
        <p:txBody>
          <a:bodyPr/>
          <a:lstStyle/>
          <a:p>
            <a:r>
              <a:rPr lang="en-US" dirty="0"/>
              <a:t>26.11.2022</a:t>
            </a:r>
          </a:p>
          <a:p>
            <a:endParaRPr lang="en-US" dirty="0"/>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6</a:t>
            </a:fld>
            <a:endParaRPr lang="en-US"/>
          </a:p>
        </p:txBody>
      </p:sp>
      <p:pic>
        <p:nvPicPr>
          <p:cNvPr id="7" name="Picture 6" descr="m.k.png"/>
          <p:cNvPicPr>
            <a:picLocks noChangeAspect="1"/>
          </p:cNvPicPr>
          <p:nvPr/>
        </p:nvPicPr>
        <p:blipFill>
          <a:blip r:embed="rId3" cstate="print"/>
          <a:stretch>
            <a:fillRect/>
          </a:stretch>
        </p:blipFill>
        <p:spPr>
          <a:xfrm>
            <a:off x="152401" y="152400"/>
            <a:ext cx="2637692" cy="685800"/>
          </a:xfrm>
          <a:prstGeom prst="rect">
            <a:avLst/>
          </a:prstGeom>
        </p:spPr>
      </p:pic>
      <p:pic>
        <p:nvPicPr>
          <p:cNvPr id="10" name="Picture 9">
            <a:extLst>
              <a:ext uri="{FF2B5EF4-FFF2-40B4-BE49-F238E27FC236}">
                <a16:creationId xmlns:a16="http://schemas.microsoft.com/office/drawing/2014/main" id="{E81BD05D-8E83-2E0B-67EE-AE7CC31C7EB6}"/>
              </a:ext>
            </a:extLst>
          </p:cNvPr>
          <p:cNvPicPr>
            <a:picLocks noChangeAspect="1"/>
          </p:cNvPicPr>
          <p:nvPr/>
        </p:nvPicPr>
        <p:blipFill>
          <a:blip r:embed="rId4"/>
          <a:stretch>
            <a:fillRect/>
          </a:stretch>
        </p:blipFill>
        <p:spPr>
          <a:xfrm>
            <a:off x="8067199" y="1172"/>
            <a:ext cx="905643" cy="857250"/>
          </a:xfrm>
          <a:prstGeom prst="rect">
            <a:avLst/>
          </a:prstGeom>
        </p:spPr>
      </p:pic>
    </p:spTree>
    <p:extLst>
      <p:ext uri="{BB962C8B-B14F-4D97-AF65-F5344CB8AC3E}">
        <p14:creationId xmlns:p14="http://schemas.microsoft.com/office/powerpoint/2010/main" val="198075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357253"/>
          </a:xfrm>
        </p:spPr>
        <p:txBody>
          <a:bodyPr>
            <a:normAutofit/>
          </a:bodyPr>
          <a:lstStyle/>
          <a:p>
            <a:r>
              <a:rPr lang="en-US" dirty="0">
                <a:latin typeface="Times New Roman" pitchFamily="18" charset="0"/>
                <a:cs typeface="Times New Roman" pitchFamily="18" charset="0"/>
              </a:rPr>
              <a:t>COMPONENTS REQUIRED</a:t>
            </a:r>
          </a:p>
        </p:txBody>
      </p:sp>
      <p:sp>
        <p:nvSpPr>
          <p:cNvPr id="3" name="Content Placeholder 2"/>
          <p:cNvSpPr>
            <a:spLocks noGrp="1"/>
          </p:cNvSpPr>
          <p:nvPr>
            <p:ph sz="half" idx="1"/>
          </p:nvPr>
        </p:nvSpPr>
        <p:spPr>
          <a:xfrm>
            <a:off x="114300" y="2057400"/>
            <a:ext cx="5257800" cy="4525963"/>
          </a:xfrm>
        </p:spPr>
        <p:txBody>
          <a:bodyPr>
            <a:normAutofit/>
          </a:bodyPr>
          <a:lstStyle/>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Battery </a:t>
            </a:r>
          </a:p>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ultrasonic  Sensor</a:t>
            </a:r>
          </a:p>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Vehicle Body Wheels Switches</a:t>
            </a:r>
          </a:p>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Resistors, Capacitors</a:t>
            </a:r>
          </a:p>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Transistors Cables and Connectors</a:t>
            </a:r>
          </a:p>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Arduino </a:t>
            </a:r>
          </a:p>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Bluetooth module</a:t>
            </a:r>
          </a:p>
          <a:p>
            <a:pPr marL="400050" indent="-285750">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Servo </a:t>
            </a:r>
          </a:p>
        </p:txBody>
      </p:sp>
      <p:sp>
        <p:nvSpPr>
          <p:cNvPr id="5" name="Date Placeholder 4"/>
          <p:cNvSpPr>
            <a:spLocks noGrp="1"/>
          </p:cNvSpPr>
          <p:nvPr>
            <p:ph type="dt" sz="half" idx="10"/>
          </p:nvPr>
        </p:nvSpPr>
        <p:spPr/>
        <p:txBody>
          <a:bodyPr/>
          <a:lstStyle/>
          <a:p>
            <a:r>
              <a:rPr lang="en-US" dirty="0"/>
              <a:t>26.11.2022</a:t>
            </a:r>
          </a:p>
          <a:p>
            <a:endParaRPr lang="en-US" dirty="0"/>
          </a:p>
        </p:txBody>
      </p:sp>
      <p:sp>
        <p:nvSpPr>
          <p:cNvPr id="6" name="Footer Placeholder 5"/>
          <p:cNvSpPr>
            <a:spLocks noGrp="1"/>
          </p:cNvSpPr>
          <p:nvPr>
            <p:ph type="ftr" sz="quarter" idx="11"/>
          </p:nvPr>
        </p:nvSpPr>
        <p:spPr/>
        <p:txBody>
          <a:bodyPr/>
          <a:lstStyle/>
          <a:p>
            <a:r>
              <a:rPr lang="en-US"/>
              <a:t>M.kumarasamy College Of Engineering</a:t>
            </a:r>
          </a:p>
        </p:txBody>
      </p:sp>
      <p:sp>
        <p:nvSpPr>
          <p:cNvPr id="7" name="Slide Number Placeholder 6"/>
          <p:cNvSpPr>
            <a:spLocks noGrp="1"/>
          </p:cNvSpPr>
          <p:nvPr>
            <p:ph type="sldNum" sz="quarter" idx="12"/>
          </p:nvPr>
        </p:nvSpPr>
        <p:spPr/>
        <p:txBody>
          <a:bodyPr/>
          <a:lstStyle/>
          <a:p>
            <a:fld id="{EA1C828D-6B1F-4A22-B94F-0F51095C465C}" type="slidenum">
              <a:rPr lang="en-US" smtClean="0"/>
              <a:t>7</a:t>
            </a:fld>
            <a:endParaRPr lang="en-US"/>
          </a:p>
        </p:txBody>
      </p:sp>
      <p:pic>
        <p:nvPicPr>
          <p:cNvPr id="9" name="Picture 8" descr="inlogo.jpg"/>
          <p:cNvPicPr>
            <a:picLocks noChangeAspect="1"/>
          </p:cNvPicPr>
          <p:nvPr/>
        </p:nvPicPr>
        <p:blipFill>
          <a:blip r:embed="rId2"/>
          <a:stretch>
            <a:fillRect/>
          </a:stretch>
        </p:blipFill>
        <p:spPr>
          <a:xfrm>
            <a:off x="21336" y="0"/>
            <a:ext cx="2721864" cy="1171575"/>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717" y="3540589"/>
            <a:ext cx="2143125" cy="2143125"/>
          </a:xfrm>
          <a:prstGeom prst="rect">
            <a:avLst/>
          </a:prstGeom>
        </p:spPr>
      </p:pic>
      <p:pic>
        <p:nvPicPr>
          <p:cNvPr id="12" name="Content Placeholder 11">
            <a:extLst>
              <a:ext uri="{FF2B5EF4-FFF2-40B4-BE49-F238E27FC236}">
                <a16:creationId xmlns:a16="http://schemas.microsoft.com/office/drawing/2014/main" id="{A4E279D5-47CB-2332-F035-D9236A0BB48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461071" y="1765996"/>
            <a:ext cx="1485900" cy="1438275"/>
          </a:xfrm>
        </p:spPr>
      </p:pic>
      <p:pic>
        <p:nvPicPr>
          <p:cNvPr id="18" name="Picture 17">
            <a:extLst>
              <a:ext uri="{FF2B5EF4-FFF2-40B4-BE49-F238E27FC236}">
                <a16:creationId xmlns:a16="http://schemas.microsoft.com/office/drawing/2014/main" id="{F2DAF760-B9C4-995F-B2D9-9BA134F81F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7399" y="2283126"/>
            <a:ext cx="1190625" cy="1771650"/>
          </a:xfrm>
          <a:prstGeom prst="rect">
            <a:avLst/>
          </a:prstGeom>
        </p:spPr>
      </p:pic>
      <p:pic>
        <p:nvPicPr>
          <p:cNvPr id="4" name="Picture 3">
            <a:extLst>
              <a:ext uri="{FF2B5EF4-FFF2-40B4-BE49-F238E27FC236}">
                <a16:creationId xmlns:a16="http://schemas.microsoft.com/office/drawing/2014/main" id="{68F34C0B-769A-A7C5-B6F8-854BFA2E7F63}"/>
              </a:ext>
            </a:extLst>
          </p:cNvPr>
          <p:cNvPicPr>
            <a:picLocks noChangeAspect="1"/>
          </p:cNvPicPr>
          <p:nvPr/>
        </p:nvPicPr>
        <p:blipFill>
          <a:blip r:embed="rId6"/>
          <a:stretch>
            <a:fillRect/>
          </a:stretch>
        </p:blipFill>
        <p:spPr>
          <a:xfrm>
            <a:off x="7872661" y="22274"/>
            <a:ext cx="1046521" cy="990600"/>
          </a:xfrm>
          <a:prstGeom prst="rect">
            <a:avLst/>
          </a:prstGeom>
        </p:spPr>
      </p:pic>
    </p:spTree>
    <p:extLst>
      <p:ext uri="{BB962C8B-B14F-4D97-AF65-F5344CB8AC3E}">
        <p14:creationId xmlns:p14="http://schemas.microsoft.com/office/powerpoint/2010/main" val="176443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CIRCUIT</a:t>
            </a:r>
          </a:p>
        </p:txBody>
      </p:sp>
      <p:sp>
        <p:nvSpPr>
          <p:cNvPr id="4" name="Date Placeholder 3"/>
          <p:cNvSpPr>
            <a:spLocks noGrp="1"/>
          </p:cNvSpPr>
          <p:nvPr>
            <p:ph type="dt" sz="half" idx="10"/>
          </p:nvPr>
        </p:nvSpPr>
        <p:spPr/>
        <p:txBody>
          <a:bodyPr/>
          <a:lstStyle/>
          <a:p>
            <a:r>
              <a:rPr lang="en-US" dirty="0"/>
              <a:t>26.11.2022</a:t>
            </a:r>
          </a:p>
          <a:p>
            <a:endParaRPr lang="en-US" dirty="0"/>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a:xfrm>
            <a:off x="6781800" y="6210771"/>
            <a:ext cx="2133600" cy="365125"/>
          </a:xfrm>
        </p:spPr>
        <p:txBody>
          <a:bodyPr/>
          <a:lstStyle/>
          <a:p>
            <a:fld id="{EA1C828D-6B1F-4A22-B94F-0F51095C465C}" type="slidenum">
              <a:rPr lang="en-US" smtClean="0"/>
              <a:t>8</a:t>
            </a:fld>
            <a:endParaRPr lang="en-US"/>
          </a:p>
        </p:txBody>
      </p:sp>
      <p:pic>
        <p:nvPicPr>
          <p:cNvPr id="8" name="Picture 7" descr="inlogo.jpg"/>
          <p:cNvPicPr>
            <a:picLocks noChangeAspect="1"/>
          </p:cNvPicPr>
          <p:nvPr/>
        </p:nvPicPr>
        <p:blipFill>
          <a:blip r:embed="rId2"/>
          <a:stretch>
            <a:fillRect/>
          </a:stretch>
        </p:blipFill>
        <p:spPr>
          <a:xfrm>
            <a:off x="21336" y="0"/>
            <a:ext cx="2721864" cy="1171575"/>
          </a:xfrm>
          <a:prstGeom prst="rect">
            <a:avLst/>
          </a:prstGeom>
        </p:spPr>
      </p:pic>
      <p:pic>
        <p:nvPicPr>
          <p:cNvPr id="7" name="Picture 6">
            <a:extLst>
              <a:ext uri="{FF2B5EF4-FFF2-40B4-BE49-F238E27FC236}">
                <a16:creationId xmlns:a16="http://schemas.microsoft.com/office/drawing/2014/main" id="{BC51221C-B602-6A31-2407-C9624FC04787}"/>
              </a:ext>
            </a:extLst>
          </p:cNvPr>
          <p:cNvPicPr>
            <a:picLocks noChangeAspect="1"/>
          </p:cNvPicPr>
          <p:nvPr/>
        </p:nvPicPr>
        <p:blipFill>
          <a:blip r:embed="rId3"/>
          <a:stretch>
            <a:fillRect/>
          </a:stretch>
        </p:blipFill>
        <p:spPr>
          <a:xfrm>
            <a:off x="7872661" y="22274"/>
            <a:ext cx="1046521" cy="990600"/>
          </a:xfrm>
          <a:prstGeom prst="rect">
            <a:avLst/>
          </a:prstGeom>
        </p:spPr>
      </p:pic>
      <p:pic>
        <p:nvPicPr>
          <p:cNvPr id="12" name="Content Placeholder 11">
            <a:extLst>
              <a:ext uri="{FF2B5EF4-FFF2-40B4-BE49-F238E27FC236}">
                <a16:creationId xmlns:a16="http://schemas.microsoft.com/office/drawing/2014/main" id="{74A6B7F9-89C3-6856-6554-F37A18CCFBA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42039" y="1494265"/>
            <a:ext cx="7030622" cy="3992563"/>
          </a:xfrm>
        </p:spPr>
      </p:pic>
    </p:spTree>
    <p:extLst>
      <p:ext uri="{BB962C8B-B14F-4D97-AF65-F5344CB8AC3E}">
        <p14:creationId xmlns:p14="http://schemas.microsoft.com/office/powerpoint/2010/main" val="428418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0B645-49FD-80C9-CF10-491DC99DE05B}"/>
              </a:ext>
            </a:extLst>
          </p:cNvPr>
          <p:cNvSpPr>
            <a:spLocks noGrp="1"/>
          </p:cNvSpPr>
          <p:nvPr>
            <p:ph type="dt" sz="half" idx="10"/>
          </p:nvPr>
        </p:nvSpPr>
        <p:spPr/>
        <p:txBody>
          <a:bodyPr/>
          <a:lstStyle/>
          <a:p>
            <a:r>
              <a:rPr lang="en-US" dirty="0"/>
              <a:t>26.11.2022</a:t>
            </a:r>
          </a:p>
          <a:p>
            <a:endParaRPr lang="en-US" dirty="0"/>
          </a:p>
        </p:txBody>
      </p:sp>
      <p:sp>
        <p:nvSpPr>
          <p:cNvPr id="3" name="Footer Placeholder 2">
            <a:extLst>
              <a:ext uri="{FF2B5EF4-FFF2-40B4-BE49-F238E27FC236}">
                <a16:creationId xmlns:a16="http://schemas.microsoft.com/office/drawing/2014/main" id="{635649C8-8EBE-8AAD-F9CD-C99B89A137A4}"/>
              </a:ext>
            </a:extLst>
          </p:cNvPr>
          <p:cNvSpPr>
            <a:spLocks noGrp="1"/>
          </p:cNvSpPr>
          <p:nvPr>
            <p:ph type="ftr" sz="quarter" idx="11"/>
          </p:nvPr>
        </p:nvSpPr>
        <p:spPr/>
        <p:txBody>
          <a:bodyPr/>
          <a:lstStyle/>
          <a:p>
            <a:r>
              <a:rPr lang="en-US"/>
              <a:t>M.KUMARASAMY COLLEGE OF ENGINEERING</a:t>
            </a:r>
          </a:p>
        </p:txBody>
      </p:sp>
      <p:sp>
        <p:nvSpPr>
          <p:cNvPr id="4" name="Slide Number Placeholder 3">
            <a:extLst>
              <a:ext uri="{FF2B5EF4-FFF2-40B4-BE49-F238E27FC236}">
                <a16:creationId xmlns:a16="http://schemas.microsoft.com/office/drawing/2014/main" id="{1933A69B-B733-6B7F-9E41-3FE09A3E75B5}"/>
              </a:ext>
            </a:extLst>
          </p:cNvPr>
          <p:cNvSpPr>
            <a:spLocks noGrp="1"/>
          </p:cNvSpPr>
          <p:nvPr>
            <p:ph type="sldNum" sz="quarter" idx="12"/>
          </p:nvPr>
        </p:nvSpPr>
        <p:spPr/>
        <p:txBody>
          <a:bodyPr/>
          <a:lstStyle/>
          <a:p>
            <a:fld id="{CD8B592C-F890-4E26-880A-5879F0F24328}" type="slidenum">
              <a:rPr lang="en-US" smtClean="0"/>
              <a:t>9</a:t>
            </a:fld>
            <a:endParaRPr lang="en-US"/>
          </a:p>
        </p:txBody>
      </p:sp>
      <p:pic>
        <p:nvPicPr>
          <p:cNvPr id="6" name="Picture 5">
            <a:extLst>
              <a:ext uri="{FF2B5EF4-FFF2-40B4-BE49-F238E27FC236}">
                <a16:creationId xmlns:a16="http://schemas.microsoft.com/office/drawing/2014/main" id="{FDA0FC78-CA8F-4092-AA14-341308E93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6525"/>
            <a:ext cx="3532088" cy="6063407"/>
          </a:xfrm>
          <a:prstGeom prst="rect">
            <a:avLst/>
          </a:prstGeom>
        </p:spPr>
      </p:pic>
    </p:spTree>
    <p:extLst>
      <p:ext uri="{BB962C8B-B14F-4D97-AF65-F5344CB8AC3E}">
        <p14:creationId xmlns:p14="http://schemas.microsoft.com/office/powerpoint/2010/main" val="3148481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839</Words>
  <Application>Microsoft Office PowerPoint</Application>
  <PresentationFormat>On-screen Show (4:3)</PresentationFormat>
  <Paragraphs>81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Times New Roman</vt:lpstr>
      <vt:lpstr>Wingdings</vt:lpstr>
      <vt:lpstr>Office Theme</vt:lpstr>
      <vt:lpstr>DEPARTMENT OF ELECTRONICS AND COMMUNICATION ENGINEERING  MINOR PROJECT 1 FINAL REVIEW SOLAR WIRELESS ELECTRIC VEHICLE WITH OBSTACLE DETECTOR  </vt:lpstr>
      <vt:lpstr>LIST OF CONTENT</vt:lpstr>
      <vt:lpstr>ABSTRACT</vt:lpstr>
      <vt:lpstr>LITERATURE SURVEY</vt:lpstr>
      <vt:lpstr>EXISTING METHOD</vt:lpstr>
      <vt:lpstr>NEW METHOD</vt:lpstr>
      <vt:lpstr>COMPONENTS REQUIRED</vt:lpstr>
      <vt:lpstr>CIRCUIT</vt:lpstr>
      <vt:lpstr>PowerPoint Presentation</vt:lpstr>
      <vt:lpstr>REFERENCE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ELECTRONICS ENGINEERING</dc:title>
  <dc:creator>admin</dc:creator>
  <cp:lastModifiedBy>nithish kumar</cp:lastModifiedBy>
  <cp:revision>64</cp:revision>
  <dcterms:created xsi:type="dcterms:W3CDTF">2021-02-13T14:38:08Z</dcterms:created>
  <dcterms:modified xsi:type="dcterms:W3CDTF">2024-01-28T06:46:17Z</dcterms:modified>
</cp:coreProperties>
</file>