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79" r:id="rId10"/>
    <p:sldId id="280" r:id="rId11"/>
    <p:sldId id="282" r:id="rId12"/>
    <p:sldId id="266" r:id="rId13"/>
    <p:sldId id="267" r:id="rId14"/>
    <p:sldId id="270" r:id="rId15"/>
    <p:sldId id="269" r:id="rId16"/>
    <p:sldId id="268" r:id="rId17"/>
    <p:sldId id="277" r:id="rId18"/>
    <p:sldId id="272" r:id="rId19"/>
    <p:sldId id="278" r:id="rId20"/>
    <p:sldId id="271" r:id="rId21"/>
    <p:sldId id="273" r:id="rId22"/>
    <p:sldId id="276" r:id="rId23"/>
    <p:sldId id="275" r:id="rId24"/>
    <p:sldId id="283" r:id="rId25"/>
    <p:sldId id="284" r:id="rId26"/>
    <p:sldId id="291" r:id="rId27"/>
    <p:sldId id="293" r:id="rId28"/>
    <p:sldId id="294" r:id="rId29"/>
    <p:sldId id="286" r:id="rId30"/>
    <p:sldId id="285" r:id="rId31"/>
    <p:sldId id="287" r:id="rId32"/>
    <p:sldId id="290" r:id="rId33"/>
    <p:sldId id="289" r:id="rId34"/>
    <p:sldId id="288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Gill Sans" panose="020B0604020202020204" charset="0"/>
      <p:regular r:id="rId41"/>
      <p:bold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4560D-4E59-45CF-BADE-D622D36A664E}" v="888" dt="2022-11-19T18:28:44.760"/>
    <p1510:client id="{0F95B3EF-F587-4724-8D00-2DD840B4230A}" v="2879" dt="2022-11-29T05:22:43.453"/>
    <p1510:client id="{158EF4F3-AEFD-41B3-A63D-C349E6EFEE14}" v="1845" dt="2022-12-17T16:28:47.413"/>
    <p1510:client id="{4423CAAF-3162-4256-8386-224B8112F119}" v="1" dt="2022-11-28T11:20:36.725"/>
    <p1510:client id="{4A867413-7BED-41D5-A93F-978B4FA83218}" v="26" dt="2022-11-26T12:25:28.945"/>
    <p1510:client id="{5AAD8D3A-432E-457F-8E01-C90357481168}" v="295" dt="2022-11-25T12:16:55.248"/>
    <p1510:client id="{9201ACD3-90FA-4C11-84AC-E6A67764EA88}" v="2120" dt="2022-11-21T17:44:19.863"/>
    <p1510:client id="{B996970E-296A-4BE0-B784-1D0D22C118A2}" v="1048" dt="2022-12-21T06:26:58.770"/>
    <p1510:client id="{DCF40590-CB83-4DE5-99FC-A629E7C2DF95}" v="3" dt="2022-11-24T08:22:43.462"/>
    <p1510:client id="{EEEE24E2-8746-44A4-B26F-896F0D7DE93C}" v="5376" dt="2022-11-27T18:00:02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inux.die.net/man/1/n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emu.org/docs/master/system/target-arm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517585" y="755508"/>
            <a:ext cx="7957867" cy="146721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-US" sz="4000" b="1" u="none" dirty="0">
                <a:latin typeface="Arial"/>
              </a:rPr>
              <a:t>System Programming using C</a:t>
            </a:r>
            <a:endParaRPr lang="en-US" sz="4000" b="1">
              <a:latin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067519" y="2270207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en-US" sz="3200" b="1" dirty="0"/>
              <a:t>Chapter 1 : Building an Executable</a:t>
            </a:r>
            <a:endParaRPr lang="en-US" sz="3200" b="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3FD136D-06BB-2952-7D15-470D3703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5" y="74273"/>
            <a:ext cx="7886700" cy="449915"/>
          </a:xfrm>
        </p:spPr>
        <p:txBody>
          <a:bodyPr/>
          <a:lstStyle/>
          <a:p>
            <a:r>
              <a:rPr lang="en-US" sz="2800" b="1" u="none" dirty="0"/>
              <a:t>C Startup Code 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CA2C-FF7B-FEA4-8D59-BAF4D18E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1" y="471149"/>
            <a:ext cx="5074557" cy="4605970"/>
          </a:xfrm>
        </p:spPr>
        <p:txBody>
          <a:bodyPr/>
          <a:lstStyle/>
          <a:p>
            <a:pPr marL="139700" indent="0">
              <a:buNone/>
            </a:pPr>
            <a:r>
              <a:rPr lang="en-US" sz="1200" b="1" dirty="0"/>
              <a:t>Initialize the .data section :</a:t>
            </a:r>
            <a:endParaRPr lang="en-US" sz="1200" dirty="0"/>
          </a:p>
          <a:p>
            <a:pPr marL="274320"/>
            <a:r>
              <a:rPr lang="en-US" sz="1200" dirty="0"/>
              <a:t>This section is defined in the linker script with different VMA (Virtual address) and LMA (Load address).</a:t>
            </a:r>
          </a:p>
          <a:p>
            <a:pPr marL="274320"/>
            <a:r>
              <a:rPr lang="en-US" sz="1200" dirty="0"/>
              <a:t>Since it has to be </a:t>
            </a:r>
            <a:r>
              <a:rPr lang="en-US" sz="1200" b="1" dirty="0"/>
              <a:t>loaded to</a:t>
            </a:r>
            <a:r>
              <a:rPr lang="en-US" sz="1200" dirty="0"/>
              <a:t> </a:t>
            </a:r>
            <a:r>
              <a:rPr lang="en-US" sz="1200" b="1" dirty="0"/>
              <a:t>Flash</a:t>
            </a:r>
            <a:r>
              <a:rPr lang="en-US" sz="1200" dirty="0"/>
              <a:t>, but </a:t>
            </a:r>
            <a:r>
              <a:rPr lang="en-US" sz="1200" b="1" dirty="0"/>
              <a:t>used from RAM </a:t>
            </a:r>
            <a:r>
              <a:rPr lang="en-US" sz="1200" dirty="0"/>
              <a:t>when the execution starts.</a:t>
            </a:r>
          </a:p>
          <a:p>
            <a:pPr marL="274320"/>
            <a:r>
              <a:rPr lang="en-US" sz="1200" dirty="0"/>
              <a:t>To make sure that all C code can use the initialized data within the .data section, it has to be copied over from Flash to RAM by the startup code.</a:t>
            </a:r>
          </a:p>
          <a:p>
            <a:pPr marL="274320"/>
            <a:r>
              <a:rPr lang="en-US" sz="1200" dirty="0"/>
              <a:t>To accomplish this it uses the following symbols defined by the linker: </a:t>
            </a:r>
            <a:r>
              <a:rPr lang="en-US" sz="1200" b="1" dirty="0"/>
              <a:t>_</a:t>
            </a:r>
            <a:r>
              <a:rPr lang="en-US" sz="1200" b="1" dirty="0" err="1"/>
              <a:t>flash_sdata</a:t>
            </a:r>
            <a:r>
              <a:rPr lang="en-US" sz="1200" dirty="0"/>
              <a:t>,</a:t>
            </a:r>
            <a:r>
              <a:rPr lang="en-US" sz="1200" b="1" dirty="0"/>
              <a:t> _</a:t>
            </a:r>
            <a:r>
              <a:rPr lang="en-US" sz="1200" b="1" dirty="0" err="1"/>
              <a:t>sram_sdata</a:t>
            </a:r>
            <a:r>
              <a:rPr lang="en-US" sz="1200" dirty="0"/>
              <a:t> and </a:t>
            </a:r>
            <a:r>
              <a:rPr lang="en-US" sz="1200" b="1" dirty="0"/>
              <a:t>_</a:t>
            </a:r>
            <a:r>
              <a:rPr lang="en-US" sz="1200" b="1" dirty="0" err="1"/>
              <a:t>sram_edata</a:t>
            </a:r>
            <a:r>
              <a:rPr lang="en-US" sz="1200" b="1" dirty="0"/>
              <a:t>.</a:t>
            </a:r>
          </a:p>
          <a:p>
            <a:pPr marL="139700" indent="0">
              <a:buNone/>
            </a:pPr>
            <a:r>
              <a:rPr lang="en-US" sz="1200" b="1" dirty="0"/>
              <a:t>Initialize the .</a:t>
            </a:r>
            <a:r>
              <a:rPr lang="en-US" sz="1200" b="1" dirty="0" err="1"/>
              <a:t>bss</a:t>
            </a:r>
            <a:r>
              <a:rPr lang="en-US" sz="1200" b="1" dirty="0"/>
              <a:t> section to zero:</a:t>
            </a:r>
            <a:endParaRPr lang="en-US" sz="1200" dirty="0"/>
          </a:p>
          <a:p>
            <a:pPr marL="274320" indent="-285750"/>
            <a:r>
              <a:rPr lang="en-US" sz="1200" dirty="0"/>
              <a:t>It uses the symbols </a:t>
            </a:r>
            <a:r>
              <a:rPr lang="en-US" sz="1200" b="1" dirty="0"/>
              <a:t>_</a:t>
            </a:r>
            <a:r>
              <a:rPr lang="en-US" sz="1200" b="1" dirty="0" err="1"/>
              <a:t>sram_sbss</a:t>
            </a:r>
            <a:r>
              <a:rPr lang="en-US" sz="1200" dirty="0"/>
              <a:t>  and </a:t>
            </a:r>
            <a:r>
              <a:rPr lang="en-US" sz="1200" b="1" dirty="0"/>
              <a:t>_</a:t>
            </a:r>
            <a:r>
              <a:rPr lang="en-US" sz="1200" b="1" dirty="0" err="1"/>
              <a:t>sram_ebss</a:t>
            </a:r>
            <a:r>
              <a:rPr lang="en-US" sz="1200" dirty="0"/>
              <a:t>  to obtain the address range that should be set to zero. </a:t>
            </a:r>
          </a:p>
          <a:p>
            <a:pPr marL="274320" indent="-285750"/>
            <a:r>
              <a:rPr lang="en-US" sz="1200" dirty="0"/>
              <a:t>These symbols are defined in the linker script.</a:t>
            </a:r>
            <a:endParaRPr lang="en-US" dirty="0"/>
          </a:p>
          <a:p>
            <a:pPr>
              <a:buNone/>
            </a:pPr>
            <a:r>
              <a:rPr lang="en-US" sz="1200" b="1" dirty="0"/>
              <a:t>_</a:t>
            </a:r>
            <a:r>
              <a:rPr lang="en-US" sz="1200" b="1" dirty="0" err="1"/>
              <a:t>Reset_Handler</a:t>
            </a:r>
            <a:r>
              <a:rPr lang="en-US" sz="1200" b="1" dirty="0"/>
              <a:t>:</a:t>
            </a:r>
            <a:endParaRPr lang="en-US" sz="1200" dirty="0"/>
          </a:p>
          <a:p>
            <a:pPr marL="274320">
              <a:spcBef>
                <a:spcPts val="600"/>
              </a:spcBef>
            </a:pPr>
            <a:r>
              <a:rPr lang="en-US" sz="1200" dirty="0"/>
              <a:t>When a reset occurs it will start executing the code at the address indicated by the </a:t>
            </a:r>
            <a:r>
              <a:rPr lang="en-US" sz="1200" b="1" dirty="0"/>
              <a:t>_</a:t>
            </a:r>
            <a:r>
              <a:rPr lang="en-US" sz="1200" b="1" dirty="0" err="1"/>
              <a:t>Reset_Handler</a:t>
            </a:r>
            <a:r>
              <a:rPr lang="en-US" sz="1200" dirty="0"/>
              <a:t> function pointer.</a:t>
            </a:r>
            <a:endParaRPr lang="en-US" sz="1200"/>
          </a:p>
          <a:p>
            <a:pPr marL="274320">
              <a:spcBef>
                <a:spcPts val="600"/>
              </a:spcBef>
            </a:pPr>
            <a:r>
              <a:rPr lang="en-US" sz="1200" b="1" dirty="0"/>
              <a:t>This is where we setup and call main().</a:t>
            </a:r>
          </a:p>
          <a:p>
            <a:pPr marL="274320">
              <a:spcBef>
                <a:spcPts val="600"/>
              </a:spcBef>
            </a:pPr>
            <a:r>
              <a:rPr lang="en-US" sz="1200" dirty="0"/>
              <a:t>We'll create a separate section .startup so this resides immediately after the vector table</a:t>
            </a:r>
          </a:p>
          <a:p>
            <a:endParaRPr lang="en-US" sz="1200" dirty="0"/>
          </a:p>
          <a:p>
            <a:endParaRPr lang="en-US" sz="1200" dirty="0"/>
          </a:p>
          <a:p>
            <a:pPr marL="139700" indent="0">
              <a:buNone/>
            </a:pPr>
            <a:endParaRPr lang="en-US" sz="1400" dirty="0"/>
          </a:p>
          <a:p>
            <a:endParaRPr lang="en-US" sz="1200" b="1" dirty="0"/>
          </a:p>
          <a:p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F046AE-23A2-80E1-E349-F26A67769114}"/>
              </a:ext>
            </a:extLst>
          </p:cNvPr>
          <p:cNvGrpSpPr/>
          <p:nvPr/>
        </p:nvGrpSpPr>
        <p:grpSpPr>
          <a:xfrm>
            <a:off x="3246663" y="747484"/>
            <a:ext cx="5708650" cy="4319114"/>
            <a:chOff x="3246663" y="747484"/>
            <a:chExt cx="5708650" cy="43191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28A599-8F26-B297-3D6E-8D46E6D9206F}"/>
                </a:ext>
              </a:extLst>
            </p:cNvPr>
            <p:cNvGrpSpPr/>
            <p:nvPr/>
          </p:nvGrpSpPr>
          <p:grpSpPr>
            <a:xfrm>
              <a:off x="5876471" y="748188"/>
              <a:ext cx="3078842" cy="4318410"/>
              <a:chOff x="5876471" y="748188"/>
              <a:chExt cx="3078842" cy="4318410"/>
            </a:xfrm>
          </p:grpSpPr>
          <p:pic>
            <p:nvPicPr>
              <p:cNvPr id="7" name="Picture 7">
                <a:extLst>
                  <a:ext uri="{FF2B5EF4-FFF2-40B4-BE49-F238E27FC236}">
                    <a16:creationId xmlns:a16="http://schemas.microsoft.com/office/drawing/2014/main" id="{3A96CA40-109B-313A-E433-15E4C122C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76471" y="748188"/>
                <a:ext cx="3078842" cy="431841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E4C3720-84D3-82B9-F4BE-13C29709C5D4}"/>
                  </a:ext>
                </a:extLst>
              </p:cNvPr>
              <p:cNvSpPr/>
              <p:nvPr/>
            </p:nvSpPr>
            <p:spPr>
              <a:xfrm>
                <a:off x="6050642" y="1070427"/>
                <a:ext cx="2848428" cy="143328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47DDF8-70B0-B42F-4504-70B558AC051B}"/>
                  </a:ext>
                </a:extLst>
              </p:cNvPr>
              <p:cNvSpPr/>
              <p:nvPr/>
            </p:nvSpPr>
            <p:spPr>
              <a:xfrm>
                <a:off x="6086926" y="2576283"/>
                <a:ext cx="2812143" cy="1133929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prstDash val="dash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F07F47-9901-751E-EB78-B3D5F8A9667B}"/>
                  </a:ext>
                </a:extLst>
              </p:cNvPr>
              <p:cNvSpPr/>
              <p:nvPr/>
            </p:nvSpPr>
            <p:spPr>
              <a:xfrm>
                <a:off x="6086925" y="3819067"/>
                <a:ext cx="1360715" cy="3265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00F595-5EFB-64FC-B6E0-B15F7617397C}"/>
                </a:ext>
              </a:extLst>
            </p:cNvPr>
            <p:cNvGrpSpPr/>
            <p:nvPr/>
          </p:nvGrpSpPr>
          <p:grpSpPr>
            <a:xfrm>
              <a:off x="3246663" y="747484"/>
              <a:ext cx="2804886" cy="3782783"/>
              <a:chOff x="3246663" y="747484"/>
              <a:chExt cx="2804886" cy="3782783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00CA4111-FB7C-2CE6-0575-290EB1646A95}"/>
                  </a:ext>
                </a:extLst>
              </p:cNvPr>
              <p:cNvCxnSpPr/>
              <p:nvPr/>
            </p:nvCxnSpPr>
            <p:spPr>
              <a:xfrm flipH="1" flipV="1">
                <a:off x="3246663" y="2915555"/>
                <a:ext cx="2804886" cy="219530"/>
              </a:xfrm>
              <a:prstGeom prst="bentConnector3">
                <a:avLst/>
              </a:prstGeom>
              <a:ln>
                <a:solidFill>
                  <a:schemeClr val="accent4"/>
                </a:solidFill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1223D802-4B8D-93FF-1A9E-92B30DF73A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72376" y="747484"/>
                <a:ext cx="2070101" cy="1153886"/>
              </a:xfrm>
              <a:prstGeom prst="bentConnector3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08D28AC7-5605-3DB0-EECA-C32B36F7EF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1804" y="3960583"/>
                <a:ext cx="2650672" cy="569684"/>
              </a:xfrm>
              <a:prstGeom prst="bentConnector3">
                <a:avLst/>
              </a:prstGeom>
              <a:ln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159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8089-E9D6-6057-0773-16F13A61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508" y="779577"/>
            <a:ext cx="8240485" cy="41070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/>
              <a:t>"</a:t>
            </a:r>
            <a:r>
              <a:rPr lang="en-US" sz="1200" b="1" dirty="0" err="1"/>
              <a:t>Startup.c</a:t>
            </a:r>
            <a:r>
              <a:rPr lang="en-US" sz="1200" b="1" dirty="0"/>
              <a:t>" </a:t>
            </a:r>
            <a:r>
              <a:rPr lang="en-US" sz="1200" dirty="0"/>
              <a:t>file contains source code for C Startup.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Compile the Startup Code using command:</a:t>
            </a:r>
            <a:endParaRPr lang="en-US" dirty="0"/>
          </a:p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arm-none-</a:t>
            </a:r>
            <a:r>
              <a:rPr lang="en-US" sz="1200" b="1" dirty="0" err="1"/>
              <a:t>eabi</a:t>
            </a:r>
            <a:r>
              <a:rPr lang="en-US" sz="1200" b="1" dirty="0"/>
              <a:t>-</a:t>
            </a:r>
            <a:r>
              <a:rPr lang="en-US" sz="1200" b="1" dirty="0" err="1"/>
              <a:t>gcc</a:t>
            </a:r>
            <a:r>
              <a:rPr lang="en-US" sz="1200" b="1" dirty="0"/>
              <a:t> -c -</a:t>
            </a:r>
            <a:r>
              <a:rPr lang="en-US" sz="1200" b="1" dirty="0" err="1"/>
              <a:t>mcpu</a:t>
            </a:r>
            <a:r>
              <a:rPr lang="en-US" sz="1200" b="1" dirty="0"/>
              <a:t>=cortex-m3 -</a:t>
            </a:r>
            <a:r>
              <a:rPr lang="en-US" sz="1200" b="1" dirty="0" err="1"/>
              <a:t>mthumb</a:t>
            </a:r>
            <a:r>
              <a:rPr lang="en-US" sz="1200" b="1" dirty="0"/>
              <a:t> -g </a:t>
            </a:r>
            <a:r>
              <a:rPr lang="en-US" sz="1200" b="1" dirty="0" err="1"/>
              <a:t>startup.c</a:t>
            </a:r>
            <a:r>
              <a:rPr lang="en-US" sz="1200" b="1" dirty="0"/>
              <a:t> -o </a:t>
            </a:r>
            <a:r>
              <a:rPr lang="en-US" sz="1200" b="1" dirty="0" err="1"/>
              <a:t>startup.o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2ACAB4-81D6-4D6C-6050-4EA4F1BA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5" y="74273"/>
            <a:ext cx="7886700" cy="449915"/>
          </a:xfrm>
        </p:spPr>
        <p:txBody>
          <a:bodyPr/>
          <a:lstStyle/>
          <a:p>
            <a:r>
              <a:rPr lang="en-US" sz="2800" b="1" u="none" dirty="0"/>
              <a:t>C Startup Code contd..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1DF5C-1D89-5CC0-7B72-7E35DD27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43" y="1639808"/>
            <a:ext cx="5881914" cy="8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6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537-EC8D-677A-8DD5-C3782A3A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65" y="143501"/>
            <a:ext cx="7886700" cy="522964"/>
          </a:xfrm>
        </p:spPr>
        <p:txBody>
          <a:bodyPr/>
          <a:lstStyle/>
          <a:p>
            <a:r>
              <a:rPr lang="en-US" b="1" u="none" dirty="0"/>
              <a:t>Linking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67F5A-804A-B7C7-591F-D5FC91CB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598" y="867903"/>
            <a:ext cx="8769015" cy="3965242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/>
              <a:t>What is linker?</a:t>
            </a:r>
            <a:endParaRPr lang="en-US" dirty="0"/>
          </a:p>
          <a:p>
            <a:r>
              <a:rPr lang="en-US" sz="1400" dirty="0"/>
              <a:t>We say “</a:t>
            </a:r>
            <a:r>
              <a:rPr lang="en-US" sz="1400" b="1" dirty="0"/>
              <a:t>compilation</a:t>
            </a:r>
            <a:r>
              <a:rPr lang="en-US" sz="1400" dirty="0"/>
              <a:t>” when referring to the process by which </a:t>
            </a:r>
            <a:r>
              <a:rPr lang="en-US" sz="1400" b="1" dirty="0"/>
              <a:t>source code is built into an executable file</a:t>
            </a:r>
            <a:r>
              <a:rPr lang="en-US" sz="1400" dirty="0"/>
              <a:t>.</a:t>
            </a:r>
            <a:endParaRPr lang="en-US" sz="1400"/>
          </a:p>
          <a:p>
            <a:r>
              <a:rPr lang="en-US" sz="1400" dirty="0"/>
              <a:t>In previous steps we compiled the C code: '</a:t>
            </a:r>
            <a:r>
              <a:rPr lang="en-US" sz="1400" b="1" dirty="0" err="1"/>
              <a:t>main.c</a:t>
            </a:r>
            <a:r>
              <a:rPr lang="en-US" sz="1400" dirty="0"/>
              <a:t>' &amp; assembly code : </a:t>
            </a:r>
            <a:r>
              <a:rPr lang="en-US" sz="1400" b="1" dirty="0" err="1"/>
              <a:t>startup.s</a:t>
            </a:r>
            <a:r>
              <a:rPr lang="en-US" sz="1400" b="1" dirty="0"/>
              <a:t>. </a:t>
            </a:r>
            <a:r>
              <a:rPr lang="en-US" sz="1400" dirty="0"/>
              <a:t>Both those compilation created the object files </a:t>
            </a:r>
            <a:r>
              <a:rPr lang="en-US" sz="1400" b="1" dirty="0" err="1"/>
              <a:t>main.o</a:t>
            </a:r>
            <a:r>
              <a:rPr lang="en-US" sz="1400" dirty="0"/>
              <a:t> &amp; </a:t>
            </a:r>
            <a:r>
              <a:rPr lang="en-US" sz="1400" b="1" dirty="0" err="1"/>
              <a:t>startup.o</a:t>
            </a:r>
            <a:r>
              <a:rPr lang="en-US" sz="1400" b="1" dirty="0"/>
              <a:t>.</a:t>
            </a:r>
          </a:p>
          <a:p>
            <a:r>
              <a:rPr lang="en-US" sz="1400" dirty="0"/>
              <a:t>Linking process  comes after the compilation. </a:t>
            </a:r>
            <a:endParaRPr lang="en-US" sz="1400" b="1" dirty="0"/>
          </a:p>
          <a:p>
            <a:r>
              <a:rPr lang="en-US" sz="1400" dirty="0"/>
              <a:t>Whether we use an </a:t>
            </a:r>
            <a:r>
              <a:rPr lang="en-US" sz="1400" b="1" dirty="0"/>
              <a:t>IDE </a:t>
            </a:r>
            <a:r>
              <a:rPr lang="en-US" sz="1400" dirty="0"/>
              <a:t>or </a:t>
            </a:r>
            <a:r>
              <a:rPr lang="en-US" sz="1400" b="1" dirty="0"/>
              <a:t>GCC </a:t>
            </a:r>
            <a:r>
              <a:rPr lang="en-US" sz="1400" dirty="0"/>
              <a:t>from the command line, </a:t>
            </a:r>
            <a:r>
              <a:rPr lang="en-US" sz="1400" b="1" dirty="0"/>
              <a:t>compilation and linking will happen together </a:t>
            </a:r>
            <a:r>
              <a:rPr lang="en-US" sz="1400" dirty="0"/>
              <a:t>as both are invoked with the same command</a:t>
            </a:r>
            <a:r>
              <a:rPr lang="en-US" sz="1400" b="1" dirty="0"/>
              <a:t>.</a:t>
            </a:r>
          </a:p>
          <a:p>
            <a:r>
              <a:rPr lang="en-US" sz="1400" dirty="0"/>
              <a:t>A linker takes one or more object files, adds external libraries &amp; links it all into an executable file.</a:t>
            </a:r>
          </a:p>
          <a:p>
            <a:r>
              <a:rPr lang="en-US" sz="1400" dirty="0"/>
              <a:t>Each object file is likely to make reference to </a:t>
            </a:r>
            <a:r>
              <a:rPr lang="en-US" sz="1400" b="1" dirty="0"/>
              <a:t>functions </a:t>
            </a:r>
            <a:r>
              <a:rPr lang="en-US" sz="1400" dirty="0"/>
              <a:t>that are hold in </a:t>
            </a:r>
            <a:r>
              <a:rPr lang="en-US" sz="1400" b="1" dirty="0"/>
              <a:t>other object files</a:t>
            </a:r>
            <a:r>
              <a:rPr lang="en-US" sz="1400" dirty="0"/>
              <a:t>, and </a:t>
            </a:r>
            <a:r>
              <a:rPr lang="en-US" sz="1400" b="1" dirty="0"/>
              <a:t>resolving those dependencies is done by linker.</a:t>
            </a:r>
            <a:endParaRPr lang="en-US" sz="1400" dirty="0"/>
          </a:p>
          <a:p>
            <a:r>
              <a:rPr lang="en-US" sz="1400" b="1" dirty="0"/>
              <a:t>Linker scripts tell the linker how to do the job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35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EE39-3D5A-860C-6998-C84B2850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99" y="837825"/>
            <a:ext cx="9049752" cy="3614319"/>
          </a:xfrm>
        </p:spPr>
        <p:txBody>
          <a:bodyPr/>
          <a:lstStyle/>
          <a:p>
            <a:pPr marL="139700" indent="0">
              <a:buNone/>
            </a:pPr>
            <a:endParaRPr lang="en-US" sz="1400" b="1" dirty="0"/>
          </a:p>
          <a:p>
            <a:pPr marL="139700" indent="0">
              <a:buNone/>
            </a:pPr>
            <a:r>
              <a:rPr lang="en-US" sz="1400" b="1" dirty="0"/>
              <a:t>Anatomy of a Linker Script:</a:t>
            </a:r>
            <a:endParaRPr lang="en-US" sz="1400" dirty="0"/>
          </a:p>
          <a:p>
            <a:pPr marL="742950" lvl="1" indent="0">
              <a:buNone/>
            </a:pPr>
            <a:r>
              <a:rPr lang="en-US" sz="1200" dirty="0"/>
              <a:t>A linker script hold four things:</a:t>
            </a:r>
            <a:endParaRPr lang="en-US" sz="1400" dirty="0"/>
          </a:p>
          <a:p>
            <a:pPr lvl="1" indent="-171450"/>
            <a:r>
              <a:rPr lang="en-US" sz="1400" b="1" dirty="0"/>
              <a:t>Memory layout</a:t>
            </a:r>
            <a:r>
              <a:rPr lang="en-US" sz="1400" dirty="0"/>
              <a:t>:</a:t>
            </a:r>
            <a:r>
              <a:rPr lang="en-US" sz="1200" dirty="0"/>
              <a:t> </a:t>
            </a:r>
          </a:p>
          <a:p>
            <a:pPr lvl="1" indent="-171450"/>
            <a:r>
              <a:rPr lang="en-US" sz="1200" dirty="0"/>
              <a:t>The information of what and where the memory is available “</a:t>
            </a:r>
            <a:r>
              <a:rPr lang="en-US" sz="1200" b="1" dirty="0"/>
              <a:t>flash</a:t>
            </a:r>
            <a:r>
              <a:rPr lang="en-US" sz="1200" dirty="0"/>
              <a:t>”, and “</a:t>
            </a:r>
            <a:r>
              <a:rPr lang="en-US" sz="1200" b="1" dirty="0"/>
              <a:t>ram</a:t>
            </a:r>
            <a:r>
              <a:rPr lang="en-US" sz="1200" dirty="0"/>
              <a:t>” any specific memory available with the </a:t>
            </a:r>
            <a:r>
              <a:rPr lang="en-US" sz="1200" dirty="0" err="1"/>
              <a:t>cpu</a:t>
            </a:r>
            <a:r>
              <a:rPr lang="en-US" sz="1200" dirty="0"/>
              <a:t> (</a:t>
            </a:r>
            <a:r>
              <a:rPr lang="en-US" sz="1200" dirty="0" err="1"/>
              <a:t>Eg</a:t>
            </a:r>
            <a:r>
              <a:rPr lang="en-US" sz="1200" dirty="0"/>
              <a:t> : Core Coupled SRAM, Secondary SRAM etc.) </a:t>
            </a:r>
            <a:endParaRPr lang="en-US"/>
          </a:p>
          <a:p>
            <a:pPr lvl="1" indent="-171450"/>
            <a:r>
              <a:rPr lang="en-US" sz="1400" b="1" dirty="0"/>
              <a:t>Section definitions</a:t>
            </a:r>
            <a:r>
              <a:rPr lang="en-US" sz="1400" dirty="0"/>
              <a:t>:</a:t>
            </a:r>
            <a:r>
              <a:rPr lang="en-US" sz="1200" dirty="0"/>
              <a:t> </a:t>
            </a:r>
          </a:p>
          <a:p>
            <a:pPr marL="1200150" lvl="2" indent="0">
              <a:buNone/>
            </a:pPr>
            <a:r>
              <a:rPr lang="en-US" sz="1200" dirty="0"/>
              <a:t>Defines which part of a program should go where </a:t>
            </a:r>
            <a:r>
              <a:rPr lang="en-US" sz="1200" b="1" dirty="0"/>
              <a:t>Data &amp; Code</a:t>
            </a:r>
            <a:r>
              <a:rPr lang="en-US" sz="1200" dirty="0"/>
              <a:t>.</a:t>
            </a:r>
          </a:p>
          <a:p>
            <a:pPr lvl="1" indent="-171450"/>
            <a:r>
              <a:rPr lang="en-US" sz="1400" b="1" dirty="0"/>
              <a:t>Options: </a:t>
            </a:r>
          </a:p>
          <a:p>
            <a:pPr marL="1200150" lvl="2" indent="0">
              <a:buNone/>
            </a:pPr>
            <a:r>
              <a:rPr lang="en-US" sz="1400" dirty="0"/>
              <a:t>Commands </a:t>
            </a:r>
            <a:r>
              <a:rPr lang="en-US" sz="1200" dirty="0"/>
              <a:t>to specify architecture, entry point of application if needed</a:t>
            </a:r>
          </a:p>
          <a:p>
            <a:pPr lvl="1" indent="-171450"/>
            <a:r>
              <a:rPr lang="en-US" sz="1400" b="1" dirty="0"/>
              <a:t>Symbols</a:t>
            </a:r>
            <a:r>
              <a:rPr lang="en-US" sz="1200" dirty="0"/>
              <a:t>: </a:t>
            </a:r>
          </a:p>
          <a:p>
            <a:pPr marL="1200150" lvl="2" indent="0">
              <a:buNone/>
            </a:pPr>
            <a:r>
              <a:rPr lang="en-US" sz="1200" dirty="0"/>
              <a:t>Variables to insert into the program at link time</a:t>
            </a:r>
          </a:p>
          <a:p>
            <a:pPr marL="139700" indent="0">
              <a:buNone/>
            </a:pPr>
            <a:endParaRPr lang="en-US" sz="1400" b="1" dirty="0">
              <a:latin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25B430-B463-9081-7426-FC341448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2" y="374106"/>
            <a:ext cx="7886700" cy="522964"/>
          </a:xfrm>
        </p:spPr>
        <p:txBody>
          <a:bodyPr/>
          <a:lstStyle/>
          <a:p>
            <a:r>
              <a:rPr lang="en-US" b="1" u="none" dirty="0"/>
              <a:t>Linker Script</a:t>
            </a:r>
          </a:p>
        </p:txBody>
      </p:sp>
    </p:spTree>
    <p:extLst>
      <p:ext uri="{BB962C8B-B14F-4D97-AF65-F5344CB8AC3E}">
        <p14:creationId xmlns:p14="http://schemas.microsoft.com/office/powerpoint/2010/main" val="271100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555-016D-0A22-8472-EE49DB00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3" y="123449"/>
            <a:ext cx="7886700" cy="512937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Linker Script : Memory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50BA4-BEAD-B101-8C45-B9B79BBF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56" y="677403"/>
            <a:ext cx="4918909" cy="4386347"/>
          </a:xfrm>
        </p:spPr>
        <p:txBody>
          <a:bodyPr/>
          <a:lstStyle/>
          <a:p>
            <a:r>
              <a:rPr lang="en-US" sz="1200" dirty="0"/>
              <a:t>To allocate program space, the linker must know how much memory is available &amp; at what addresses that memory exists. </a:t>
            </a:r>
          </a:p>
          <a:p>
            <a:r>
              <a:rPr lang="en-US" sz="1200" dirty="0"/>
              <a:t>This is defined in MEMORY definition in the linker script.</a:t>
            </a:r>
          </a:p>
          <a:p>
            <a:r>
              <a:rPr lang="en-US" sz="1200" dirty="0"/>
              <a:t>The syntax for MEMORY :</a:t>
            </a:r>
            <a:endParaRPr lang="en-US" dirty="0"/>
          </a:p>
          <a:p>
            <a:pPr marL="596900" lvl="1" indent="0">
              <a:buNone/>
            </a:pPr>
            <a:r>
              <a:rPr lang="en-US" sz="1200" b="1" dirty="0"/>
              <a:t>name</a:t>
            </a:r>
            <a:r>
              <a:rPr lang="en-US" sz="1200" dirty="0"/>
              <a:t> : </a:t>
            </a:r>
            <a:endParaRPr lang="en-US" dirty="0"/>
          </a:p>
          <a:p>
            <a:pPr marL="1054100" lvl="2" indent="0">
              <a:buNone/>
            </a:pPr>
            <a:r>
              <a:rPr lang="en-US" sz="1200" dirty="0"/>
              <a:t>Is a name we want to use for the region. Names do not carry meaning, so we are free to use anything we want. </a:t>
            </a:r>
            <a:endParaRPr lang="en-US" dirty="0"/>
          </a:p>
          <a:p>
            <a:pPr marL="1054100" lvl="2" indent="0">
              <a:buNone/>
            </a:pPr>
            <a:r>
              <a:rPr lang="en-US" sz="1200" dirty="0"/>
              <a:t>Often “flash” &amp; “ram” as region names.</a:t>
            </a:r>
            <a:endParaRPr lang="en-US" dirty="0"/>
          </a:p>
          <a:p>
            <a:pPr marL="596900" lvl="1" indent="0"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attr</a:t>
            </a:r>
            <a:r>
              <a:rPr lang="en-US" sz="1200" b="1" dirty="0"/>
              <a:t>) :</a:t>
            </a:r>
          </a:p>
          <a:p>
            <a:pPr marL="1054100" lvl="2" indent="0">
              <a:buNone/>
            </a:pPr>
            <a:r>
              <a:rPr lang="en-US" sz="1200" dirty="0"/>
              <a:t>Are attributes for the region: </a:t>
            </a:r>
            <a:endParaRPr lang="en-US" dirty="0"/>
          </a:p>
          <a:p>
            <a:pPr marL="1054100" lvl="2" indent="0">
              <a:buNone/>
            </a:pPr>
            <a:r>
              <a:rPr lang="en-US" sz="1200" b="1" dirty="0"/>
              <a:t>writable (w), readable (r), or executable (x)</a:t>
            </a:r>
            <a:r>
              <a:rPr lang="en-US" sz="1200" dirty="0"/>
              <a:t>.</a:t>
            </a:r>
            <a:endParaRPr lang="en-US"/>
          </a:p>
          <a:p>
            <a:pPr marL="1054100" lvl="2" indent="0">
              <a:buNone/>
            </a:pPr>
            <a:r>
              <a:rPr lang="en-US" sz="1200" b="1" dirty="0"/>
              <a:t>Flash </a:t>
            </a:r>
            <a:r>
              <a:rPr lang="en-US" sz="1200" dirty="0"/>
              <a:t>is (</a:t>
            </a:r>
            <a:r>
              <a:rPr lang="en-US" sz="1200" b="1" dirty="0" err="1"/>
              <a:t>rx</a:t>
            </a:r>
            <a:r>
              <a:rPr lang="en-US" sz="1200" dirty="0"/>
              <a:t>), </a:t>
            </a:r>
            <a:endParaRPr lang="en-US" dirty="0"/>
          </a:p>
          <a:p>
            <a:pPr marL="1054100" lvl="2" indent="0">
              <a:buNone/>
            </a:pPr>
            <a:r>
              <a:rPr lang="en-US" sz="1200" b="1" dirty="0"/>
              <a:t>RAM</a:t>
            </a:r>
            <a:r>
              <a:rPr lang="en-US" sz="1200" dirty="0"/>
              <a:t> is </a:t>
            </a:r>
            <a:r>
              <a:rPr lang="en-US" sz="1200" b="1" dirty="0" err="1"/>
              <a:t>rw</a:t>
            </a:r>
            <a:r>
              <a:rPr lang="en-US" sz="1200" b="1" dirty="0"/>
              <a:t>. </a:t>
            </a:r>
            <a:endParaRPr lang="en-US" dirty="0" err="1"/>
          </a:p>
          <a:p>
            <a:pPr marL="1054100" lvl="2" indent="0">
              <a:buNone/>
            </a:pPr>
            <a:r>
              <a:rPr lang="en-US" sz="1200" dirty="0"/>
              <a:t>These attributes describe the properties of the memory, not set it.</a:t>
            </a:r>
            <a:endParaRPr lang="en-US" dirty="0"/>
          </a:p>
          <a:p>
            <a:pPr marL="596900" indent="0">
              <a:buNone/>
            </a:pPr>
            <a:r>
              <a:rPr lang="en-US" sz="1200" b="1" dirty="0"/>
              <a:t>origin :</a:t>
            </a:r>
            <a:endParaRPr lang="en-US" dirty="0"/>
          </a:p>
          <a:p>
            <a:pPr marL="1054100" lvl="1" indent="0">
              <a:buNone/>
            </a:pPr>
            <a:r>
              <a:rPr lang="en-US" sz="1200" dirty="0"/>
              <a:t> Is the start address of the memory region.</a:t>
            </a:r>
            <a:endParaRPr lang="en-US" dirty="0"/>
          </a:p>
          <a:p>
            <a:pPr marL="596900" lvl="1" indent="0">
              <a:buNone/>
            </a:pPr>
            <a:r>
              <a:rPr lang="en-US" sz="1200" b="1" dirty="0" err="1"/>
              <a:t>len</a:t>
            </a:r>
            <a:r>
              <a:rPr lang="en-US" sz="1200" b="1" dirty="0"/>
              <a:t> :</a:t>
            </a:r>
            <a:endParaRPr lang="en-US" sz="1200" dirty="0"/>
          </a:p>
          <a:p>
            <a:pPr marL="1054100" lvl="2" indent="0">
              <a:buNone/>
            </a:pPr>
            <a:r>
              <a:rPr lang="en-US" sz="1200" dirty="0"/>
              <a:t>Is the size of the memory region, in bytes.</a:t>
            </a:r>
          </a:p>
          <a:p>
            <a:pPr marL="596900" lvl="1" indent="0">
              <a:buNone/>
            </a:pPr>
            <a:endParaRPr lang="en-US" sz="1200" b="1" dirty="0"/>
          </a:p>
          <a:p>
            <a:pPr lvl="1" indent="-285750"/>
            <a:endParaRPr lang="en-US" sz="1200" dirty="0"/>
          </a:p>
          <a:p>
            <a:pPr marL="628650" lvl="1" indent="0">
              <a:buNone/>
            </a:pPr>
            <a:endParaRPr lang="en-US" sz="1200" dirty="0"/>
          </a:p>
          <a:p>
            <a:pPr lvl="1" indent="-285750"/>
            <a:endParaRPr lang="en-US" sz="1200" dirty="0"/>
          </a:p>
          <a:p>
            <a:pPr lvl="1"/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A67F7-DE28-235F-011B-5C12778F6D82}"/>
              </a:ext>
            </a:extLst>
          </p:cNvPr>
          <p:cNvSpPr txBox="1"/>
          <p:nvPr/>
        </p:nvSpPr>
        <p:spPr>
          <a:xfrm>
            <a:off x="5083343" y="741948"/>
            <a:ext cx="3910262" cy="1015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cs typeface="Arial"/>
              </a:rPr>
              <a:t>Syntax :</a:t>
            </a:r>
            <a:endParaRPr lang="en-US" sz="1000" b="1">
              <a:solidFill>
                <a:schemeClr val="tx1"/>
              </a:solidFill>
              <a:cs typeface="Arial"/>
            </a:endParaRPr>
          </a:p>
          <a:p>
            <a:r>
              <a:rPr lang="en-US" sz="1000" b="1" dirty="0"/>
              <a:t>MEMORY
  {
    name [(</a:t>
            </a:r>
            <a:r>
              <a:rPr lang="en-US" sz="1000" b="1" dirty="0" err="1"/>
              <a:t>attr</a:t>
            </a:r>
            <a:r>
              <a:rPr lang="en-US" sz="1000" b="1" dirty="0"/>
              <a:t>)] : ORIGIN = origin, LENGTH = </a:t>
            </a:r>
            <a:r>
              <a:rPr lang="en-US" sz="1000" b="1" dirty="0" err="1"/>
              <a:t>len</a:t>
            </a:r>
            <a:r>
              <a:rPr lang="en-US" sz="1000" b="1" dirty="0"/>
              <a:t>
    …
  }</a:t>
            </a:r>
            <a:endParaRPr lang="en-US" sz="1000"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9141D4-4450-5693-2DD2-865AEDDB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75741"/>
              </p:ext>
            </p:extLst>
          </p:nvPr>
        </p:nvGraphicFramePr>
        <p:xfrm>
          <a:off x="5644815" y="2025315"/>
          <a:ext cx="2933021" cy="13996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7182">
                  <a:extLst>
                    <a:ext uri="{9D8B030D-6E8A-4147-A177-3AD203B41FA5}">
                      <a16:colId xmlns:a16="http://schemas.microsoft.com/office/drawing/2014/main" val="695665013"/>
                    </a:ext>
                  </a:extLst>
                </a:gridCol>
                <a:gridCol w="1112997">
                  <a:extLst>
                    <a:ext uri="{9D8B030D-6E8A-4147-A177-3AD203B41FA5}">
                      <a16:colId xmlns:a16="http://schemas.microsoft.com/office/drawing/2014/main" val="3667766039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219796331"/>
                    </a:ext>
                  </a:extLst>
                </a:gridCol>
              </a:tblGrid>
              <a:tr h="340893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noProof="0" dirty="0">
                          <a:effectLst/>
                        </a:rPr>
                        <a:t>TI LM3S6965</a:t>
                      </a:r>
                      <a:r>
                        <a:rPr lang="en-US" sz="1000" dirty="0">
                          <a:effectLst/>
                        </a:rPr>
                        <a:t> Memory Map</a:t>
                      </a:r>
                    </a:p>
                  </a:txBody>
                  <a:tcPr marL="95249" marR="95249" marT="95249" marB="952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231420971"/>
                  </a:ext>
                </a:extLst>
              </a:tr>
              <a:tr h="34089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Memory</a:t>
                      </a:r>
                      <a:endParaRPr lang="en-US" sz="1000" b="1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Start Address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Size</a:t>
                      </a:r>
                      <a:endParaRPr lang="en-US" sz="1000" b="1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55899818"/>
                  </a:ext>
                </a:extLst>
              </a:tr>
              <a:tr h="3305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Flash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noProof="0" dirty="0">
                          <a:effectLst/>
                        </a:rPr>
                        <a:t>0x00000000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256 Kbytes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26703126"/>
                  </a:ext>
                </a:extLst>
              </a:tr>
              <a:tr h="3709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SRAM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noProof="0" dirty="0">
                          <a:effectLst/>
                        </a:rPr>
                        <a:t>0x20000000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64 Kbytes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698282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5DD57B-E4E6-A909-0CF1-6A9FC67DB80F}"/>
              </a:ext>
            </a:extLst>
          </p:cNvPr>
          <p:cNvSpPr txBox="1"/>
          <p:nvPr/>
        </p:nvSpPr>
        <p:spPr>
          <a:xfrm>
            <a:off x="4892841" y="3779920"/>
            <a:ext cx="4160921" cy="11695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This memory map gives us:</a:t>
            </a:r>
          </a:p>
          <a:p>
            <a:endParaRPr lang="en-US" sz="1000" dirty="0"/>
          </a:p>
          <a:p>
            <a:r>
              <a:rPr lang="en-US" sz="1000" dirty="0"/>
              <a:t>MEMORY
{
  FLASH      (</a:t>
            </a:r>
            <a:r>
              <a:rPr lang="en-US" sz="1000" dirty="0" err="1"/>
              <a:t>rx</a:t>
            </a:r>
            <a:r>
              <a:rPr lang="en-US" sz="1000" dirty="0"/>
              <a:t>)  : ORIGIN = 0x00000000, LENGTH = 256K
  SRAM      (</a:t>
            </a:r>
            <a:r>
              <a:rPr lang="en-US" sz="1000" dirty="0" err="1"/>
              <a:t>rw</a:t>
            </a:r>
            <a:r>
              <a:rPr lang="en-US" sz="1000" dirty="0"/>
              <a:t>) : ORIGIN = 0x20000000, LENGTH = 64K
}</a:t>
            </a:r>
            <a:endParaRPr lang="en-US" sz="1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08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C1688-E6DA-1CEE-9AC5-956650E1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045" y="847851"/>
            <a:ext cx="8448172" cy="3895057"/>
          </a:xfrm>
        </p:spPr>
        <p:txBody>
          <a:bodyPr/>
          <a:lstStyle/>
          <a:p>
            <a:r>
              <a:rPr lang="en-US" sz="1200" dirty="0"/>
              <a:t>Code &amp; data are bucketed into sections, which are contiguous blocks of memory.</a:t>
            </a:r>
          </a:p>
          <a:p>
            <a:r>
              <a:rPr lang="en-US" sz="1200" dirty="0"/>
              <a:t>We name those sections as:</a:t>
            </a:r>
          </a:p>
          <a:p>
            <a:pPr lvl="1"/>
            <a:r>
              <a:rPr lang="en-US" sz="1200" dirty="0"/>
              <a:t>.text - code &amp; constants</a:t>
            </a:r>
          </a:p>
          <a:p>
            <a:pPr lvl="1"/>
            <a:r>
              <a:rPr lang="en-US" sz="1200" dirty="0"/>
              <a:t>.</a:t>
            </a:r>
            <a:r>
              <a:rPr lang="en-US" sz="1200" dirty="0" err="1"/>
              <a:t>bss</a:t>
            </a:r>
            <a:r>
              <a:rPr lang="en-US" sz="1200" dirty="0"/>
              <a:t> - uninitialized data</a:t>
            </a:r>
          </a:p>
          <a:p>
            <a:pPr lvl="1"/>
            <a:r>
              <a:rPr lang="en-US" sz="1200" dirty="0"/>
              <a:t>.stack - our stack</a:t>
            </a:r>
          </a:p>
          <a:p>
            <a:pPr lvl="1"/>
            <a:r>
              <a:rPr lang="en-US" sz="1200" dirty="0"/>
              <a:t>.data - initialized data</a:t>
            </a:r>
          </a:p>
          <a:p>
            <a:pPr marL="139700" indent="0">
              <a:buNone/>
            </a:pPr>
            <a:r>
              <a:rPr lang="en-US" sz="1400" b="1" dirty="0"/>
              <a:t>.text</a:t>
            </a:r>
            <a:r>
              <a:rPr lang="en-US" sz="1200" dirty="0"/>
              <a:t> </a:t>
            </a:r>
            <a:r>
              <a:rPr lang="en-US" sz="1200" b="1" dirty="0"/>
              <a:t>Section</a:t>
            </a:r>
            <a:r>
              <a:rPr lang="en-US" sz="1200" dirty="0"/>
              <a:t>:</a:t>
            </a:r>
          </a:p>
          <a:p>
            <a:r>
              <a:rPr lang="en-US" sz="1200" dirty="0"/>
              <a:t>The code segment, it usually called .text. </a:t>
            </a:r>
          </a:p>
          <a:p>
            <a:r>
              <a:rPr lang="en-US" sz="1200" dirty="0"/>
              <a:t>It contains the executable code, which means it’s read-only and has a known size.</a:t>
            </a:r>
            <a:endParaRPr lang="en-US" dirty="0"/>
          </a:p>
          <a:p>
            <a:r>
              <a:rPr lang="en-US" sz="1200" dirty="0"/>
              <a:t>This section goes in FLASH. The syntax is:</a:t>
            </a:r>
            <a:endParaRPr lang="en-US" dirty="0"/>
          </a:p>
          <a:p>
            <a:r>
              <a:rPr lang="en-US" sz="1200" dirty="0"/>
              <a:t>This defines a section named .text &amp; adds it to the FLASH.</a:t>
            </a:r>
            <a:endParaRPr lang="en-US" sz="1200" b="1" dirty="0"/>
          </a:p>
          <a:p>
            <a:r>
              <a:rPr lang="en-US" sz="1200" dirty="0"/>
              <a:t>We also need to tell the linker what to put in this section. </a:t>
            </a:r>
          </a:p>
          <a:p>
            <a:r>
              <a:rPr lang="en-US" sz="1200" dirty="0"/>
              <a:t>This is done by listing all of the sections from input object files we want in .text.</a:t>
            </a:r>
          </a:p>
          <a:p>
            <a:pPr marL="139700" indent="0">
              <a:buNone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DC7119-7C5B-10FD-2D1F-02704B6A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56" y="153528"/>
            <a:ext cx="7886700" cy="583121"/>
          </a:xfr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b="1" u="none" dirty="0">
                <a:latin typeface="Arial"/>
              </a:rPr>
              <a:t>Linker Script : Section Definitions</a:t>
            </a:r>
          </a:p>
          <a:p>
            <a:endParaRPr lang="en-US" b="1" u="none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B24C7-3A6B-7391-51C0-B1967AF5F9A0}"/>
              </a:ext>
            </a:extLst>
          </p:cNvPr>
          <p:cNvSpPr txBox="1"/>
          <p:nvPr/>
        </p:nvSpPr>
        <p:spPr>
          <a:xfrm>
            <a:off x="6553137" y="1843118"/>
            <a:ext cx="1092869" cy="13849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SECTIONS</a:t>
            </a:r>
            <a:br>
              <a:rPr lang="en-US" sz="1200" b="1" dirty="0"/>
            </a:br>
            <a:r>
              <a:rPr lang="en-US" sz="1200" b="1" dirty="0"/>
              <a:t>{</a:t>
            </a:r>
            <a:br>
              <a:rPr lang="en-US" sz="1200" b="1" dirty="0"/>
            </a:br>
            <a:r>
              <a:rPr lang="en-US" sz="1200" b="1" dirty="0"/>
              <a:t>    .text :</a:t>
            </a:r>
            <a:br>
              <a:rPr lang="en-US" sz="1200" b="1" dirty="0"/>
            </a:br>
            <a:r>
              <a:rPr lang="en-US" sz="1200" b="1" dirty="0"/>
              <a:t>    {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    } &gt; </a:t>
            </a:r>
            <a:r>
              <a:rPr lang="en-US" sz="1200" dirty="0">
                <a:ea typeface="+mn-lt"/>
                <a:cs typeface="+mn-lt"/>
              </a:rPr>
              <a:t>FLASH</a:t>
            </a:r>
            <a:br>
              <a:rPr lang="en-US" sz="1200" b="1" dirty="0"/>
            </a:br>
            <a:r>
              <a:rPr lang="en-US" sz="1200" b="1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303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EB26-952F-140D-F087-929A8D18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82" y="516982"/>
            <a:ext cx="8929436" cy="3995321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/>
              <a:t>.text Section contd.. :</a:t>
            </a:r>
          </a:p>
          <a:p>
            <a:r>
              <a:rPr lang="en-US" sz="1200" dirty="0"/>
              <a:t>To find the sections are in object file, we need to look at </a:t>
            </a:r>
            <a:r>
              <a:rPr lang="en-US" sz="1200" dirty="0" err="1"/>
              <a:t>objdump</a:t>
            </a:r>
            <a:r>
              <a:rPr lang="en-US" sz="1200" dirty="0"/>
              <a:t>. </a:t>
            </a:r>
            <a:endParaRPr lang="en-US" sz="1200" b="1" dirty="0"/>
          </a:p>
          <a:p>
            <a:r>
              <a:rPr lang="en-US" sz="1200" dirty="0"/>
              <a:t>To display summary information from the section headers of the object file.</a:t>
            </a:r>
            <a:endParaRPr lang="en-US" sz="1200" b="1" dirty="0"/>
          </a:p>
          <a:p>
            <a:r>
              <a:rPr lang="en-US" sz="1200" dirty="0"/>
              <a:t>Run the below command on both </a:t>
            </a:r>
            <a:r>
              <a:rPr lang="en-US" sz="1200" dirty="0" err="1"/>
              <a:t>startup.o</a:t>
            </a:r>
            <a:r>
              <a:rPr lang="en-US" sz="1200" dirty="0"/>
              <a:t> &amp; </a:t>
            </a:r>
            <a:r>
              <a:rPr lang="en-US" sz="1200" dirty="0" err="1"/>
              <a:t>main.o</a:t>
            </a:r>
            <a:r>
              <a:rPr lang="en-US" sz="1200" dirty="0"/>
              <a:t>: </a:t>
            </a:r>
            <a:endParaRPr lang="en-US" sz="1200" b="1"/>
          </a:p>
          <a:p>
            <a:pPr marL="596900" lvl="1" indent="0">
              <a:buNone/>
            </a:pPr>
            <a:r>
              <a:rPr lang="en-US" sz="1200" b="1" dirty="0"/>
              <a:t>arm-none-</a:t>
            </a:r>
            <a:r>
              <a:rPr lang="en-US" sz="1200" b="1" dirty="0" err="1"/>
              <a:t>eabi</a:t>
            </a:r>
            <a:r>
              <a:rPr lang="en-US" sz="1200" b="1" dirty="0"/>
              <a:t>-</a:t>
            </a:r>
            <a:r>
              <a:rPr lang="en-US" sz="1200" b="1" dirty="0" err="1"/>
              <a:t>objdump</a:t>
            </a:r>
            <a:r>
              <a:rPr lang="en-US" sz="1200" b="1" dirty="0"/>
              <a:t> -h </a:t>
            </a:r>
            <a:r>
              <a:rPr lang="en-US" sz="1200" b="1" dirty="0" err="1"/>
              <a:t>main.o</a:t>
            </a:r>
            <a:endParaRPr lang="en-US" sz="1200" b="1"/>
          </a:p>
          <a:p>
            <a:pPr marL="596900" lvl="1" indent="0">
              <a:buNone/>
            </a:pPr>
            <a:r>
              <a:rPr lang="en-US" sz="1200" b="1" dirty="0"/>
              <a:t>arm-none-</a:t>
            </a:r>
            <a:r>
              <a:rPr lang="en-US" sz="1200" b="1" dirty="0" err="1"/>
              <a:t>eabi</a:t>
            </a:r>
            <a:r>
              <a:rPr lang="en-US" sz="1200" b="1" dirty="0"/>
              <a:t>-</a:t>
            </a:r>
            <a:r>
              <a:rPr lang="en-US" sz="1200" b="1" dirty="0" err="1"/>
              <a:t>objdump</a:t>
            </a:r>
            <a:r>
              <a:rPr lang="en-US" sz="1200" b="1" dirty="0"/>
              <a:t> -h </a:t>
            </a:r>
            <a:r>
              <a:rPr lang="en-US" sz="1200" b="1" dirty="0" err="1"/>
              <a:t>startup.o</a:t>
            </a:r>
            <a:endParaRPr lang="en-US" sz="1200" b="1"/>
          </a:p>
          <a:p>
            <a:r>
              <a:rPr lang="en-US" sz="1400" dirty="0"/>
              <a:t>We see that each symbol has a section.</a:t>
            </a:r>
          </a:p>
          <a:p>
            <a:endParaRPr lang="en-US" sz="1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BD96D4-639F-0557-91BC-BFE14F7C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87" y="3133"/>
            <a:ext cx="7886700" cy="512937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Linker Script : Memory Layout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FFA6C13-2659-D021-37D2-56165DF7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17" y="2338026"/>
            <a:ext cx="2824842" cy="276223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E565811-6064-F065-0BF3-431F998F4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849276"/>
            <a:ext cx="3260271" cy="32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EB26-952F-140D-F087-929A8D18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82" y="516982"/>
            <a:ext cx="8929436" cy="3995321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/>
              <a:t>.text Section</a:t>
            </a:r>
            <a:r>
              <a:rPr lang="en-US" sz="1200" b="1" dirty="0"/>
              <a:t> contd.. :</a:t>
            </a:r>
          </a:p>
          <a:p>
            <a:r>
              <a:rPr lang="en-US" sz="1200" dirty="0"/>
              <a:t>To add all of our functions in the .</a:t>
            </a:r>
            <a:r>
              <a:rPr lang="en-US" sz="1200" b="1" dirty="0"/>
              <a:t>text </a:t>
            </a:r>
            <a:r>
              <a:rPr lang="en-US" sz="1200" dirty="0"/>
              <a:t>section in linker script, we use the syntax: </a:t>
            </a:r>
            <a:r>
              <a:rPr lang="en-US" sz="1200" b="1" dirty="0"/>
              <a:t>&lt;filename&gt;(&lt;section&gt;)</a:t>
            </a:r>
          </a:p>
          <a:p>
            <a:pPr marL="596900" lvl="1" indent="0">
              <a:buNone/>
            </a:pPr>
            <a:r>
              <a:rPr lang="en-US" sz="1200" dirty="0"/>
              <a:t>Filename :  The name of the input file whose symbols we want to include in the section.</a:t>
            </a:r>
          </a:p>
          <a:p>
            <a:pPr marL="596900" lvl="1" indent="0">
              <a:buNone/>
            </a:pPr>
            <a:r>
              <a:rPr lang="en-US" sz="1200" dirty="0"/>
              <a:t>Section :  The name of the input sections</a:t>
            </a:r>
          </a:p>
          <a:p>
            <a:r>
              <a:rPr lang="en-US" sz="1200" dirty="0"/>
              <a:t>We want following sections from out files, we can use wildcard </a:t>
            </a:r>
            <a:r>
              <a:rPr lang="en-US" sz="1600" b="1" dirty="0"/>
              <a:t>*</a:t>
            </a:r>
            <a:r>
              <a:rPr lang="en-US" sz="1200" b="1" dirty="0"/>
              <a:t>  </a:t>
            </a:r>
            <a:r>
              <a:rPr lang="en-US" sz="1200" dirty="0"/>
              <a:t>to include from all input files:</a:t>
            </a:r>
          </a:p>
          <a:p>
            <a:pPr lvl="1"/>
            <a:r>
              <a:rPr lang="en-US" sz="1200" b="1" dirty="0"/>
              <a:t>.vector</a:t>
            </a:r>
            <a:r>
              <a:rPr lang="en-US" sz="1200" dirty="0"/>
              <a:t> input section, It contains functions we want to keep at the very start of our .</a:t>
            </a:r>
            <a:r>
              <a:rPr lang="en-US" sz="1200" b="1" dirty="0"/>
              <a:t>text </a:t>
            </a:r>
            <a:r>
              <a:rPr lang="en-US" sz="1200" dirty="0"/>
              <a:t>section</a:t>
            </a:r>
          </a:p>
          <a:p>
            <a:pPr lvl="1"/>
            <a:r>
              <a:rPr lang="en-US" sz="1200" dirty="0"/>
              <a:t>.</a:t>
            </a:r>
            <a:r>
              <a:rPr lang="en-US" sz="1200" b="1" dirty="0"/>
              <a:t>text</a:t>
            </a:r>
            <a:r>
              <a:rPr lang="en-US" sz="1200" dirty="0"/>
              <a:t>  </a:t>
            </a:r>
          </a:p>
          <a:p>
            <a:pPr lvl="1"/>
            <a:r>
              <a:rPr lang="en-US" sz="1200" dirty="0"/>
              <a:t>.</a:t>
            </a:r>
            <a:r>
              <a:rPr lang="en-US" sz="1200" b="1" dirty="0"/>
              <a:t>startup</a:t>
            </a:r>
            <a:endParaRPr lang="en-US" dirty="0"/>
          </a:p>
          <a:p>
            <a:pPr lvl="1"/>
            <a:r>
              <a:rPr lang="en-US" sz="1200" dirty="0"/>
              <a:t>.</a:t>
            </a:r>
            <a:r>
              <a:rPr lang="en-US" sz="1200" b="1" dirty="0"/>
              <a:t> </a:t>
            </a:r>
            <a:r>
              <a:rPr lang="en-US" sz="1200" b="1" dirty="0" err="1"/>
              <a:t>rodata</a:t>
            </a:r>
            <a:r>
              <a:rPr lang="en-US" sz="1200" dirty="0"/>
              <a:t>  (segment for constant data)</a:t>
            </a:r>
          </a:p>
          <a:p>
            <a:r>
              <a:rPr lang="en-US" sz="1200" b="1" dirty="0"/>
              <a:t>.=ALIGN(4); </a:t>
            </a:r>
          </a:p>
          <a:p>
            <a:pPr marL="596900" lvl="1" indent="0">
              <a:buNone/>
            </a:pPr>
            <a:r>
              <a:rPr lang="en-US" sz="1200" dirty="0"/>
              <a:t>This means: insert padding bytes,</a:t>
            </a:r>
            <a:endParaRPr lang="en-US" dirty="0"/>
          </a:p>
          <a:p>
            <a:pPr marL="596900" lvl="1" indent="0">
              <a:buNone/>
            </a:pPr>
            <a:r>
              <a:rPr lang="en-US" sz="1200" dirty="0"/>
              <a:t>until current location becomes aligned on 4-byte boundary. </a:t>
            </a:r>
            <a:endParaRPr lang="en-US" dirty="0"/>
          </a:p>
          <a:p>
            <a:pPr marL="596900" lvl="1" indent="0">
              <a:buNone/>
            </a:pPr>
            <a:r>
              <a:rPr lang="en-US" sz="1200" dirty="0"/>
              <a:t>We will talk about this concept in future chapters.</a:t>
            </a:r>
          </a:p>
          <a:p>
            <a:r>
              <a:rPr lang="en-US" sz="1200" dirty="0"/>
              <a:t>Finally the .text section looks like :</a:t>
            </a:r>
          </a:p>
          <a:p>
            <a:endParaRPr lang="en-US" sz="1200" dirty="0"/>
          </a:p>
          <a:p>
            <a:pPr lvl="1"/>
            <a:endParaRPr lang="en-US" sz="1200" dirty="0"/>
          </a:p>
          <a:p>
            <a:pPr marL="139700" indent="0">
              <a:buNone/>
            </a:pPr>
            <a:br>
              <a:rPr lang="en-US" dirty="0"/>
            </a:br>
            <a:endParaRPr lang="en-US" sz="1200" dirty="0"/>
          </a:p>
          <a:p>
            <a:pPr marL="425450" indent="-285750"/>
            <a:endParaRPr lang="en-US" sz="1200" dirty="0"/>
          </a:p>
          <a:p>
            <a:pPr marL="596900" lvl="1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BD96D4-639F-0557-91BC-BFE14F7C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87" y="3133"/>
            <a:ext cx="7886700" cy="512937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Linker Script : Memory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1FF8D-A8E1-7C41-5345-7781EAD0293D}"/>
              </a:ext>
            </a:extLst>
          </p:cNvPr>
          <p:cNvSpPr txBox="1"/>
          <p:nvPr/>
        </p:nvSpPr>
        <p:spPr>
          <a:xfrm>
            <a:off x="5033210" y="2636921"/>
            <a:ext cx="2376237" cy="1600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.text : {</a:t>
            </a:r>
          </a:p>
          <a:p>
            <a:r>
              <a:rPr lang="en-US" dirty="0"/>
              <a:t>            KEEP(*(.vectors))</a:t>
            </a:r>
          </a:p>
          <a:p>
            <a:r>
              <a:rPr lang="en-US" dirty="0"/>
              <a:t>            *(.startup)</a:t>
            </a:r>
          </a:p>
          <a:p>
            <a:r>
              <a:rPr lang="en-US" dirty="0"/>
              <a:t>            *(.text)</a:t>
            </a:r>
          </a:p>
          <a:p>
            <a:r>
              <a:rPr lang="en-US" dirty="0"/>
              <a:t>            *(.</a:t>
            </a:r>
            <a:r>
              <a:rPr lang="en-US" dirty="0" err="1"/>
              <a:t>rodata</a:t>
            </a:r>
            <a:r>
              <a:rPr lang="en-US" dirty="0"/>
              <a:t>)</a:t>
            </a:r>
          </a:p>
          <a:p>
            <a:r>
              <a:rPr lang="en-US" dirty="0"/>
              <a:t>            . = ALIGN(4);</a:t>
            </a:r>
          </a:p>
          <a:p>
            <a:r>
              <a:rPr lang="en-US" dirty="0"/>
              <a:t>        } &gt; FLASH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28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C1688-E6DA-1CEE-9AC5-956650E1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38088"/>
            <a:ext cx="7886700" cy="3694531"/>
          </a:xfrm>
        </p:spPr>
        <p:txBody>
          <a:bodyPr/>
          <a:lstStyle/>
          <a:p>
            <a:pPr>
              <a:buNone/>
            </a:pPr>
            <a:r>
              <a:rPr lang="en-US" sz="1400" b="1" dirty="0"/>
              <a:t>.</a:t>
            </a:r>
            <a:r>
              <a:rPr lang="en-US" sz="1400" b="1" dirty="0" err="1"/>
              <a:t>bss</a:t>
            </a:r>
            <a:r>
              <a:rPr lang="en-US" sz="1400" b="1" dirty="0"/>
              <a:t> Section :</a:t>
            </a:r>
          </a:p>
          <a:p>
            <a:r>
              <a:rPr lang="en-US" sz="1200" dirty="0"/>
              <a:t>The </a:t>
            </a:r>
            <a:r>
              <a:rPr lang="en-US" sz="1200" dirty="0" err="1"/>
              <a:t>unitialized</a:t>
            </a:r>
            <a:r>
              <a:rPr lang="en-US" sz="1200" dirty="0"/>
              <a:t> data segment, also called as the BSS segment.</a:t>
            </a:r>
            <a:endParaRPr lang="en-US" sz="1200" b="1" dirty="0"/>
          </a:p>
          <a:p>
            <a:r>
              <a:rPr lang="en-US" sz="1200" dirty="0"/>
              <a:t>This is the section where we put uninitialized static memory.</a:t>
            </a:r>
          </a:p>
          <a:p>
            <a:r>
              <a:rPr lang="en-US" sz="1200" dirty="0"/>
              <a:t>.</a:t>
            </a:r>
            <a:r>
              <a:rPr lang="en-US" sz="1200" b="1" dirty="0" err="1"/>
              <a:t>bss</a:t>
            </a:r>
            <a:r>
              <a:rPr lang="en-US" sz="1200" b="1" dirty="0"/>
              <a:t> </a:t>
            </a:r>
            <a:r>
              <a:rPr lang="en-US" sz="1200" dirty="0"/>
              <a:t>must be reserved in the memory map, but there is nothing to load as all variables are </a:t>
            </a:r>
            <a:r>
              <a:rPr lang="en-US" sz="1200" b="1" dirty="0"/>
              <a:t>initialized to zero.</a:t>
            </a:r>
            <a:endParaRPr lang="en-US"/>
          </a:p>
          <a:p>
            <a:r>
              <a:rPr lang="en-US" sz="1200" dirty="0"/>
              <a:t>The .</a:t>
            </a:r>
            <a:r>
              <a:rPr lang="en-US" sz="1200" b="1" dirty="0" err="1"/>
              <a:t>bss</a:t>
            </a:r>
            <a:r>
              <a:rPr lang="en-US" sz="1200" b="1" dirty="0"/>
              <a:t> </a:t>
            </a:r>
            <a:r>
              <a:rPr lang="en-US" sz="1200" dirty="0"/>
              <a:t>section also contain </a:t>
            </a:r>
            <a:r>
              <a:rPr lang="en-US" sz="1200" b="1" dirty="0"/>
              <a:t>*(COMMON)</a:t>
            </a:r>
            <a:r>
              <a:rPr lang="en-US" sz="1200" dirty="0"/>
              <a:t>.</a:t>
            </a:r>
          </a:p>
          <a:p>
            <a:r>
              <a:rPr lang="en-US" sz="1200" dirty="0"/>
              <a:t>This is a special input section where the compiler place global uninitialized variables that go beyond scope of file.</a:t>
            </a:r>
          </a:p>
          <a:p>
            <a:r>
              <a:rPr lang="en-US" sz="1200" b="1" dirty="0"/>
              <a:t>int Count;</a:t>
            </a:r>
            <a:r>
              <a:rPr lang="en-US" sz="1200" dirty="0"/>
              <a:t> goes there, while </a:t>
            </a:r>
            <a:r>
              <a:rPr lang="en-US" sz="1200" b="1" dirty="0"/>
              <a:t>static int Count;</a:t>
            </a:r>
            <a:r>
              <a:rPr lang="en-US" sz="1200" dirty="0"/>
              <a:t> does not. </a:t>
            </a:r>
          </a:p>
          <a:p>
            <a:r>
              <a:rPr lang="en-US" sz="1200" dirty="0"/>
              <a:t>This permits the linker to merge multiple definitions into one symbol if they have same name.</a:t>
            </a:r>
            <a:endParaRPr lang="en-US" dirty="0"/>
          </a:p>
          <a:p>
            <a:r>
              <a:rPr lang="en-US" sz="1200" dirty="0"/>
              <a:t>We specify that </a:t>
            </a:r>
            <a:r>
              <a:rPr lang="en-US" sz="1200" b="1" dirty="0"/>
              <a:t>this section is not loaded</a:t>
            </a:r>
            <a:r>
              <a:rPr lang="en-US" sz="1200" dirty="0"/>
              <a:t> with use of </a:t>
            </a:r>
            <a:r>
              <a:rPr lang="en-US" sz="1200" b="1" dirty="0"/>
              <a:t>NOLOAD </a:t>
            </a:r>
            <a:r>
              <a:rPr lang="en-US" sz="1200" dirty="0"/>
              <a:t>property. </a:t>
            </a:r>
          </a:p>
          <a:p>
            <a:endParaRPr lang="en-US" sz="1200" b="1" dirty="0"/>
          </a:p>
          <a:p>
            <a:endParaRPr lang="en-US" sz="1200" b="1" dirty="0"/>
          </a:p>
          <a:p>
            <a:pPr marL="139700" indent="0">
              <a:buNone/>
            </a:pP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11A8FC-CCD1-459A-106E-FBEB57FC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87" y="223712"/>
            <a:ext cx="7886700" cy="512937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Linker Script : Memory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0EB46-5717-922D-79D1-6D34C0F627D2}"/>
              </a:ext>
            </a:extLst>
          </p:cNvPr>
          <p:cNvSpPr txBox="1"/>
          <p:nvPr/>
        </p:nvSpPr>
        <p:spPr>
          <a:xfrm>
            <a:off x="3277351" y="3589733"/>
            <a:ext cx="1985212" cy="13849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.</a:t>
            </a:r>
            <a:r>
              <a:rPr lang="en-US" dirty="0" err="1">
                <a:ea typeface="+mn-lt"/>
                <a:cs typeface="+mn-lt"/>
              </a:rPr>
              <a:t>bss</a:t>
            </a:r>
            <a:r>
              <a:rPr lang="en-US" dirty="0">
                <a:ea typeface="+mn-lt"/>
                <a:cs typeface="+mn-lt"/>
              </a:rPr>
              <a:t> (NOLOAD):{</a:t>
            </a:r>
            <a:endParaRPr lang="en-US" dirty="0">
              <a:cs typeface="Arial"/>
            </a:endParaRPr>
          </a:p>
          <a:p>
            <a:r>
              <a:rPr lang="en-US" dirty="0">
                <a:ea typeface="+mn-lt"/>
                <a:cs typeface="+mn-lt"/>
              </a:rPr>
              <a:t>        . = ALIGN(4);</a:t>
            </a:r>
          </a:p>
          <a:p>
            <a:r>
              <a:rPr lang="en-US" dirty="0">
                <a:ea typeface="+mn-lt"/>
                <a:cs typeface="+mn-lt"/>
              </a:rPr>
              <a:t>        *(.</a:t>
            </a:r>
            <a:r>
              <a:rPr lang="en-US" dirty="0" err="1">
                <a:ea typeface="+mn-lt"/>
                <a:cs typeface="+mn-lt"/>
              </a:rPr>
              <a:t>bss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*(COMMON)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. = ALIGN(4);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 &gt; SRAM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32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11A8FC-CCD1-459A-106E-FBEB57FC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45" y="123449"/>
            <a:ext cx="7886700" cy="452779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Linker Script : Memory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C1688-E6DA-1CEE-9AC5-956650E1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07" y="527009"/>
            <a:ext cx="6513093" cy="4616952"/>
          </a:xfrm>
        </p:spPr>
        <p:txBody>
          <a:bodyPr/>
          <a:lstStyle/>
          <a:p>
            <a:pPr>
              <a:buNone/>
            </a:pPr>
            <a:r>
              <a:rPr lang="en-US" sz="1400" b="1" dirty="0"/>
              <a:t>.stack Section :</a:t>
            </a:r>
          </a:p>
          <a:p>
            <a:r>
              <a:rPr lang="en-US" sz="1200" dirty="0"/>
              <a:t>Similar to </a:t>
            </a:r>
            <a:r>
              <a:rPr lang="en-US" sz="1200" b="1" dirty="0"/>
              <a:t>.</a:t>
            </a:r>
            <a:r>
              <a:rPr lang="en-US" sz="1200" b="1" dirty="0" err="1"/>
              <a:t>bss</a:t>
            </a:r>
            <a:r>
              <a:rPr lang="en-US" sz="1200" dirty="0"/>
              <a:t> section we do same with .</a:t>
            </a:r>
            <a:r>
              <a:rPr lang="en-US" sz="1200" b="1" dirty="0"/>
              <a:t>stack </a:t>
            </a:r>
            <a:r>
              <a:rPr lang="en-US" sz="1200" dirty="0"/>
              <a:t>memory, since it is in </a:t>
            </a:r>
            <a:r>
              <a:rPr lang="en-US" sz="1200" b="1" dirty="0"/>
              <a:t>RAM i</a:t>
            </a:r>
            <a:r>
              <a:rPr lang="en-US" sz="1200" dirty="0"/>
              <a:t>t is</a:t>
            </a:r>
            <a:r>
              <a:rPr lang="en-US" sz="1200" b="1" dirty="0"/>
              <a:t> </a:t>
            </a:r>
            <a:r>
              <a:rPr lang="en-US" sz="1200" dirty="0"/>
              <a:t>not loaded.</a:t>
            </a:r>
          </a:p>
          <a:p>
            <a:r>
              <a:rPr lang="en-US" sz="1200" dirty="0"/>
              <a:t>The stack does not hold symbols, we must explicitly reserve space for it by indicating the size.</a:t>
            </a:r>
          </a:p>
          <a:p>
            <a:pPr>
              <a:buNone/>
            </a:pPr>
            <a:r>
              <a:rPr lang="en-US" sz="1400" b="1" dirty="0"/>
              <a:t>.data Section:</a:t>
            </a:r>
            <a:endParaRPr lang="en-US" sz="1400" dirty="0"/>
          </a:p>
          <a:p>
            <a:r>
              <a:rPr lang="en-US" sz="1200" dirty="0"/>
              <a:t>The .data section hold static variables which have an initial value at start. </a:t>
            </a:r>
            <a:endParaRPr lang="en-US" sz="1200" b="1" dirty="0"/>
          </a:p>
          <a:p>
            <a:r>
              <a:rPr lang="en-US" sz="1200" dirty="0"/>
              <a:t> Since RAM isn’t persisted when power is off, those sections are loaded from flash.</a:t>
            </a:r>
          </a:p>
          <a:p>
            <a:r>
              <a:rPr lang="en-US" sz="1200" b="1" dirty="0"/>
              <a:t>At startup, the </a:t>
            </a:r>
            <a:r>
              <a:rPr lang="en-US" sz="1200" b="1" dirty="0" err="1"/>
              <a:t>Reset_Handler</a:t>
            </a:r>
            <a:r>
              <a:rPr lang="en-US" sz="1200" b="1" dirty="0"/>
              <a:t>() copies the data from Flash to RAM before the main function is called.</a:t>
            </a:r>
          </a:p>
          <a:p>
            <a:r>
              <a:rPr lang="en-US" sz="1200" dirty="0"/>
              <a:t>To make this viable, every section in our linker script needs two addresses:</a:t>
            </a:r>
            <a:endParaRPr lang="en-US" sz="1200" b="1" dirty="0"/>
          </a:p>
          <a:p>
            <a:pPr lvl="1"/>
            <a:r>
              <a:rPr lang="en-US" sz="1200" i="1" dirty="0"/>
              <a:t>Load</a:t>
            </a:r>
            <a:r>
              <a:rPr lang="en-US" sz="1200" dirty="0"/>
              <a:t> address (LMA): </a:t>
            </a:r>
            <a:endParaRPr lang="en-US" dirty="0"/>
          </a:p>
          <a:p>
            <a:pPr marL="596900" lvl="1" indent="0">
              <a:buNone/>
            </a:pPr>
            <a:r>
              <a:rPr lang="en-US" sz="1200" dirty="0"/>
              <a:t>Is where our Programmer needs to place the section. LMA is the address </a:t>
            </a:r>
            <a:r>
              <a:rPr lang="en-US" sz="1200" b="1" dirty="0"/>
              <a:t>“at rest”</a:t>
            </a:r>
            <a:r>
              <a:rPr lang="en-US" sz="1200" dirty="0"/>
              <a:t> .</a:t>
            </a:r>
            <a:endParaRPr lang="en-US"/>
          </a:p>
          <a:p>
            <a:pPr lvl="1"/>
            <a:r>
              <a:rPr lang="en-US" sz="1200" i="1" dirty="0"/>
              <a:t>Virtual</a:t>
            </a:r>
            <a:r>
              <a:rPr lang="en-US" sz="1200" dirty="0"/>
              <a:t> address (VMA) : </a:t>
            </a:r>
          </a:p>
          <a:p>
            <a:pPr marL="596900" lvl="1" indent="0">
              <a:buNone/>
            </a:pPr>
            <a:r>
              <a:rPr lang="en-US" sz="1200" dirty="0"/>
              <a:t>The VMA the address during execution i.e. the device is on and the program is running.</a:t>
            </a:r>
            <a:endParaRPr lang="en-US" dirty="0"/>
          </a:p>
          <a:p>
            <a:pPr marL="139700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b="1" dirty="0"/>
          </a:p>
          <a:p>
            <a:pPr marL="139700" indent="0">
              <a:buNone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0EB46-5717-922D-79D1-6D34C0F627D2}"/>
              </a:ext>
            </a:extLst>
          </p:cNvPr>
          <p:cNvSpPr txBox="1"/>
          <p:nvPr/>
        </p:nvSpPr>
        <p:spPr>
          <a:xfrm>
            <a:off x="6466975" y="832183"/>
            <a:ext cx="2556712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STACK_SIZE = 0xFA00; /* 64kB */</a:t>
            </a:r>
            <a:endParaRPr lang="en-US" sz="1200" dirty="0">
              <a:cs typeface="Arial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.stack (NOLOAD) :</a:t>
            </a:r>
            <a:endParaRPr lang="en-US" sz="1200">
              <a:cs typeface="Arial"/>
            </a:endParaRPr>
          </a:p>
          <a:p>
            <a:r>
              <a:rPr lang="en-US" sz="1200" dirty="0">
                <a:ea typeface="+mn-lt"/>
                <a:cs typeface="+mn-lt"/>
              </a:rPr>
              <a:t>{</a:t>
            </a:r>
          </a:p>
          <a:p>
            <a:r>
              <a:rPr lang="en-US" sz="1200" dirty="0">
                <a:ea typeface="+mn-lt"/>
                <a:cs typeface="+mn-lt"/>
              </a:rPr>
              <a:t>    . = . + STACK_SIZE;</a:t>
            </a:r>
            <a:endParaRPr lang="en-US" sz="1200">
              <a:cs typeface="Arial"/>
            </a:endParaRPr>
          </a:p>
          <a:p>
            <a:r>
              <a:rPr lang="en-US" sz="1200" dirty="0">
                <a:ea typeface="+mn-lt"/>
                <a:cs typeface="+mn-lt"/>
              </a:rPr>
              <a:t>} &gt; SRAM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C1A17-BF58-EA98-C66A-3A57B18D145D}"/>
              </a:ext>
            </a:extLst>
          </p:cNvPr>
          <p:cNvSpPr txBox="1"/>
          <p:nvPr/>
        </p:nvSpPr>
        <p:spPr>
          <a:xfrm>
            <a:off x="491291" y="4110789"/>
            <a:ext cx="4381501" cy="861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Syntax:</a:t>
            </a:r>
          </a:p>
          <a:p>
            <a:r>
              <a:rPr lang="en-US" sz="1000" dirty="0">
                <a:ea typeface="+mn-lt"/>
                <a:cs typeface="+mn-lt"/>
              </a:rPr>
              <a:t>.data :
{
    *(.data*);
} &gt; ram AT &gt; rom  /* "&gt; ram" is the VMA, "&gt; rom" is the LMA */</a:t>
            </a:r>
            <a:endParaRPr lang="en-US" sz="100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8286F-E7FF-5B42-3D56-521823C44A36}"/>
              </a:ext>
            </a:extLst>
          </p:cNvPr>
          <p:cNvSpPr txBox="1"/>
          <p:nvPr/>
        </p:nvSpPr>
        <p:spPr>
          <a:xfrm>
            <a:off x="5955632" y="3960394"/>
            <a:ext cx="2556712" cy="1015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.data : {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  . = ALIGN(4);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  *(.data);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  . = ALIGN(4);</a:t>
            </a:r>
            <a:endParaRPr lang="en-US" dirty="0">
              <a:cs typeface="Arial"/>
            </a:endParaRPr>
          </a:p>
          <a:p>
            <a:r>
              <a:rPr lang="en-US" sz="1200" dirty="0">
                <a:ea typeface="+mn-lt"/>
                <a:cs typeface="+mn-lt"/>
              </a:rPr>
              <a:t>} &gt; SRAM AT &gt; 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4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0FD8-D414-C519-F2E8-E1727C39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31" y="133665"/>
            <a:ext cx="7886700" cy="584446"/>
          </a:xfrm>
        </p:spPr>
        <p:txBody>
          <a:bodyPr/>
          <a:lstStyle/>
          <a:p>
            <a:r>
              <a:rPr lang="en-US" b="1" u="none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B6C0-C58B-0611-4830-0AA0AD2E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461" y="722238"/>
            <a:ext cx="8641511" cy="4212305"/>
          </a:xfrm>
        </p:spPr>
        <p:txBody>
          <a:bodyPr/>
          <a:lstStyle/>
          <a:p>
            <a:r>
              <a:rPr lang="en-US" sz="1600" dirty="0"/>
              <a:t>QEMU</a:t>
            </a:r>
          </a:p>
          <a:p>
            <a:r>
              <a:rPr lang="en-US" sz="1600" dirty="0"/>
              <a:t>Build Setup</a:t>
            </a:r>
          </a:p>
          <a:p>
            <a:r>
              <a:rPr lang="en-US" sz="1600" dirty="0"/>
              <a:t>Hello World! Bare metal application ARM</a:t>
            </a:r>
          </a:p>
          <a:p>
            <a:r>
              <a:rPr lang="en-US" sz="1600" dirty="0"/>
              <a:t>C Startup Code</a:t>
            </a:r>
          </a:p>
          <a:p>
            <a:r>
              <a:rPr lang="en-US" sz="1600" dirty="0"/>
              <a:t>Linking Process</a:t>
            </a:r>
          </a:p>
          <a:p>
            <a:pPr lvl="1" indent="-171450"/>
            <a:r>
              <a:rPr lang="en-US" sz="1600" dirty="0"/>
              <a:t>Linker Script</a:t>
            </a:r>
          </a:p>
          <a:p>
            <a:pPr lvl="1" indent="-171450"/>
            <a:r>
              <a:rPr lang="en-US" sz="1600" dirty="0"/>
              <a:t>Linking Hello World! Program </a:t>
            </a:r>
          </a:p>
          <a:p>
            <a:r>
              <a:rPr lang="en-US" sz="1600" dirty="0"/>
              <a:t>Map File</a:t>
            </a:r>
          </a:p>
          <a:p>
            <a:pPr lvl="1" indent="-171450"/>
            <a:r>
              <a:rPr lang="en-US" sz="1600" dirty="0"/>
              <a:t>Object file, Symbol Table.</a:t>
            </a:r>
          </a:p>
          <a:p>
            <a:pPr lvl="1" indent="-171450"/>
            <a:r>
              <a:rPr lang="en-US" sz="1600" dirty="0"/>
              <a:t>Map File Interpretation</a:t>
            </a:r>
          </a:p>
          <a:p>
            <a:r>
              <a:rPr lang="en-US" sz="1600" dirty="0"/>
              <a:t>Building Libraries</a:t>
            </a:r>
          </a:p>
          <a:p>
            <a:pPr lvl="1" indent="-171450"/>
            <a:r>
              <a:rPr lang="en-US" sz="1600" dirty="0"/>
              <a:t>Static Library</a:t>
            </a:r>
          </a:p>
          <a:p>
            <a:pPr lvl="1" indent="-171450"/>
            <a:r>
              <a:rPr lang="en-US" sz="1600" dirty="0"/>
              <a:t>Dynamic Library</a:t>
            </a:r>
          </a:p>
          <a:p>
            <a:endParaRPr lang="en-US" sz="1600" dirty="0"/>
          </a:p>
          <a:p>
            <a:pPr lvl="1" indent="-171450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228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EB26-952F-140D-F087-929A8D18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820" y="653532"/>
            <a:ext cx="8638673" cy="4256004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/>
              <a:t>Variables:</a:t>
            </a:r>
            <a:endParaRPr lang="en-US" dirty="0"/>
          </a:p>
          <a:p>
            <a:r>
              <a:rPr lang="en-US" sz="1400" dirty="0"/>
              <a:t>To make section addresses available to code, the linker is able to create symbols &amp; add them to the program.</a:t>
            </a:r>
          </a:p>
          <a:p>
            <a:r>
              <a:rPr lang="en-US" sz="1400" dirty="0"/>
              <a:t>The syntax is similar to C assignment: </a:t>
            </a:r>
            <a:r>
              <a:rPr lang="en-US" sz="1400" b="1" dirty="0"/>
              <a:t>symbol = expression;</a:t>
            </a:r>
          </a:p>
          <a:p>
            <a:r>
              <a:rPr lang="en-US" sz="1400" dirty="0"/>
              <a:t>We need:</a:t>
            </a:r>
            <a:endParaRPr lang="en-US" sz="1400" b="1" dirty="0"/>
          </a:p>
          <a:p>
            <a:pPr lvl="1" indent="0"/>
            <a:r>
              <a:rPr lang="en-US" sz="1400" dirty="0"/>
              <a:t> </a:t>
            </a:r>
            <a:r>
              <a:rPr lang="en-US" sz="1400" b="1" dirty="0"/>
              <a:t>_</a:t>
            </a:r>
            <a:r>
              <a:rPr lang="en-US" sz="1400" b="1" dirty="0" err="1"/>
              <a:t>etext</a:t>
            </a:r>
            <a:r>
              <a:rPr lang="en-US" sz="1400" dirty="0"/>
              <a:t>                    - end of code in .text section in FLASH.</a:t>
            </a:r>
            <a:endParaRPr lang="en-US" dirty="0"/>
          </a:p>
          <a:p>
            <a:pPr lvl="1" indent="0"/>
            <a:r>
              <a:rPr lang="en-US" sz="1400" dirty="0"/>
              <a:t> </a:t>
            </a:r>
            <a:r>
              <a:rPr lang="en-US" sz="1400" b="1" dirty="0"/>
              <a:t>_</a:t>
            </a:r>
            <a:r>
              <a:rPr lang="en-US" sz="1400" b="1" dirty="0" err="1"/>
              <a:t>sdata</a:t>
            </a:r>
            <a:r>
              <a:rPr lang="en-US" sz="1400" dirty="0"/>
              <a:t>                    - start of .data section in RAM</a:t>
            </a:r>
            <a:endParaRPr lang="en-US" dirty="0"/>
          </a:p>
          <a:p>
            <a:pPr lvl="1" indent="0"/>
            <a:r>
              <a:rPr lang="en-US" sz="1400" dirty="0"/>
              <a:t> </a:t>
            </a:r>
            <a:r>
              <a:rPr lang="en-US" sz="1400" b="1" dirty="0"/>
              <a:t>_</a:t>
            </a:r>
            <a:r>
              <a:rPr lang="en-US" sz="1400" b="1" dirty="0" err="1"/>
              <a:t>edata</a:t>
            </a:r>
            <a:r>
              <a:rPr lang="en-US" sz="1400" dirty="0"/>
              <a:t>                    - end of .data section in RAM</a:t>
            </a:r>
            <a:endParaRPr lang="en-US" dirty="0"/>
          </a:p>
          <a:p>
            <a:pPr lvl="1" indent="0"/>
            <a:r>
              <a:rPr lang="en-US" sz="1400" dirty="0"/>
              <a:t> </a:t>
            </a:r>
            <a:r>
              <a:rPr lang="en-US" sz="1400" b="1" dirty="0"/>
              <a:t>_</a:t>
            </a:r>
            <a:r>
              <a:rPr lang="en-US" sz="1400" b="1" dirty="0" err="1"/>
              <a:t>sbss</a:t>
            </a:r>
            <a:r>
              <a:rPr lang="en-US" sz="1400" dirty="0"/>
              <a:t>                      - start of .</a:t>
            </a:r>
            <a:r>
              <a:rPr lang="en-US" sz="1400" dirty="0" err="1"/>
              <a:t>bss</a:t>
            </a:r>
            <a:r>
              <a:rPr lang="en-US" sz="1400" dirty="0"/>
              <a:t> section in RAM</a:t>
            </a:r>
            <a:endParaRPr lang="en-US" dirty="0"/>
          </a:p>
          <a:p>
            <a:pPr lvl="1" indent="0"/>
            <a:r>
              <a:rPr lang="en-US" sz="1400" dirty="0"/>
              <a:t> </a:t>
            </a:r>
            <a:r>
              <a:rPr lang="en-US" sz="1400" b="1" dirty="0"/>
              <a:t>_</a:t>
            </a:r>
            <a:r>
              <a:rPr lang="en-US" sz="1400" b="1" dirty="0" err="1"/>
              <a:t>ebss</a:t>
            </a:r>
            <a:r>
              <a:rPr lang="en-US" sz="1400" dirty="0"/>
              <a:t>                      - end of .</a:t>
            </a:r>
            <a:r>
              <a:rPr lang="en-US" sz="1400" dirty="0" err="1"/>
              <a:t>bss</a:t>
            </a:r>
            <a:r>
              <a:rPr lang="en-US" sz="1400" dirty="0"/>
              <a:t> section in RAM</a:t>
            </a:r>
            <a:endParaRPr lang="en-US" b="1"/>
          </a:p>
          <a:p>
            <a:pPr lvl="1" indent="0"/>
            <a:r>
              <a:rPr lang="en-US" sz="1400" b="1" dirty="0"/>
              <a:t> _</a:t>
            </a:r>
            <a:r>
              <a:rPr lang="en-US" sz="1400" b="1" dirty="0" err="1"/>
              <a:t>sram_stacktop</a:t>
            </a:r>
            <a:r>
              <a:rPr lang="en-US" sz="1400" b="1" dirty="0"/>
              <a:t>      </a:t>
            </a:r>
            <a:r>
              <a:rPr lang="en-US" sz="1400" dirty="0"/>
              <a:t>-</a:t>
            </a:r>
            <a:r>
              <a:rPr lang="en-US" sz="1400" b="1" dirty="0"/>
              <a:t> </a:t>
            </a:r>
            <a:r>
              <a:rPr lang="en-US" sz="1400" dirty="0"/>
              <a:t>top of stack.</a:t>
            </a:r>
            <a:endParaRPr lang="en-US" sz="1400" b="1" dirty="0"/>
          </a:p>
          <a:p>
            <a:pPr lvl="1" indent="0"/>
            <a:r>
              <a:rPr lang="en-US" sz="1400" b="1" dirty="0"/>
              <a:t> _</a:t>
            </a:r>
            <a:r>
              <a:rPr lang="en-US" sz="1400" b="1" dirty="0" err="1"/>
              <a:t>flash_sdata</a:t>
            </a:r>
            <a:r>
              <a:rPr lang="en-US" sz="1400" b="1" dirty="0"/>
              <a:t>            </a:t>
            </a:r>
            <a:r>
              <a:rPr lang="en-US" sz="1400" dirty="0"/>
              <a:t>- Return the absolute LMA of the </a:t>
            </a:r>
            <a:r>
              <a:rPr lang="en-US" sz="1400" b="1" dirty="0"/>
              <a:t>.data</a:t>
            </a:r>
            <a:r>
              <a:rPr lang="en-US" sz="1400" dirty="0"/>
              <a:t> section.</a:t>
            </a:r>
            <a:endParaRPr lang="en-US" sz="1400" b="1" dirty="0"/>
          </a:p>
          <a:p>
            <a:r>
              <a:rPr lang="en-US" sz="1400" dirty="0"/>
              <a:t>They are straight forward: we can assign symbols to the value of the </a:t>
            </a:r>
            <a:r>
              <a:rPr lang="en-US" sz="1400" b="1" dirty="0"/>
              <a:t>location counter (.)</a:t>
            </a:r>
            <a:r>
              <a:rPr lang="en-US" sz="1400" dirty="0"/>
              <a:t> at the </a:t>
            </a:r>
            <a:r>
              <a:rPr lang="en-US" sz="1400" b="1" dirty="0"/>
              <a:t>start and at the end of each section definition</a:t>
            </a:r>
            <a:r>
              <a:rPr lang="en-US" sz="1400" dirty="0"/>
              <a:t>.</a:t>
            </a:r>
            <a:endParaRPr lang="en-US" sz="1400" b="1" dirty="0"/>
          </a:p>
          <a:p>
            <a:pPr marL="139700" indent="0">
              <a:buNone/>
            </a:pPr>
            <a:r>
              <a:rPr lang="en-US" sz="1400" b="1" dirty="0"/>
              <a:t>Final Linker Script:</a:t>
            </a:r>
          </a:p>
          <a:p>
            <a:pPr marL="139700" indent="0">
              <a:buNone/>
            </a:pPr>
            <a:r>
              <a:rPr lang="en-US" sz="1200" dirty="0"/>
              <a:t>Linker script is now ready. </a:t>
            </a:r>
            <a:br>
              <a:rPr lang="en-US" sz="1200" dirty="0"/>
            </a:br>
            <a:r>
              <a:rPr lang="en-US" sz="1200" dirty="0"/>
              <a:t>You can find the linker script inside: </a:t>
            </a:r>
            <a:r>
              <a:rPr lang="en-US" sz="1400" b="1" dirty="0"/>
              <a:t>"</a:t>
            </a:r>
            <a:r>
              <a:rPr lang="en-US" sz="1400" b="1" dirty="0" err="1"/>
              <a:t>linker.ld</a:t>
            </a:r>
            <a:r>
              <a:rPr lang="en-US" sz="1400" b="1" dirty="0"/>
              <a:t>"</a:t>
            </a:r>
            <a:r>
              <a:rPr lang="en-US" sz="1200" b="1" dirty="0"/>
              <a:t>.</a:t>
            </a:r>
          </a:p>
          <a:p>
            <a:endParaRPr lang="en-US" sz="1400" dirty="0"/>
          </a:p>
          <a:p>
            <a:endParaRPr lang="en-US" sz="1400" b="1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F443C5-4134-AF38-C75E-C4A7190A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8" y="83344"/>
            <a:ext cx="7886700" cy="452779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Linker Script : Memory Layout</a:t>
            </a:r>
          </a:p>
        </p:txBody>
      </p:sp>
    </p:spTree>
    <p:extLst>
      <p:ext uri="{BB962C8B-B14F-4D97-AF65-F5344CB8AC3E}">
        <p14:creationId xmlns:p14="http://schemas.microsoft.com/office/powerpoint/2010/main" val="176391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2FC0-205F-DF91-596C-FB41F0CC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" y="137773"/>
            <a:ext cx="7886700" cy="549701"/>
          </a:xfr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b="1" u="none" dirty="0"/>
              <a:t>Hello world! for bare metal ARM </a:t>
            </a:r>
            <a:r>
              <a:rPr lang="en-US" sz="2400" b="1" u="none" dirty="0"/>
              <a:t>contd..</a:t>
            </a:r>
            <a:endParaRPr lang="en-US" sz="2800" u="none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EB26-952F-140D-F087-929A8D18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21" y="552790"/>
            <a:ext cx="8938985" cy="3263400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Now that we have all the files for  building &amp; emulating the first Bear Metal App -&gt;  </a:t>
            </a:r>
            <a:r>
              <a:rPr lang="en-US" sz="1200" b="1" dirty="0" err="1">
                <a:latin typeface="Arial"/>
              </a:rPr>
              <a:t>main.c</a:t>
            </a:r>
            <a:r>
              <a:rPr lang="en-US" sz="1200" dirty="0">
                <a:latin typeface="Arial"/>
              </a:rPr>
              <a:t> : main application program, </a:t>
            </a:r>
            <a:r>
              <a:rPr lang="en-US" sz="1200" b="1" dirty="0" err="1">
                <a:latin typeface="Arial"/>
              </a:rPr>
              <a:t>startup.c</a:t>
            </a:r>
            <a:r>
              <a:rPr lang="en-US" sz="1200" dirty="0">
                <a:latin typeface="Arial"/>
              </a:rPr>
              <a:t> : Startup File &amp;  </a:t>
            </a:r>
            <a:r>
              <a:rPr lang="en-US" sz="1200" b="1" dirty="0" err="1">
                <a:latin typeface="Arial"/>
              </a:rPr>
              <a:t>linker.ld</a:t>
            </a:r>
            <a:r>
              <a:rPr lang="en-US" sz="1200" b="1" dirty="0">
                <a:latin typeface="Arial"/>
              </a:rPr>
              <a:t> </a:t>
            </a:r>
            <a:r>
              <a:rPr lang="en-US" sz="1200" dirty="0">
                <a:latin typeface="Arial"/>
              </a:rPr>
              <a:t>:  Linker File  </a:t>
            </a:r>
            <a:endParaRPr lang="en-US" dirty="0"/>
          </a:p>
          <a:p>
            <a:r>
              <a:rPr lang="en-US" sz="1200" dirty="0">
                <a:latin typeface="Arial"/>
              </a:rPr>
              <a:t>We already have compiled objects for </a:t>
            </a:r>
            <a:r>
              <a:rPr lang="en-US" sz="1200" b="1" dirty="0" err="1">
                <a:latin typeface="Arial"/>
              </a:rPr>
              <a:t>main.o</a:t>
            </a:r>
            <a:r>
              <a:rPr lang="en-US" sz="1200" dirty="0">
                <a:latin typeface="Arial"/>
              </a:rPr>
              <a:t> &amp; </a:t>
            </a:r>
            <a:r>
              <a:rPr lang="en-US" sz="1200" b="1" dirty="0" err="1">
                <a:latin typeface="Arial"/>
              </a:rPr>
              <a:t>startup.o</a:t>
            </a:r>
            <a:r>
              <a:rPr lang="en-US" sz="1200" dirty="0">
                <a:latin typeface="Arial"/>
              </a:rPr>
              <a:t>.</a:t>
            </a:r>
          </a:p>
          <a:p>
            <a:r>
              <a:rPr lang="en-US" sz="1200" dirty="0">
                <a:latin typeface="Arial"/>
              </a:rPr>
              <a:t>Run the command to create </a:t>
            </a:r>
            <a:r>
              <a:rPr lang="en-US" sz="1200" dirty="0" err="1">
                <a:latin typeface="Arial"/>
              </a:rPr>
              <a:t>system.elf</a:t>
            </a:r>
            <a:r>
              <a:rPr lang="en-US" sz="1200" dirty="0">
                <a:latin typeface="Arial"/>
              </a:rPr>
              <a:t> &amp; </a:t>
            </a:r>
            <a:r>
              <a:rPr lang="en-US" sz="1200" dirty="0" err="1">
                <a:latin typeface="Arial"/>
              </a:rPr>
              <a:t>system.bin</a:t>
            </a:r>
            <a:r>
              <a:rPr lang="en-US" sz="1200" dirty="0">
                <a:latin typeface="Arial"/>
              </a:rPr>
              <a:t> binary image which we can use with QEMU emulator for ARM core.</a:t>
            </a:r>
            <a:endParaRPr lang="en-US" sz="1200" dirty="0"/>
          </a:p>
          <a:p>
            <a:pPr marL="742950" lvl="1" indent="0">
              <a:buNone/>
            </a:pPr>
            <a:r>
              <a:rPr lang="en-US" sz="1200" b="1" dirty="0"/>
              <a:t>arm-none-</a:t>
            </a:r>
            <a:r>
              <a:rPr lang="en-US" sz="1200" b="1" dirty="0" err="1"/>
              <a:t>eabi</a:t>
            </a:r>
            <a:r>
              <a:rPr lang="en-US" sz="1200" b="1" dirty="0"/>
              <a:t>-</a:t>
            </a:r>
            <a:r>
              <a:rPr lang="en-US" sz="1200" b="1" dirty="0" err="1"/>
              <a:t>ld</a:t>
            </a:r>
            <a:r>
              <a:rPr lang="en-US" sz="1200" b="1" dirty="0"/>
              <a:t> -T </a:t>
            </a:r>
            <a:r>
              <a:rPr lang="en-US" sz="1200" b="1" dirty="0" err="1"/>
              <a:t>linker.ld</a:t>
            </a:r>
            <a:r>
              <a:rPr lang="en-US" sz="1200" b="1" dirty="0"/>
              <a:t> -o </a:t>
            </a:r>
            <a:r>
              <a:rPr lang="en-US" sz="1200" b="1" dirty="0" err="1"/>
              <a:t>startup.elf</a:t>
            </a:r>
            <a:r>
              <a:rPr lang="en-US" sz="1200" b="1" dirty="0"/>
              <a:t> </a:t>
            </a:r>
            <a:r>
              <a:rPr lang="en-US" sz="1200" b="1" dirty="0" err="1"/>
              <a:t>startup.o</a:t>
            </a:r>
            <a:r>
              <a:rPr lang="en-US" sz="1200" b="1" dirty="0"/>
              <a:t> </a:t>
            </a:r>
            <a:r>
              <a:rPr lang="en-US" sz="1200" b="1" dirty="0" err="1"/>
              <a:t>main.o</a:t>
            </a:r>
            <a:endParaRPr lang="en-US" sz="1200" b="1"/>
          </a:p>
          <a:p>
            <a:pPr marL="742950" lvl="1" indent="0">
              <a:buNone/>
            </a:pPr>
            <a:r>
              <a:rPr lang="en-US" sz="1200" b="1" dirty="0">
                <a:latin typeface="Arial"/>
              </a:rPr>
              <a:t>arm-none-</a:t>
            </a:r>
            <a:r>
              <a:rPr lang="en-US" sz="1200" b="1" dirty="0" err="1">
                <a:latin typeface="Arial"/>
              </a:rPr>
              <a:t>eabi</a:t>
            </a:r>
            <a:r>
              <a:rPr lang="en-US" sz="1200" b="1" dirty="0">
                <a:latin typeface="Arial"/>
              </a:rPr>
              <a:t>-</a:t>
            </a:r>
            <a:r>
              <a:rPr lang="en-US" sz="1200" b="1" dirty="0" err="1">
                <a:latin typeface="Arial"/>
              </a:rPr>
              <a:t>objcopy</a:t>
            </a:r>
            <a:r>
              <a:rPr lang="en-US" sz="1200" b="1" dirty="0">
                <a:latin typeface="Arial"/>
              </a:rPr>
              <a:t> -O binary </a:t>
            </a:r>
            <a:r>
              <a:rPr lang="en-US" sz="1200" b="1" dirty="0" err="1">
                <a:latin typeface="Arial"/>
              </a:rPr>
              <a:t>startup.elf</a:t>
            </a:r>
            <a:r>
              <a:rPr lang="en-US" sz="1200" b="1" dirty="0">
                <a:latin typeface="Arial"/>
              </a:rPr>
              <a:t> </a:t>
            </a:r>
            <a:r>
              <a:rPr lang="en-US" sz="1200" b="1" dirty="0" err="1">
                <a:latin typeface="Arial"/>
              </a:rPr>
              <a:t>system.bin</a:t>
            </a:r>
            <a:endParaRPr lang="en-US" b="1">
              <a:latin typeface="Arial"/>
            </a:endParaRPr>
          </a:p>
          <a:p>
            <a:r>
              <a:rPr lang="en-US" sz="1200" dirty="0"/>
              <a:t>To run my program in the emulator, the command is:</a:t>
            </a:r>
            <a:endParaRPr lang="en-US" sz="1200" b="1" dirty="0">
              <a:latin typeface="Arial"/>
            </a:endParaRPr>
          </a:p>
          <a:p>
            <a:pPr marL="139700" indent="0">
              <a:buNone/>
            </a:pPr>
            <a:r>
              <a:rPr lang="en-US" sz="1200" b="1" dirty="0" err="1"/>
              <a:t>qemu</a:t>
            </a:r>
            <a:r>
              <a:rPr lang="en-US" sz="1200" b="1" dirty="0"/>
              <a:t>-system-arm -M lm3s6965evb -kernel </a:t>
            </a:r>
            <a:r>
              <a:rPr lang="en-US" sz="1200" b="1" dirty="0" err="1"/>
              <a:t>system.bin</a:t>
            </a:r>
            <a:r>
              <a:rPr lang="en-US" sz="1200" b="1" dirty="0"/>
              <a:t> -</a:t>
            </a:r>
            <a:r>
              <a:rPr lang="en-US" sz="1200" b="1" dirty="0" err="1"/>
              <a:t>nographic</a:t>
            </a:r>
            <a:r>
              <a:rPr lang="en-US" sz="1200" b="1" dirty="0"/>
              <a:t> -monitor telnet:127.0.0.1:3456,server,nowait </a:t>
            </a:r>
            <a:endParaRPr lang="en-US" sz="1200" b="1" dirty="0">
              <a:latin typeface="Arial"/>
            </a:endParaRPr>
          </a:p>
          <a:p>
            <a:pPr marL="596900" lvl="1" indent="0">
              <a:buNone/>
            </a:pPr>
            <a:r>
              <a:rPr lang="en-US" sz="1200" b="1" dirty="0"/>
              <a:t>UART0</a:t>
            </a:r>
            <a:r>
              <a:rPr lang="en-US" sz="1200" dirty="0"/>
              <a:t> particularly can be used as a terminal when using the </a:t>
            </a:r>
            <a:r>
              <a:rPr lang="en-US" sz="1200" b="1" dirty="0"/>
              <a:t>-</a:t>
            </a:r>
            <a:r>
              <a:rPr lang="en-US" sz="1200" b="1" dirty="0" err="1"/>
              <a:t>nographic</a:t>
            </a:r>
            <a:r>
              <a:rPr lang="en-US" sz="1200" b="1" dirty="0"/>
              <a:t> </a:t>
            </a:r>
            <a:r>
              <a:rPr lang="en-US" sz="1200" dirty="0"/>
              <a:t>or “</a:t>
            </a:r>
            <a:r>
              <a:rPr lang="en-US" sz="1200" b="1" dirty="0"/>
              <a:t>-serial </a:t>
            </a:r>
            <a:r>
              <a:rPr lang="en-US" sz="1200" b="1" dirty="0" err="1"/>
              <a:t>stdio</a:t>
            </a:r>
            <a:r>
              <a:rPr lang="en-US" sz="1200" dirty="0"/>
              <a:t>” options with QEMU.</a:t>
            </a:r>
            <a:endParaRPr lang="en-US" sz="1200" b="1" dirty="0">
              <a:latin typeface="Arial"/>
            </a:endParaRPr>
          </a:p>
          <a:p>
            <a:pPr marL="596900" lvl="1" indent="0">
              <a:buNone/>
            </a:pPr>
            <a:r>
              <a:rPr lang="en-US" sz="1200" dirty="0"/>
              <a:t>The </a:t>
            </a:r>
            <a:r>
              <a:rPr lang="en-US" sz="1200" b="1" dirty="0"/>
              <a:t>-M</a:t>
            </a:r>
            <a:r>
              <a:rPr lang="en-US" sz="1200" dirty="0"/>
              <a:t> option specifies the </a:t>
            </a:r>
            <a:r>
              <a:rPr lang="en-US" sz="1200" b="1" dirty="0"/>
              <a:t>emulated system</a:t>
            </a:r>
            <a:endParaRPr lang="en-US" sz="1200" b="1">
              <a:latin typeface="Arial"/>
            </a:endParaRPr>
          </a:p>
          <a:p>
            <a:pPr lvl="2" indent="-171450"/>
            <a:endParaRPr lang="en-US" sz="1200" dirty="0"/>
          </a:p>
          <a:p>
            <a:endParaRPr lang="en-US" sz="1200" dirty="0">
              <a:latin typeface="Arial"/>
            </a:endParaRPr>
          </a:p>
          <a:p>
            <a:pPr lvl="1" indent="-171450"/>
            <a:endParaRPr lang="en-US" sz="1200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40BA42-D7A3-DC41-561B-AA425F0DAFFB}"/>
              </a:ext>
            </a:extLst>
          </p:cNvPr>
          <p:cNvGrpSpPr/>
          <p:nvPr/>
        </p:nvGrpSpPr>
        <p:grpSpPr>
          <a:xfrm>
            <a:off x="179614" y="3152761"/>
            <a:ext cx="5255985" cy="1904120"/>
            <a:chOff x="179614" y="3152761"/>
            <a:chExt cx="5255985" cy="1904120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9EC16C40-C6C2-AD3D-CADC-4CF98ECF4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614" y="3152761"/>
              <a:ext cx="5255985" cy="190412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9A9821-A8E1-A9BD-69B9-C32A978B0768}"/>
                </a:ext>
              </a:extLst>
            </p:cNvPr>
            <p:cNvSpPr/>
            <p:nvPr/>
          </p:nvSpPr>
          <p:spPr>
            <a:xfrm>
              <a:off x="208642" y="4254500"/>
              <a:ext cx="5188858" cy="7075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78A7C0-72A6-36E1-5336-580FDC8635E1}"/>
              </a:ext>
            </a:extLst>
          </p:cNvPr>
          <p:cNvSpPr txBox="1"/>
          <p:nvPr/>
        </p:nvSpPr>
        <p:spPr>
          <a:xfrm>
            <a:off x="5669642" y="4236357"/>
            <a:ext cx="2930070" cy="7386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Final Output print's two lines :</a:t>
            </a:r>
          </a:p>
          <a:p>
            <a:r>
              <a:rPr lang="en-US" dirty="0"/>
              <a:t>Hello, World!</a:t>
            </a:r>
          </a:p>
          <a:p>
            <a:r>
              <a:rPr lang="en-US" dirty="0"/>
              <a:t>First Bare-Metal Program ARM :)</a:t>
            </a:r>
          </a:p>
        </p:txBody>
      </p:sp>
    </p:spTree>
    <p:extLst>
      <p:ext uri="{BB962C8B-B14F-4D97-AF65-F5344CB8AC3E}">
        <p14:creationId xmlns:p14="http://schemas.microsoft.com/office/powerpoint/2010/main" val="253558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0F4C-29B1-BB2B-A2B0-CBC4CC77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" y="119191"/>
            <a:ext cx="7886700" cy="449915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Object File- Symbol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C1688-E6DA-1CEE-9AC5-956650E1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1" y="568446"/>
            <a:ext cx="8884556" cy="4421460"/>
          </a:xfrm>
        </p:spPr>
        <p:txBody>
          <a:bodyPr/>
          <a:lstStyle/>
          <a:p>
            <a:r>
              <a:rPr lang="en-US" sz="1200" dirty="0"/>
              <a:t>In previous section we saw object file (</a:t>
            </a:r>
            <a:r>
              <a:rPr lang="en-US" sz="1200" b="1" dirty="0" err="1"/>
              <a:t>main.o</a:t>
            </a:r>
            <a:r>
              <a:rPr lang="en-US" sz="1200" b="1" dirty="0"/>
              <a:t> &amp; </a:t>
            </a:r>
            <a:r>
              <a:rPr lang="en-US" sz="1200" b="1" dirty="0" err="1"/>
              <a:t>startup.o</a:t>
            </a:r>
            <a:r>
              <a:rPr lang="en-US" sz="1200" dirty="0"/>
              <a:t>) is the real output from the </a:t>
            </a:r>
            <a:r>
              <a:rPr lang="en-US" sz="1200" b="1" dirty="0"/>
              <a:t>compilation phase.</a:t>
            </a:r>
            <a:r>
              <a:rPr lang="en-US" sz="1200" dirty="0"/>
              <a:t> </a:t>
            </a:r>
            <a:endParaRPr lang="en-US" dirty="0"/>
          </a:p>
          <a:p>
            <a:r>
              <a:rPr lang="en-US" sz="1200" dirty="0"/>
              <a:t>It's mostly machine code, also contains metadata about the </a:t>
            </a:r>
            <a:r>
              <a:rPr lang="en-US" sz="1200" b="1" dirty="0"/>
              <a:t>addresses </a:t>
            </a:r>
            <a:r>
              <a:rPr lang="en-US" sz="1200" dirty="0"/>
              <a:t>of its </a:t>
            </a:r>
            <a:r>
              <a:rPr lang="en-US" sz="1200" b="1" dirty="0"/>
              <a:t>functions  &amp; variables</a:t>
            </a:r>
            <a:r>
              <a:rPr lang="en-US" sz="1200" dirty="0"/>
              <a:t> these are termed as </a:t>
            </a:r>
            <a:r>
              <a:rPr lang="en-US" sz="1200" b="1" dirty="0"/>
              <a:t>Symbols </a:t>
            </a:r>
            <a:r>
              <a:rPr lang="en-US" sz="1200" dirty="0"/>
              <a:t>in an data structure called a </a:t>
            </a:r>
            <a:r>
              <a:rPr lang="en-US" sz="1200" b="1" dirty="0"/>
              <a:t>symbol table</a:t>
            </a:r>
            <a:r>
              <a:rPr lang="en-US" sz="1200" dirty="0"/>
              <a:t>.</a:t>
            </a:r>
          </a:p>
          <a:p>
            <a:r>
              <a:rPr lang="en-US" sz="1200" dirty="0"/>
              <a:t> The addresses may not be the final address of the symbol in the final executable.</a:t>
            </a:r>
          </a:p>
          <a:p>
            <a:r>
              <a:rPr lang="en-US" sz="1200" dirty="0"/>
              <a:t>To know the symbols our object files </a:t>
            </a:r>
            <a:r>
              <a:rPr lang="en-US" sz="1200" dirty="0" err="1"/>
              <a:t>main.o</a:t>
            </a:r>
            <a:r>
              <a:rPr lang="en-US" sz="1200" dirty="0"/>
              <a:t> &amp; </a:t>
            </a:r>
            <a:r>
              <a:rPr lang="en-US" sz="1200" dirty="0" err="1"/>
              <a:t>startup.o</a:t>
            </a:r>
            <a:r>
              <a:rPr lang="en-US" sz="1200" dirty="0"/>
              <a:t> contain we can use </a:t>
            </a:r>
            <a:r>
              <a:rPr lang="en-US" sz="1200" dirty="0" err="1"/>
              <a:t>linux</a:t>
            </a:r>
            <a:r>
              <a:rPr lang="en-US" sz="1200" dirty="0"/>
              <a:t> tool </a:t>
            </a:r>
            <a:r>
              <a:rPr lang="en-US" sz="1400" b="1" dirty="0">
                <a:hlinkClick r:id="rId2"/>
              </a:rPr>
              <a:t>nm</a:t>
            </a:r>
            <a:r>
              <a:rPr lang="en-US" sz="1200" b="1" dirty="0"/>
              <a:t> (</a:t>
            </a:r>
            <a:r>
              <a:rPr lang="en-US" sz="1200" dirty="0"/>
              <a:t>read the link to read about tool</a:t>
            </a:r>
            <a:r>
              <a:rPr lang="en-US" sz="1200" b="1" dirty="0"/>
              <a:t>).</a:t>
            </a:r>
          </a:p>
          <a:p>
            <a:r>
              <a:rPr lang="en-US" sz="1200" b="1" dirty="0"/>
              <a:t>nm</a:t>
            </a:r>
            <a:r>
              <a:rPr lang="en-US" sz="1200" dirty="0"/>
              <a:t> - prints the symbol table for a given object file.</a:t>
            </a:r>
          </a:p>
          <a:p>
            <a:r>
              <a:rPr lang="en-US" sz="1200" dirty="0"/>
              <a:t>Just run following commands in terminal:</a:t>
            </a:r>
          </a:p>
          <a:p>
            <a:pPr marL="139700" indent="0">
              <a:buNone/>
            </a:pPr>
            <a:r>
              <a:rPr lang="en-US" sz="1200" b="1" dirty="0"/>
              <a:t>nm </a:t>
            </a:r>
            <a:r>
              <a:rPr lang="en-US" sz="1200" b="1" dirty="0" err="1"/>
              <a:t>main.o</a:t>
            </a:r>
            <a:r>
              <a:rPr lang="en-US" sz="1200" b="1" dirty="0"/>
              <a:t> </a:t>
            </a:r>
          </a:p>
          <a:p>
            <a:pPr marL="139700" indent="0">
              <a:buNone/>
            </a:pPr>
            <a:r>
              <a:rPr lang="en-US" sz="1200" b="1" dirty="0"/>
              <a:t>nm </a:t>
            </a:r>
            <a:r>
              <a:rPr lang="en-US" sz="1200" b="1" dirty="0" err="1"/>
              <a:t>startup.o</a:t>
            </a:r>
            <a:endParaRPr lang="en-US" sz="1200" b="1" dirty="0"/>
          </a:p>
          <a:p>
            <a:pPr marL="139700" indent="0">
              <a:buNone/>
            </a:pPr>
            <a:r>
              <a:rPr lang="en-US" sz="1200" dirty="0"/>
              <a:t>The output is a list (separated by space) of </a:t>
            </a:r>
            <a:r>
              <a:rPr lang="en-US" sz="1200" b="1" dirty="0"/>
              <a:t>address</a:t>
            </a:r>
            <a:r>
              <a:rPr lang="en-US" sz="1200" dirty="0"/>
              <a:t>, </a:t>
            </a:r>
            <a:r>
              <a:rPr lang="en-US" sz="1200" b="1" dirty="0"/>
              <a:t>type</a:t>
            </a:r>
            <a:r>
              <a:rPr lang="en-US" sz="1200" dirty="0"/>
              <a:t>, and </a:t>
            </a:r>
            <a:r>
              <a:rPr lang="en-US" sz="1200" b="1" dirty="0"/>
              <a:t>symbol name.</a:t>
            </a:r>
          </a:p>
          <a:p>
            <a:pPr marL="139700" indent="0">
              <a:buNone/>
            </a:pPr>
            <a:r>
              <a:rPr lang="en-US" sz="1200" b="1" dirty="0"/>
              <a:t>Address</a:t>
            </a:r>
            <a:r>
              <a:rPr lang="en-US" sz="1200" dirty="0"/>
              <a:t>: are placeholders in object files, and final in executables.</a:t>
            </a:r>
            <a:endParaRPr lang="en-US" dirty="0"/>
          </a:p>
          <a:p>
            <a:pPr marL="139700" indent="0">
              <a:buNone/>
            </a:pPr>
            <a:r>
              <a:rPr lang="en-US" sz="1200" b="1" dirty="0"/>
              <a:t>Name</a:t>
            </a:r>
            <a:r>
              <a:rPr lang="en-US" sz="1200" dirty="0"/>
              <a:t>: name of function or variable.</a:t>
            </a:r>
            <a:endParaRPr lang="en-US" dirty="0"/>
          </a:p>
          <a:p>
            <a:pPr marL="139700" indent="0">
              <a:buNone/>
            </a:pPr>
            <a:r>
              <a:rPr lang="en-US" sz="1200" b="1" dirty="0"/>
              <a:t>Type: </a:t>
            </a:r>
          </a:p>
          <a:p>
            <a:pPr marL="139700" indent="0">
              <a:buNone/>
            </a:pPr>
            <a:r>
              <a:rPr lang="en-US" sz="1200" dirty="0"/>
              <a:t>If </a:t>
            </a:r>
            <a:r>
              <a:rPr lang="en-US" sz="1200" b="1" dirty="0"/>
              <a:t>lowercase</a:t>
            </a:r>
            <a:r>
              <a:rPr lang="en-US" sz="1200" dirty="0"/>
              <a:t>, the symbol is usually </a:t>
            </a:r>
            <a:r>
              <a:rPr lang="en-US" sz="1200" b="1" dirty="0"/>
              <a:t>local.</a:t>
            </a:r>
            <a:endParaRPr lang="en-US" dirty="0"/>
          </a:p>
          <a:p>
            <a:pPr marL="139700" indent="0">
              <a:buNone/>
            </a:pPr>
            <a:r>
              <a:rPr lang="en-US" sz="1200" dirty="0"/>
              <a:t>If </a:t>
            </a:r>
            <a:r>
              <a:rPr lang="en-US" sz="1200" b="1" dirty="0"/>
              <a:t>uppercase</a:t>
            </a:r>
            <a:r>
              <a:rPr lang="en-US" sz="1200" dirty="0"/>
              <a:t>, the symbol is global (</a:t>
            </a:r>
            <a:r>
              <a:rPr lang="en-US" sz="1200" b="1" dirty="0"/>
              <a:t>external</a:t>
            </a:r>
            <a:r>
              <a:rPr lang="en-US" sz="1200" dirty="0"/>
              <a:t>).</a:t>
            </a:r>
            <a:endParaRPr lang="en-US"/>
          </a:p>
          <a:p>
            <a:pPr marL="139700" indent="0">
              <a:buNone/>
            </a:pPr>
            <a:r>
              <a:rPr lang="en-US" sz="1200" b="1" dirty="0"/>
              <a:t>"t"</a:t>
            </a:r>
            <a:r>
              <a:rPr lang="en-US" sz="1200" dirty="0"/>
              <a:t> The symbol is in the .text section, </a:t>
            </a:r>
            <a:r>
              <a:rPr lang="en-US" sz="1200" b="1" dirty="0"/>
              <a:t>"U"</a:t>
            </a:r>
            <a:r>
              <a:rPr lang="en-US" sz="1200" dirty="0"/>
              <a:t> The symbol is undefined, </a:t>
            </a:r>
            <a:r>
              <a:rPr lang="en-US" sz="1200" b="1" dirty="0"/>
              <a:t>"D"</a:t>
            </a:r>
            <a:r>
              <a:rPr lang="en-US" sz="1200" dirty="0"/>
              <a:t> The symbol is in the initialized data section,</a:t>
            </a:r>
          </a:p>
          <a:p>
            <a:pPr marL="139700" indent="0">
              <a:buNone/>
            </a:pPr>
            <a:r>
              <a:rPr lang="en-US" sz="1200" b="1" dirty="0"/>
              <a:t>"W"</a:t>
            </a:r>
            <a:r>
              <a:rPr lang="en-US" sz="1200" dirty="0"/>
              <a:t> The symbol is a weak symbol</a:t>
            </a:r>
            <a:endParaRPr lang="en-US" dirty="0"/>
          </a:p>
          <a:p>
            <a:pPr marL="139700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1BC593-E99B-FE13-7B32-373E6E91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209" y="2210276"/>
            <a:ext cx="3919942" cy="22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4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2FC0-205F-DF91-596C-FB41F0CC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0" y="126360"/>
            <a:ext cx="7886700" cy="680797"/>
          </a:xfrm>
        </p:spPr>
        <p:txBody>
          <a:bodyPr/>
          <a:lstStyle/>
          <a:p>
            <a:r>
              <a:rPr lang="en-US" b="1" u="none" dirty="0"/>
              <a:t>Map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EB26-952F-140D-F087-929A8D18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376" y="806937"/>
            <a:ext cx="8725514" cy="4120649"/>
          </a:xfrm>
        </p:spPr>
        <p:txBody>
          <a:bodyPr/>
          <a:lstStyle/>
          <a:p>
            <a:r>
              <a:rPr lang="en-US" sz="1200" dirty="0"/>
              <a:t>The map file provides important information that helps in understand and optimize memory. </a:t>
            </a:r>
          </a:p>
          <a:p>
            <a:r>
              <a:rPr lang="en-US" sz="1200" dirty="0"/>
              <a:t>It is symbol table for whole program.</a:t>
            </a:r>
          </a:p>
          <a:p>
            <a:r>
              <a:rPr lang="en-US" sz="1200" dirty="0"/>
              <a:t>A  map file provides information about the linker / Locate process, including the following:</a:t>
            </a:r>
            <a:endParaRPr lang="en-US" dirty="0"/>
          </a:p>
          <a:p>
            <a:pPr lvl="1" indent="0"/>
            <a:r>
              <a:rPr lang="en-US" sz="1200" dirty="0"/>
              <a:t> Where object files are mapped into memory.</a:t>
            </a:r>
          </a:p>
          <a:p>
            <a:pPr lvl="1" indent="0"/>
            <a:r>
              <a:rPr lang="en-US" sz="1200" dirty="0"/>
              <a:t> How common symbols are allocated.</a:t>
            </a:r>
          </a:p>
          <a:p>
            <a:pPr lvl="1" indent="0"/>
            <a:r>
              <a:rPr lang="en-US" sz="1200" dirty="0"/>
              <a:t> All archive members included in the link, with a mention of the symbol which caused the archive member to be brought in.</a:t>
            </a:r>
            <a:endParaRPr lang="en-US" dirty="0"/>
          </a:p>
          <a:p>
            <a:pPr lvl="1" indent="0"/>
            <a:r>
              <a:rPr lang="en-US" sz="1200" dirty="0"/>
              <a:t> The values assigned to symbols.</a:t>
            </a:r>
          </a:p>
          <a:p>
            <a:r>
              <a:rPr lang="en-US" sz="1200" dirty="0"/>
              <a:t>How to generate MAP file run the command: </a:t>
            </a:r>
          </a:p>
          <a:p>
            <a:pPr marL="139700" indent="0">
              <a:buNone/>
            </a:pPr>
            <a:r>
              <a:rPr lang="en-US" sz="1200" b="1" dirty="0"/>
              <a:t>arm-none-</a:t>
            </a:r>
            <a:r>
              <a:rPr lang="en-US" sz="1200" b="1" dirty="0" err="1"/>
              <a:t>eabi</a:t>
            </a:r>
            <a:r>
              <a:rPr lang="en-US" sz="1200" b="1" dirty="0"/>
              <a:t>-</a:t>
            </a:r>
            <a:r>
              <a:rPr lang="en-US" sz="1200" b="1" dirty="0" err="1"/>
              <a:t>ld</a:t>
            </a:r>
            <a:r>
              <a:rPr lang="en-US" sz="1200" b="1" dirty="0"/>
              <a:t> -Map </a:t>
            </a:r>
            <a:r>
              <a:rPr lang="en-US" sz="1200" b="1" dirty="0" err="1"/>
              <a:t>output.map</a:t>
            </a:r>
            <a:r>
              <a:rPr lang="en-US" sz="1200" b="1" dirty="0"/>
              <a:t> -T </a:t>
            </a:r>
            <a:r>
              <a:rPr lang="en-US" sz="1200" b="1" dirty="0" err="1"/>
              <a:t>linker.ld</a:t>
            </a:r>
            <a:r>
              <a:rPr lang="en-US" sz="1200" b="1" dirty="0"/>
              <a:t> -o </a:t>
            </a:r>
            <a:r>
              <a:rPr lang="en-US" sz="1200" b="1" dirty="0" err="1"/>
              <a:t>output.elf</a:t>
            </a:r>
            <a:r>
              <a:rPr lang="en-US" sz="1200" b="1" dirty="0"/>
              <a:t> </a:t>
            </a:r>
            <a:r>
              <a:rPr lang="en-US" sz="1200" b="1" dirty="0" err="1"/>
              <a:t>startup.o</a:t>
            </a:r>
            <a:r>
              <a:rPr lang="en-US" sz="1200" b="1" dirty="0"/>
              <a:t> </a:t>
            </a:r>
            <a:r>
              <a:rPr lang="en-US" sz="1200" b="1" dirty="0" err="1"/>
              <a:t>main.o</a:t>
            </a:r>
            <a:r>
              <a:rPr lang="en-US" sz="1200" b="1" dirty="0"/>
              <a:t> </a:t>
            </a:r>
            <a:endParaRPr lang="en-US" dirty="0"/>
          </a:p>
          <a:p>
            <a:pPr lvl="1" indent="0">
              <a:buNone/>
            </a:pPr>
            <a:r>
              <a:rPr lang="en-US" sz="1200" b="1" dirty="0"/>
              <a:t>-Map </a:t>
            </a:r>
            <a:r>
              <a:rPr lang="en-US" sz="1200" dirty="0"/>
              <a:t>= </a:t>
            </a:r>
            <a:r>
              <a:rPr lang="en-US" sz="1200" i="1" dirty="0" err="1"/>
              <a:t>mapfile</a:t>
            </a:r>
            <a:r>
              <a:rPr lang="en-US" sz="1200" i="1" dirty="0"/>
              <a:t> </a:t>
            </a:r>
            <a:r>
              <a:rPr lang="en-US" sz="1200" dirty="0"/>
              <a:t>Print a link map to the file </a:t>
            </a:r>
            <a:r>
              <a:rPr lang="en-US" sz="1200" b="1" dirty="0" err="1"/>
              <a:t>output.map</a:t>
            </a:r>
            <a:r>
              <a:rPr lang="en-US" sz="1200" dirty="0"/>
              <a:t>. </a:t>
            </a:r>
            <a:endParaRPr lang="en-US"/>
          </a:p>
          <a:p>
            <a:r>
              <a:rPr lang="en-US" sz="1200" dirty="0"/>
              <a:t>This will generate the file "</a:t>
            </a:r>
            <a:r>
              <a:rPr lang="en-US" sz="1200" b="1" dirty="0" err="1"/>
              <a:t>output.map</a:t>
            </a:r>
            <a:r>
              <a:rPr lang="en-US" sz="1200" dirty="0"/>
              <a:t>".</a:t>
            </a:r>
          </a:p>
          <a:p>
            <a:r>
              <a:rPr lang="en-US" sz="1200" dirty="0"/>
              <a:t>Sections in map file:</a:t>
            </a:r>
          </a:p>
          <a:p>
            <a:pPr>
              <a:buNone/>
            </a:pPr>
            <a:r>
              <a:rPr lang="en-US" sz="1400" b="1" dirty="0"/>
              <a:t>Memory configuration: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This information in the map file are the </a:t>
            </a:r>
            <a:r>
              <a:rPr lang="en-US" sz="1400" b="1" dirty="0"/>
              <a:t>actual memory regions</a:t>
            </a:r>
            <a:r>
              <a:rPr lang="en-US" sz="1400" dirty="0"/>
              <a:t>, along with </a:t>
            </a:r>
            <a:r>
              <a:rPr lang="en-US" sz="1400" b="1" dirty="0"/>
              <a:t>location</a:t>
            </a:r>
            <a:r>
              <a:rPr lang="en-US" sz="1400" dirty="0"/>
              <a:t>, </a:t>
            </a:r>
            <a:r>
              <a:rPr lang="en-US" sz="1400" b="1" dirty="0"/>
              <a:t>size</a:t>
            </a:r>
            <a:r>
              <a:rPr lang="en-US" sz="1400" dirty="0"/>
              <a:t> and </a:t>
            </a:r>
            <a:r>
              <a:rPr lang="en-US" sz="1400" b="1" dirty="0"/>
              <a:t>access rights</a:t>
            </a:r>
            <a:r>
              <a:rPr lang="en-US" sz="1400" dirty="0"/>
              <a:t> granted to those regions:</a:t>
            </a:r>
            <a:endParaRPr lang="en-US" dirty="0"/>
          </a:p>
          <a:p>
            <a:pPr marL="139700" indent="0">
              <a:buNone/>
            </a:pPr>
            <a:endParaRPr lang="en-US" sz="1200" dirty="0"/>
          </a:p>
          <a:p>
            <a:br>
              <a:rPr lang="en-US" dirty="0"/>
            </a:br>
            <a:endParaRPr lang="en-US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pPr lvl="1" indent="0"/>
            <a:endParaRPr lang="en-US" sz="1200" dirty="0"/>
          </a:p>
          <a:p>
            <a:pPr marL="139700" indent="0">
              <a:buNone/>
            </a:pPr>
            <a:endParaRPr lang="en-US" sz="1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04CE9A-25AA-F7EC-4278-8B9E4BD2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649" y="3223780"/>
            <a:ext cx="3949158" cy="9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1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4B81BC-7652-1C17-A2FE-E863A78D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5" y="169935"/>
            <a:ext cx="7886700" cy="547391"/>
          </a:xfrm>
        </p:spPr>
        <p:txBody>
          <a:bodyPr/>
          <a:lstStyle/>
          <a:p>
            <a:r>
              <a:rPr lang="en-US" b="1" u="none" dirty="0"/>
              <a:t>Map File </a:t>
            </a:r>
            <a:r>
              <a:rPr lang="en-US" sz="2400" b="1" u="none" dirty="0"/>
              <a:t>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6F699-DA11-D1FF-C1E7-C75CE3A9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97" y="569622"/>
            <a:ext cx="4395353" cy="4478633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/>
              <a:t>Linker script and memory map :</a:t>
            </a:r>
            <a:endParaRPr lang="en-US"/>
          </a:p>
          <a:p>
            <a:r>
              <a:rPr lang="en-US" sz="1400" dirty="0"/>
              <a:t>It gives information about symbols in program.</a:t>
            </a:r>
            <a:endParaRPr lang="en-US" sz="1400" b="1" dirty="0"/>
          </a:p>
          <a:p>
            <a:r>
              <a:rPr lang="en-US" sz="1400" dirty="0"/>
              <a:t> In our file it indicates the text area size and its content.</a:t>
            </a:r>
          </a:p>
          <a:p>
            <a:r>
              <a:rPr lang="en-US" sz="1400" dirty="0"/>
              <a:t>The interrupt vectors (under the section .</a:t>
            </a:r>
            <a:r>
              <a:rPr lang="en-US" sz="1400" b="1" dirty="0"/>
              <a:t>vectors</a:t>
            </a:r>
            <a:r>
              <a:rPr lang="en-US" sz="1400" dirty="0"/>
              <a:t>) are present at the beginning of the executable, defined in </a:t>
            </a:r>
            <a:r>
              <a:rPr lang="en-US" sz="1400" b="1" dirty="0" err="1"/>
              <a:t>startup.c</a:t>
            </a:r>
            <a:r>
              <a:rPr lang="en-US" sz="1400" b="1" dirty="0"/>
              <a:t>.</a:t>
            </a:r>
          </a:p>
          <a:p>
            <a:r>
              <a:rPr lang="en-US" sz="1400" dirty="0"/>
              <a:t>These lines give us the address &amp; size of each function. </a:t>
            </a:r>
            <a:endParaRPr lang="en-US" sz="1400" b="1" dirty="0"/>
          </a:p>
          <a:p>
            <a:r>
              <a:rPr lang="en-US" sz="1400" dirty="0"/>
              <a:t> The address of </a:t>
            </a:r>
            <a:r>
              <a:rPr lang="en-US" sz="1400" b="1" dirty="0"/>
              <a:t>_exceptions </a:t>
            </a:r>
            <a:r>
              <a:rPr lang="en-US" sz="1400" dirty="0"/>
              <a:t>defined under</a:t>
            </a:r>
            <a:r>
              <a:rPr lang="en-US" sz="1400" b="1" dirty="0"/>
              <a:t> .vector </a:t>
            </a:r>
            <a:r>
              <a:rPr lang="en-US" sz="1400" dirty="0"/>
              <a:t>section</a:t>
            </a:r>
            <a:r>
              <a:rPr lang="en-US" sz="1400" b="1" dirty="0"/>
              <a:t> </a:t>
            </a:r>
            <a:r>
              <a:rPr lang="en-US" sz="1400" dirty="0"/>
              <a:t> </a:t>
            </a:r>
            <a:r>
              <a:rPr lang="en-US" sz="1400" b="1" dirty="0"/>
              <a:t>0x0000000000000000</a:t>
            </a:r>
            <a:r>
              <a:rPr lang="en-US" sz="1400" dirty="0"/>
              <a:t>, coming from </a:t>
            </a:r>
            <a:r>
              <a:rPr lang="en-US" sz="1400" b="1" dirty="0" err="1"/>
              <a:t>startup.o</a:t>
            </a:r>
            <a:r>
              <a:rPr lang="en-US" sz="1400" dirty="0"/>
              <a:t>  which has a size of </a:t>
            </a:r>
            <a:r>
              <a:rPr lang="en-US" sz="1400" b="1" dirty="0"/>
              <a:t>0x40 bytes</a:t>
            </a:r>
            <a:r>
              <a:rPr lang="en-US" sz="1400" dirty="0"/>
              <a:t> in the </a:t>
            </a:r>
            <a:r>
              <a:rPr lang="en-US" sz="1400" b="1" dirty="0"/>
              <a:t>.text </a:t>
            </a:r>
            <a:r>
              <a:rPr lang="en-US" sz="1400" dirty="0"/>
              <a:t>area.</a:t>
            </a:r>
          </a:p>
          <a:p>
            <a:r>
              <a:rPr lang="en-US" sz="1400" dirty="0"/>
              <a:t>The size is 0x40 bytes because _exceptions is an array of </a:t>
            </a:r>
            <a:r>
              <a:rPr lang="en-US" sz="1400" b="1" dirty="0"/>
              <a:t>void * (size = 4byte) </a:t>
            </a:r>
            <a:r>
              <a:rPr lang="en-US" sz="1400" dirty="0"/>
              <a:t>with </a:t>
            </a:r>
            <a:r>
              <a:rPr lang="en-US" sz="1400" b="1" dirty="0"/>
              <a:t>16</a:t>
            </a:r>
            <a:r>
              <a:rPr lang="en-US" sz="1400" dirty="0"/>
              <a:t> elements</a:t>
            </a:r>
            <a:r>
              <a:rPr lang="en-US" sz="1400" b="1" dirty="0"/>
              <a:t>. </a:t>
            </a:r>
            <a:r>
              <a:rPr lang="en-US" sz="1400" dirty="0"/>
              <a:t> </a:t>
            </a:r>
          </a:p>
          <a:p>
            <a:r>
              <a:rPr lang="en-US" sz="1400" dirty="0"/>
              <a:t>In this way, we can locate each function used in the program.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345E050-2A9F-E470-72CB-A9574F40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737" y="853773"/>
            <a:ext cx="4374572" cy="3830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8091A4-1D78-AF4E-7A89-2A69AF1FF2ED}"/>
              </a:ext>
            </a:extLst>
          </p:cNvPr>
          <p:cNvSpPr/>
          <p:nvPr/>
        </p:nvSpPr>
        <p:spPr>
          <a:xfrm>
            <a:off x="4691830" y="1502491"/>
            <a:ext cx="3908322" cy="59915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95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F7BC-A57B-F6F4-219F-C1271DA6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159" y="1083470"/>
            <a:ext cx="4190385" cy="3908641"/>
          </a:xfrm>
        </p:spPr>
        <p:txBody>
          <a:bodyPr/>
          <a:lstStyle/>
          <a:p>
            <a:r>
              <a:rPr lang="en-US" sz="1200" dirty="0"/>
              <a:t>Initialized variables have to be kept in Flash but they emerge in RAM in the map file, as they are copied into RAM in .data section before entering the main(). </a:t>
            </a:r>
            <a:endParaRPr lang="en-US" dirty="0"/>
          </a:p>
          <a:p>
            <a:r>
              <a:rPr lang="en-US" sz="1200" dirty="0"/>
              <a:t>Symbols </a:t>
            </a:r>
            <a:r>
              <a:rPr lang="en-US" sz="1200" b="1" dirty="0"/>
              <a:t>_</a:t>
            </a:r>
            <a:r>
              <a:rPr lang="en-US" sz="1200" b="1" dirty="0" err="1"/>
              <a:t>sram_sdata</a:t>
            </a:r>
            <a:r>
              <a:rPr lang="en-US" sz="1200" dirty="0"/>
              <a:t>  &amp; </a:t>
            </a:r>
            <a:r>
              <a:rPr lang="en-US" sz="1200" b="1" dirty="0"/>
              <a:t>_</a:t>
            </a:r>
            <a:r>
              <a:rPr lang="en-US" sz="1200" b="1" dirty="0" err="1"/>
              <a:t>sram_edata</a:t>
            </a:r>
            <a:r>
              <a:rPr lang="en-US" sz="1200" dirty="0"/>
              <a:t> keep track of the </a:t>
            </a:r>
            <a:r>
              <a:rPr lang="en-US" sz="1200" b="1" dirty="0"/>
              <a:t>area used in</a:t>
            </a:r>
            <a:r>
              <a:rPr lang="en-US" sz="1200" dirty="0"/>
              <a:t> </a:t>
            </a:r>
            <a:r>
              <a:rPr lang="en-US" sz="1200" b="1" dirty="0"/>
              <a:t>RAM </a:t>
            </a:r>
            <a:r>
              <a:rPr lang="en-US" sz="1200" dirty="0"/>
              <a:t>to keep initialized variables.</a:t>
            </a:r>
            <a:endParaRPr lang="en-US" dirty="0"/>
          </a:p>
          <a:p>
            <a:r>
              <a:rPr lang="en-US" sz="1200" dirty="0"/>
              <a:t>These values are stored in </a:t>
            </a:r>
            <a:r>
              <a:rPr lang="en-US" sz="1200" b="1" dirty="0"/>
              <a:t>Flash</a:t>
            </a:r>
            <a:r>
              <a:rPr lang="en-US" sz="1200" dirty="0"/>
              <a:t> starting at </a:t>
            </a:r>
            <a:r>
              <a:rPr lang="en-US" sz="1200" b="1" dirty="0"/>
              <a:t>load address</a:t>
            </a:r>
            <a:r>
              <a:rPr lang="en-US" sz="1200" dirty="0"/>
              <a:t> </a:t>
            </a:r>
            <a:r>
              <a:rPr lang="en-US" sz="1200" b="1" dirty="0"/>
              <a:t>0x0000000000000134.</a:t>
            </a:r>
          </a:p>
          <a:p>
            <a:r>
              <a:rPr lang="en-US" sz="1200" dirty="0"/>
              <a:t>The address of </a:t>
            </a:r>
            <a:r>
              <a:rPr lang="en-US" sz="1200" b="1" dirty="0"/>
              <a:t>lm3s6965_uart0 </a:t>
            </a:r>
            <a:r>
              <a:rPr lang="en-US" sz="1200" dirty="0"/>
              <a:t>defined in</a:t>
            </a:r>
            <a:r>
              <a:rPr lang="en-US" sz="1200" b="1" dirty="0"/>
              <a:t> </a:t>
            </a:r>
            <a:r>
              <a:rPr lang="en-US" sz="1200" b="1" dirty="0" err="1"/>
              <a:t>main.c</a:t>
            </a:r>
            <a:r>
              <a:rPr lang="en-US" sz="1200" b="1" dirty="0"/>
              <a:t> </a:t>
            </a:r>
            <a:r>
              <a:rPr lang="en-US" sz="1200" dirty="0"/>
              <a:t>is </a:t>
            </a:r>
            <a:r>
              <a:rPr lang="en-US" sz="1200" b="1" dirty="0"/>
              <a:t> 0x0000000020000000. </a:t>
            </a:r>
          </a:p>
          <a:p>
            <a:r>
              <a:rPr lang="en-US" sz="1200" dirty="0"/>
              <a:t>Similar way</a:t>
            </a:r>
            <a:r>
              <a:rPr lang="en-US" sz="1200" b="1" dirty="0"/>
              <a:t>  .</a:t>
            </a:r>
            <a:r>
              <a:rPr lang="en-US" sz="1200" b="1" dirty="0" err="1"/>
              <a:t>bss</a:t>
            </a:r>
            <a:r>
              <a:rPr lang="en-US" sz="1200" dirty="0"/>
              <a:t> section &amp; </a:t>
            </a:r>
            <a:r>
              <a:rPr lang="en-US" sz="1200" b="1" dirty="0"/>
              <a:t>.stack </a:t>
            </a:r>
            <a:r>
              <a:rPr lang="en-US" sz="1200" dirty="0"/>
              <a:t>are defined in the map file. </a:t>
            </a:r>
            <a:r>
              <a:rPr lang="en-US" sz="1200" b="1" dirty="0"/>
              <a:t> </a:t>
            </a:r>
            <a:r>
              <a:rPr lang="en-US" sz="1200" dirty="0"/>
              <a:t> </a:t>
            </a:r>
            <a:endParaRPr lang="en-US" sz="1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2BCB1F-6987-D2A8-D160-11E3C785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8" y="105411"/>
            <a:ext cx="7886700" cy="547391"/>
          </a:xfrm>
        </p:spPr>
        <p:txBody>
          <a:bodyPr/>
          <a:lstStyle/>
          <a:p>
            <a:r>
              <a:rPr lang="en-US" b="1" u="none" dirty="0"/>
              <a:t>Map File </a:t>
            </a:r>
            <a:r>
              <a:rPr lang="en-US" sz="2400" b="1" u="none" dirty="0"/>
              <a:t>contd..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3112A50-456A-DD95-396F-6FDC4D76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44" y="1085850"/>
            <a:ext cx="4374740" cy="31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F7BC-A57B-F6F4-219F-C1271DA6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159" y="692444"/>
            <a:ext cx="8632042" cy="4299667"/>
          </a:xfrm>
        </p:spPr>
        <p:txBody>
          <a:bodyPr/>
          <a:lstStyle/>
          <a:p>
            <a:pPr marL="139700" indent="0">
              <a:buNone/>
            </a:pPr>
            <a:r>
              <a:rPr lang="en-US" sz="1200" b="1" dirty="0">
                <a:latin typeface="Arial"/>
              </a:rPr>
              <a:t>Cross compile and execute:</a:t>
            </a:r>
            <a:endParaRPr lang="en-US" b="1">
              <a:latin typeface="Arial"/>
            </a:endParaRPr>
          </a:p>
          <a:p>
            <a:r>
              <a:rPr lang="en-US" sz="1200" dirty="0">
                <a:latin typeface="Arial"/>
              </a:rPr>
              <a:t> Multiple source files, header files, communication between files, Cross compile and execute program on external target.</a:t>
            </a:r>
            <a:endParaRPr lang="en-US">
              <a:latin typeface="Arial"/>
            </a:endParaRPr>
          </a:p>
          <a:p>
            <a:r>
              <a:rPr lang="en-US" sz="1200" dirty="0">
                <a:latin typeface="Arial"/>
              </a:rPr>
              <a:t> Compiler options towards optimization (both space and speed)</a:t>
            </a:r>
          </a:p>
          <a:p>
            <a:r>
              <a:rPr lang="en-US" sz="1200" dirty="0">
                <a:latin typeface="Arial"/>
              </a:rPr>
              <a:t>We will consider the MCU </a:t>
            </a:r>
            <a:r>
              <a:rPr lang="en-US" sz="1200" b="1" dirty="0">
                <a:latin typeface="Arial"/>
              </a:rPr>
              <a:t>Stellaris®LM3S6965 Microcontroller. </a:t>
            </a:r>
          </a:p>
          <a:p>
            <a:pPr marL="139700" indent="0">
              <a:buNone/>
            </a:pPr>
            <a:r>
              <a:rPr lang="en-US" sz="1200" dirty="0">
                <a:latin typeface="Arial"/>
              </a:rPr>
              <a:t>Consider Dir: </a:t>
            </a:r>
            <a:r>
              <a:rPr lang="en-US" sz="1200" b="1" dirty="0">
                <a:latin typeface="Arial"/>
              </a:rPr>
              <a:t>Module3_SystemProgramming_Using_C/Chapter1_Building_an_Executable/Assignment1</a:t>
            </a:r>
          </a:p>
          <a:p>
            <a:r>
              <a:rPr lang="en-US" sz="1200" b="1" dirty="0">
                <a:latin typeface="Arial"/>
              </a:rPr>
              <a:t>startup_lm3s6965.c -:</a:t>
            </a:r>
            <a:r>
              <a:rPr lang="en-US" sz="1200" dirty="0">
                <a:latin typeface="Arial"/>
              </a:rPr>
              <a:t> Startup File</a:t>
            </a:r>
          </a:p>
          <a:p>
            <a:r>
              <a:rPr lang="en-US" sz="1200" b="1" dirty="0" err="1">
                <a:latin typeface="Arial"/>
              </a:rPr>
              <a:t>irq.h</a:t>
            </a:r>
            <a:r>
              <a:rPr lang="en-US" sz="1200" b="1" dirty="0">
                <a:latin typeface="Arial"/>
              </a:rPr>
              <a:t> -: </a:t>
            </a:r>
            <a:r>
              <a:rPr lang="en-US" sz="1200" dirty="0">
                <a:latin typeface="Arial"/>
              </a:rPr>
              <a:t>Interrupt routines</a:t>
            </a:r>
          </a:p>
          <a:p>
            <a:r>
              <a:rPr lang="en-US" sz="1200" b="1" dirty="0">
                <a:latin typeface="Arial"/>
              </a:rPr>
              <a:t>lm3s6965_layout.ld -:</a:t>
            </a:r>
            <a:r>
              <a:rPr lang="en-US" sz="1200" dirty="0">
                <a:latin typeface="Arial"/>
              </a:rPr>
              <a:t> Linker script</a:t>
            </a:r>
          </a:p>
          <a:p>
            <a:r>
              <a:rPr lang="en-US" sz="1200" b="1" dirty="0">
                <a:latin typeface="Arial"/>
              </a:rPr>
              <a:t>lm3s6965_memmap.h -:</a:t>
            </a:r>
            <a:r>
              <a:rPr lang="en-US" sz="1200" dirty="0">
                <a:latin typeface="Arial"/>
              </a:rPr>
              <a:t> LM3S6965 Memory Map</a:t>
            </a:r>
          </a:p>
          <a:p>
            <a:r>
              <a:rPr lang="en-US" sz="1200" b="1" dirty="0" err="1">
                <a:latin typeface="Arial"/>
              </a:rPr>
              <a:t>nvic.c</a:t>
            </a:r>
            <a:r>
              <a:rPr lang="en-US" sz="1200" b="1" dirty="0">
                <a:latin typeface="Arial"/>
              </a:rPr>
              <a:t> &amp; </a:t>
            </a:r>
            <a:r>
              <a:rPr lang="en-US" sz="1200" b="1" dirty="0" err="1">
                <a:latin typeface="Arial"/>
              </a:rPr>
              <a:t>nvic.h</a:t>
            </a:r>
            <a:r>
              <a:rPr lang="en-US" sz="1200" b="1" dirty="0">
                <a:latin typeface="Arial"/>
              </a:rPr>
              <a:t> -:</a:t>
            </a:r>
            <a:r>
              <a:rPr lang="en-US" sz="1200" dirty="0">
                <a:latin typeface="Arial"/>
              </a:rPr>
              <a:t> Nested Vector Interrupt Controller</a:t>
            </a:r>
          </a:p>
          <a:p>
            <a:r>
              <a:rPr lang="en-US" sz="1200" b="1" dirty="0" err="1">
                <a:latin typeface="Arial"/>
              </a:rPr>
              <a:t>serial_print.c</a:t>
            </a:r>
            <a:r>
              <a:rPr lang="en-US" sz="1200" b="1" dirty="0">
                <a:latin typeface="Arial"/>
              </a:rPr>
              <a:t>  -:</a:t>
            </a:r>
            <a:r>
              <a:rPr lang="en-US" sz="1200" dirty="0">
                <a:latin typeface="Arial"/>
              </a:rPr>
              <a:t> Routines for serial communication, Initialization and main() code.</a:t>
            </a:r>
          </a:p>
          <a:p>
            <a:r>
              <a:rPr lang="en-US" sz="1200" b="1" dirty="0" err="1">
                <a:latin typeface="Arial"/>
              </a:rPr>
              <a:t>uart_drv.c</a:t>
            </a:r>
            <a:r>
              <a:rPr lang="en-US" sz="1200" b="1" dirty="0">
                <a:latin typeface="Arial"/>
              </a:rPr>
              <a:t> &amp; </a:t>
            </a:r>
            <a:r>
              <a:rPr lang="en-US" sz="1200" b="1" dirty="0" err="1">
                <a:latin typeface="Arial"/>
              </a:rPr>
              <a:t>uart_drv.h</a:t>
            </a:r>
            <a:r>
              <a:rPr lang="en-US" sz="1200" b="1" dirty="0">
                <a:latin typeface="Arial"/>
              </a:rPr>
              <a:t> -:</a:t>
            </a:r>
            <a:r>
              <a:rPr lang="en-US" sz="1200" dirty="0">
                <a:latin typeface="Arial"/>
              </a:rPr>
              <a:t> </a:t>
            </a:r>
            <a:r>
              <a:rPr lang="en-US" sz="1200" dirty="0" err="1">
                <a:latin typeface="Arial"/>
              </a:rPr>
              <a:t>Uart</a:t>
            </a:r>
            <a:r>
              <a:rPr lang="en-US" sz="1200" dirty="0">
                <a:latin typeface="Arial"/>
              </a:rPr>
              <a:t> Driver</a:t>
            </a:r>
          </a:p>
          <a:p>
            <a:r>
              <a:rPr lang="en-US" sz="1200" b="1" dirty="0" err="1">
                <a:latin typeface="Arial"/>
              </a:rPr>
              <a:t>std_lib.c</a:t>
            </a:r>
            <a:r>
              <a:rPr lang="en-US" sz="1200" dirty="0">
                <a:latin typeface="Arial"/>
              </a:rPr>
              <a:t> &amp; </a:t>
            </a:r>
            <a:r>
              <a:rPr lang="en-US" sz="1200" b="1" dirty="0" err="1">
                <a:latin typeface="Arial"/>
              </a:rPr>
              <a:t>s</a:t>
            </a:r>
            <a:r>
              <a:rPr lang="en-US" sz="1200" b="1" dirty="0" err="1">
                <a:latin typeface="Arial"/>
                <a:cs typeface="Arial"/>
              </a:rPr>
              <a:t>td_lib.h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b="1" dirty="0">
                <a:latin typeface="Arial"/>
                <a:cs typeface="Arial"/>
              </a:rPr>
              <a:t>-: </a:t>
            </a:r>
            <a:r>
              <a:rPr lang="en-US" sz="1200" dirty="0">
                <a:latin typeface="Arial"/>
                <a:cs typeface="Arial"/>
              </a:rPr>
              <a:t>Custom </a:t>
            </a:r>
            <a:r>
              <a:rPr lang="en-US" sz="1200" dirty="0" err="1">
                <a:latin typeface="Arial"/>
                <a:cs typeface="Arial"/>
              </a:rPr>
              <a:t>memcpy</a:t>
            </a:r>
            <a:r>
              <a:rPr lang="en-US" sz="1200" dirty="0">
                <a:latin typeface="Arial"/>
                <a:cs typeface="Arial"/>
              </a:rPr>
              <a:t>() &amp; </a:t>
            </a:r>
            <a:r>
              <a:rPr lang="en-US" sz="1200" dirty="0" err="1">
                <a:latin typeface="Arial"/>
                <a:cs typeface="Arial"/>
              </a:rPr>
              <a:t>memset</a:t>
            </a:r>
            <a:r>
              <a:rPr lang="en-US" sz="1200" dirty="0">
                <a:latin typeface="Arial"/>
                <a:cs typeface="Arial"/>
              </a:rPr>
              <a:t>() </a:t>
            </a:r>
            <a:endParaRPr lang="en-US" sz="1200" dirty="0">
              <a:latin typeface="Arial"/>
            </a:endParaRPr>
          </a:p>
          <a:p>
            <a:endParaRPr lang="en-US" sz="1200" dirty="0">
              <a:latin typeface="Arial"/>
            </a:endParaRPr>
          </a:p>
          <a:p>
            <a:endParaRPr lang="en-US" sz="1200" dirty="0">
              <a:latin typeface="Arial"/>
            </a:endParaRPr>
          </a:p>
          <a:p>
            <a:pPr marL="139700" indent="0">
              <a:buNone/>
            </a:pPr>
            <a:endParaRPr lang="en-US" sz="1200" dirty="0">
              <a:latin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2BCB1F-6987-D2A8-D160-11E3C785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8" y="105411"/>
            <a:ext cx="7886700" cy="547391"/>
          </a:xfrm>
        </p:spPr>
        <p:txBody>
          <a:bodyPr/>
          <a:lstStyle/>
          <a:p>
            <a:r>
              <a:rPr lang="en-US" b="1" u="none" dirty="0"/>
              <a:t>Assignment</a:t>
            </a:r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6462FC4-4753-DB24-A7FD-9454C911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53" y="2376814"/>
            <a:ext cx="23336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83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F7BC-A57B-F6F4-219F-C1271DA6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159" y="692444"/>
            <a:ext cx="8632042" cy="4299667"/>
          </a:xfrm>
        </p:spPr>
        <p:txBody>
          <a:bodyPr/>
          <a:lstStyle/>
          <a:p>
            <a:pPr marL="311150" indent="-171450"/>
            <a:r>
              <a:rPr lang="en-US" sz="1200" b="1" dirty="0" err="1">
                <a:latin typeface="Arial"/>
              </a:rPr>
              <a:t>Makefile</a:t>
            </a:r>
            <a:r>
              <a:rPr lang="en-US" sz="1200" b="1" dirty="0">
                <a:latin typeface="Arial"/>
              </a:rPr>
              <a:t> -:  </a:t>
            </a:r>
            <a:r>
              <a:rPr lang="en-US" sz="1200" dirty="0">
                <a:latin typeface="Arial"/>
              </a:rPr>
              <a:t>To build code and Run the application in QEMU</a:t>
            </a:r>
            <a:endParaRPr lang="en-US" sz="1200" b="1" dirty="0">
              <a:latin typeface="Arial"/>
            </a:endParaRPr>
          </a:p>
          <a:p>
            <a:pPr marL="596900" lvl="1" indent="0">
              <a:buNone/>
            </a:pPr>
            <a:r>
              <a:rPr lang="en-US" sz="1200" b="1" dirty="0">
                <a:latin typeface="Arial"/>
              </a:rPr>
              <a:t>CFLAGS : </a:t>
            </a:r>
            <a:r>
              <a:rPr lang="en-US" sz="1200" dirty="0">
                <a:latin typeface="Arial"/>
              </a:rPr>
              <a:t>You can change the optimizations &amp; add GCC flags to the CFLAGS </a:t>
            </a:r>
            <a:endParaRPr lang="en-US" sz="1200" b="1" dirty="0">
              <a:latin typeface="Arial"/>
            </a:endParaRPr>
          </a:p>
          <a:p>
            <a:pPr marL="596900" lvl="1" indent="0">
              <a:buNone/>
            </a:pPr>
            <a:r>
              <a:rPr lang="en-US" sz="1200" dirty="0">
                <a:latin typeface="Arial"/>
              </a:rPr>
              <a:t>Read the comments provided below to enable GCC flags</a:t>
            </a:r>
          </a:p>
          <a:p>
            <a:pPr marL="596900" lvl="1" indent="0">
              <a:buNone/>
            </a:pPr>
            <a:endParaRPr lang="en-US" sz="1200" dirty="0">
              <a:latin typeface="Arial"/>
            </a:endParaRPr>
          </a:p>
          <a:p>
            <a:pPr marL="596900" lvl="1" indent="0">
              <a:buNone/>
            </a:pPr>
            <a:endParaRPr lang="en-US" sz="1200" dirty="0">
              <a:latin typeface="Arial"/>
            </a:endParaRPr>
          </a:p>
          <a:p>
            <a:pPr marL="596900" lvl="1" indent="0">
              <a:buNone/>
            </a:pPr>
            <a:endParaRPr lang="en-US" sz="1200" dirty="0">
              <a:latin typeface="Arial"/>
            </a:endParaRPr>
          </a:p>
          <a:p>
            <a:pPr marL="596900" lvl="1" indent="0">
              <a:buNone/>
            </a:pPr>
            <a:endParaRPr lang="en-US" sz="1200" dirty="0">
              <a:latin typeface="Arial"/>
            </a:endParaRPr>
          </a:p>
          <a:p>
            <a:pPr marL="596900" lvl="1" indent="0">
              <a:buNone/>
            </a:pPr>
            <a:endParaRPr lang="en-US" sz="1200" dirty="0">
              <a:latin typeface="Arial"/>
            </a:endParaRPr>
          </a:p>
          <a:p>
            <a:pPr marL="596900" lvl="1" indent="0">
              <a:buNone/>
            </a:pPr>
            <a:endParaRPr lang="en-US" sz="1200" dirty="0">
              <a:latin typeface="Arial"/>
            </a:endParaRPr>
          </a:p>
          <a:p>
            <a:pPr marL="596900" lvl="1" indent="0">
              <a:buNone/>
            </a:pPr>
            <a:endParaRPr lang="en-US" sz="1200" dirty="0">
              <a:latin typeface="Arial"/>
            </a:endParaRPr>
          </a:p>
          <a:p>
            <a:pPr marL="596900" lvl="1" indent="0">
              <a:buNone/>
            </a:pPr>
            <a:endParaRPr lang="en-US" sz="1200" dirty="0">
              <a:latin typeface="Arial"/>
            </a:endParaRPr>
          </a:p>
          <a:p>
            <a:pPr marL="596900" lvl="1" indent="0">
              <a:buNone/>
            </a:pPr>
            <a:endParaRPr lang="en-US" sz="1200" dirty="0">
              <a:latin typeface="Arial"/>
            </a:endParaRPr>
          </a:p>
          <a:p>
            <a:r>
              <a:rPr lang="en-US" sz="1200" dirty="0">
                <a:latin typeface="Arial"/>
              </a:rPr>
              <a:t>To Build the code : </a:t>
            </a:r>
            <a:r>
              <a:rPr lang="en-US" sz="1200" b="1" dirty="0">
                <a:latin typeface="Arial"/>
              </a:rPr>
              <a:t>make all</a:t>
            </a:r>
            <a:endParaRPr lang="en-US" sz="1200" dirty="0">
              <a:latin typeface="Arial"/>
            </a:endParaRPr>
          </a:p>
          <a:p>
            <a:r>
              <a:rPr lang="en-US" sz="1200" dirty="0">
                <a:latin typeface="Arial"/>
              </a:rPr>
              <a:t>To run application in QEMU: </a:t>
            </a:r>
            <a:r>
              <a:rPr lang="en-US" sz="1200" b="1" dirty="0">
                <a:latin typeface="Arial"/>
              </a:rPr>
              <a:t>make run</a:t>
            </a:r>
          </a:p>
          <a:p>
            <a:endParaRPr lang="en-US" sz="1200" b="1" dirty="0">
              <a:latin typeface="Arial"/>
            </a:endParaRPr>
          </a:p>
          <a:p>
            <a:pPr marL="139700" indent="0">
              <a:buNone/>
            </a:pPr>
            <a:endParaRPr lang="en-US" sz="1200" b="1" dirty="0">
              <a:latin typeface="Arial"/>
            </a:endParaRPr>
          </a:p>
          <a:p>
            <a:endParaRPr lang="en-US" sz="1200" dirty="0"/>
          </a:p>
          <a:p>
            <a:endParaRPr lang="en-US" sz="1200" dirty="0">
              <a:latin typeface="Arial"/>
            </a:endParaRPr>
          </a:p>
          <a:p>
            <a:pPr marL="139700" indent="0">
              <a:buNone/>
            </a:pPr>
            <a:endParaRPr lang="en-US" sz="1200" dirty="0">
              <a:latin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2BCB1F-6987-D2A8-D160-11E3C785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8" y="105411"/>
            <a:ext cx="7886700" cy="547391"/>
          </a:xfrm>
        </p:spPr>
        <p:txBody>
          <a:bodyPr/>
          <a:lstStyle/>
          <a:p>
            <a:r>
              <a:rPr lang="en-US" b="1" u="none" dirty="0"/>
              <a:t>Assignment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ACA3E44-289D-6C63-AA2E-E7D17794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18" y="1563767"/>
            <a:ext cx="6091989" cy="14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4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F7BC-A57B-F6F4-219F-C1271DA6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67" y="590670"/>
            <a:ext cx="6275585" cy="4299667"/>
          </a:xfrm>
        </p:spPr>
        <p:txBody>
          <a:bodyPr/>
          <a:lstStyle/>
          <a:p>
            <a:pPr marL="139700" indent="0">
              <a:buNone/>
            </a:pPr>
            <a:r>
              <a:rPr lang="en-US" sz="1200" b="1" dirty="0">
                <a:latin typeface="Arial"/>
              </a:rPr>
              <a:t>Application:</a:t>
            </a:r>
            <a:endParaRPr lang="en-US"/>
          </a:p>
          <a:p>
            <a:r>
              <a:rPr lang="en-US" sz="1200" dirty="0">
                <a:latin typeface="Arial"/>
              </a:rPr>
              <a:t>In application the </a:t>
            </a:r>
            <a:r>
              <a:rPr lang="en-US" sz="1200" dirty="0"/>
              <a:t>UART_RX_IRQ – </a:t>
            </a:r>
            <a:r>
              <a:rPr lang="en-US" sz="1200" dirty="0" err="1"/>
              <a:t>Uart</a:t>
            </a:r>
            <a:r>
              <a:rPr lang="en-US" sz="1200" dirty="0"/>
              <a:t> Receive Interrupt is enabled. </a:t>
            </a:r>
            <a:endParaRPr lang="en-US" dirty="0"/>
          </a:p>
          <a:p>
            <a:r>
              <a:rPr lang="en-US" sz="1200" dirty="0">
                <a:latin typeface="Arial"/>
              </a:rPr>
              <a:t>It reads the byte from UART in </a:t>
            </a:r>
            <a:r>
              <a:rPr lang="en-US" sz="1200" b="1" dirty="0"/>
              <a:t>uart0_irq_handler() </a:t>
            </a:r>
            <a:r>
              <a:rPr lang="en-US" sz="1200" dirty="0"/>
              <a:t>&amp;</a:t>
            </a:r>
            <a:r>
              <a:rPr lang="en-US" sz="1200" dirty="0">
                <a:latin typeface="Arial"/>
              </a:rPr>
              <a:t> loops back the Received byte using </a:t>
            </a:r>
            <a:r>
              <a:rPr lang="en-US" sz="1200" b="1" dirty="0" err="1"/>
              <a:t>uart_tx_byte</a:t>
            </a:r>
            <a:r>
              <a:rPr lang="en-US" sz="1200" b="1" dirty="0"/>
              <a:t>()</a:t>
            </a:r>
            <a:r>
              <a:rPr lang="en-US" sz="1200" dirty="0">
                <a:latin typeface="Arial"/>
              </a:rPr>
              <a:t>.</a:t>
            </a:r>
            <a:endParaRPr lang="en-US"/>
          </a:p>
          <a:p>
            <a:r>
              <a:rPr lang="en-US" sz="1200" dirty="0">
                <a:latin typeface="Arial"/>
              </a:rPr>
              <a:t>In QEMU: </a:t>
            </a:r>
          </a:p>
          <a:p>
            <a:pPr marL="139700" indent="0">
              <a:buNone/>
            </a:pPr>
            <a:r>
              <a:rPr lang="en-US" sz="1200" b="1" dirty="0"/>
              <a:t>UART0</a:t>
            </a:r>
            <a:r>
              <a:rPr lang="en-US" sz="1200" dirty="0"/>
              <a:t> particularly can be used as a terminal when using the </a:t>
            </a:r>
            <a:r>
              <a:rPr lang="en-US" sz="1200" b="1" dirty="0"/>
              <a:t>-</a:t>
            </a:r>
            <a:r>
              <a:rPr lang="en-US" sz="1200" b="1" dirty="0" err="1"/>
              <a:t>nographic</a:t>
            </a:r>
            <a:r>
              <a:rPr lang="en-US" sz="1200" b="1" dirty="0"/>
              <a:t> </a:t>
            </a:r>
            <a:r>
              <a:rPr lang="en-US" sz="1200" dirty="0"/>
              <a:t>or </a:t>
            </a:r>
            <a:endParaRPr lang="en-US"/>
          </a:p>
          <a:p>
            <a:pPr marL="139700" indent="0">
              <a:buNone/>
            </a:pPr>
            <a:r>
              <a:rPr lang="en-US" sz="1200" dirty="0"/>
              <a:t>“</a:t>
            </a:r>
            <a:r>
              <a:rPr lang="en-US" sz="1200" b="1" dirty="0"/>
              <a:t>-serial </a:t>
            </a:r>
            <a:r>
              <a:rPr lang="en-US" sz="1200" b="1" dirty="0" err="1"/>
              <a:t>stdio</a:t>
            </a:r>
            <a:r>
              <a:rPr lang="en-US" sz="1200" dirty="0"/>
              <a:t>” options with QEMU.</a:t>
            </a:r>
            <a:endParaRPr lang="en-US" dirty="0"/>
          </a:p>
          <a:p>
            <a:pPr marL="139700" indent="0">
              <a:buNone/>
            </a:pPr>
            <a:r>
              <a:rPr lang="en-US" sz="1200" b="1" dirty="0"/>
              <a:t>Output:</a:t>
            </a:r>
          </a:p>
          <a:p>
            <a:pPr marL="596900" lvl="1" indent="0">
              <a:buNone/>
            </a:pPr>
            <a:endParaRPr lang="en-US"/>
          </a:p>
          <a:p>
            <a:pPr marL="139700" indent="0">
              <a:buNone/>
            </a:pPr>
            <a:endParaRPr lang="en-US" sz="1200" b="1" dirty="0">
              <a:latin typeface="Arial"/>
            </a:endParaRPr>
          </a:p>
          <a:p>
            <a:endParaRPr lang="en-US" sz="1200" dirty="0"/>
          </a:p>
          <a:p>
            <a:endParaRPr lang="en-US" sz="1200" dirty="0">
              <a:latin typeface="Arial"/>
            </a:endParaRPr>
          </a:p>
          <a:p>
            <a:pPr marL="139700" indent="0">
              <a:buNone/>
            </a:pPr>
            <a:endParaRPr lang="en-US" sz="1200" dirty="0">
              <a:latin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2BCB1F-6987-D2A8-D160-11E3C785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9" y="89753"/>
            <a:ext cx="7886700" cy="547391"/>
          </a:xfrm>
        </p:spPr>
        <p:txBody>
          <a:bodyPr/>
          <a:lstStyle/>
          <a:p>
            <a:r>
              <a:rPr lang="en-US" b="1" u="none" dirty="0"/>
              <a:t>Assignment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E12315-5124-A8B4-A276-FF114FA266DA}"/>
              </a:ext>
            </a:extLst>
          </p:cNvPr>
          <p:cNvGrpSpPr/>
          <p:nvPr/>
        </p:nvGrpSpPr>
        <p:grpSpPr>
          <a:xfrm>
            <a:off x="28183" y="2955707"/>
            <a:ext cx="6283369" cy="1795571"/>
            <a:chOff x="28183" y="2955707"/>
            <a:chExt cx="6283369" cy="17955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D1F2C8-2F20-58C9-5F9B-06CE46673424}"/>
                </a:ext>
              </a:extLst>
            </p:cNvPr>
            <p:cNvGrpSpPr/>
            <p:nvPr/>
          </p:nvGrpSpPr>
          <p:grpSpPr>
            <a:xfrm>
              <a:off x="28183" y="2955707"/>
              <a:ext cx="6283369" cy="1795571"/>
              <a:chOff x="28183" y="2955707"/>
              <a:chExt cx="6283369" cy="1795571"/>
            </a:xfrm>
          </p:grpSpPr>
          <p:pic>
            <p:nvPicPr>
              <p:cNvPr id="5" name="Picture 6">
                <a:extLst>
                  <a:ext uri="{FF2B5EF4-FFF2-40B4-BE49-F238E27FC236}">
                    <a16:creationId xmlns:a16="http://schemas.microsoft.com/office/drawing/2014/main" id="{8BCE52A6-BE64-BA2E-8E04-2952A2FFF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1" y="2955707"/>
                <a:ext cx="6281801" cy="175295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AA45C4-DD1A-970A-AAF2-DD89A6E6AF53}"/>
                  </a:ext>
                </a:extLst>
              </p:cNvPr>
              <p:cNvSpPr/>
              <p:nvPr/>
            </p:nvSpPr>
            <p:spPr>
              <a:xfrm>
                <a:off x="28183" y="3827484"/>
                <a:ext cx="5722828" cy="92379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0554E6-82C3-A832-AD69-0D43AF5B762F}"/>
                </a:ext>
              </a:extLst>
            </p:cNvPr>
            <p:cNvSpPr txBox="1"/>
            <p:nvPr/>
          </p:nvSpPr>
          <p:spPr>
            <a:xfrm>
              <a:off x="2550612" y="4164120"/>
              <a:ext cx="306496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When you type a ASCII char here it is loop backed from UART_RX_IRQ to UART_TX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3421E-B736-B2D1-DE13-7D5FECE191F9}"/>
              </a:ext>
            </a:extLst>
          </p:cNvPr>
          <p:cNvGrpSpPr/>
          <p:nvPr/>
        </p:nvGrpSpPr>
        <p:grpSpPr>
          <a:xfrm>
            <a:off x="6363221" y="811961"/>
            <a:ext cx="2743200" cy="3519577"/>
            <a:chOff x="6363221" y="811961"/>
            <a:chExt cx="2743200" cy="3519577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914AD61-2E37-5801-641E-9C892554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221" y="811961"/>
              <a:ext cx="2743200" cy="351957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1B3AF2-363A-0BE9-8913-7C5D752B3BD6}"/>
                </a:ext>
              </a:extLst>
            </p:cNvPr>
            <p:cNvSpPr/>
            <p:nvPr/>
          </p:nvSpPr>
          <p:spPr>
            <a:xfrm>
              <a:off x="6561028" y="1858288"/>
              <a:ext cx="2473890" cy="23251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04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FA01-60BF-A44A-9B04-CEBAF5F7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8" y="200102"/>
            <a:ext cx="7886700" cy="404265"/>
          </a:xfrm>
        </p:spPr>
        <p:txBody>
          <a:bodyPr/>
          <a:lstStyle/>
          <a:p>
            <a:r>
              <a:rPr lang="en-US" b="1" u="none" dirty="0"/>
              <a:t>Building libraries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6451-2087-8A1E-BBE2-CF2A3A7B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505" y="733195"/>
            <a:ext cx="8273845" cy="4406225"/>
          </a:xfrm>
        </p:spPr>
        <p:txBody>
          <a:bodyPr/>
          <a:lstStyle/>
          <a:p>
            <a:r>
              <a:rPr lang="en-US" sz="1200" dirty="0"/>
              <a:t>A library is a pre-compiled code that can be reused in an application.</a:t>
            </a:r>
            <a:endParaRPr lang="en-US" dirty="0"/>
          </a:p>
          <a:p>
            <a:r>
              <a:rPr lang="en-US" sz="1200" dirty="0"/>
              <a:t>Libraries give reusable functions, data structures, routines that can be reused in the code. </a:t>
            </a:r>
          </a:p>
          <a:p>
            <a:pPr>
              <a:buNone/>
            </a:pPr>
            <a:r>
              <a:rPr lang="en-US" sz="1600" b="1" dirty="0"/>
              <a:t>Static libraries:</a:t>
            </a:r>
            <a:endParaRPr lang="en-US" sz="1200" b="1"/>
          </a:p>
          <a:p>
            <a:r>
              <a:rPr lang="en-US" sz="1200" dirty="0"/>
              <a:t>A Static library or statically-linked library is a set of external functions, variables &amp; routines, which are resolved in a caller at compile-time</a:t>
            </a:r>
            <a:endParaRPr lang="en-US" sz="1200" b="1"/>
          </a:p>
          <a:p>
            <a:r>
              <a:rPr lang="en-US" sz="1200" dirty="0"/>
              <a:t>Static libraries are </a:t>
            </a:r>
            <a:r>
              <a:rPr lang="en-US" sz="1200" b="1" dirty="0"/>
              <a:t>collections of object files which are linked into the stand-alone executable program</a:t>
            </a:r>
            <a:r>
              <a:rPr lang="en-US" sz="1200" dirty="0"/>
              <a:t>, with the </a:t>
            </a:r>
            <a:r>
              <a:rPr lang="en-US" sz="1200" b="1" dirty="0"/>
              <a:t>prefix “lib” and ".a" extension</a:t>
            </a:r>
          </a:p>
          <a:p>
            <a:r>
              <a:rPr lang="en-US" sz="1200" dirty="0"/>
              <a:t>Static libraries are faster than the shared libraries as a set of commonly used object files is put into a single library executable file. </a:t>
            </a:r>
          </a:p>
          <a:p>
            <a:r>
              <a:rPr lang="en-US" sz="1200" dirty="0"/>
              <a:t>Static libraries are bigger in size, as external programs are built in the executable file.</a:t>
            </a:r>
          </a:p>
          <a:p>
            <a:pPr marL="139700" indent="0">
              <a:buNone/>
            </a:pPr>
            <a:r>
              <a:rPr lang="en-US" sz="1200" b="1" dirty="0"/>
              <a:t>Example code:</a:t>
            </a: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To demonstrate static library creation we have set of code files inside directory:</a:t>
            </a:r>
          </a:p>
          <a:p>
            <a:pPr marL="139700" indent="0">
              <a:buNone/>
            </a:pPr>
            <a:r>
              <a:rPr lang="en-US" sz="1200" b="1" dirty="0"/>
              <a:t>"Module3_SystemProgramming_Using_C/Chapter1_Building_an_Executable/shared-lib"</a:t>
            </a:r>
            <a:endParaRPr lang="en-US" b="1" dirty="0"/>
          </a:p>
          <a:p>
            <a:pPr marL="139700" indent="0">
              <a:buNone/>
            </a:pPr>
            <a:r>
              <a:rPr lang="en-US" sz="1200" b="1" dirty="0" err="1"/>
              <a:t>calculator.c</a:t>
            </a:r>
            <a:r>
              <a:rPr lang="en-US" sz="1200" b="1" dirty="0"/>
              <a:t> : </a:t>
            </a:r>
            <a:r>
              <a:rPr lang="en-US" sz="1200" dirty="0"/>
              <a:t>Library to perform basic math operation.</a:t>
            </a:r>
          </a:p>
          <a:p>
            <a:pPr marL="139700" indent="0">
              <a:buNone/>
            </a:pPr>
            <a:r>
              <a:rPr lang="en-US" sz="1200" b="1" dirty="0" err="1"/>
              <a:t>print_lib.c</a:t>
            </a:r>
            <a:r>
              <a:rPr lang="en-US" sz="1200" b="1" dirty="0"/>
              <a:t> : </a:t>
            </a:r>
            <a:r>
              <a:rPr lang="en-US" sz="1200" dirty="0"/>
              <a:t>Print the terminal characters in </a:t>
            </a:r>
            <a:r>
              <a:rPr lang="en-US" sz="1200" dirty="0" err="1"/>
              <a:t>colour</a:t>
            </a:r>
            <a:r>
              <a:rPr lang="en-US" sz="1200" dirty="0"/>
              <a:t>.</a:t>
            </a:r>
            <a:r>
              <a:rPr lang="en-US" sz="1200" b="1" dirty="0"/>
              <a:t>  </a:t>
            </a:r>
          </a:p>
          <a:p>
            <a:pPr marL="139700" indent="0">
              <a:buNone/>
            </a:pPr>
            <a:r>
              <a:rPr lang="en-US" sz="1200" b="1" dirty="0" err="1"/>
              <a:t>header.h</a:t>
            </a:r>
            <a:r>
              <a:rPr lang="en-US" sz="1200" b="1" dirty="0"/>
              <a:t> : </a:t>
            </a:r>
            <a:r>
              <a:rPr lang="en-US" sz="1200" dirty="0"/>
              <a:t>Include file with all function prototypes.</a:t>
            </a:r>
            <a:endParaRPr lang="en-US" sz="1200" b="1" dirty="0"/>
          </a:p>
          <a:p>
            <a:pPr marL="139700" indent="0">
              <a:buNone/>
            </a:pPr>
            <a:r>
              <a:rPr lang="en-US" sz="1200" b="1" dirty="0" err="1"/>
              <a:t>main.c</a:t>
            </a:r>
            <a:r>
              <a:rPr lang="en-US" sz="1200" b="1" dirty="0"/>
              <a:t> : </a:t>
            </a:r>
            <a:r>
              <a:rPr lang="en-US" sz="1200" dirty="0"/>
              <a:t>Application code</a:t>
            </a:r>
          </a:p>
          <a:p>
            <a:pPr marL="139700" indent="0">
              <a:buNone/>
            </a:pPr>
            <a:endParaRPr lang="en-US" sz="1200" dirty="0"/>
          </a:p>
          <a:p>
            <a:pPr lvl="1" indent="0"/>
            <a:endParaRPr lang="en-US" sz="12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937E58-3E15-20D4-BD84-0985266A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633" y="4018597"/>
            <a:ext cx="2245384" cy="9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87F9-F7E4-7462-EA45-7D6440A2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77" y="97199"/>
            <a:ext cx="7886700" cy="651300"/>
          </a:xfrm>
        </p:spPr>
        <p:txBody>
          <a:bodyPr/>
          <a:lstStyle/>
          <a:p>
            <a:r>
              <a:rPr lang="en-US" b="1" u="none" dirty="0"/>
              <a:t>QEMU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21077-CCBC-7B6E-C3E8-63DCE3C6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259" y="756155"/>
            <a:ext cx="7886700" cy="4094672"/>
          </a:xfrm>
        </p:spPr>
        <p:txBody>
          <a:bodyPr/>
          <a:lstStyle/>
          <a:p>
            <a:r>
              <a:rPr lang="en-US" sz="1200" dirty="0"/>
              <a:t>The module is designed with </a:t>
            </a:r>
            <a:r>
              <a:rPr lang="en-US" sz="1200" dirty="0">
                <a:hlinkClick r:id="rId2"/>
              </a:rPr>
              <a:t>QEMU</a:t>
            </a:r>
            <a:r>
              <a:rPr lang="en-US" sz="1200" dirty="0"/>
              <a:t> emulator as the prime development environment.</a:t>
            </a:r>
          </a:p>
          <a:p>
            <a:r>
              <a:rPr lang="en-US" sz="1200" dirty="0"/>
              <a:t>An </a:t>
            </a:r>
            <a:r>
              <a:rPr lang="en-US" sz="1200" b="1" dirty="0"/>
              <a:t>emulator</a:t>
            </a:r>
            <a:r>
              <a:rPr lang="en-US" sz="1200" dirty="0"/>
              <a:t> is a computer program or hardware equipment that can simulate/imitate one computer system by using another system.</a:t>
            </a:r>
          </a:p>
          <a:p>
            <a:r>
              <a:rPr lang="en-US" sz="1200" dirty="0"/>
              <a:t>QEMU can be used to emulate an ARM machine, it is a powerful virtualization &amp; emulation tool that works with a variety of architectures.</a:t>
            </a:r>
            <a:endParaRPr lang="en-US"/>
          </a:p>
          <a:p>
            <a:r>
              <a:rPr lang="en-US" sz="1200" dirty="0"/>
              <a:t>The code that is written can boot on the real ARM device.</a:t>
            </a:r>
          </a:p>
          <a:p>
            <a:r>
              <a:rPr lang="en-US" sz="1200" dirty="0"/>
              <a:t>Why QEMU?</a:t>
            </a:r>
          </a:p>
          <a:p>
            <a:pPr lvl="1"/>
            <a:r>
              <a:rPr lang="en-US" sz="1200" dirty="0"/>
              <a:t>We don’t have to do software flashing / download process.</a:t>
            </a:r>
            <a:endParaRPr lang="en-US" dirty="0"/>
          </a:p>
          <a:p>
            <a:pPr lvl="1"/>
            <a:r>
              <a:rPr lang="en-US" sz="1200" dirty="0"/>
              <a:t>No additional hardware is required.</a:t>
            </a:r>
          </a:p>
          <a:p>
            <a:pPr lvl="1"/>
            <a:r>
              <a:rPr lang="en-US" sz="1200" dirty="0"/>
              <a:t>We have tools to inspect the state of the emulated hardware.</a:t>
            </a:r>
            <a:endParaRPr lang="en-US" dirty="0"/>
          </a:p>
          <a:p>
            <a:r>
              <a:rPr lang="en-US" sz="1200" dirty="0"/>
              <a:t>This module uses the </a:t>
            </a:r>
            <a:r>
              <a:rPr lang="en-US" sz="1200" b="1" dirty="0"/>
              <a:t>Ubuntu </a:t>
            </a:r>
            <a:r>
              <a:rPr lang="en-US" sz="1200" dirty="0"/>
              <a:t>based system for development. But QEMU supports wide range of systems.</a:t>
            </a:r>
          </a:p>
          <a:p>
            <a:r>
              <a:rPr lang="en-US" sz="1200" dirty="0"/>
              <a:t>QEMU emulator have support for </a:t>
            </a:r>
            <a:r>
              <a:rPr lang="en-US" sz="1200" b="1" dirty="0"/>
              <a:t>Texas Instruments </a:t>
            </a:r>
            <a:r>
              <a:rPr lang="en-US" sz="1200" dirty="0"/>
              <a:t>platform, that contains </a:t>
            </a:r>
            <a:r>
              <a:rPr lang="en-US" sz="1200" b="1" dirty="0"/>
              <a:t>Stellaris LM3S6965 Microcontroller</a:t>
            </a:r>
            <a:r>
              <a:rPr lang="en-US" sz="1200" dirty="0"/>
              <a:t>. </a:t>
            </a:r>
          </a:p>
          <a:p>
            <a:r>
              <a:rPr lang="en-US" sz="1200" dirty="0"/>
              <a:t>We will write and debug bare metal ARM software for Stellaris LM3S6965 Microcontroller in our example code to understand the module.</a:t>
            </a:r>
          </a:p>
          <a:p>
            <a:r>
              <a:rPr lang="en-US" sz="1200" b="1" dirty="0"/>
              <a:t>"Module3_SystemProgramming_Using_C/BareMetal_LM3S6965" </a:t>
            </a:r>
            <a:r>
              <a:rPr lang="en-US" sz="1200" dirty="0"/>
              <a:t>contains the source code files. </a:t>
            </a:r>
          </a:p>
        </p:txBody>
      </p:sp>
    </p:spTree>
    <p:extLst>
      <p:ext uri="{BB962C8B-B14F-4D97-AF65-F5344CB8AC3E}">
        <p14:creationId xmlns:p14="http://schemas.microsoft.com/office/powerpoint/2010/main" val="395338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2989-D904-EC9B-CF1E-2A7F2B05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547" y="506577"/>
            <a:ext cx="8361152" cy="3985862"/>
          </a:xfrm>
        </p:spPr>
        <p:txBody>
          <a:bodyPr/>
          <a:lstStyle/>
          <a:p>
            <a:pPr marL="139700" indent="0">
              <a:buNone/>
            </a:pPr>
            <a:r>
              <a:rPr lang="en-US" sz="1600" b="1" dirty="0"/>
              <a:t>Steps to generate a static c libraries in Linux:</a:t>
            </a:r>
            <a:endParaRPr lang="en-US" sz="1200" b="1"/>
          </a:p>
          <a:p>
            <a:r>
              <a:rPr lang="en-US" sz="1200" dirty="0">
                <a:latin typeface="Arial"/>
              </a:rPr>
              <a:t>Compile all of our  library source code into an object file, GCC do this using command: </a:t>
            </a:r>
          </a:p>
          <a:p>
            <a:pPr marL="742950" lvl="1" indent="0">
              <a:buNone/>
            </a:pPr>
            <a:r>
              <a:rPr lang="en-US" sz="1400" b="1" dirty="0" err="1"/>
              <a:t>gcc</a:t>
            </a:r>
            <a:r>
              <a:rPr lang="en-US" sz="1400" b="1" dirty="0"/>
              <a:t>  -c </a:t>
            </a:r>
            <a:r>
              <a:rPr lang="en-US" sz="1400" b="1" dirty="0" err="1"/>
              <a:t>calculator.c</a:t>
            </a:r>
            <a:r>
              <a:rPr lang="en-US" sz="1400" b="1" dirty="0"/>
              <a:t> </a:t>
            </a:r>
            <a:r>
              <a:rPr lang="en-US" sz="1400" b="1" dirty="0" err="1"/>
              <a:t>print_lib.c</a:t>
            </a:r>
            <a:endParaRPr lang="en-US" b="1" dirty="0" err="1"/>
          </a:p>
          <a:p>
            <a:r>
              <a:rPr lang="en-US" sz="1200" dirty="0">
                <a:latin typeface="Arial"/>
              </a:rPr>
              <a:t>We use  </a:t>
            </a:r>
            <a:r>
              <a:rPr lang="en-US" sz="1200" b="1" dirty="0">
                <a:latin typeface="Arial"/>
              </a:rPr>
              <a:t>GNU </a:t>
            </a:r>
            <a:r>
              <a:rPr lang="en-US" sz="1200" b="1" dirty="0" err="1">
                <a:latin typeface="Arial"/>
              </a:rPr>
              <a:t>ar</a:t>
            </a:r>
            <a:r>
              <a:rPr lang="en-US" sz="1200" dirty="0">
                <a:latin typeface="Arial"/>
              </a:rPr>
              <a:t> command to create final library or archive file:</a:t>
            </a:r>
            <a:endParaRPr lang="en-US" sz="1200" b="1" dirty="0">
              <a:latin typeface="Arial"/>
            </a:endParaRPr>
          </a:p>
          <a:p>
            <a:pPr marL="742950" lvl="1" indent="0">
              <a:buNone/>
            </a:pPr>
            <a:r>
              <a:rPr lang="en-US" sz="1400" b="1" i="1" dirty="0"/>
              <a:t>The archiver</a:t>
            </a:r>
            <a:r>
              <a:rPr lang="en-US" sz="1400" i="1" dirty="0"/>
              <a:t>, also called </a:t>
            </a:r>
            <a:r>
              <a:rPr lang="en-US" sz="1400" b="1" i="1" dirty="0" err="1"/>
              <a:t>ar</a:t>
            </a:r>
            <a:r>
              <a:rPr lang="en-US" sz="1400" i="1" dirty="0"/>
              <a:t>, is a Unix utility that maintains groups of files as a single </a:t>
            </a:r>
            <a:r>
              <a:rPr lang="en-US" sz="1400" b="1" i="1" dirty="0"/>
              <a:t>archive file.</a:t>
            </a:r>
            <a:endParaRPr lang="en-US" dirty="0"/>
          </a:p>
          <a:p>
            <a:pPr marL="742950" lvl="1" indent="0">
              <a:buNone/>
            </a:pPr>
            <a:r>
              <a:rPr lang="en-US" sz="1400" b="1" dirty="0" err="1"/>
              <a:t>ar</a:t>
            </a:r>
            <a:r>
              <a:rPr lang="en-US" sz="1400" b="1" dirty="0"/>
              <a:t> -</a:t>
            </a:r>
            <a:r>
              <a:rPr lang="en-US" sz="1400" b="1" dirty="0" err="1"/>
              <a:t>cr</a:t>
            </a:r>
            <a:r>
              <a:rPr lang="en-US" sz="1400" b="1" dirty="0"/>
              <a:t> </a:t>
            </a:r>
            <a:r>
              <a:rPr lang="en-US" sz="1400" b="1" dirty="0" err="1"/>
              <a:t>libDemo.a</a:t>
            </a:r>
            <a:r>
              <a:rPr lang="en-US" sz="1400" b="1" dirty="0"/>
              <a:t> *.o</a:t>
            </a:r>
            <a:br>
              <a:rPr lang="en-US" sz="1200" dirty="0"/>
            </a:br>
            <a:r>
              <a:rPr lang="en-US" sz="1200" dirty="0"/>
              <a:t>-c : Create the archive.</a:t>
            </a:r>
          </a:p>
          <a:p>
            <a:pPr marL="742950" lvl="1" indent="0">
              <a:buNone/>
            </a:pPr>
            <a:r>
              <a:rPr lang="en-US" sz="1200" dirty="0"/>
              <a:t>-r : updates the library with the most recent version of any existing object file. </a:t>
            </a:r>
          </a:p>
          <a:p>
            <a:pPr indent="-171450"/>
            <a:r>
              <a:rPr lang="en-US" sz="1200" dirty="0"/>
              <a:t>Now we can compile the </a:t>
            </a:r>
            <a:r>
              <a:rPr lang="en-US" sz="1200" b="1" dirty="0" err="1"/>
              <a:t>main.c</a:t>
            </a:r>
            <a:r>
              <a:rPr lang="en-US" sz="1200" b="1" dirty="0"/>
              <a:t> :</a:t>
            </a:r>
            <a:endParaRPr lang="en-US" dirty="0"/>
          </a:p>
          <a:p>
            <a:pPr marL="742950" lvl="1" indent="0">
              <a:buNone/>
            </a:pPr>
            <a:r>
              <a:rPr lang="en-US" sz="1400" b="1" dirty="0" err="1"/>
              <a:t>gcc</a:t>
            </a:r>
            <a:r>
              <a:rPr lang="en-US" sz="1400" b="1" dirty="0"/>
              <a:t> </a:t>
            </a:r>
            <a:r>
              <a:rPr lang="en-US" sz="1400" b="1" dirty="0" err="1"/>
              <a:t>main.c</a:t>
            </a:r>
            <a:r>
              <a:rPr lang="en-US" sz="1400" b="1" dirty="0"/>
              <a:t> -L. </a:t>
            </a:r>
            <a:r>
              <a:rPr lang="en-US" sz="1400" b="1" dirty="0" err="1"/>
              <a:t>libDemo.a</a:t>
            </a:r>
            <a:r>
              <a:rPr lang="en-US" sz="1400" b="1" dirty="0"/>
              <a:t> -o main</a:t>
            </a:r>
          </a:p>
          <a:p>
            <a:pPr marL="742950" lvl="1" indent="0">
              <a:buNone/>
            </a:pPr>
            <a:r>
              <a:rPr lang="en-US" sz="1200" dirty="0"/>
              <a:t>-L : flag indicates to the linker that libraries might be found in the current directory (referred to with </a:t>
            </a:r>
            <a:r>
              <a:rPr lang="en-US" sz="1200" b="1" dirty="0"/>
              <a:t>‘.’</a:t>
            </a:r>
            <a:r>
              <a:rPr lang="en-US" sz="1200" dirty="0"/>
              <a:t>)</a:t>
            </a:r>
          </a:p>
          <a:p>
            <a:pPr indent="-171450"/>
            <a:r>
              <a:rPr lang="en-US" sz="1200" dirty="0"/>
              <a:t>Run the </a:t>
            </a:r>
            <a:r>
              <a:rPr lang="en-US" sz="1200" b="1" dirty="0"/>
              <a:t>main </a:t>
            </a:r>
            <a:r>
              <a:rPr lang="en-US" sz="1200" dirty="0"/>
              <a:t>executable. </a:t>
            </a:r>
          </a:p>
          <a:p>
            <a:pPr marL="742950" lvl="1" indent="0">
              <a:buNone/>
            </a:pPr>
            <a:endParaRPr lang="en-US" sz="1200" dirty="0"/>
          </a:p>
          <a:p>
            <a:pPr indent="-171450"/>
            <a:endParaRPr lang="en-US" sz="1200" b="1" dirty="0"/>
          </a:p>
          <a:p>
            <a:pPr marL="742950" lvl="1" indent="0">
              <a:buNone/>
            </a:pPr>
            <a:br>
              <a:rPr lang="en-US" dirty="0"/>
            </a:br>
            <a:endParaRPr lang="en-US"/>
          </a:p>
          <a:p>
            <a:endParaRPr lang="en-US" sz="1600" b="1" dirty="0"/>
          </a:p>
          <a:p>
            <a:pPr marL="742950" lvl="1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82B0E9-8DEF-DB34-25D6-14D0E5B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8" y="103055"/>
            <a:ext cx="7886700" cy="404265"/>
          </a:xfrm>
        </p:spPr>
        <p:txBody>
          <a:bodyPr/>
          <a:lstStyle/>
          <a:p>
            <a:r>
              <a:rPr lang="en-US" b="1" u="none" dirty="0"/>
              <a:t>Building libraries </a:t>
            </a:r>
            <a:r>
              <a:rPr lang="en-US" sz="2400" b="1" u="none" dirty="0"/>
              <a:t>contd..</a:t>
            </a:r>
            <a:endParaRPr lang="en-US" sz="2400" b="1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58228D7-458E-36E2-CF0C-2B292301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0" y="3433911"/>
            <a:ext cx="4177340" cy="159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7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4C1F2-F24F-5C88-9406-6C0C1B17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896" y="743804"/>
            <a:ext cx="8706208" cy="4126041"/>
          </a:xfrm>
        </p:spPr>
        <p:txBody>
          <a:bodyPr/>
          <a:lstStyle/>
          <a:p>
            <a:pPr marL="139700" indent="0">
              <a:buNone/>
            </a:pPr>
            <a:r>
              <a:rPr lang="en-US" sz="1600" b="1" dirty="0">
                <a:latin typeface="Arial"/>
              </a:rPr>
              <a:t>Dynamic libraries:</a:t>
            </a:r>
            <a:endParaRPr lang="en-US" sz="1600">
              <a:latin typeface="Arial"/>
            </a:endParaRPr>
          </a:p>
          <a:p>
            <a:r>
              <a:rPr lang="en-US" sz="1200" dirty="0">
                <a:latin typeface="Arial"/>
              </a:rPr>
              <a:t>Also called Shared Libraries.</a:t>
            </a:r>
          </a:p>
          <a:p>
            <a:r>
              <a:rPr lang="en-US" sz="1200" i="1" dirty="0">
                <a:latin typeface="Arial"/>
              </a:rPr>
              <a:t>A shared library or Dynamic Library is loaded dynamically at runtime for each application that needs it.</a:t>
            </a:r>
            <a:endParaRPr lang="en-US" sz="1200" dirty="0">
              <a:latin typeface="Arial"/>
            </a:endParaRPr>
          </a:p>
          <a:p>
            <a:r>
              <a:rPr lang="en-US" sz="1200" i="1" dirty="0">
                <a:latin typeface="Arial"/>
              </a:rPr>
              <a:t>Dynamic Linking doesn’t require the code to be copied.</a:t>
            </a:r>
          </a:p>
          <a:p>
            <a:r>
              <a:rPr lang="en-US" sz="1200" i="1" dirty="0">
                <a:latin typeface="Arial"/>
              </a:rPr>
              <a:t>It is done by  placing name of the library in the binary file.</a:t>
            </a:r>
            <a:endParaRPr lang="en-US"/>
          </a:p>
          <a:p>
            <a:r>
              <a:rPr lang="en-US" sz="1200" i="1" dirty="0">
                <a:latin typeface="Arial"/>
              </a:rPr>
              <a:t> Actual linking is done when the program is executed, both the binary file &amp; the library are in memory.</a:t>
            </a:r>
          </a:p>
          <a:p>
            <a:pPr marL="139700" indent="0">
              <a:buNone/>
            </a:pPr>
            <a:r>
              <a:rPr lang="en-US" sz="1200" b="1" dirty="0"/>
              <a:t>Example code:</a:t>
            </a: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To demonstrate static library creation we have set of code files inside directory:</a:t>
            </a:r>
          </a:p>
          <a:p>
            <a:pPr marL="139700" indent="0">
              <a:buNone/>
            </a:pPr>
            <a:r>
              <a:rPr lang="en-US" sz="1200" b="1" dirty="0"/>
              <a:t>"Module3_SystemProgramming_Using_C/Chapter1_Building_an_Executable/dynamic-lib"</a:t>
            </a:r>
            <a:endParaRPr lang="en-US" sz="1200" dirty="0"/>
          </a:p>
          <a:p>
            <a:pPr marL="139700" indent="0">
              <a:buNone/>
            </a:pPr>
            <a:r>
              <a:rPr lang="en-US" sz="1200" b="1" dirty="0" err="1"/>
              <a:t>calculator.c</a:t>
            </a:r>
            <a:r>
              <a:rPr lang="en-US" sz="1200" b="1" dirty="0"/>
              <a:t> : </a:t>
            </a:r>
            <a:r>
              <a:rPr lang="en-US" sz="1200" dirty="0"/>
              <a:t>Library to perform basic math operation.</a:t>
            </a:r>
          </a:p>
          <a:p>
            <a:pPr marL="139700" indent="0">
              <a:buNone/>
            </a:pPr>
            <a:r>
              <a:rPr lang="en-US" sz="1200" b="1" dirty="0" err="1"/>
              <a:t>print_lib.c</a:t>
            </a:r>
            <a:r>
              <a:rPr lang="en-US" sz="1200" b="1" dirty="0"/>
              <a:t> : </a:t>
            </a:r>
            <a:r>
              <a:rPr lang="en-US" sz="1200" dirty="0"/>
              <a:t>Print the terminal characters in </a:t>
            </a:r>
            <a:r>
              <a:rPr lang="en-US" sz="1200" dirty="0" err="1"/>
              <a:t>colour</a:t>
            </a:r>
            <a:r>
              <a:rPr lang="en-US" sz="1200" dirty="0"/>
              <a:t>.</a:t>
            </a:r>
            <a:r>
              <a:rPr lang="en-US" sz="1200" b="1" dirty="0"/>
              <a:t>  </a:t>
            </a:r>
            <a:endParaRPr lang="en-US" sz="1200" dirty="0"/>
          </a:p>
          <a:p>
            <a:pPr marL="139700" indent="0">
              <a:buNone/>
            </a:pPr>
            <a:r>
              <a:rPr lang="en-US" sz="1200" b="1" dirty="0" err="1"/>
              <a:t>header.h</a:t>
            </a:r>
            <a:r>
              <a:rPr lang="en-US" sz="1200" b="1" dirty="0"/>
              <a:t> : </a:t>
            </a:r>
            <a:r>
              <a:rPr lang="en-US" sz="1200" dirty="0"/>
              <a:t>Include file with all function prototypes.</a:t>
            </a:r>
          </a:p>
          <a:p>
            <a:pPr marL="139700" indent="0">
              <a:buNone/>
            </a:pPr>
            <a:r>
              <a:rPr lang="en-US" sz="1200" b="1" dirty="0" err="1"/>
              <a:t>main.c</a:t>
            </a:r>
            <a:r>
              <a:rPr lang="en-US" sz="1200" b="1" dirty="0"/>
              <a:t> : </a:t>
            </a:r>
            <a:r>
              <a:rPr lang="en-US" sz="1200" dirty="0"/>
              <a:t>Application code</a:t>
            </a:r>
          </a:p>
          <a:p>
            <a:pPr marL="139700" indent="0">
              <a:buNone/>
            </a:pPr>
            <a:endParaRPr lang="en-US" sz="1200" b="1" dirty="0"/>
          </a:p>
          <a:p>
            <a:endParaRPr lang="en-US" sz="1200" b="1" dirty="0"/>
          </a:p>
          <a:p>
            <a:pPr marL="139700" indent="0">
              <a:buNone/>
            </a:pPr>
            <a:endParaRPr lang="en-US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75BA00-BC93-F6AB-9A7B-B507E6F5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8" y="103055"/>
            <a:ext cx="7886700" cy="404265"/>
          </a:xfrm>
        </p:spPr>
        <p:txBody>
          <a:bodyPr/>
          <a:lstStyle/>
          <a:p>
            <a:r>
              <a:rPr lang="en-US" b="1" u="none" dirty="0"/>
              <a:t>Building libraries </a:t>
            </a:r>
            <a:r>
              <a:rPr lang="en-US" sz="2400" b="1" u="none" dirty="0"/>
              <a:t>contd..</a:t>
            </a:r>
            <a:endParaRPr lang="en-US" sz="2400" b="1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2B44B1B-AB1F-F90F-DE30-3700140F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92" y="3486780"/>
            <a:ext cx="24098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5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2989-D904-EC9B-CF1E-2A7F2B05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1" y="700671"/>
            <a:ext cx="9029699" cy="3985862"/>
          </a:xfrm>
        </p:spPr>
        <p:txBody>
          <a:bodyPr/>
          <a:lstStyle/>
          <a:p>
            <a:pPr marL="139700" indent="0">
              <a:buNone/>
            </a:pPr>
            <a:r>
              <a:rPr lang="en-US" sz="1600" b="1" dirty="0"/>
              <a:t>Steps to generate a dynamic c libraries in Linux:</a:t>
            </a:r>
            <a:endParaRPr lang="en-US" sz="1200" b="1" dirty="0"/>
          </a:p>
          <a:p>
            <a:r>
              <a:rPr lang="en-US" sz="1200" dirty="0">
                <a:latin typeface="Arial"/>
              </a:rPr>
              <a:t>We need to compile all of our library source code into an object file so we inform GCC to do this using command : </a:t>
            </a:r>
            <a:endParaRPr lang="en-US" b="1" dirty="0"/>
          </a:p>
          <a:p>
            <a:pPr lvl="1" indent="0">
              <a:buNone/>
            </a:pPr>
            <a:r>
              <a:rPr lang="en-US" sz="1400" b="1" dirty="0" err="1"/>
              <a:t>gcc</a:t>
            </a:r>
            <a:r>
              <a:rPr lang="en-US" sz="1400" b="1" dirty="0"/>
              <a:t> -c -</a:t>
            </a:r>
            <a:r>
              <a:rPr lang="en-US" sz="1400" b="1" dirty="0" err="1"/>
              <a:t>fPIC</a:t>
            </a:r>
            <a:r>
              <a:rPr lang="en-US" sz="1400" b="1" dirty="0"/>
              <a:t> </a:t>
            </a:r>
            <a:r>
              <a:rPr lang="en-US" sz="1400" b="1" dirty="0" err="1"/>
              <a:t>calculator.c</a:t>
            </a:r>
            <a:r>
              <a:rPr lang="en-US" sz="1400" b="1" dirty="0"/>
              <a:t> </a:t>
            </a:r>
            <a:r>
              <a:rPr lang="en-US" sz="1400" b="1" dirty="0" err="1"/>
              <a:t>print_lib.c</a:t>
            </a:r>
            <a:endParaRPr lang="en-US" b="1" dirty="0" err="1"/>
          </a:p>
          <a:p>
            <a:pPr lvl="1" indent="0">
              <a:buNone/>
            </a:pPr>
            <a:r>
              <a:rPr lang="en-US" sz="1200" b="1" dirty="0"/>
              <a:t>-</a:t>
            </a:r>
            <a:r>
              <a:rPr lang="en-US" sz="1200" b="1" dirty="0" err="1"/>
              <a:t>fPIC</a:t>
            </a:r>
            <a:r>
              <a:rPr lang="en-US" sz="1200" b="1" dirty="0"/>
              <a:t> </a:t>
            </a:r>
            <a:r>
              <a:rPr lang="en-US" sz="1200" dirty="0"/>
              <a:t>flag generates position-independent code, which accesses all constant addresses stored in the Global Offset Table (GOT).</a:t>
            </a:r>
          </a:p>
          <a:p>
            <a:r>
              <a:rPr lang="en-US" sz="1200" dirty="0"/>
              <a:t>Create Library file:</a:t>
            </a:r>
          </a:p>
          <a:p>
            <a:pPr lvl="1" indent="0"/>
            <a:r>
              <a:rPr lang="en-US" sz="1200" dirty="0"/>
              <a:t> It has a format that is specific to the architecture for which the lib is created.</a:t>
            </a:r>
            <a:endParaRPr lang="en-US" dirty="0"/>
          </a:p>
          <a:p>
            <a:pPr lvl="1" indent="0"/>
            <a:r>
              <a:rPr lang="en-US" sz="1200" dirty="0"/>
              <a:t> We need to use the compiler to create a library, for this we need to inform compiler that it should create a shared library, not a final program executable file.</a:t>
            </a:r>
            <a:endParaRPr lang="en-US"/>
          </a:p>
          <a:p>
            <a:pPr lvl="1" indent="0"/>
            <a:r>
              <a:rPr lang="en-US" sz="1200" dirty="0"/>
              <a:t> This is achieved using the </a:t>
            </a:r>
            <a:r>
              <a:rPr lang="en-US" sz="1200" b="1" dirty="0"/>
              <a:t>'-shared'</a:t>
            </a:r>
            <a:r>
              <a:rPr lang="en-US" sz="1200" dirty="0"/>
              <a:t> flag.</a:t>
            </a:r>
            <a:endParaRPr lang="en-US" dirty="0"/>
          </a:p>
          <a:p>
            <a:pPr lvl="1" indent="0">
              <a:buNone/>
            </a:pPr>
            <a:r>
              <a:rPr lang="en-US" sz="1200" b="1" dirty="0" err="1"/>
              <a:t>gcc</a:t>
            </a:r>
            <a:r>
              <a:rPr lang="en-US" sz="1200" b="1" dirty="0"/>
              <a:t> -shared -o libDemo.so *.o</a:t>
            </a:r>
          </a:p>
          <a:p>
            <a:r>
              <a:rPr lang="en-US" sz="1200" dirty="0"/>
              <a:t>Install Library:</a:t>
            </a:r>
            <a:endParaRPr lang="en-US" sz="1200" b="1" dirty="0"/>
          </a:p>
          <a:p>
            <a:pPr lvl="1" indent="0"/>
            <a:r>
              <a:rPr lang="en-US" sz="1200" dirty="0"/>
              <a:t> The shared library will not be found at runtime if its directory is not in the variable </a:t>
            </a:r>
            <a:r>
              <a:rPr lang="en-US" sz="1200" b="1" dirty="0"/>
              <a:t>LD_LIBRARY_PATH.</a:t>
            </a:r>
          </a:p>
          <a:p>
            <a:pPr lvl="1" indent="0"/>
            <a:r>
              <a:rPr lang="en-US" sz="1200" dirty="0"/>
              <a:t>Type the following command add it:</a:t>
            </a:r>
          </a:p>
          <a:p>
            <a:pPr lvl="1" indent="0">
              <a:buNone/>
            </a:pPr>
            <a:r>
              <a:rPr lang="en-US" sz="1200" b="1" dirty="0"/>
              <a:t>export LD_LIBRARY_PATH=.:$LD_LIBRARY_PATH</a:t>
            </a:r>
          </a:p>
          <a:p>
            <a:pPr lvl="1" indent="0"/>
            <a:r>
              <a:rPr lang="en-US" sz="1200" dirty="0"/>
              <a:t> In our example the local directory </a:t>
            </a:r>
            <a:r>
              <a:rPr lang="en-US" sz="1200" b="1" dirty="0"/>
              <a:t>('.')</a:t>
            </a:r>
            <a:r>
              <a:rPr lang="en-US" sz="1200" dirty="0"/>
              <a:t> is added to the search.</a:t>
            </a:r>
          </a:p>
          <a:p>
            <a:pPr lvl="1" indent="0"/>
            <a:r>
              <a:rPr lang="en-US" sz="1200" dirty="0"/>
              <a:t> The new path list will be effective only in the shell where you applied the command.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b="1" dirty="0"/>
          </a:p>
          <a:p>
            <a:endParaRPr lang="en-US" sz="1200" dirty="0"/>
          </a:p>
          <a:p>
            <a:pPr indent="-171450"/>
            <a:endParaRPr lang="en-US" sz="1200" dirty="0"/>
          </a:p>
          <a:p>
            <a:pPr indent="-171450"/>
            <a:endParaRPr lang="en-US" sz="1200" b="1" dirty="0"/>
          </a:p>
          <a:p>
            <a:pPr marL="742950" lvl="1" indent="0">
              <a:buNone/>
            </a:pPr>
            <a:br>
              <a:rPr lang="en-US" dirty="0"/>
            </a:br>
            <a:endParaRPr lang="en-US"/>
          </a:p>
          <a:p>
            <a:endParaRPr lang="en-US" sz="1600" b="1" dirty="0"/>
          </a:p>
          <a:p>
            <a:pPr marL="742950" lvl="1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82B0E9-8DEF-DB34-25D6-14D0E5B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8" y="103055"/>
            <a:ext cx="7886700" cy="404265"/>
          </a:xfrm>
        </p:spPr>
        <p:txBody>
          <a:bodyPr/>
          <a:lstStyle/>
          <a:p>
            <a:r>
              <a:rPr lang="en-US" b="1" u="none" dirty="0"/>
              <a:t>Building libraries </a:t>
            </a:r>
            <a:r>
              <a:rPr lang="en-US" sz="2400" b="1" u="none" dirty="0"/>
              <a:t>contd..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2435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2989-D904-EC9B-CF1E-2A7F2B05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1" y="700671"/>
            <a:ext cx="9029699" cy="3985862"/>
          </a:xfrm>
        </p:spPr>
        <p:txBody>
          <a:bodyPr/>
          <a:lstStyle/>
          <a:p>
            <a:pPr marL="139700" indent="0">
              <a:buNone/>
            </a:pPr>
            <a:r>
              <a:rPr lang="en-US" sz="1600" b="1" dirty="0"/>
              <a:t>Steps to generate a dynamic c libraries in Linux::</a:t>
            </a:r>
            <a:endParaRPr lang="en-US" sz="1200" b="1" dirty="0"/>
          </a:p>
          <a:p>
            <a:r>
              <a:rPr lang="en-US" sz="1200" dirty="0"/>
              <a:t>Build the executable:</a:t>
            </a:r>
          </a:p>
          <a:p>
            <a:pPr lvl="1" indent="-171450"/>
            <a:r>
              <a:rPr lang="en-US" sz="1200" dirty="0"/>
              <a:t>To create the executable, you first compile the source file:</a:t>
            </a:r>
          </a:p>
          <a:p>
            <a:pPr marL="742950" lvl="1" indent="0">
              <a:buNone/>
            </a:pPr>
            <a:r>
              <a:rPr lang="en-US" sz="1200" b="1" dirty="0" err="1"/>
              <a:t>gcc</a:t>
            </a:r>
            <a:r>
              <a:rPr lang="en-US" sz="1200" b="1" dirty="0"/>
              <a:t> -c </a:t>
            </a:r>
            <a:r>
              <a:rPr lang="en-US" sz="1200" b="1" dirty="0" err="1"/>
              <a:t>main.c</a:t>
            </a:r>
            <a:r>
              <a:rPr lang="en-US" sz="1200" b="1" dirty="0"/>
              <a:t> </a:t>
            </a:r>
          </a:p>
          <a:p>
            <a:pPr lvl="1" indent="-171450"/>
            <a:r>
              <a:rPr lang="en-US" sz="1200" dirty="0"/>
              <a:t>Then link the created code </a:t>
            </a:r>
            <a:r>
              <a:rPr lang="en-US" sz="1200" dirty="0" err="1"/>
              <a:t>main.o</a:t>
            </a:r>
            <a:r>
              <a:rPr lang="en-US" sz="1200" dirty="0"/>
              <a:t> with the library:</a:t>
            </a:r>
          </a:p>
          <a:p>
            <a:pPr marL="742950" lvl="1" indent="0">
              <a:buNone/>
            </a:pPr>
            <a:r>
              <a:rPr lang="en-US" sz="1200" b="1" err="1"/>
              <a:t>gcc</a:t>
            </a:r>
            <a:r>
              <a:rPr lang="en-US" sz="1200" b="1" dirty="0"/>
              <a:t> -o main </a:t>
            </a:r>
            <a:r>
              <a:rPr lang="en-US" sz="1200" b="1" err="1"/>
              <a:t>main.o</a:t>
            </a:r>
            <a:r>
              <a:rPr lang="en-US" sz="1200" b="1" dirty="0"/>
              <a:t> -L. -</a:t>
            </a:r>
            <a:r>
              <a:rPr lang="en-US" sz="1200" b="1" err="1"/>
              <a:t>lDemo</a:t>
            </a:r>
            <a:endParaRPr lang="en-US" sz="1200" b="1"/>
          </a:p>
          <a:p>
            <a:pPr marL="742950" lvl="1" indent="0">
              <a:buNone/>
            </a:pPr>
            <a:r>
              <a:rPr lang="en-US" sz="1200" dirty="0"/>
              <a:t>'-L' indicates where the library is to be found </a:t>
            </a:r>
            <a:endParaRPr lang="en-US" dirty="0"/>
          </a:p>
          <a:p>
            <a:pPr marL="742950" lvl="1" indent="0">
              <a:buNone/>
            </a:pPr>
            <a:r>
              <a:rPr lang="en-US" sz="1200" dirty="0"/>
              <a:t>'-l' specifies the library, without the prepending 'lib' and file extension '.so'.</a:t>
            </a:r>
            <a:endParaRPr lang="en-US" dirty="0"/>
          </a:p>
          <a:p>
            <a:r>
              <a:rPr lang="en-US" sz="1200" dirty="0">
                <a:latin typeface="Arial"/>
              </a:rPr>
              <a:t>Finally run the executable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b="1" dirty="0"/>
          </a:p>
          <a:p>
            <a:endParaRPr lang="en-US" sz="1200" dirty="0"/>
          </a:p>
          <a:p>
            <a:pPr indent="-171450"/>
            <a:endParaRPr lang="en-US" sz="1200" dirty="0"/>
          </a:p>
          <a:p>
            <a:pPr indent="-171450"/>
            <a:endParaRPr lang="en-US" sz="1200" b="1" dirty="0"/>
          </a:p>
          <a:p>
            <a:pPr marL="742950" lvl="1" indent="0">
              <a:buNone/>
            </a:pPr>
            <a:br>
              <a:rPr lang="en-US" dirty="0"/>
            </a:br>
            <a:endParaRPr lang="en-US"/>
          </a:p>
          <a:p>
            <a:endParaRPr lang="en-US" sz="1600" b="1" dirty="0"/>
          </a:p>
          <a:p>
            <a:pPr marL="742950" lvl="1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82B0E9-8DEF-DB34-25D6-14D0E5B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8" y="103055"/>
            <a:ext cx="7886700" cy="404265"/>
          </a:xfrm>
        </p:spPr>
        <p:txBody>
          <a:bodyPr/>
          <a:lstStyle/>
          <a:p>
            <a:r>
              <a:rPr lang="en-US" b="1" u="none" dirty="0"/>
              <a:t>Building libraries </a:t>
            </a:r>
            <a:r>
              <a:rPr lang="en-US" sz="2400" b="1" u="none" dirty="0"/>
              <a:t>contd..</a:t>
            </a:r>
            <a:endParaRPr lang="en-US" sz="2400" b="1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82D5517-E3F7-8605-B6EE-1D6B2EEF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81" y="2756954"/>
            <a:ext cx="5018416" cy="21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51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CF2B-0920-E01A-E81B-CB9F1769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1218-7F32-3399-CE31-076AD2094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554F-FA1E-9E39-7F51-588479F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59" y="464344"/>
            <a:ext cx="7886700" cy="505527"/>
          </a:xfrm>
        </p:spPr>
        <p:txBody>
          <a:bodyPr/>
          <a:lstStyle/>
          <a:p>
            <a:r>
              <a:rPr lang="en-US" b="1" u="none" dirty="0"/>
              <a:t>Build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FACE-50C8-396E-4A78-7407E2CC1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59" y="1153872"/>
            <a:ext cx="8367091" cy="3478747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/>
              <a:t>QEMU:</a:t>
            </a:r>
            <a:endParaRPr lang="en-US" sz="1400" b="1" dirty="0">
              <a:latin typeface="Arial"/>
            </a:endParaRPr>
          </a:p>
          <a:p>
            <a:r>
              <a:rPr lang="en-US" sz="1200" dirty="0"/>
              <a:t>To Install QEMU run following command in ubuntu Terminal:</a:t>
            </a:r>
          </a:p>
          <a:p>
            <a:pPr marL="596900" lvl="1" indent="0">
              <a:buNone/>
            </a:pPr>
            <a:r>
              <a:rPr lang="en-US" sz="1200" b="1" dirty="0" err="1"/>
              <a:t>sudo</a:t>
            </a:r>
            <a:r>
              <a:rPr lang="en-US" sz="1200" b="1" dirty="0"/>
              <a:t> apt-get install </a:t>
            </a:r>
            <a:r>
              <a:rPr lang="en-US" sz="1200" b="1" dirty="0" err="1"/>
              <a:t>qemu</a:t>
            </a:r>
            <a:r>
              <a:rPr lang="en-US" sz="1200" b="1" dirty="0"/>
              <a:t>-system-arm</a:t>
            </a:r>
          </a:p>
          <a:p>
            <a:pPr marL="596900" lvl="1" indent="0">
              <a:buNone/>
            </a:pPr>
            <a:endParaRPr lang="en-US" sz="1200" b="1" dirty="0"/>
          </a:p>
          <a:p>
            <a:pPr marL="139700" indent="0">
              <a:buNone/>
            </a:pPr>
            <a:r>
              <a:rPr lang="en-US" sz="1400" b="1" dirty="0" err="1"/>
              <a:t>gcc</a:t>
            </a:r>
            <a:r>
              <a:rPr lang="en-US" sz="1400" b="1" dirty="0"/>
              <a:t>-arm-none-</a:t>
            </a:r>
            <a:r>
              <a:rPr lang="en-US" sz="1400" b="1" dirty="0" err="1"/>
              <a:t>eabi</a:t>
            </a:r>
            <a:r>
              <a:rPr lang="en-US" sz="1400" b="1" dirty="0"/>
              <a:t>:</a:t>
            </a:r>
            <a:endParaRPr lang="en-US" dirty="0"/>
          </a:p>
          <a:p>
            <a:r>
              <a:rPr lang="en-US" sz="1400" dirty="0"/>
              <a:t>We cannot use the common </a:t>
            </a:r>
            <a:r>
              <a:rPr lang="en-US" sz="1400" b="1" dirty="0" err="1"/>
              <a:t>gcc</a:t>
            </a:r>
            <a:r>
              <a:rPr lang="en-US" sz="1400" b="1" dirty="0"/>
              <a:t> </a:t>
            </a:r>
            <a:r>
              <a:rPr lang="en-US" sz="1400" dirty="0"/>
              <a:t>compiler to build code that executes on an </a:t>
            </a:r>
            <a:r>
              <a:rPr lang="en-US" sz="1400" b="1" dirty="0"/>
              <a:t>ARM </a:t>
            </a:r>
            <a:r>
              <a:rPr lang="en-US" sz="1400" dirty="0"/>
              <a:t>core, instead we need a </a:t>
            </a:r>
            <a:r>
              <a:rPr lang="en-US" sz="1400" b="1" dirty="0"/>
              <a:t>cross-compiler</a:t>
            </a:r>
            <a:r>
              <a:rPr lang="en-US" sz="1400" dirty="0"/>
              <a:t>.</a:t>
            </a:r>
            <a:endParaRPr lang="en-US"/>
          </a:p>
          <a:p>
            <a:r>
              <a:rPr lang="en-US" sz="1400" dirty="0"/>
              <a:t>It simply runs on one platform &amp; compiles executables for another platform.</a:t>
            </a:r>
            <a:endParaRPr lang="en-US" dirty="0"/>
          </a:p>
          <a:p>
            <a:r>
              <a:rPr lang="en-US" sz="1400" dirty="0"/>
              <a:t>We’re using </a:t>
            </a:r>
            <a:r>
              <a:rPr lang="en-US" sz="1400" b="1" dirty="0"/>
              <a:t>Linux </a:t>
            </a:r>
            <a:r>
              <a:rPr lang="en-US" sz="1400" dirty="0"/>
              <a:t>on the </a:t>
            </a:r>
            <a:r>
              <a:rPr lang="en-US" sz="1400" b="1" dirty="0"/>
              <a:t>x86-64 platform</a:t>
            </a:r>
            <a:r>
              <a:rPr lang="en-US" sz="1400" dirty="0"/>
              <a:t>, &amp; we want executable for </a:t>
            </a:r>
            <a:r>
              <a:rPr lang="en-US" sz="1400" b="1" dirty="0"/>
              <a:t>ARM platform</a:t>
            </a:r>
            <a:r>
              <a:rPr lang="en-US" sz="1400" dirty="0"/>
              <a:t>, so a cross compiler is the used for that.</a:t>
            </a:r>
            <a:endParaRPr lang="en-US" dirty="0"/>
          </a:p>
          <a:p>
            <a:r>
              <a:rPr lang="en-US" sz="1400" dirty="0"/>
              <a:t>For ARM platform </a:t>
            </a:r>
            <a:r>
              <a:rPr lang="en-US" sz="1400" b="1" dirty="0" err="1"/>
              <a:t>gcc</a:t>
            </a:r>
            <a:r>
              <a:rPr lang="en-US" sz="1400" b="1" dirty="0"/>
              <a:t>-arm-none-</a:t>
            </a:r>
            <a:r>
              <a:rPr lang="en-US" sz="1400" b="1" dirty="0" err="1"/>
              <a:t>eabi</a:t>
            </a:r>
            <a:r>
              <a:rPr lang="en-US" sz="1400" dirty="0"/>
              <a:t> toolchain is required.</a:t>
            </a:r>
          </a:p>
          <a:p>
            <a:r>
              <a:rPr lang="en-US" sz="1400" dirty="0"/>
              <a:t>To install it run the below command on terminal:</a:t>
            </a:r>
          </a:p>
          <a:p>
            <a:pPr marL="596900" lvl="1" indent="0">
              <a:buNone/>
            </a:pPr>
            <a:r>
              <a:rPr lang="en-US" sz="1400" b="1" dirty="0" err="1"/>
              <a:t>sudo</a:t>
            </a:r>
            <a:r>
              <a:rPr lang="en-US" sz="1400" b="1" dirty="0"/>
              <a:t> apt-get install </a:t>
            </a:r>
            <a:r>
              <a:rPr lang="en-US" sz="1400" b="1" dirty="0" err="1"/>
              <a:t>gcc</a:t>
            </a:r>
            <a:r>
              <a:rPr lang="en-US" sz="1400" b="1" dirty="0"/>
              <a:t>-arm-none-</a:t>
            </a:r>
            <a:r>
              <a:rPr lang="en-US" sz="1400" b="1" dirty="0" err="1"/>
              <a:t>eabi</a:t>
            </a:r>
            <a:endParaRPr lang="en-US" sz="1400" b="1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24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DA20-9F1E-3B8A-A9CA-18D4CC6F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9" y="404496"/>
            <a:ext cx="7886700" cy="527036"/>
          </a:xfr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b="1" u="none" dirty="0"/>
              <a:t>Build Setup </a:t>
            </a:r>
            <a:r>
              <a:rPr lang="en-US" sz="2400" b="1" u="none" dirty="0"/>
              <a:t>contd..</a:t>
            </a:r>
            <a:endParaRPr lang="en-US" sz="2400" u="none" dirty="0"/>
          </a:p>
          <a:p>
            <a:br>
              <a:rPr lang="en-US" b="1" u="none" dirty="0"/>
            </a:br>
            <a:endParaRPr lang="en-US" b="1" u="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BBDD7-4556-D4CC-CA42-F297FAE3F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063" y="926768"/>
            <a:ext cx="7886700" cy="2107308"/>
          </a:xfrm>
        </p:spPr>
        <p:txBody>
          <a:bodyPr/>
          <a:lstStyle/>
          <a:p>
            <a:r>
              <a:rPr lang="en-US" sz="1200" dirty="0"/>
              <a:t>We can verify the installation  using commands:</a:t>
            </a:r>
            <a:endParaRPr lang="en-US" dirty="0"/>
          </a:p>
          <a:p>
            <a:pPr marL="139700" indent="0">
              <a:buNone/>
            </a:pPr>
            <a:endParaRPr lang="en-US" sz="12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85C8036-E808-7CAF-237F-C88C88374C50}"/>
              </a:ext>
            </a:extLst>
          </p:cNvPr>
          <p:cNvSpPr txBox="1">
            <a:spLocks/>
          </p:cNvSpPr>
          <p:nvPr/>
        </p:nvSpPr>
        <p:spPr>
          <a:xfrm>
            <a:off x="259245" y="2512059"/>
            <a:ext cx="8714960" cy="226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>
              <a:buNone/>
            </a:pPr>
            <a:r>
              <a:rPr lang="en-US" sz="1400" b="1" dirty="0" err="1"/>
              <a:t>gdb-multiarch</a:t>
            </a:r>
            <a:r>
              <a:rPr lang="en-US" sz="1400" b="1" dirty="0"/>
              <a:t>:</a:t>
            </a:r>
            <a:endParaRPr lang="en-US" b="1" dirty="0"/>
          </a:p>
          <a:p>
            <a:r>
              <a:rPr lang="en-US" sz="1200" dirty="0"/>
              <a:t>GDB is a source-level debugger, capable of breaking programs at any specific line, displaying variable values, and determining where errors occurred. </a:t>
            </a:r>
            <a:endParaRPr lang="en-US" sz="1200" b="1" dirty="0"/>
          </a:p>
          <a:p>
            <a:r>
              <a:rPr lang="en-US" sz="1200" dirty="0"/>
              <a:t>But GDB is </a:t>
            </a:r>
            <a:r>
              <a:rPr lang="en-US" sz="1200" dirty="0" err="1"/>
              <a:t>platfrom</a:t>
            </a:r>
            <a:r>
              <a:rPr lang="en-US" sz="1200" dirty="0"/>
              <a:t> specific.. </a:t>
            </a:r>
          </a:p>
          <a:p>
            <a:r>
              <a:rPr lang="en-US" sz="1200" dirty="0"/>
              <a:t>To  debug our bare-metal program we can use GDB </a:t>
            </a:r>
            <a:r>
              <a:rPr lang="en-US" sz="1200" dirty="0" err="1"/>
              <a:t>Multiarch</a:t>
            </a:r>
            <a:r>
              <a:rPr lang="en-US" sz="1200" dirty="0"/>
              <a:t>.</a:t>
            </a:r>
          </a:p>
          <a:p>
            <a:r>
              <a:rPr lang="en-US" sz="1200" dirty="0"/>
              <a:t>To install run the below command:</a:t>
            </a:r>
            <a:endParaRPr lang="en-US" dirty="0"/>
          </a:p>
          <a:p>
            <a:pPr marL="742950" lvl="1" indent="0">
              <a:buNone/>
            </a:pPr>
            <a:r>
              <a:rPr lang="en-US" sz="1200" b="1" err="1"/>
              <a:t>sudo</a:t>
            </a:r>
            <a:r>
              <a:rPr lang="en-US" sz="1200" b="1" dirty="0"/>
              <a:t> apt-get install </a:t>
            </a:r>
            <a:r>
              <a:rPr lang="en-US" sz="1200" b="1" err="1"/>
              <a:t>gdb-multiarch</a:t>
            </a:r>
            <a:endParaRPr lang="en-US" sz="1200" b="1"/>
          </a:p>
          <a:p>
            <a:pPr marL="139700" indent="0">
              <a:buNone/>
            </a:pPr>
            <a:r>
              <a:rPr lang="en-US" sz="1200" b="1" dirty="0"/>
              <a:t>Stellaris®LM3S6965 Microcontroller Datasheet</a:t>
            </a:r>
            <a:r>
              <a:rPr lang="en-US" sz="1200" dirty="0"/>
              <a:t>:</a:t>
            </a:r>
            <a:endParaRPr lang="en-US" dirty="0"/>
          </a:p>
          <a:p>
            <a:r>
              <a:rPr lang="en-US" sz="1200" dirty="0"/>
              <a:t>Directory: </a:t>
            </a:r>
            <a:r>
              <a:rPr lang="en-US" sz="1200" b="1" dirty="0"/>
              <a:t>Module3_SystemProgramming_Using_C/BareMetal_ARM926EJ-S  </a:t>
            </a:r>
            <a:r>
              <a:rPr lang="en-US" sz="1200" dirty="0"/>
              <a:t>contains</a:t>
            </a:r>
            <a:r>
              <a:rPr lang="en-US" sz="1200" b="1" dirty="0"/>
              <a:t> </a:t>
            </a:r>
            <a:r>
              <a:rPr lang="en-US" sz="1200" dirty="0"/>
              <a:t>all the source</a:t>
            </a:r>
            <a:r>
              <a:rPr lang="en-US" sz="1200" b="1" dirty="0"/>
              <a:t> </a:t>
            </a:r>
            <a:r>
              <a:rPr lang="en-US" sz="1200" dirty="0"/>
              <a:t>code and documentation for </a:t>
            </a:r>
            <a:r>
              <a:rPr lang="en-US" sz="1200" b="1" dirty="0"/>
              <a:t>LM3D6965 Microcontroller.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A01C57C-8D99-739A-0FDC-59D12526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44" y="1342864"/>
            <a:ext cx="3894483" cy="11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6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D666-155B-EF88-FC39-CCE868CE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45" y="414212"/>
            <a:ext cx="7886700" cy="452779"/>
          </a:xfrm>
        </p:spPr>
        <p:txBody>
          <a:bodyPr/>
          <a:lstStyle/>
          <a:p>
            <a:r>
              <a:rPr lang="en-US" b="1" u="none" dirty="0"/>
              <a:t>Hello world for bare metal ARM</a:t>
            </a:r>
          </a:p>
          <a:p>
            <a:endParaRPr lang="en-US" b="1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1B030-DD15-0348-E809-36301D5F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624" y="707482"/>
            <a:ext cx="8548436" cy="3223294"/>
          </a:xfrm>
        </p:spPr>
        <p:txBody>
          <a:bodyPr/>
          <a:lstStyle/>
          <a:p>
            <a:r>
              <a:rPr lang="en-US" sz="1200" b="1" dirty="0"/>
              <a:t>LM3D6965 </a:t>
            </a:r>
            <a:r>
              <a:rPr lang="en-US" sz="1200" dirty="0">
                <a:latin typeface="Arial"/>
              </a:rPr>
              <a:t>core has three UART serial ports.</a:t>
            </a:r>
          </a:p>
          <a:p>
            <a:r>
              <a:rPr lang="en-US" sz="1200" dirty="0">
                <a:latin typeface="Arial"/>
              </a:rPr>
              <a:t>From the </a:t>
            </a:r>
            <a:r>
              <a:rPr lang="en-US" sz="1200" b="1" dirty="0" err="1">
                <a:latin typeface="Arial"/>
              </a:rPr>
              <a:t>Registor</a:t>
            </a:r>
            <a:r>
              <a:rPr lang="en-US" sz="1200" b="1" dirty="0">
                <a:latin typeface="Arial"/>
              </a:rPr>
              <a:t> map of </a:t>
            </a:r>
            <a:r>
              <a:rPr lang="en-US" sz="1200" b="1" dirty="0"/>
              <a:t>LM3D6965 </a:t>
            </a:r>
            <a:r>
              <a:rPr lang="en-US" sz="1200" dirty="0"/>
              <a:t>from the datasheet</a:t>
            </a:r>
            <a:r>
              <a:rPr lang="en-US" sz="1200" dirty="0">
                <a:latin typeface="Arial"/>
              </a:rPr>
              <a:t> the address we can find the</a:t>
            </a:r>
            <a:r>
              <a:rPr lang="en-US" sz="1200" b="1" dirty="0">
                <a:latin typeface="Arial"/>
              </a:rPr>
              <a:t> UART0 is mapped: </a:t>
            </a:r>
            <a:r>
              <a:rPr lang="en-US" sz="1200" b="1" dirty="0"/>
              <a:t>0x4000C000</a:t>
            </a:r>
          </a:p>
          <a:p>
            <a:r>
              <a:rPr lang="en-US" sz="1200" dirty="0"/>
              <a:t>The  </a:t>
            </a:r>
            <a:r>
              <a:rPr lang="en-US" sz="1200" b="1" dirty="0"/>
              <a:t>UART0</a:t>
            </a:r>
            <a:r>
              <a:rPr lang="en-US" sz="1200" dirty="0"/>
              <a:t> particularly can be used as a terminal when using the "</a:t>
            </a:r>
            <a:r>
              <a:rPr lang="en-US" sz="1200" b="1" dirty="0"/>
              <a:t>-</a:t>
            </a:r>
            <a:r>
              <a:rPr lang="en-US" sz="1200" b="1" dirty="0" err="1"/>
              <a:t>nographic</a:t>
            </a:r>
            <a:r>
              <a:rPr lang="en-US" sz="1200" b="1" dirty="0"/>
              <a:t>"</a:t>
            </a:r>
            <a:r>
              <a:rPr lang="en-US" sz="1200" dirty="0"/>
              <a:t> or </a:t>
            </a:r>
            <a:r>
              <a:rPr lang="en-US" sz="1200" b="1" dirty="0"/>
              <a:t>“-serial </a:t>
            </a:r>
            <a:r>
              <a:rPr lang="en-US" sz="1200" b="1" dirty="0" err="1"/>
              <a:t>stdio</a:t>
            </a:r>
            <a:r>
              <a:rPr lang="en-US" sz="1200" b="1" dirty="0"/>
              <a:t>”</a:t>
            </a:r>
            <a:r>
              <a:rPr lang="en-US" sz="1200" dirty="0"/>
              <a:t> with QEMU.</a:t>
            </a:r>
          </a:p>
          <a:p>
            <a:endParaRPr lang="en-US" sz="1200" dirty="0"/>
          </a:p>
          <a:p>
            <a:endParaRPr lang="en-US" sz="1200" b="1" dirty="0"/>
          </a:p>
          <a:p>
            <a:endParaRPr lang="en-US" sz="1200" b="1" dirty="0">
              <a:latin typeface="Arial"/>
            </a:endParaRPr>
          </a:p>
          <a:p>
            <a:endParaRPr lang="en-US" sz="1200" dirty="0"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D0BB5C-5FE0-7F08-4034-99FFE5931837}"/>
              </a:ext>
            </a:extLst>
          </p:cNvPr>
          <p:cNvGrpSpPr/>
          <p:nvPr/>
        </p:nvGrpSpPr>
        <p:grpSpPr>
          <a:xfrm>
            <a:off x="2217822" y="2225842"/>
            <a:ext cx="5269830" cy="2575550"/>
            <a:chOff x="2719137" y="1604210"/>
            <a:chExt cx="3966410" cy="1933867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5DAEAF6-1957-8087-D0CE-8734543D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9137" y="1605423"/>
              <a:ext cx="3966410" cy="193265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0EA8EF-467D-BEDC-AB72-F4EDF79D0E6F}"/>
                </a:ext>
              </a:extLst>
            </p:cNvPr>
            <p:cNvSpPr/>
            <p:nvPr/>
          </p:nvSpPr>
          <p:spPr>
            <a:xfrm>
              <a:off x="2797343" y="1604210"/>
              <a:ext cx="3809999" cy="79207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D484F8-CD90-6208-32E1-5D592F95F6BF}"/>
                </a:ext>
              </a:extLst>
            </p:cNvPr>
            <p:cNvSpPr/>
            <p:nvPr/>
          </p:nvSpPr>
          <p:spPr>
            <a:xfrm>
              <a:off x="2797343" y="3248525"/>
              <a:ext cx="3669631" cy="26068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987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D7B7CE-F683-A864-5C87-A4433913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7" y="123449"/>
            <a:ext cx="7886700" cy="994200"/>
          </a:xfrm>
        </p:spPr>
        <p:txBody>
          <a:bodyPr/>
          <a:lstStyle/>
          <a:p>
            <a:r>
              <a:rPr lang="en-US" b="1" u="none" dirty="0"/>
              <a:t>Hello world! for bare metal ARM </a:t>
            </a:r>
            <a:r>
              <a:rPr lang="en-US" sz="2400" b="1" u="none" dirty="0"/>
              <a:t>contd..</a:t>
            </a:r>
          </a:p>
          <a:p>
            <a:endParaRPr lang="en-US" b="1" u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6679C-2BA9-B1B2-1B20-A954A955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29" y="847851"/>
            <a:ext cx="4578015" cy="4025399"/>
          </a:xfrm>
        </p:spPr>
        <p:txBody>
          <a:bodyPr/>
          <a:lstStyle/>
          <a:p>
            <a:r>
              <a:rPr lang="en-US" sz="1200" dirty="0"/>
              <a:t>The code  just outputs </a:t>
            </a:r>
            <a:r>
              <a:rPr lang="en-US" sz="1200" b="1" dirty="0"/>
              <a:t>start_msg</a:t>
            </a:r>
            <a:r>
              <a:rPr lang="en-US" sz="1200" dirty="0"/>
              <a:t> &amp; </a:t>
            </a:r>
            <a:r>
              <a:rPr lang="en-US" sz="1200" b="1" dirty="0"/>
              <a:t>start_msg2</a:t>
            </a:r>
            <a:r>
              <a:rPr lang="en-US" sz="1200" dirty="0"/>
              <a:t> buffers through the device’s UART0.</a:t>
            </a:r>
          </a:p>
          <a:p>
            <a:r>
              <a:rPr lang="en-US" sz="1200" dirty="0"/>
              <a:t>The volatile keyword is necessary to instruct the compiler that the memory pointed by </a:t>
            </a:r>
            <a:r>
              <a:rPr lang="en-US" sz="1200" b="1" dirty="0"/>
              <a:t>lm3s6965_uart0</a:t>
            </a:r>
            <a:r>
              <a:rPr lang="en-US" sz="1200" dirty="0"/>
              <a:t> can change so don’t optimize. </a:t>
            </a:r>
            <a:endParaRPr lang="en-US"/>
          </a:p>
          <a:p>
            <a:r>
              <a:rPr lang="en-US" sz="1200" dirty="0"/>
              <a:t>The unsigned int type enforces 32-bits read and write access.</a:t>
            </a:r>
          </a:p>
          <a:p>
            <a:r>
              <a:rPr lang="en-US" sz="1200" dirty="0"/>
              <a:t>Now </a:t>
            </a:r>
            <a:r>
              <a:rPr lang="en-US" sz="1200" dirty="0" err="1"/>
              <a:t>lets</a:t>
            </a:r>
            <a:r>
              <a:rPr lang="en-US" sz="1200" dirty="0"/>
              <a:t> compile the code following command:</a:t>
            </a:r>
            <a:endParaRPr lang="en-US" dirty="0" err="1"/>
          </a:p>
          <a:p>
            <a:pPr marL="139700" indent="0">
              <a:buNone/>
            </a:pPr>
            <a:r>
              <a:rPr lang="en-US" sz="1200" b="1" dirty="0"/>
              <a:t>arm-none-</a:t>
            </a:r>
            <a:r>
              <a:rPr lang="en-US" sz="1200" b="1" dirty="0" err="1"/>
              <a:t>eabi</a:t>
            </a:r>
            <a:r>
              <a:rPr lang="en-US" sz="1200" b="1" dirty="0"/>
              <a:t>-</a:t>
            </a:r>
            <a:r>
              <a:rPr lang="en-US" sz="1200" b="1" dirty="0" err="1"/>
              <a:t>gcc</a:t>
            </a:r>
            <a:r>
              <a:rPr lang="en-US" sz="1200" b="1" dirty="0"/>
              <a:t> -c -</a:t>
            </a:r>
            <a:r>
              <a:rPr lang="en-US" sz="1200" b="1" dirty="0" err="1"/>
              <a:t>mcpu</a:t>
            </a:r>
            <a:r>
              <a:rPr lang="en-US" sz="1200" b="1" dirty="0"/>
              <a:t>=cortex-m3 -g </a:t>
            </a:r>
            <a:r>
              <a:rPr lang="en-US" sz="1200" b="1" dirty="0" err="1"/>
              <a:t>main.c</a:t>
            </a:r>
            <a:r>
              <a:rPr lang="en-US" sz="1200" b="1" dirty="0"/>
              <a:t> -o </a:t>
            </a:r>
            <a:r>
              <a:rPr lang="en-US" sz="1200" b="1" dirty="0" err="1"/>
              <a:t>main.o</a:t>
            </a:r>
            <a:r>
              <a:rPr lang="en-US" sz="1200" b="1" dirty="0"/>
              <a:t> </a:t>
            </a:r>
            <a:endParaRPr lang="en-US"/>
          </a:p>
          <a:p>
            <a:pPr marL="742950" lvl="1" indent="0">
              <a:buNone/>
            </a:pPr>
            <a:r>
              <a:rPr lang="en-US" sz="1200" b="1" dirty="0"/>
              <a:t>-</a:t>
            </a:r>
            <a:r>
              <a:rPr lang="en-US" sz="1200" b="1" dirty="0" err="1"/>
              <a:t>mcpu</a:t>
            </a:r>
            <a:r>
              <a:rPr lang="en-US" sz="1200" dirty="0"/>
              <a:t> flag indicates the processor platform for which the code is compiled. 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7E413B-FFF2-C2DB-F389-1FFEE2648BF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29150" y="897983"/>
            <a:ext cx="3886200" cy="3975267"/>
          </a:xfrm>
        </p:spPr>
        <p:txBody>
          <a:bodyPr/>
          <a:lstStyle/>
          <a:p>
            <a:r>
              <a:rPr lang="en-US" sz="1600" dirty="0" err="1"/>
              <a:t>Main.c</a:t>
            </a:r>
            <a:r>
              <a:rPr lang="en-US" sz="1600" dirty="0"/>
              <a:t> - Implements the  "Hello World!" Program.</a:t>
            </a:r>
            <a:endParaRPr lang="en-US" dirty="0"/>
          </a:p>
          <a:p>
            <a:pPr marL="139700" indent="0">
              <a:buNone/>
            </a:pPr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97BA14F-4033-B734-92B7-E9696035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637" y="1561952"/>
            <a:ext cx="4327357" cy="33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1022-7825-3071-BDB3-DAC0ACD0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81" y="103396"/>
            <a:ext cx="7976936" cy="623227"/>
          </a:xfrm>
        </p:spPr>
        <p:txBody>
          <a:bodyPr/>
          <a:lstStyle/>
          <a:p>
            <a:r>
              <a:rPr lang="en-US" b="1" u="none" dirty="0"/>
              <a:t>C Startup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3A32-501D-C17F-4991-5F4337AE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782" y="968166"/>
            <a:ext cx="7886700" cy="3905084"/>
          </a:xfrm>
        </p:spPr>
        <p:txBody>
          <a:bodyPr/>
          <a:lstStyle/>
          <a:p>
            <a:r>
              <a:rPr lang="en-US" sz="1200" dirty="0"/>
              <a:t>When developing bare metal applications it is required to supply some functions that we normally take for granted when developing code for mainstream OS’s. </a:t>
            </a:r>
          </a:p>
          <a:p>
            <a:r>
              <a:rPr lang="en-US" sz="1200" dirty="0"/>
              <a:t>To write a bare metal program we must understand the startup sequence of the processor. </a:t>
            </a:r>
          </a:p>
          <a:p>
            <a:r>
              <a:rPr lang="en-US" sz="1200" dirty="0"/>
              <a:t>The </a:t>
            </a:r>
            <a:r>
              <a:rPr lang="en-US" sz="1200" b="1" dirty="0"/>
              <a:t>ARM Cortex M3</a:t>
            </a:r>
            <a:r>
              <a:rPr lang="en-US" sz="1200" dirty="0"/>
              <a:t> architecture begins to </a:t>
            </a:r>
            <a:r>
              <a:rPr lang="en-US" sz="1200" b="1" dirty="0"/>
              <a:t>execute code</a:t>
            </a:r>
            <a:r>
              <a:rPr lang="en-US" sz="1200" dirty="0"/>
              <a:t> at a determined address, that could be </a:t>
            </a:r>
            <a:r>
              <a:rPr lang="en-US" sz="1200" b="1" dirty="0"/>
              <a:t>0x0</a:t>
            </a:r>
            <a:r>
              <a:rPr lang="en-US" sz="1200" dirty="0"/>
              <a:t>  </a:t>
            </a:r>
            <a:r>
              <a:rPr lang="en-US" sz="1200" b="1" dirty="0"/>
              <a:t>the initial value of the Stack Pointer</a:t>
            </a:r>
            <a:r>
              <a:rPr lang="en-US" sz="1200" dirty="0"/>
              <a:t>. </a:t>
            </a:r>
          </a:p>
          <a:p>
            <a:r>
              <a:rPr lang="en-US" sz="1200" b="1" dirty="0"/>
              <a:t>Startup code runs before</a:t>
            </a:r>
            <a:r>
              <a:rPr lang="en-US" sz="1200" dirty="0"/>
              <a:t> the </a:t>
            </a:r>
            <a:r>
              <a:rPr lang="en-US" sz="1200" b="1" dirty="0"/>
              <a:t>main() </a:t>
            </a:r>
            <a:r>
              <a:rPr lang="en-US" sz="1200" dirty="0"/>
              <a:t>function starts its execution.</a:t>
            </a:r>
          </a:p>
          <a:p>
            <a:pPr marL="139700" indent="0">
              <a:buNone/>
            </a:pPr>
            <a:r>
              <a:rPr lang="en-US" sz="1200" dirty="0"/>
              <a:t>What is actually needed to start the execution of the main function? </a:t>
            </a:r>
          </a:p>
          <a:p>
            <a:r>
              <a:rPr lang="en-US" sz="1200" dirty="0"/>
              <a:t>All </a:t>
            </a:r>
            <a:r>
              <a:rPr lang="en-US" sz="1200" b="1" dirty="0"/>
              <a:t>uninitialized variables are zero</a:t>
            </a:r>
            <a:r>
              <a:rPr lang="en-US" sz="1200" dirty="0"/>
              <a:t>. These are stored in the .</a:t>
            </a:r>
            <a:r>
              <a:rPr lang="en-US" sz="1200" b="1" dirty="0" err="1"/>
              <a:t>bss</a:t>
            </a:r>
            <a:r>
              <a:rPr lang="en-US" sz="1200" b="1" dirty="0"/>
              <a:t> </a:t>
            </a:r>
            <a:r>
              <a:rPr lang="en-US" sz="1200" dirty="0"/>
              <a:t>section of the final </a:t>
            </a:r>
            <a:r>
              <a:rPr lang="en-US" sz="1200" b="1" dirty="0"/>
              <a:t>elf</a:t>
            </a:r>
            <a:r>
              <a:rPr lang="en-US" sz="1200" dirty="0"/>
              <a:t> file.</a:t>
            </a:r>
          </a:p>
          <a:p>
            <a:r>
              <a:rPr lang="en-US" sz="1200" dirty="0"/>
              <a:t>All </a:t>
            </a:r>
            <a:r>
              <a:rPr lang="en-US" sz="1200" b="1" dirty="0"/>
              <a:t>initialized variables are actually initialized</a:t>
            </a:r>
            <a:r>
              <a:rPr lang="en-US" sz="1200" dirty="0"/>
              <a:t>. These are stored in the .</a:t>
            </a:r>
            <a:r>
              <a:rPr lang="en-US" sz="1200" b="1" dirty="0"/>
              <a:t>data </a:t>
            </a:r>
            <a:r>
              <a:rPr lang="en-US" sz="1200" dirty="0"/>
              <a:t>section of the final </a:t>
            </a:r>
            <a:r>
              <a:rPr lang="en-US" sz="1200" b="1" dirty="0"/>
              <a:t>elf</a:t>
            </a:r>
            <a:r>
              <a:rPr lang="en-US" sz="1200" dirty="0"/>
              <a:t> file.</a:t>
            </a:r>
          </a:p>
          <a:p>
            <a:r>
              <a:rPr lang="en-US" sz="1200" dirty="0"/>
              <a:t>All </a:t>
            </a:r>
            <a:r>
              <a:rPr lang="en-US" sz="1200" b="1" dirty="0"/>
              <a:t>static objects are initialized, </a:t>
            </a:r>
            <a:r>
              <a:rPr lang="en-US" sz="1200" dirty="0"/>
              <a:t>they may need to get their constructors called if they are not trivial. </a:t>
            </a:r>
            <a:r>
              <a:rPr lang="en-US" sz="1200" b="1" dirty="0"/>
              <a:t>Function pointers</a:t>
            </a:r>
            <a:r>
              <a:rPr lang="en-US" sz="1200" dirty="0"/>
              <a:t> to these static initialization routines are stored in the </a:t>
            </a:r>
            <a:r>
              <a:rPr lang="en-US" sz="1200" b="1" dirty="0"/>
              <a:t>.</a:t>
            </a:r>
            <a:r>
              <a:rPr lang="en-US" sz="1200" b="1" dirty="0" err="1"/>
              <a:t>init_array</a:t>
            </a:r>
            <a:r>
              <a:rPr lang="en-US" sz="1200" dirty="0"/>
              <a:t> section.</a:t>
            </a:r>
          </a:p>
          <a:p>
            <a:r>
              <a:rPr lang="en-US" sz="1200" dirty="0"/>
              <a:t>The </a:t>
            </a:r>
            <a:r>
              <a:rPr lang="en-US" sz="1200" b="1" dirty="0"/>
              <a:t>stack pointer</a:t>
            </a:r>
            <a:r>
              <a:rPr lang="en-US" sz="1200" dirty="0"/>
              <a:t> is correctly set during startup. </a:t>
            </a:r>
          </a:p>
          <a:p>
            <a:r>
              <a:rPr lang="en-US" sz="1200" dirty="0"/>
              <a:t>Some </a:t>
            </a:r>
            <a:r>
              <a:rPr lang="en-US" sz="1200" b="1" dirty="0"/>
              <a:t>other machine dependent features</a:t>
            </a:r>
            <a:r>
              <a:rPr lang="en-US" sz="1200" dirty="0"/>
              <a:t> like enabling access to the floating point coprocessor (VFP coprocessor on most ARM microcontroller architectures etc.).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070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44AF-553E-6601-4A0C-5CCB0BE3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962" y="641596"/>
            <a:ext cx="9036860" cy="4437909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Default startup code is given in the assembly language for the target processor.</a:t>
            </a:r>
          </a:p>
          <a:p>
            <a:r>
              <a:rPr lang="en-US" sz="1200" dirty="0">
                <a:latin typeface="Arial"/>
              </a:rPr>
              <a:t> It makes sense, however, reimplementing this code in C, for the purposes of creating a more generic code that can be used for multiple devices.</a:t>
            </a:r>
          </a:p>
          <a:p>
            <a:r>
              <a:rPr lang="en-US" sz="1200" dirty="0">
                <a:latin typeface="Arial"/>
              </a:rPr>
              <a:t>The Startup code does the following tasks:</a:t>
            </a:r>
          </a:p>
          <a:p>
            <a:pPr marL="139700" indent="0">
              <a:buNone/>
            </a:pPr>
            <a:r>
              <a:rPr lang="en-US" sz="1400" b="1" dirty="0"/>
              <a:t>Vector table for the NVIC</a:t>
            </a:r>
            <a:r>
              <a:rPr lang="en-US" sz="1200" b="1" dirty="0"/>
              <a:t> </a:t>
            </a:r>
            <a:r>
              <a:rPr lang="en-US" sz="1200" dirty="0"/>
              <a:t>(Nested Vectored Interrupt Controller):</a:t>
            </a:r>
            <a:endParaRPr lang="en-US" sz="1200" dirty="0">
              <a:latin typeface="Arial"/>
            </a:endParaRPr>
          </a:p>
          <a:p>
            <a:pPr marL="311150" indent="0">
              <a:buNone/>
            </a:pPr>
            <a:r>
              <a:rPr lang="en-US" sz="1200" dirty="0"/>
              <a:t>Define the </a:t>
            </a:r>
            <a:r>
              <a:rPr lang="en-US" sz="1200" b="1" dirty="0"/>
              <a:t>vector table for the NVIC. </a:t>
            </a:r>
            <a:endParaRPr lang="en-US" dirty="0"/>
          </a:p>
          <a:p>
            <a:pPr marL="311150" indent="0">
              <a:buNone/>
            </a:pPr>
            <a:r>
              <a:rPr lang="en-US" sz="1200" dirty="0"/>
              <a:t>Upon an exception or interrupt it looks up the address of the corresponding ISR.</a:t>
            </a:r>
            <a:endParaRPr lang="en-US" sz="1200" b="1" dirty="0"/>
          </a:p>
          <a:p>
            <a:pPr marL="311150" indent="0">
              <a:buNone/>
            </a:pPr>
            <a:r>
              <a:rPr lang="en-US" sz="1200" dirty="0"/>
              <a:t>This table contains:</a:t>
            </a:r>
          </a:p>
          <a:p>
            <a:pPr marL="628650"/>
            <a:r>
              <a:rPr lang="en-US" sz="1200" dirty="0"/>
              <a:t>The Stack pointer &amp; Program Counter initial value.</a:t>
            </a:r>
            <a:endParaRPr lang="en-US" dirty="0"/>
          </a:p>
          <a:p>
            <a:pPr marL="628650"/>
            <a:r>
              <a:rPr lang="en-US" sz="1200" dirty="0"/>
              <a:t>The reset vector</a:t>
            </a:r>
            <a:endParaRPr lang="en-US" dirty="0"/>
          </a:p>
          <a:p>
            <a:pPr marL="628650"/>
            <a:r>
              <a:rPr lang="en-US" sz="1200" dirty="0"/>
              <a:t>All exception vectors</a:t>
            </a:r>
            <a:endParaRPr lang="en-US" dirty="0"/>
          </a:p>
          <a:p>
            <a:pPr marL="628650"/>
            <a:r>
              <a:rPr lang="en-US" sz="1200" dirty="0"/>
              <a:t>All external interrupt vectors.</a:t>
            </a:r>
          </a:p>
          <a:p>
            <a:pPr marL="628650"/>
            <a:r>
              <a:rPr lang="en-US" sz="1200" dirty="0"/>
              <a:t>Fault handlers.</a:t>
            </a:r>
          </a:p>
          <a:p>
            <a:pPr marL="311150" indent="0">
              <a:buNone/>
            </a:pPr>
            <a:r>
              <a:rPr lang="en-US" sz="1200" dirty="0"/>
              <a:t>When a system reset occurs, execution starts from the reset vector.</a:t>
            </a:r>
          </a:p>
          <a:p>
            <a:pPr marL="311150" indent="0">
              <a:buNone/>
            </a:pPr>
            <a:r>
              <a:rPr lang="en-US" sz="1200" dirty="0"/>
              <a:t>The processor loads the value of the MSP (main stack pointer) with the highest ram address (defined by the linker as </a:t>
            </a:r>
            <a:r>
              <a:rPr lang="en-US" sz="1200" b="1" dirty="0"/>
              <a:t>__</a:t>
            </a:r>
            <a:r>
              <a:rPr lang="en-US" sz="1200" b="1" dirty="0" err="1"/>
              <a:t>StackTop</a:t>
            </a:r>
            <a:r>
              <a:rPr lang="en-US" sz="1200" dirty="0"/>
              <a:t>).</a:t>
            </a:r>
            <a:endParaRPr lang="en-US"/>
          </a:p>
          <a:p>
            <a:pPr marL="311150" indent="0">
              <a:buNone/>
            </a:pPr>
            <a:r>
              <a:rPr lang="en-US" sz="1200" dirty="0"/>
              <a:t>The </a:t>
            </a:r>
            <a:r>
              <a:rPr lang="en-US" sz="1200" b="1" dirty="0"/>
              <a:t>__</a:t>
            </a:r>
            <a:r>
              <a:rPr lang="en-US" sz="1200" b="1" dirty="0" err="1"/>
              <a:t>StackTop</a:t>
            </a:r>
            <a:r>
              <a:rPr lang="en-US" sz="1200" dirty="0"/>
              <a:t> variable is actually defined in the linker script. </a:t>
            </a:r>
            <a:endParaRPr lang="en-US" b="1" dirty="0"/>
          </a:p>
          <a:p>
            <a:pPr marL="311150" indent="0">
              <a:buNone/>
            </a:pPr>
            <a:r>
              <a:rPr lang="en-US" sz="1200" b="1" dirty="0"/>
              <a:t>_</a:t>
            </a:r>
            <a:r>
              <a:rPr lang="en-US" sz="1200" b="1" dirty="0" err="1"/>
              <a:t>sram_stacktop</a:t>
            </a:r>
            <a:r>
              <a:rPr lang="en-US" sz="1200" b="1" dirty="0"/>
              <a:t> = ORIGIN(SRAM) + LENGTH(SRAM);</a:t>
            </a:r>
            <a:endParaRPr lang="en-US" b="1"/>
          </a:p>
          <a:p>
            <a:pPr marL="628650"/>
            <a:endParaRPr lang="en-US" sz="1200" dirty="0"/>
          </a:p>
          <a:p>
            <a:endParaRPr lang="en-US" sz="1200" dirty="0">
              <a:latin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995F2E-20B1-F797-9D71-64C73E7C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81" y="103396"/>
            <a:ext cx="7976936" cy="623227"/>
          </a:xfrm>
        </p:spPr>
        <p:txBody>
          <a:bodyPr/>
          <a:lstStyle/>
          <a:p>
            <a:r>
              <a:rPr lang="en-US" b="1" u="none" dirty="0"/>
              <a:t>C Startup Code </a:t>
            </a:r>
            <a:r>
              <a:rPr lang="en-US" sz="2400" b="1" u="none" dirty="0"/>
              <a:t>contd..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D07D1F-4417-1C3D-E35C-3AF04910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44" y="2487609"/>
            <a:ext cx="4439556" cy="18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1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System Programming using C</vt:lpstr>
      <vt:lpstr>Contents</vt:lpstr>
      <vt:lpstr>QEMU</vt:lpstr>
      <vt:lpstr>Build Setup</vt:lpstr>
      <vt:lpstr>Build Setup contd..  </vt:lpstr>
      <vt:lpstr>Hello world for bare metal ARM </vt:lpstr>
      <vt:lpstr>Hello world! for bare metal ARM contd.. </vt:lpstr>
      <vt:lpstr>C Startup Code</vt:lpstr>
      <vt:lpstr>C Startup Code contd..</vt:lpstr>
      <vt:lpstr>C Startup Code contd..</vt:lpstr>
      <vt:lpstr>C Startup Code contd..</vt:lpstr>
      <vt:lpstr>Linking Process</vt:lpstr>
      <vt:lpstr>Linker Script</vt:lpstr>
      <vt:lpstr>Linker Script : Memory Layout</vt:lpstr>
      <vt:lpstr>Linker Script : Section Definitions </vt:lpstr>
      <vt:lpstr>Linker Script : Memory Layout</vt:lpstr>
      <vt:lpstr>Linker Script : Memory Layout</vt:lpstr>
      <vt:lpstr>Linker Script : Memory Layout</vt:lpstr>
      <vt:lpstr>Linker Script : Memory Layout</vt:lpstr>
      <vt:lpstr>Linker Script : Memory Layout</vt:lpstr>
      <vt:lpstr>Hello world! for bare metal ARM contd.. </vt:lpstr>
      <vt:lpstr>Object File- Symbol Table</vt:lpstr>
      <vt:lpstr>Map File</vt:lpstr>
      <vt:lpstr>Map File contd..</vt:lpstr>
      <vt:lpstr>Map File contd..</vt:lpstr>
      <vt:lpstr>Assignment</vt:lpstr>
      <vt:lpstr>Assignment</vt:lpstr>
      <vt:lpstr>Assignment</vt:lpstr>
      <vt:lpstr>Building libraries</vt:lpstr>
      <vt:lpstr>Building libraries contd..</vt:lpstr>
      <vt:lpstr>Building libraries contd..</vt:lpstr>
      <vt:lpstr>Building libraries contd..</vt:lpstr>
      <vt:lpstr>Building libraries contd..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using C</dc:title>
  <cp:revision>4715</cp:revision>
  <dcterms:modified xsi:type="dcterms:W3CDTF">2022-12-21T06:27:11Z</dcterms:modified>
</cp:coreProperties>
</file>