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y="5143500" cx="9144000"/>
  <p:notesSz cx="6858000" cy="9144000"/>
  <p:embeddedFontLst>
    <p:embeddedFont>
      <p:font typeface="Roboto"/>
      <p:regular r:id="rId64"/>
      <p:bold r:id="rId65"/>
      <p:italic r:id="rId66"/>
      <p:boldItalic r:id="rId67"/>
    </p:embeddedFont>
    <p:embeddedFont>
      <p:font typeface="Helvetica Neue"/>
      <p:regular r:id="rId68"/>
      <p:bold r:id="rId69"/>
      <p:italic r:id="rId70"/>
      <p:boldItalic r:id="rId71"/>
    </p:embeddedFont>
    <p:embeddedFont>
      <p:font typeface="Gill Sans"/>
      <p:regular r:id="rId72"/>
      <p:bold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74" roundtripDataSignature="AMtx7mjj1yXd/Fc28kLBgqKNv0sNMVrD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4A13984-F5FD-42A7-ABF3-6A57AB197D9C}">
  <a:tblStyle styleId="{F4A13984-F5FD-42A7-ABF3-6A57AB197D9C}"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Arial"/>
          <a:ea typeface="Arial"/>
          <a:cs typeface="Arial"/>
        </a:font>
        <a:schemeClr val="lt1"/>
      </a:tcTxStyle>
      <a:tcStyle>
        <a:fill>
          <a:solidFill>
            <a:schemeClr val="dk1"/>
          </a:solidFill>
        </a:fill>
      </a:tcStyle>
    </a:lastCol>
    <a:firstCol>
      <a:tcTxStyle b="on" i="off">
        <a:font>
          <a:latin typeface="Arial"/>
          <a:ea typeface="Arial"/>
          <a:cs typeface="Arial"/>
        </a:font>
        <a:schemeClr val="lt1"/>
      </a:tcTxStyle>
      <a:tcStyle>
        <a:fill>
          <a:solidFill>
            <a:schemeClr val="dk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 styleId="{C0123827-5410-4645-8025-9E3AA859F507}"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GillSans-bold.fntdata"/><Relationship Id="rId72" Type="http://schemas.openxmlformats.org/officeDocument/2006/relationships/font" Target="fonts/GillSans-regular.fntdata"/><Relationship Id="rId31" Type="http://schemas.openxmlformats.org/officeDocument/2006/relationships/slide" Target="slides/slide25.xml"/><Relationship Id="rId30" Type="http://schemas.openxmlformats.org/officeDocument/2006/relationships/slide" Target="slides/slide24.xml"/><Relationship Id="rId74" Type="http://customschemas.google.com/relationships/presentationmetadata" Target="meta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HelveticaNeue-boldItalic.fntdata"/><Relationship Id="rId70" Type="http://schemas.openxmlformats.org/officeDocument/2006/relationships/font" Target="fonts/HelveticaNeue-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Roboto-regular.fntdata"/><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Roboto-italic.fntdata"/><Relationship Id="rId21" Type="http://schemas.openxmlformats.org/officeDocument/2006/relationships/slide" Target="slides/slide15.xml"/><Relationship Id="rId65" Type="http://schemas.openxmlformats.org/officeDocument/2006/relationships/font" Target="fonts/Roboto-bold.fntdata"/><Relationship Id="rId24" Type="http://schemas.openxmlformats.org/officeDocument/2006/relationships/slide" Target="slides/slide18.xml"/><Relationship Id="rId68" Type="http://schemas.openxmlformats.org/officeDocument/2006/relationships/font" Target="fonts/HelveticaNeue-regular.fntdata"/><Relationship Id="rId23" Type="http://schemas.openxmlformats.org/officeDocument/2006/relationships/slide" Target="slides/slide17.xml"/><Relationship Id="rId67" Type="http://schemas.openxmlformats.org/officeDocument/2006/relationships/font" Target="fonts/Roboto-bold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HelveticaNeue-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5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59"/>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lt1"/>
              </a:buClr>
              <a:buSzPts val="4500"/>
              <a:buFont typeface="Roboto"/>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 name="Google Shape;13;p59"/>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lt1"/>
              </a:buClr>
              <a:buSzPts val="1800"/>
              <a:buNone/>
              <a:defRPr sz="1800"/>
            </a:lvl1pPr>
            <a:lvl2pPr lvl="1" algn="ctr">
              <a:lnSpc>
                <a:spcPct val="90000"/>
              </a:lnSpc>
              <a:spcBef>
                <a:spcPts val="400"/>
              </a:spcBef>
              <a:spcAft>
                <a:spcPts val="0"/>
              </a:spcAft>
              <a:buClr>
                <a:schemeClr val="lt1"/>
              </a:buClr>
              <a:buSzPts val="1500"/>
              <a:buNone/>
              <a:defRPr sz="1500"/>
            </a:lvl2pPr>
            <a:lvl3pPr lvl="2" algn="ctr">
              <a:lnSpc>
                <a:spcPct val="90000"/>
              </a:lnSpc>
              <a:spcBef>
                <a:spcPts val="400"/>
              </a:spcBef>
              <a:spcAft>
                <a:spcPts val="0"/>
              </a:spcAft>
              <a:buClr>
                <a:schemeClr val="lt1"/>
              </a:buClr>
              <a:buSzPts val="1400"/>
              <a:buNone/>
              <a:defRPr sz="1400"/>
            </a:lvl3pPr>
            <a:lvl4pPr lvl="3" algn="ctr">
              <a:lnSpc>
                <a:spcPct val="90000"/>
              </a:lnSpc>
              <a:spcBef>
                <a:spcPts val="400"/>
              </a:spcBef>
              <a:spcAft>
                <a:spcPts val="0"/>
              </a:spcAft>
              <a:buClr>
                <a:schemeClr val="lt1"/>
              </a:buClr>
              <a:buSzPts val="1200"/>
              <a:buNone/>
              <a:defRPr sz="1200"/>
            </a:lvl4pPr>
            <a:lvl5pPr lvl="4" algn="ctr">
              <a:lnSpc>
                <a:spcPct val="90000"/>
              </a:lnSpc>
              <a:spcBef>
                <a:spcPts val="400"/>
              </a:spcBef>
              <a:spcAft>
                <a:spcPts val="0"/>
              </a:spcAft>
              <a:buClr>
                <a:schemeClr val="lt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4" name="Google Shape;14;p5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 name="Google Shape;15;p5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p5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6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68"/>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 name="Google Shape;71;p6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6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6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69"/>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69"/>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6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6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6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6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 name="Google Shape;19;p6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 name="Google Shape;20;p6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 name="Google Shape;21;p6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 name="Google Shape;22;p6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6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 name="Google Shape;25;p61"/>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6" name="Google Shape;26;p61"/>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7" name="Google Shape;27;p6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 name="Google Shape;28;p6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 name="Google Shape;29;p6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62"/>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4500"/>
              <a:buFont typeface="Roboto"/>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2" name="Google Shape;32;p62"/>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lt2"/>
              </a:buClr>
              <a:buSzPts val="1800"/>
              <a:buNone/>
              <a:defRPr sz="1800">
                <a:solidFill>
                  <a:schemeClr val="lt2"/>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33" name="Google Shape;33;p6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 name="Google Shape;34;p6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6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3"/>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 name="Google Shape;38;p63"/>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1"/>
              </a:buClr>
              <a:buSzPts val="1800"/>
              <a:buNone/>
              <a:defRPr b="1" sz="1800"/>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9" name="Google Shape;39;p63"/>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0" name="Google Shape;40;p63"/>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1"/>
              </a:buClr>
              <a:buSzPts val="1800"/>
              <a:buNone/>
              <a:defRPr b="1" sz="1800"/>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1" name="Google Shape;41;p63"/>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2" name="Google Shape;42;p6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3" name="Google Shape;43;p6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4" name="Google Shape;44;p6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6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7" name="Google Shape;47;p6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 name="Google Shape;48;p6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9" name="Google Shape;49;p6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6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 name="Google Shape;52;p6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 name="Google Shape;53;p6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66"/>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2400"/>
              <a:buFont typeface="Roboto"/>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66"/>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lt1"/>
              </a:buClr>
              <a:buSzPts val="2400"/>
              <a:buChar char="•"/>
              <a:defRPr sz="2400"/>
            </a:lvl1pPr>
            <a:lvl2pPr indent="-361950" lvl="1" marL="914400" algn="l">
              <a:lnSpc>
                <a:spcPct val="90000"/>
              </a:lnSpc>
              <a:spcBef>
                <a:spcPts val="400"/>
              </a:spcBef>
              <a:spcAft>
                <a:spcPts val="0"/>
              </a:spcAft>
              <a:buClr>
                <a:schemeClr val="lt1"/>
              </a:buClr>
              <a:buSzPts val="2100"/>
              <a:buChar char="•"/>
              <a:defRPr sz="2100"/>
            </a:lvl2pPr>
            <a:lvl3pPr indent="-342900" lvl="2" marL="1371600" algn="l">
              <a:lnSpc>
                <a:spcPct val="90000"/>
              </a:lnSpc>
              <a:spcBef>
                <a:spcPts val="400"/>
              </a:spcBef>
              <a:spcAft>
                <a:spcPts val="0"/>
              </a:spcAft>
              <a:buClr>
                <a:schemeClr val="lt1"/>
              </a:buClr>
              <a:buSzPts val="1800"/>
              <a:buChar char="•"/>
              <a:defRPr sz="1800"/>
            </a:lvl3pPr>
            <a:lvl4pPr indent="-323850" lvl="3" marL="1828800" algn="l">
              <a:lnSpc>
                <a:spcPct val="90000"/>
              </a:lnSpc>
              <a:spcBef>
                <a:spcPts val="400"/>
              </a:spcBef>
              <a:spcAft>
                <a:spcPts val="0"/>
              </a:spcAft>
              <a:buClr>
                <a:schemeClr val="lt1"/>
              </a:buClr>
              <a:buSzPts val="1500"/>
              <a:buChar char="•"/>
              <a:defRPr sz="1500"/>
            </a:lvl4pPr>
            <a:lvl5pPr indent="-323850" lvl="4" marL="2286000" algn="l">
              <a:lnSpc>
                <a:spcPct val="90000"/>
              </a:lnSpc>
              <a:spcBef>
                <a:spcPts val="400"/>
              </a:spcBef>
              <a:spcAft>
                <a:spcPts val="0"/>
              </a:spcAft>
              <a:buClr>
                <a:schemeClr val="lt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57" name="Google Shape;57;p66"/>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lt1"/>
              </a:buClr>
              <a:buSzPts val="1200"/>
              <a:buNone/>
              <a:defRPr sz="1200"/>
            </a:lvl1pPr>
            <a:lvl2pPr indent="-228600" lvl="1" marL="914400" algn="l">
              <a:lnSpc>
                <a:spcPct val="90000"/>
              </a:lnSpc>
              <a:spcBef>
                <a:spcPts val="400"/>
              </a:spcBef>
              <a:spcAft>
                <a:spcPts val="0"/>
              </a:spcAft>
              <a:buClr>
                <a:schemeClr val="lt1"/>
              </a:buClr>
              <a:buSzPts val="1100"/>
              <a:buNone/>
              <a:defRPr sz="1100"/>
            </a:lvl2pPr>
            <a:lvl3pPr indent="-228600" lvl="2" marL="1371600" algn="l">
              <a:lnSpc>
                <a:spcPct val="90000"/>
              </a:lnSpc>
              <a:spcBef>
                <a:spcPts val="400"/>
              </a:spcBef>
              <a:spcAft>
                <a:spcPts val="0"/>
              </a:spcAft>
              <a:buClr>
                <a:schemeClr val="lt1"/>
              </a:buClr>
              <a:buSzPts val="900"/>
              <a:buNone/>
              <a:defRPr sz="900"/>
            </a:lvl3pPr>
            <a:lvl4pPr indent="-228600" lvl="3" marL="1828800" algn="l">
              <a:lnSpc>
                <a:spcPct val="90000"/>
              </a:lnSpc>
              <a:spcBef>
                <a:spcPts val="400"/>
              </a:spcBef>
              <a:spcAft>
                <a:spcPts val="0"/>
              </a:spcAft>
              <a:buClr>
                <a:schemeClr val="lt1"/>
              </a:buClr>
              <a:buSzPts val="800"/>
              <a:buNone/>
              <a:defRPr sz="800"/>
            </a:lvl4pPr>
            <a:lvl5pPr indent="-228600" lvl="4" marL="2286000" algn="l">
              <a:lnSpc>
                <a:spcPct val="9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58" name="Google Shape;58;p6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6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6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67"/>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2400"/>
              <a:buFont typeface="Roboto"/>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67"/>
          <p:cNvSpPr/>
          <p:nvPr>
            <p:ph idx="2" type="pic"/>
          </p:nvPr>
        </p:nvSpPr>
        <p:spPr>
          <a:xfrm>
            <a:off x="3887391" y="740569"/>
            <a:ext cx="4629000" cy="3655200"/>
          </a:xfrm>
          <a:prstGeom prst="rect">
            <a:avLst/>
          </a:prstGeom>
          <a:noFill/>
          <a:ln>
            <a:noFill/>
          </a:ln>
        </p:spPr>
      </p:sp>
      <p:sp>
        <p:nvSpPr>
          <p:cNvPr id="64" name="Google Shape;64;p67"/>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lt1"/>
              </a:buClr>
              <a:buSzPts val="1200"/>
              <a:buNone/>
              <a:defRPr sz="1200"/>
            </a:lvl1pPr>
            <a:lvl2pPr indent="-228600" lvl="1" marL="914400" algn="l">
              <a:lnSpc>
                <a:spcPct val="90000"/>
              </a:lnSpc>
              <a:spcBef>
                <a:spcPts val="400"/>
              </a:spcBef>
              <a:spcAft>
                <a:spcPts val="0"/>
              </a:spcAft>
              <a:buClr>
                <a:schemeClr val="lt1"/>
              </a:buClr>
              <a:buSzPts val="1100"/>
              <a:buNone/>
              <a:defRPr sz="1100"/>
            </a:lvl2pPr>
            <a:lvl3pPr indent="-228600" lvl="2" marL="1371600" algn="l">
              <a:lnSpc>
                <a:spcPct val="90000"/>
              </a:lnSpc>
              <a:spcBef>
                <a:spcPts val="400"/>
              </a:spcBef>
              <a:spcAft>
                <a:spcPts val="0"/>
              </a:spcAft>
              <a:buClr>
                <a:schemeClr val="lt1"/>
              </a:buClr>
              <a:buSzPts val="900"/>
              <a:buNone/>
              <a:defRPr sz="900"/>
            </a:lvl3pPr>
            <a:lvl4pPr indent="-228600" lvl="3" marL="1828800" algn="l">
              <a:lnSpc>
                <a:spcPct val="90000"/>
              </a:lnSpc>
              <a:spcBef>
                <a:spcPts val="400"/>
              </a:spcBef>
              <a:spcAft>
                <a:spcPts val="0"/>
              </a:spcAft>
              <a:buClr>
                <a:schemeClr val="lt1"/>
              </a:buClr>
              <a:buSzPts val="800"/>
              <a:buNone/>
              <a:defRPr sz="800"/>
            </a:lvl4pPr>
            <a:lvl5pPr indent="-228600" lvl="4" marL="2286000" algn="l">
              <a:lnSpc>
                <a:spcPct val="9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5" name="Google Shape;65;p6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6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6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5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000000"/>
              </a:buClr>
              <a:buSzPts val="3200"/>
              <a:buFont typeface="Helvetica Neue"/>
              <a:buNone/>
              <a:defRPr b="0" i="0" sz="3200" u="sng"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3200"/>
              <a:buFont typeface="Helvetica Neue"/>
              <a:buNone/>
              <a:defRPr b="0" i="0" sz="3200" u="sng"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3200"/>
              <a:buFont typeface="Helvetica Neue"/>
              <a:buNone/>
              <a:defRPr b="0" i="0" sz="3200" u="sng"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3200"/>
              <a:buFont typeface="Helvetica Neue"/>
              <a:buNone/>
              <a:defRPr b="0" i="0" sz="3200" u="sng"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3200"/>
              <a:buFont typeface="Helvetica Neue"/>
              <a:buNone/>
              <a:defRPr b="0" i="0" sz="3200" u="sng"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3200"/>
              <a:buFont typeface="Helvetica Neue"/>
              <a:buNone/>
              <a:defRPr b="0" i="0" sz="3200" u="sng"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3200"/>
              <a:buFont typeface="Helvetica Neue"/>
              <a:buNone/>
              <a:defRPr b="0" i="0" sz="3200" u="sng"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3200"/>
              <a:buFont typeface="Helvetica Neue"/>
              <a:buNone/>
              <a:defRPr b="0" i="0" sz="3200" u="sng"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3200"/>
              <a:buFont typeface="Helvetica Neue"/>
              <a:buNone/>
              <a:defRPr b="0" i="0" sz="3200" u="sng" cap="none" strike="noStrike">
                <a:solidFill>
                  <a:srgbClr val="000000"/>
                </a:solidFill>
                <a:latin typeface="Helvetica Neue"/>
                <a:ea typeface="Helvetica Neue"/>
                <a:cs typeface="Helvetica Neue"/>
                <a:sym typeface="Helvetica Neue"/>
              </a:defRPr>
            </a:lvl9pPr>
          </a:lstStyle>
          <a:p/>
        </p:txBody>
      </p:sp>
      <p:sp>
        <p:nvSpPr>
          <p:cNvPr id="7" name="Google Shape;7;p5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81000" lvl="0" marL="457200" marR="0" rtl="0" algn="l">
              <a:lnSpc>
                <a:spcPct val="90000"/>
              </a:lnSpc>
              <a:spcBef>
                <a:spcPts val="800"/>
              </a:spcBef>
              <a:spcAft>
                <a:spcPts val="0"/>
              </a:spcAft>
              <a:buClr>
                <a:srgbClr val="000000"/>
              </a:buClr>
              <a:buSzPts val="2400"/>
              <a:buFont typeface="Gill Sans"/>
              <a:buChar char="•"/>
              <a:defRPr b="0" i="0" sz="2400" u="none" cap="none" strike="noStrike">
                <a:solidFill>
                  <a:srgbClr val="000000"/>
                </a:solidFill>
                <a:latin typeface="Gill Sans"/>
                <a:ea typeface="Gill Sans"/>
                <a:cs typeface="Gill Sans"/>
                <a:sym typeface="Gill Sans"/>
              </a:defRPr>
            </a:lvl1pPr>
            <a:lvl2pPr indent="-381000" lvl="1" marL="914400" marR="0" rtl="0" algn="l">
              <a:lnSpc>
                <a:spcPct val="90000"/>
              </a:lnSpc>
              <a:spcBef>
                <a:spcPts val="400"/>
              </a:spcBef>
              <a:spcAft>
                <a:spcPts val="0"/>
              </a:spcAft>
              <a:buClr>
                <a:srgbClr val="000000"/>
              </a:buClr>
              <a:buSzPts val="2400"/>
              <a:buFont typeface="Gill Sans"/>
              <a:buChar char="•"/>
              <a:defRPr b="0" i="0" sz="2400" u="none" cap="none" strike="noStrike">
                <a:solidFill>
                  <a:srgbClr val="000000"/>
                </a:solidFill>
                <a:latin typeface="Gill Sans"/>
                <a:ea typeface="Gill Sans"/>
                <a:cs typeface="Gill Sans"/>
                <a:sym typeface="Gill Sans"/>
              </a:defRPr>
            </a:lvl2pPr>
            <a:lvl3pPr indent="-381000" lvl="2" marL="1371600" marR="0" rtl="0" algn="l">
              <a:lnSpc>
                <a:spcPct val="90000"/>
              </a:lnSpc>
              <a:spcBef>
                <a:spcPts val="400"/>
              </a:spcBef>
              <a:spcAft>
                <a:spcPts val="0"/>
              </a:spcAft>
              <a:buClr>
                <a:srgbClr val="000000"/>
              </a:buClr>
              <a:buSzPts val="2400"/>
              <a:buFont typeface="Gill Sans"/>
              <a:buChar char="•"/>
              <a:defRPr b="0" i="0" sz="2400" u="none" cap="none" strike="noStrike">
                <a:solidFill>
                  <a:srgbClr val="000000"/>
                </a:solidFill>
                <a:latin typeface="Gill Sans"/>
                <a:ea typeface="Gill Sans"/>
                <a:cs typeface="Gill Sans"/>
                <a:sym typeface="Gill Sans"/>
              </a:defRPr>
            </a:lvl3pPr>
            <a:lvl4pPr indent="-381000" lvl="3" marL="1828800" marR="0" rtl="0" algn="l">
              <a:lnSpc>
                <a:spcPct val="90000"/>
              </a:lnSpc>
              <a:spcBef>
                <a:spcPts val="400"/>
              </a:spcBef>
              <a:spcAft>
                <a:spcPts val="0"/>
              </a:spcAft>
              <a:buClr>
                <a:srgbClr val="000000"/>
              </a:buClr>
              <a:buSzPts val="2400"/>
              <a:buFont typeface="Gill Sans"/>
              <a:buChar char="•"/>
              <a:defRPr b="0" i="0" sz="2400" u="none" cap="none" strike="noStrike">
                <a:solidFill>
                  <a:srgbClr val="000000"/>
                </a:solidFill>
                <a:latin typeface="Gill Sans"/>
                <a:ea typeface="Gill Sans"/>
                <a:cs typeface="Gill Sans"/>
                <a:sym typeface="Gill Sans"/>
              </a:defRPr>
            </a:lvl4pPr>
            <a:lvl5pPr indent="-381000" lvl="4" marL="2286000" marR="0" rtl="0" algn="l">
              <a:lnSpc>
                <a:spcPct val="90000"/>
              </a:lnSpc>
              <a:spcBef>
                <a:spcPts val="400"/>
              </a:spcBef>
              <a:spcAft>
                <a:spcPts val="0"/>
              </a:spcAft>
              <a:buClr>
                <a:srgbClr val="000000"/>
              </a:buClr>
              <a:buSzPts val="2400"/>
              <a:buFont typeface="Gill Sans"/>
              <a:buChar char="•"/>
              <a:defRPr b="0" i="0" sz="2400" u="none" cap="none" strike="noStrike">
                <a:solidFill>
                  <a:srgbClr val="000000"/>
                </a:solidFill>
                <a:latin typeface="Gill Sans"/>
                <a:ea typeface="Gill Sans"/>
                <a:cs typeface="Gill Sans"/>
                <a:sym typeface="Gill Sans"/>
              </a:defRPr>
            </a:lvl5pPr>
            <a:lvl6pPr indent="-381000" lvl="5" marL="2743200" marR="0" rtl="0" algn="l">
              <a:lnSpc>
                <a:spcPct val="90000"/>
              </a:lnSpc>
              <a:spcBef>
                <a:spcPts val="400"/>
              </a:spcBef>
              <a:spcAft>
                <a:spcPts val="0"/>
              </a:spcAft>
              <a:buClr>
                <a:srgbClr val="000000"/>
              </a:buClr>
              <a:buSzPts val="2400"/>
              <a:buFont typeface="Gill Sans"/>
              <a:buChar char="•"/>
              <a:defRPr b="0" i="0" sz="2400" u="none" cap="none" strike="noStrike">
                <a:solidFill>
                  <a:srgbClr val="000000"/>
                </a:solidFill>
                <a:latin typeface="Gill Sans"/>
                <a:ea typeface="Gill Sans"/>
                <a:cs typeface="Gill Sans"/>
                <a:sym typeface="Gill Sans"/>
              </a:defRPr>
            </a:lvl6pPr>
            <a:lvl7pPr indent="-381000" lvl="6" marL="3200400" marR="0" rtl="0" algn="l">
              <a:lnSpc>
                <a:spcPct val="90000"/>
              </a:lnSpc>
              <a:spcBef>
                <a:spcPts val="400"/>
              </a:spcBef>
              <a:spcAft>
                <a:spcPts val="0"/>
              </a:spcAft>
              <a:buClr>
                <a:srgbClr val="000000"/>
              </a:buClr>
              <a:buSzPts val="2400"/>
              <a:buFont typeface="Gill Sans"/>
              <a:buChar char="•"/>
              <a:defRPr b="0" i="0" sz="2400" u="none" cap="none" strike="noStrike">
                <a:solidFill>
                  <a:srgbClr val="000000"/>
                </a:solidFill>
                <a:latin typeface="Gill Sans"/>
                <a:ea typeface="Gill Sans"/>
                <a:cs typeface="Gill Sans"/>
                <a:sym typeface="Gill Sans"/>
              </a:defRPr>
            </a:lvl7pPr>
            <a:lvl8pPr indent="-381000" lvl="7" marL="3657600" marR="0" rtl="0" algn="l">
              <a:lnSpc>
                <a:spcPct val="90000"/>
              </a:lnSpc>
              <a:spcBef>
                <a:spcPts val="400"/>
              </a:spcBef>
              <a:spcAft>
                <a:spcPts val="0"/>
              </a:spcAft>
              <a:buClr>
                <a:srgbClr val="000000"/>
              </a:buClr>
              <a:buSzPts val="2400"/>
              <a:buFont typeface="Gill Sans"/>
              <a:buChar char="•"/>
              <a:defRPr b="0" i="0" sz="2400" u="none" cap="none" strike="noStrike">
                <a:solidFill>
                  <a:srgbClr val="000000"/>
                </a:solidFill>
                <a:latin typeface="Gill Sans"/>
                <a:ea typeface="Gill Sans"/>
                <a:cs typeface="Gill Sans"/>
                <a:sym typeface="Gill Sans"/>
              </a:defRPr>
            </a:lvl8pPr>
            <a:lvl9pPr indent="-381000" lvl="8" marL="4114800" marR="0" rtl="0" algn="l">
              <a:lnSpc>
                <a:spcPct val="90000"/>
              </a:lnSpc>
              <a:spcBef>
                <a:spcPts val="400"/>
              </a:spcBef>
              <a:spcAft>
                <a:spcPts val="0"/>
              </a:spcAft>
              <a:buClr>
                <a:srgbClr val="000000"/>
              </a:buClr>
              <a:buSzPts val="2400"/>
              <a:buFont typeface="Gill Sans"/>
              <a:buChar char="•"/>
              <a:defRPr b="0" i="0" sz="2400" u="none" cap="none" strike="noStrike">
                <a:solidFill>
                  <a:srgbClr val="000000"/>
                </a:solidFill>
                <a:latin typeface="Gill Sans"/>
                <a:ea typeface="Gill Sans"/>
                <a:cs typeface="Gill Sans"/>
                <a:sym typeface="Gill Sans"/>
              </a:defRPr>
            </a:lvl9pPr>
          </a:lstStyle>
          <a:p/>
        </p:txBody>
      </p:sp>
      <p:sp>
        <p:nvSpPr>
          <p:cNvPr id="8" name="Google Shape;8;p5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5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5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3.png"/><Relationship Id="rId6"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github.com/ivmai/bdwg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perforce.com/blog/kw/what-is-cert" TargetMode="External"/><Relationship Id="rId4" Type="http://schemas.openxmlformats.org/officeDocument/2006/relationships/hyperlink" Target="https://www.perforce.com/resources/qac/misra-c-cpp" TargetMode="External"/><Relationship Id="rId5" Type="http://schemas.openxmlformats.org/officeDocument/2006/relationships/hyperlink" Target="https://barrgroup.com/embedded-systems/books/embedded-c-coding-standard"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7.png"/><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interrupt.memfault.com/blog/code-size-optimization-gcc-flags#fn:3"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s://cunit.sourceforge.net/documentation.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5.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3.png"/><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0.png"/><Relationship Id="rId4" Type="http://schemas.openxmlformats.org/officeDocument/2006/relationships/image" Target="../media/image2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517585" y="755508"/>
            <a:ext cx="7957867" cy="146721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4500"/>
              <a:buFont typeface="Roboto"/>
              <a:buNone/>
            </a:pPr>
            <a:r>
              <a:rPr b="1" lang="en-US" sz="4000" u="none">
                <a:latin typeface="Arial"/>
                <a:ea typeface="Arial"/>
                <a:cs typeface="Arial"/>
                <a:sym typeface="Arial"/>
              </a:rPr>
              <a:t>System Programming using C</a:t>
            </a:r>
            <a:endParaRPr b="1" sz="4000">
              <a:latin typeface="Arial"/>
              <a:ea typeface="Arial"/>
              <a:cs typeface="Arial"/>
              <a:sym typeface="Arial"/>
            </a:endParaRPr>
          </a:p>
        </p:txBody>
      </p:sp>
      <p:sp>
        <p:nvSpPr>
          <p:cNvPr id="85" name="Google Shape;85;p1"/>
          <p:cNvSpPr txBox="1"/>
          <p:nvPr>
            <p:ph idx="1" type="subTitle"/>
          </p:nvPr>
        </p:nvSpPr>
        <p:spPr>
          <a:xfrm>
            <a:off x="1067519" y="2270207"/>
            <a:ext cx="6858000" cy="1241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800"/>
              </a:spcBef>
              <a:spcAft>
                <a:spcPts val="0"/>
              </a:spcAft>
              <a:buSzPts val="1800"/>
              <a:buNone/>
            </a:pPr>
            <a:r>
              <a:rPr b="1" lang="en-US" sz="3200">
                <a:latin typeface="Arial"/>
                <a:ea typeface="Arial"/>
                <a:cs typeface="Arial"/>
                <a:sym typeface="Arial"/>
              </a:rPr>
              <a:t>Chapter 10: Coding Practices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ph idx="1" type="body"/>
          </p:nvPr>
        </p:nvSpPr>
        <p:spPr>
          <a:xfrm>
            <a:off x="315247" y="770066"/>
            <a:ext cx="8504288" cy="4166738"/>
          </a:xfrm>
          <a:prstGeom prst="rect">
            <a:avLst/>
          </a:prstGeom>
          <a:noFill/>
          <a:ln>
            <a:noFill/>
          </a:ln>
        </p:spPr>
        <p:txBody>
          <a:bodyPr anchorCtr="0" anchor="t" bIns="34275" lIns="68575" spcFirstLastPara="1" rIns="68575" wrap="square" tIns="34275">
            <a:noAutofit/>
          </a:bodyPr>
          <a:lstStyle/>
          <a:p>
            <a:pPr indent="0" lvl="0" marL="139700" rtl="0" algn="l">
              <a:lnSpc>
                <a:spcPct val="90000"/>
              </a:lnSpc>
              <a:spcBef>
                <a:spcPts val="800"/>
              </a:spcBef>
              <a:spcAft>
                <a:spcPts val="0"/>
              </a:spcAft>
              <a:buSzPts val="1400"/>
              <a:buNone/>
            </a:pPr>
            <a:r>
              <a:rPr b="1" lang="en-US" sz="1400">
                <a:latin typeface="Arial"/>
                <a:ea typeface="Arial"/>
                <a:cs typeface="Arial"/>
                <a:sym typeface="Arial"/>
              </a:rPr>
              <a:t>Comment Rules</a:t>
            </a:r>
            <a:endParaRPr/>
          </a:p>
          <a:p>
            <a:pPr indent="0" lvl="0" marL="139700" rtl="0" algn="l">
              <a:lnSpc>
                <a:spcPct val="90000"/>
              </a:lnSpc>
              <a:spcBef>
                <a:spcPts val="800"/>
              </a:spcBef>
              <a:spcAft>
                <a:spcPts val="0"/>
              </a:spcAft>
              <a:buSzPts val="1400"/>
              <a:buNone/>
            </a:pPr>
            <a:r>
              <a:rPr b="1" lang="en-US" sz="1200">
                <a:latin typeface="Arial"/>
                <a:ea typeface="Arial"/>
                <a:cs typeface="Arial"/>
                <a:sym typeface="Arial"/>
              </a:rPr>
              <a:t>Acceptable Formats:</a:t>
            </a:r>
            <a:endParaRPr/>
          </a:p>
          <a:p>
            <a:pPr indent="-317500" lvl="0" marL="457200" rtl="0" algn="l">
              <a:lnSpc>
                <a:spcPct val="90000"/>
              </a:lnSpc>
              <a:spcBef>
                <a:spcPts val="800"/>
              </a:spcBef>
              <a:spcAft>
                <a:spcPts val="0"/>
              </a:spcAft>
              <a:buClr>
                <a:schemeClr val="lt1"/>
              </a:buClr>
              <a:buSzPts val="1400"/>
              <a:buChar char="•"/>
            </a:pPr>
            <a:r>
              <a:rPr lang="en-US" sz="1200"/>
              <a:t>Single-line comments in the C++ style (i.e., preceded by //) are a useful and acceptable alternative to traditional C style comments (i.e., /* … */).</a:t>
            </a:r>
            <a:endParaRPr/>
          </a:p>
          <a:p>
            <a:pPr indent="-317500" lvl="0" marL="457200" rtl="0" algn="l">
              <a:lnSpc>
                <a:spcPct val="90000"/>
              </a:lnSpc>
              <a:spcBef>
                <a:spcPts val="800"/>
              </a:spcBef>
              <a:spcAft>
                <a:spcPts val="0"/>
              </a:spcAft>
              <a:buClr>
                <a:schemeClr val="lt1"/>
              </a:buClr>
              <a:buSzPts val="1400"/>
              <a:buChar char="•"/>
            </a:pPr>
            <a:r>
              <a:rPr lang="en-US" sz="1200"/>
              <a:t>Comments shall never contain the preprocessor tokens /*, //, or \.</a:t>
            </a:r>
            <a:endParaRPr/>
          </a:p>
          <a:p>
            <a:pPr indent="-317500" lvl="0" marL="457200" rtl="0" algn="l">
              <a:lnSpc>
                <a:spcPct val="90000"/>
              </a:lnSpc>
              <a:spcBef>
                <a:spcPts val="800"/>
              </a:spcBef>
              <a:spcAft>
                <a:spcPts val="0"/>
              </a:spcAft>
              <a:buClr>
                <a:schemeClr val="lt1"/>
              </a:buClr>
              <a:buSzPts val="1400"/>
              <a:buChar char="•"/>
            </a:pPr>
            <a:r>
              <a:rPr lang="en-US" sz="1200"/>
              <a:t> Code shall never be commented out, even temporarily.</a:t>
            </a:r>
            <a:endParaRPr/>
          </a:p>
          <a:p>
            <a:pPr indent="-317500" lvl="1" marL="914400" rtl="0" algn="l">
              <a:lnSpc>
                <a:spcPct val="90000"/>
              </a:lnSpc>
              <a:spcBef>
                <a:spcPts val="400"/>
              </a:spcBef>
              <a:spcAft>
                <a:spcPts val="0"/>
              </a:spcAft>
              <a:buSzPts val="1400"/>
              <a:buChar char="•"/>
            </a:pPr>
            <a:r>
              <a:rPr lang="en-US" sz="1200"/>
              <a:t> To temporarily disable a block of code, use the preprocessor’s conditional compilation feature (e.g., #if 0 … #endif).</a:t>
            </a:r>
            <a:endParaRPr/>
          </a:p>
          <a:p>
            <a:pPr indent="-317500" lvl="1" marL="914400" rtl="0" algn="l">
              <a:lnSpc>
                <a:spcPct val="90000"/>
              </a:lnSpc>
              <a:spcBef>
                <a:spcPts val="400"/>
              </a:spcBef>
              <a:spcAft>
                <a:spcPts val="0"/>
              </a:spcAft>
              <a:buSzPts val="1400"/>
              <a:buChar char="•"/>
            </a:pPr>
            <a:r>
              <a:rPr lang="en-US" sz="1200"/>
              <a:t> Any line or block of code that exists specifically to increase the level of debug output information shall be surrounded by :</a:t>
            </a:r>
            <a:endParaRPr/>
          </a:p>
          <a:p>
            <a:pPr indent="0" lvl="1" marL="596900" rtl="0" algn="l">
              <a:lnSpc>
                <a:spcPct val="90000"/>
              </a:lnSpc>
              <a:spcBef>
                <a:spcPts val="400"/>
              </a:spcBef>
              <a:spcAft>
                <a:spcPts val="0"/>
              </a:spcAft>
              <a:buSzPts val="1400"/>
              <a:buNone/>
            </a:pPr>
            <a:r>
              <a:rPr b="1" lang="en-US" sz="1200"/>
              <a:t>#ifndef NDEBUG …</a:t>
            </a:r>
            <a:endParaRPr b="1"/>
          </a:p>
          <a:p>
            <a:pPr indent="0" lvl="1" marL="596900" rtl="0" algn="l">
              <a:lnSpc>
                <a:spcPct val="90000"/>
              </a:lnSpc>
              <a:spcBef>
                <a:spcPts val="400"/>
              </a:spcBef>
              <a:spcAft>
                <a:spcPts val="0"/>
              </a:spcAft>
              <a:buSzPts val="1400"/>
              <a:buNone/>
            </a:pPr>
            <a:r>
              <a:rPr b="1" lang="en-US" sz="1200"/>
              <a:t>#endif.</a:t>
            </a:r>
            <a:endParaRPr>
              <a:latin typeface="Arial"/>
              <a:ea typeface="Arial"/>
              <a:cs typeface="Arial"/>
              <a:sym typeface="Arial"/>
            </a:endParaRPr>
          </a:p>
        </p:txBody>
      </p:sp>
      <p:sp>
        <p:nvSpPr>
          <p:cNvPr id="144" name="Google Shape;144;p10"/>
          <p:cNvSpPr txBox="1"/>
          <p:nvPr/>
        </p:nvSpPr>
        <p:spPr>
          <a:xfrm>
            <a:off x="29497" y="126360"/>
            <a:ext cx="7886700" cy="524096"/>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lt1"/>
              </a:buClr>
              <a:buSzPts val="1400"/>
              <a:buFont typeface="Helvetica Neue"/>
              <a:buNone/>
            </a:pPr>
            <a:r>
              <a:rPr b="1" i="0" lang="en-US" sz="2400" u="none" cap="none" strike="noStrike">
                <a:solidFill>
                  <a:srgbClr val="000000"/>
                </a:solidFill>
                <a:latin typeface="Helvetica Neue"/>
                <a:ea typeface="Helvetica Neue"/>
                <a:cs typeface="Helvetica Neue"/>
                <a:sym typeface="Helvetica Neue"/>
              </a:rPr>
              <a:t>Key considerations while developing code </a:t>
            </a:r>
            <a:r>
              <a:rPr b="1" i="0" lang="en-US" sz="1600" u="none" cap="none" strike="noStrike">
                <a:solidFill>
                  <a:srgbClr val="000000"/>
                </a:solidFill>
                <a:latin typeface="Helvetica Neue"/>
                <a:ea typeface="Helvetica Neue"/>
                <a:cs typeface="Helvetica Neue"/>
                <a:sym typeface="Helvetica Neue"/>
              </a:rPr>
              <a:t>contd...</a:t>
            </a:r>
            <a:endParaRPr b="1" i="0" sz="1600" u="sng"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1"/>
          <p:cNvSpPr txBox="1"/>
          <p:nvPr>
            <p:ph idx="1" type="body"/>
          </p:nvPr>
        </p:nvSpPr>
        <p:spPr>
          <a:xfrm>
            <a:off x="315247" y="770066"/>
            <a:ext cx="8504288" cy="4166738"/>
          </a:xfrm>
          <a:prstGeom prst="rect">
            <a:avLst/>
          </a:prstGeom>
          <a:noFill/>
          <a:ln>
            <a:noFill/>
          </a:ln>
        </p:spPr>
        <p:txBody>
          <a:bodyPr anchorCtr="0" anchor="t" bIns="34275" lIns="68575" spcFirstLastPara="1" rIns="68575" wrap="square" tIns="34275">
            <a:noAutofit/>
          </a:bodyPr>
          <a:lstStyle/>
          <a:p>
            <a:pPr indent="0" lvl="0" marL="139700" rtl="0" algn="l">
              <a:lnSpc>
                <a:spcPct val="90000"/>
              </a:lnSpc>
              <a:spcBef>
                <a:spcPts val="800"/>
              </a:spcBef>
              <a:spcAft>
                <a:spcPts val="0"/>
              </a:spcAft>
              <a:buSzPts val="1400"/>
              <a:buNone/>
            </a:pPr>
            <a:r>
              <a:rPr b="1" lang="en-US" sz="1400">
                <a:latin typeface="Arial"/>
                <a:ea typeface="Arial"/>
                <a:cs typeface="Arial"/>
                <a:sym typeface="Arial"/>
              </a:rPr>
              <a:t>Comment Rules</a:t>
            </a:r>
            <a:endParaRPr/>
          </a:p>
          <a:p>
            <a:pPr indent="0" lvl="0" marL="139700" rtl="0" algn="l">
              <a:lnSpc>
                <a:spcPct val="90000"/>
              </a:lnSpc>
              <a:spcBef>
                <a:spcPts val="800"/>
              </a:spcBef>
              <a:spcAft>
                <a:spcPts val="0"/>
              </a:spcAft>
              <a:buSzPts val="1400"/>
              <a:buNone/>
            </a:pPr>
            <a:r>
              <a:rPr b="1" lang="en-US" sz="1400"/>
              <a:t>Locations and Content</a:t>
            </a:r>
            <a:endParaRPr sz="1400"/>
          </a:p>
          <a:p>
            <a:pPr indent="-317500" lvl="0" marL="457200" rtl="0" algn="l">
              <a:lnSpc>
                <a:spcPct val="90000"/>
              </a:lnSpc>
              <a:spcBef>
                <a:spcPts val="800"/>
              </a:spcBef>
              <a:spcAft>
                <a:spcPts val="0"/>
              </a:spcAft>
              <a:buClr>
                <a:schemeClr val="lt1"/>
              </a:buClr>
              <a:buSzPts val="1400"/>
              <a:buChar char="•"/>
            </a:pPr>
            <a:r>
              <a:rPr lang="en-US" sz="1200"/>
              <a:t>All comments shall be written in clear and complete sentences, with proper spelling and grammar and appropriate punctuation.</a:t>
            </a:r>
            <a:endParaRPr/>
          </a:p>
          <a:p>
            <a:pPr indent="-317500" lvl="0" marL="457200" rtl="0" algn="l">
              <a:lnSpc>
                <a:spcPct val="90000"/>
              </a:lnSpc>
              <a:spcBef>
                <a:spcPts val="800"/>
              </a:spcBef>
              <a:spcAft>
                <a:spcPts val="0"/>
              </a:spcAft>
              <a:buClr>
                <a:schemeClr val="lt1"/>
              </a:buClr>
              <a:buSzPts val="1400"/>
              <a:buChar char="•"/>
            </a:pPr>
            <a:r>
              <a:rPr lang="en-US" sz="1200"/>
              <a:t>The most useful comments generally precede a block of code that performs one step of a larger algorithm. </a:t>
            </a:r>
            <a:endParaRPr/>
          </a:p>
          <a:p>
            <a:pPr indent="-317500" lvl="0" marL="457200" rtl="0" algn="l">
              <a:lnSpc>
                <a:spcPct val="90000"/>
              </a:lnSpc>
              <a:spcBef>
                <a:spcPts val="800"/>
              </a:spcBef>
              <a:spcAft>
                <a:spcPts val="0"/>
              </a:spcAft>
              <a:buClr>
                <a:schemeClr val="lt1"/>
              </a:buClr>
              <a:buSzPts val="1400"/>
              <a:buChar char="•"/>
            </a:pPr>
            <a:r>
              <a:rPr lang="en-US" sz="1200"/>
              <a:t>A blank line shall follow each such code block. </a:t>
            </a:r>
            <a:endParaRPr/>
          </a:p>
          <a:p>
            <a:pPr indent="-317500" lvl="1" marL="914400" rtl="0" algn="l">
              <a:lnSpc>
                <a:spcPct val="90000"/>
              </a:lnSpc>
              <a:spcBef>
                <a:spcPts val="400"/>
              </a:spcBef>
              <a:spcAft>
                <a:spcPts val="0"/>
              </a:spcAft>
              <a:buSzPts val="1400"/>
              <a:buChar char="•"/>
            </a:pPr>
            <a:r>
              <a:rPr lang="en-US" sz="1200"/>
              <a:t>The comments in front of the block should be at the same indentation level.</a:t>
            </a:r>
            <a:endParaRPr/>
          </a:p>
          <a:p>
            <a:pPr indent="-317500" lvl="0" marL="457200" rtl="0" algn="l">
              <a:lnSpc>
                <a:spcPct val="90000"/>
              </a:lnSpc>
              <a:spcBef>
                <a:spcPts val="800"/>
              </a:spcBef>
              <a:spcAft>
                <a:spcPts val="0"/>
              </a:spcAft>
              <a:buClr>
                <a:schemeClr val="lt1"/>
              </a:buClr>
              <a:buSzPts val="1400"/>
              <a:buChar char="•"/>
            </a:pPr>
            <a:r>
              <a:rPr lang="en-US" sz="1200"/>
              <a:t>Avoid explaining the obvious. Assume the reader knows the C programming language. </a:t>
            </a:r>
            <a:endParaRPr/>
          </a:p>
          <a:p>
            <a:pPr indent="-317500" lvl="1" marL="914400" rtl="0" algn="l">
              <a:lnSpc>
                <a:spcPct val="90000"/>
              </a:lnSpc>
              <a:spcBef>
                <a:spcPts val="400"/>
              </a:spcBef>
              <a:spcAft>
                <a:spcPts val="0"/>
              </a:spcAft>
              <a:buSzPts val="1400"/>
              <a:buChar char="•"/>
            </a:pPr>
            <a:r>
              <a:rPr lang="en-US" sz="1200"/>
              <a:t>For example, end-of-line comments should only be used where the meaning of that one line of code may be unclear from the variable and function names and operations alone but where a short comment makes it clear. </a:t>
            </a:r>
            <a:endParaRPr/>
          </a:p>
          <a:p>
            <a:pPr indent="-317500" lvl="1" marL="914400" rtl="0" algn="l">
              <a:lnSpc>
                <a:spcPct val="90000"/>
              </a:lnSpc>
              <a:spcBef>
                <a:spcPts val="400"/>
              </a:spcBef>
              <a:spcAft>
                <a:spcPts val="0"/>
              </a:spcAft>
              <a:buSzPts val="1400"/>
              <a:buChar char="•"/>
            </a:pPr>
            <a:r>
              <a:rPr lang="en-US" sz="1200"/>
              <a:t>Specifically, avoid writing unhelpful and redundant comments, </a:t>
            </a:r>
            <a:endParaRPr/>
          </a:p>
          <a:p>
            <a:pPr indent="0" lvl="2" marL="1054100" rtl="0" algn="l">
              <a:lnSpc>
                <a:spcPct val="90000"/>
              </a:lnSpc>
              <a:spcBef>
                <a:spcPts val="400"/>
              </a:spcBef>
              <a:spcAft>
                <a:spcPts val="0"/>
              </a:spcAft>
              <a:buSzPts val="1400"/>
              <a:buNone/>
            </a:pPr>
            <a:r>
              <a:rPr lang="en-US" sz="1200"/>
              <a:t>e.g., “numero &lt;&lt;= 2;</a:t>
            </a:r>
            <a:endParaRPr/>
          </a:p>
          <a:p>
            <a:pPr indent="0" lvl="2" marL="1054100" rtl="0" algn="l">
              <a:lnSpc>
                <a:spcPct val="90000"/>
              </a:lnSpc>
              <a:spcBef>
                <a:spcPts val="400"/>
              </a:spcBef>
              <a:spcAft>
                <a:spcPts val="0"/>
              </a:spcAft>
              <a:buSzPts val="1400"/>
              <a:buNone/>
            </a:pPr>
            <a:r>
              <a:rPr lang="en-US" sz="1200"/>
              <a:t>// Shift numero left 2 bits.”.</a:t>
            </a:r>
            <a:endParaRPr/>
          </a:p>
          <a:p>
            <a:pPr indent="-317500" lvl="0" marL="457200" rtl="0" algn="l">
              <a:lnSpc>
                <a:spcPct val="90000"/>
              </a:lnSpc>
              <a:spcBef>
                <a:spcPts val="800"/>
              </a:spcBef>
              <a:spcAft>
                <a:spcPts val="0"/>
              </a:spcAft>
              <a:buClr>
                <a:schemeClr val="lt1"/>
              </a:buClr>
              <a:buSzPts val="1400"/>
              <a:buChar char="•"/>
            </a:pPr>
            <a:r>
              <a:rPr lang="en-US" sz="1200"/>
              <a:t>The number and length of individual comment blocks shall be proportional to the complexity of the code they describe.</a:t>
            </a:r>
            <a:br>
              <a:rPr lang="en-US" sz="1200"/>
            </a:br>
            <a:r>
              <a:rPr lang="en-US" sz="1200"/>
              <a:t>All assumptions shall be spelled out in comments.</a:t>
            </a:r>
            <a:endParaRPr/>
          </a:p>
          <a:p>
            <a:pPr indent="-317500" lvl="0" marL="457200" rtl="0" algn="l">
              <a:lnSpc>
                <a:spcPct val="90000"/>
              </a:lnSpc>
              <a:spcBef>
                <a:spcPts val="800"/>
              </a:spcBef>
              <a:spcAft>
                <a:spcPts val="0"/>
              </a:spcAft>
              <a:buClr>
                <a:schemeClr val="lt1"/>
              </a:buClr>
              <a:buSzPts val="1400"/>
              <a:buChar char="•"/>
            </a:pPr>
            <a:r>
              <a:rPr lang="en-US" sz="1200"/>
              <a:t>Each module and function shall be commented in a manner suitable for automatic documentation generation, e.g., via </a:t>
            </a:r>
            <a:r>
              <a:rPr b="1" lang="en-US" sz="1200"/>
              <a:t>Doxygen</a:t>
            </a:r>
            <a:r>
              <a:rPr lang="en-US" sz="1200"/>
              <a:t>.</a:t>
            </a:r>
            <a:endParaRPr/>
          </a:p>
          <a:p>
            <a:pPr indent="-228600" lvl="0" marL="457200" rtl="0" algn="l">
              <a:lnSpc>
                <a:spcPct val="90000"/>
              </a:lnSpc>
              <a:spcBef>
                <a:spcPts val="800"/>
              </a:spcBef>
              <a:spcAft>
                <a:spcPts val="0"/>
              </a:spcAft>
              <a:buClr>
                <a:schemeClr val="lt1"/>
              </a:buClr>
              <a:buSzPts val="1400"/>
              <a:buNone/>
            </a:pPr>
            <a:r>
              <a:t/>
            </a:r>
            <a:endParaRPr sz="1200"/>
          </a:p>
          <a:p>
            <a:pPr indent="-228600" lvl="0" marL="457200" rtl="0" algn="l">
              <a:lnSpc>
                <a:spcPct val="90000"/>
              </a:lnSpc>
              <a:spcBef>
                <a:spcPts val="800"/>
              </a:spcBef>
              <a:spcAft>
                <a:spcPts val="0"/>
              </a:spcAft>
              <a:buClr>
                <a:schemeClr val="lt1"/>
              </a:buClr>
              <a:buSzPts val="1400"/>
              <a:buNone/>
            </a:pPr>
            <a:r>
              <a:t/>
            </a:r>
            <a:endParaRPr sz="1200"/>
          </a:p>
        </p:txBody>
      </p:sp>
      <p:sp>
        <p:nvSpPr>
          <p:cNvPr id="150" name="Google Shape;150;p11"/>
          <p:cNvSpPr txBox="1"/>
          <p:nvPr/>
        </p:nvSpPr>
        <p:spPr>
          <a:xfrm>
            <a:off x="29497" y="126360"/>
            <a:ext cx="7886700" cy="524096"/>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lt1"/>
              </a:buClr>
              <a:buSzPts val="1400"/>
              <a:buFont typeface="Helvetica Neue"/>
              <a:buNone/>
            </a:pPr>
            <a:r>
              <a:rPr b="1" i="0" lang="en-US" sz="2400" u="none" cap="none" strike="noStrike">
                <a:solidFill>
                  <a:srgbClr val="000000"/>
                </a:solidFill>
                <a:latin typeface="Helvetica Neue"/>
                <a:ea typeface="Helvetica Neue"/>
                <a:cs typeface="Helvetica Neue"/>
                <a:sym typeface="Helvetica Neue"/>
              </a:rPr>
              <a:t>Key considerations while developing code </a:t>
            </a:r>
            <a:r>
              <a:rPr b="1" i="0" lang="en-US" sz="1600" u="none" cap="none" strike="noStrike">
                <a:solidFill>
                  <a:srgbClr val="000000"/>
                </a:solidFill>
                <a:latin typeface="Helvetica Neue"/>
                <a:ea typeface="Helvetica Neue"/>
                <a:cs typeface="Helvetica Neue"/>
                <a:sym typeface="Helvetica Neue"/>
              </a:rPr>
              <a:t>contd...</a:t>
            </a:r>
            <a:endParaRPr b="1" i="0" sz="1600" u="sng"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
          <p:cNvSpPr txBox="1"/>
          <p:nvPr>
            <p:ph idx="1" type="body"/>
          </p:nvPr>
        </p:nvSpPr>
        <p:spPr>
          <a:xfrm>
            <a:off x="315247" y="770066"/>
            <a:ext cx="8504288" cy="4166738"/>
          </a:xfrm>
          <a:prstGeom prst="rect">
            <a:avLst/>
          </a:prstGeom>
          <a:noFill/>
          <a:ln>
            <a:noFill/>
          </a:ln>
        </p:spPr>
        <p:txBody>
          <a:bodyPr anchorCtr="0" anchor="t" bIns="34275" lIns="68575" spcFirstLastPara="1" rIns="68575" wrap="square" tIns="34275">
            <a:noAutofit/>
          </a:bodyPr>
          <a:lstStyle/>
          <a:p>
            <a:pPr indent="0" lvl="0" marL="139700" rtl="0" algn="l">
              <a:lnSpc>
                <a:spcPct val="90000"/>
              </a:lnSpc>
              <a:spcBef>
                <a:spcPts val="800"/>
              </a:spcBef>
              <a:spcAft>
                <a:spcPts val="0"/>
              </a:spcAft>
              <a:buSzPts val="1400"/>
              <a:buNone/>
            </a:pPr>
            <a:r>
              <a:rPr b="1" lang="en-US" sz="1400">
                <a:latin typeface="Arial"/>
                <a:ea typeface="Arial"/>
                <a:cs typeface="Arial"/>
                <a:sym typeface="Arial"/>
              </a:rPr>
              <a:t>Conditional Compilation</a:t>
            </a:r>
            <a:endParaRPr/>
          </a:p>
          <a:p>
            <a:pPr indent="-317500" lvl="0" marL="457200" rtl="0" algn="l">
              <a:lnSpc>
                <a:spcPct val="90000"/>
              </a:lnSpc>
              <a:spcBef>
                <a:spcPts val="800"/>
              </a:spcBef>
              <a:spcAft>
                <a:spcPts val="0"/>
              </a:spcAft>
              <a:buClr>
                <a:schemeClr val="lt1"/>
              </a:buClr>
              <a:buSzPts val="1400"/>
              <a:buChar char="•"/>
            </a:pPr>
            <a:r>
              <a:rPr lang="en-US" sz="1200"/>
              <a:t>Conditional compilation provides a way of including or omitting selected lines of source code depending on the values of literals specified by the directives. </a:t>
            </a:r>
            <a:endParaRPr b="1" sz="1200">
              <a:latin typeface="Arial"/>
              <a:ea typeface="Arial"/>
              <a:cs typeface="Arial"/>
              <a:sym typeface="Arial"/>
            </a:endParaRPr>
          </a:p>
          <a:p>
            <a:pPr indent="-317500" lvl="0" marL="457200" rtl="0" algn="l">
              <a:lnSpc>
                <a:spcPct val="90000"/>
              </a:lnSpc>
              <a:spcBef>
                <a:spcPts val="800"/>
              </a:spcBef>
              <a:spcAft>
                <a:spcPts val="0"/>
              </a:spcAft>
              <a:buClr>
                <a:schemeClr val="lt1"/>
              </a:buClr>
              <a:buSzPts val="1400"/>
              <a:buChar char="•"/>
            </a:pPr>
            <a:r>
              <a:rPr lang="en-US" sz="1200"/>
              <a:t>In this way, you can create multiple variants of the same program without the need to maintain separate source streams</a:t>
            </a:r>
            <a:endParaRPr b="1" sz="1200">
              <a:latin typeface="Arial"/>
              <a:ea typeface="Arial"/>
              <a:cs typeface="Arial"/>
              <a:sym typeface="Arial"/>
            </a:endParaRPr>
          </a:p>
          <a:p>
            <a:pPr indent="-317500" lvl="0" marL="457200" rtl="0" algn="l">
              <a:lnSpc>
                <a:spcPct val="90000"/>
              </a:lnSpc>
              <a:spcBef>
                <a:spcPts val="800"/>
              </a:spcBef>
              <a:spcAft>
                <a:spcPts val="0"/>
              </a:spcAft>
              <a:buClr>
                <a:schemeClr val="lt1"/>
              </a:buClr>
              <a:buSzPts val="1400"/>
              <a:buChar char="•"/>
            </a:pPr>
            <a:r>
              <a:rPr lang="en-US" sz="1200"/>
              <a:t>There are different ways we can use Conditional compilation directives.</a:t>
            </a:r>
            <a:endParaRPr/>
          </a:p>
          <a:p>
            <a:pPr indent="0" lvl="1" marL="596900" rtl="0" algn="l">
              <a:lnSpc>
                <a:spcPct val="90000"/>
              </a:lnSpc>
              <a:spcBef>
                <a:spcPts val="400"/>
              </a:spcBef>
              <a:spcAft>
                <a:spcPts val="0"/>
              </a:spcAft>
              <a:buSzPts val="1400"/>
              <a:buNone/>
            </a:pPr>
            <a:r>
              <a:rPr b="1" lang="en-US" sz="1200"/>
              <a:t>#if &lt;condition that can be evaluated by the preprocessor &gt;</a:t>
            </a:r>
            <a:endParaRPr/>
          </a:p>
          <a:p>
            <a:pPr indent="0" lvl="1" marL="596900" rtl="0" algn="l">
              <a:lnSpc>
                <a:spcPct val="90000"/>
              </a:lnSpc>
              <a:spcBef>
                <a:spcPts val="400"/>
              </a:spcBef>
              <a:spcAft>
                <a:spcPts val="0"/>
              </a:spcAft>
              <a:buSzPts val="1400"/>
              <a:buNone/>
            </a:pPr>
            <a:r>
              <a:rPr b="1" lang="en-US" sz="1200"/>
              <a:t>…....</a:t>
            </a:r>
            <a:endParaRPr/>
          </a:p>
          <a:p>
            <a:pPr indent="0" lvl="1" marL="596900" rtl="0" algn="l">
              <a:lnSpc>
                <a:spcPct val="90000"/>
              </a:lnSpc>
              <a:spcBef>
                <a:spcPts val="400"/>
              </a:spcBef>
              <a:spcAft>
                <a:spcPts val="0"/>
              </a:spcAft>
              <a:buSzPts val="1400"/>
              <a:buNone/>
            </a:pPr>
            <a:r>
              <a:rPr b="1" lang="en-US" sz="1200"/>
              <a:t>#endif</a:t>
            </a:r>
            <a:br>
              <a:rPr lang="en-US" sz="1200"/>
            </a:br>
            <a:endParaRPr sz="1200"/>
          </a:p>
          <a:p>
            <a:pPr indent="-228600" lvl="0" marL="457200" rtl="0" algn="l">
              <a:lnSpc>
                <a:spcPct val="90000"/>
              </a:lnSpc>
              <a:spcBef>
                <a:spcPts val="800"/>
              </a:spcBef>
              <a:spcAft>
                <a:spcPts val="0"/>
              </a:spcAft>
              <a:buClr>
                <a:schemeClr val="lt1"/>
              </a:buClr>
              <a:buSzPts val="1400"/>
              <a:buNone/>
            </a:pPr>
            <a:r>
              <a:t/>
            </a:r>
            <a:endParaRPr sz="1200"/>
          </a:p>
          <a:p>
            <a:pPr indent="0" lvl="0" marL="139700" rtl="0" algn="l">
              <a:lnSpc>
                <a:spcPct val="90000"/>
              </a:lnSpc>
              <a:spcBef>
                <a:spcPts val="800"/>
              </a:spcBef>
              <a:spcAft>
                <a:spcPts val="0"/>
              </a:spcAft>
              <a:buSzPts val="1400"/>
              <a:buNone/>
            </a:pPr>
            <a:r>
              <a:t/>
            </a:r>
            <a:endParaRPr b="1" sz="1200">
              <a:latin typeface="Arial"/>
              <a:ea typeface="Arial"/>
              <a:cs typeface="Arial"/>
              <a:sym typeface="Arial"/>
            </a:endParaRPr>
          </a:p>
        </p:txBody>
      </p:sp>
      <p:sp>
        <p:nvSpPr>
          <p:cNvPr id="156" name="Google Shape;156;p12"/>
          <p:cNvSpPr txBox="1"/>
          <p:nvPr/>
        </p:nvSpPr>
        <p:spPr>
          <a:xfrm>
            <a:off x="29497" y="126360"/>
            <a:ext cx="7886700" cy="524096"/>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lt1"/>
              </a:buClr>
              <a:buSzPts val="1400"/>
              <a:buFont typeface="Helvetica Neue"/>
              <a:buNone/>
            </a:pPr>
            <a:r>
              <a:rPr b="1" i="0" lang="en-US" sz="2400" u="none" cap="none" strike="noStrike">
                <a:solidFill>
                  <a:srgbClr val="000000"/>
                </a:solidFill>
                <a:latin typeface="Helvetica Neue"/>
                <a:ea typeface="Helvetica Neue"/>
                <a:cs typeface="Helvetica Neue"/>
                <a:sym typeface="Helvetica Neue"/>
              </a:rPr>
              <a:t>Key considerations while developing code </a:t>
            </a:r>
            <a:r>
              <a:rPr b="1" i="0" lang="en-US" sz="1600" u="none" cap="none" strike="noStrike">
                <a:solidFill>
                  <a:srgbClr val="000000"/>
                </a:solidFill>
                <a:latin typeface="Helvetica Neue"/>
                <a:ea typeface="Helvetica Neue"/>
                <a:cs typeface="Helvetica Neue"/>
                <a:sym typeface="Helvetica Neue"/>
              </a:rPr>
              <a:t>contd...</a:t>
            </a:r>
            <a:endParaRPr b="1" i="0" sz="1600" u="sng" cap="none" strike="noStrike">
              <a:solidFill>
                <a:srgbClr val="000000"/>
              </a:solidFill>
              <a:latin typeface="Helvetica Neue"/>
              <a:ea typeface="Helvetica Neue"/>
              <a:cs typeface="Helvetica Neue"/>
              <a:sym typeface="Helvetica Neue"/>
            </a:endParaRPr>
          </a:p>
        </p:txBody>
      </p:sp>
      <p:grpSp>
        <p:nvGrpSpPr>
          <p:cNvPr id="157" name="Google Shape;157;p12"/>
          <p:cNvGrpSpPr/>
          <p:nvPr/>
        </p:nvGrpSpPr>
        <p:grpSpPr>
          <a:xfrm>
            <a:off x="4472450" y="2245398"/>
            <a:ext cx="4595965" cy="2187712"/>
            <a:chOff x="4481667" y="1895124"/>
            <a:chExt cx="4595965" cy="2187712"/>
          </a:xfrm>
        </p:grpSpPr>
        <p:pic>
          <p:nvPicPr>
            <p:cNvPr id="158" name="Google Shape;158;p12"/>
            <p:cNvPicPr preferRelativeResize="0"/>
            <p:nvPr/>
          </p:nvPicPr>
          <p:blipFill rotWithShape="1">
            <a:blip r:embed="rId3">
              <a:alphaModFix/>
            </a:blip>
            <a:srcRect b="0" l="0" r="0" t="0"/>
            <a:stretch/>
          </p:blipFill>
          <p:spPr>
            <a:xfrm>
              <a:off x="5882763" y="1895124"/>
              <a:ext cx="2743200" cy="1629784"/>
            </a:xfrm>
            <a:prstGeom prst="rect">
              <a:avLst/>
            </a:prstGeom>
            <a:noFill/>
            <a:ln>
              <a:noFill/>
            </a:ln>
          </p:spPr>
        </p:pic>
        <p:sp>
          <p:nvSpPr>
            <p:cNvPr id="159" name="Google Shape;159;p12"/>
            <p:cNvSpPr/>
            <p:nvPr/>
          </p:nvSpPr>
          <p:spPr>
            <a:xfrm>
              <a:off x="6129798" y="2451919"/>
              <a:ext cx="2415048" cy="682112"/>
            </a:xfrm>
            <a:prstGeom prst="rect">
              <a:avLst/>
            </a:prstGeom>
            <a:noFill/>
            <a:ln cap="flat" cmpd="sng" w="25400">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60" name="Google Shape;160;p12"/>
            <p:cNvPicPr preferRelativeResize="0"/>
            <p:nvPr/>
          </p:nvPicPr>
          <p:blipFill rotWithShape="1">
            <a:blip r:embed="rId4">
              <a:alphaModFix/>
            </a:blip>
            <a:srcRect b="0" l="0" r="0" t="0"/>
            <a:stretch/>
          </p:blipFill>
          <p:spPr>
            <a:xfrm>
              <a:off x="4481667" y="3632413"/>
              <a:ext cx="4595965" cy="450423"/>
            </a:xfrm>
            <a:prstGeom prst="rect">
              <a:avLst/>
            </a:prstGeom>
            <a:noFill/>
            <a:ln>
              <a:noFill/>
            </a:ln>
          </p:spPr>
        </p:pic>
      </p:grpSp>
      <p:grpSp>
        <p:nvGrpSpPr>
          <p:cNvPr id="161" name="Google Shape;161;p12"/>
          <p:cNvGrpSpPr/>
          <p:nvPr/>
        </p:nvGrpSpPr>
        <p:grpSpPr>
          <a:xfrm>
            <a:off x="149327" y="2925310"/>
            <a:ext cx="4854063" cy="2090189"/>
            <a:chOff x="149327" y="2925310"/>
            <a:chExt cx="4854063" cy="2090189"/>
          </a:xfrm>
        </p:grpSpPr>
        <p:pic>
          <p:nvPicPr>
            <p:cNvPr id="162" name="Google Shape;162;p12"/>
            <p:cNvPicPr preferRelativeResize="0"/>
            <p:nvPr/>
          </p:nvPicPr>
          <p:blipFill rotWithShape="1">
            <a:blip r:embed="rId5">
              <a:alphaModFix/>
            </a:blip>
            <a:srcRect b="0" l="0" r="0" t="0"/>
            <a:stretch/>
          </p:blipFill>
          <p:spPr>
            <a:xfrm>
              <a:off x="149327" y="2925310"/>
              <a:ext cx="2466668" cy="1505141"/>
            </a:xfrm>
            <a:prstGeom prst="rect">
              <a:avLst/>
            </a:prstGeom>
            <a:noFill/>
            <a:ln>
              <a:noFill/>
            </a:ln>
          </p:spPr>
        </p:pic>
        <p:pic>
          <p:nvPicPr>
            <p:cNvPr id="163" name="Google Shape;163;p12"/>
            <p:cNvPicPr preferRelativeResize="0"/>
            <p:nvPr/>
          </p:nvPicPr>
          <p:blipFill rotWithShape="1">
            <a:blip r:embed="rId6">
              <a:alphaModFix/>
            </a:blip>
            <a:srcRect b="0" l="0" r="0" t="0"/>
            <a:stretch/>
          </p:blipFill>
          <p:spPr>
            <a:xfrm>
              <a:off x="149327" y="4580170"/>
              <a:ext cx="4854063" cy="435329"/>
            </a:xfrm>
            <a:prstGeom prst="rect">
              <a:avLst/>
            </a:prstGeom>
            <a:noFill/>
            <a:ln>
              <a:noFill/>
            </a:ln>
          </p:spPr>
        </p:pic>
        <p:sp>
          <p:nvSpPr>
            <p:cNvPr id="164" name="Google Shape;164;p12"/>
            <p:cNvSpPr/>
            <p:nvPr/>
          </p:nvSpPr>
          <p:spPr>
            <a:xfrm>
              <a:off x="207707" y="3618271"/>
              <a:ext cx="2415048" cy="682112"/>
            </a:xfrm>
            <a:prstGeom prst="rect">
              <a:avLst/>
            </a:prstGeom>
            <a:noFill/>
            <a:ln cap="flat" cmpd="sng" w="25400">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idx="1" type="body"/>
          </p:nvPr>
        </p:nvSpPr>
        <p:spPr>
          <a:xfrm>
            <a:off x="315247" y="770066"/>
            <a:ext cx="8504288" cy="4166738"/>
          </a:xfrm>
          <a:prstGeom prst="rect">
            <a:avLst/>
          </a:prstGeom>
          <a:noFill/>
          <a:ln>
            <a:noFill/>
          </a:ln>
        </p:spPr>
        <p:txBody>
          <a:bodyPr anchorCtr="0" anchor="t" bIns="34275" lIns="68575" spcFirstLastPara="1" rIns="68575" wrap="square" tIns="34275">
            <a:noAutofit/>
          </a:bodyPr>
          <a:lstStyle/>
          <a:p>
            <a:pPr indent="0" lvl="0" marL="139700" rtl="0" algn="l">
              <a:lnSpc>
                <a:spcPct val="90000"/>
              </a:lnSpc>
              <a:spcBef>
                <a:spcPts val="800"/>
              </a:spcBef>
              <a:spcAft>
                <a:spcPts val="0"/>
              </a:spcAft>
              <a:buSzPts val="1400"/>
              <a:buNone/>
            </a:pPr>
            <a:r>
              <a:rPr b="1" lang="en-US" sz="1400">
                <a:latin typeface="Arial"/>
                <a:ea typeface="Arial"/>
                <a:cs typeface="Arial"/>
                <a:sym typeface="Arial"/>
              </a:rPr>
              <a:t>Conditional Compilation</a:t>
            </a:r>
            <a:endParaRPr/>
          </a:p>
          <a:p>
            <a:pPr indent="-317500" lvl="0" marL="457200" rtl="0" algn="l">
              <a:lnSpc>
                <a:spcPct val="90000"/>
              </a:lnSpc>
              <a:spcBef>
                <a:spcPts val="800"/>
              </a:spcBef>
              <a:spcAft>
                <a:spcPts val="0"/>
              </a:spcAft>
              <a:buClr>
                <a:schemeClr val="lt1"/>
              </a:buClr>
              <a:buSzPts val="1400"/>
              <a:buChar char="•"/>
            </a:pPr>
            <a:r>
              <a:rPr b="1" lang="en-US" sz="1200">
                <a:latin typeface="Arial"/>
                <a:ea typeface="Arial"/>
                <a:cs typeface="Arial"/>
                <a:sym typeface="Arial"/>
              </a:rPr>
              <a:t>#else</a:t>
            </a:r>
            <a:endParaRPr b="1" sz="1200">
              <a:latin typeface="Arial"/>
              <a:ea typeface="Arial"/>
              <a:cs typeface="Arial"/>
              <a:sym typeface="Arial"/>
            </a:endParaRPr>
          </a:p>
          <a:p>
            <a:pPr indent="0" lvl="1" marL="914400" rtl="0" algn="l">
              <a:lnSpc>
                <a:spcPct val="90000"/>
              </a:lnSpc>
              <a:spcBef>
                <a:spcPts val="400"/>
              </a:spcBef>
              <a:spcAft>
                <a:spcPts val="0"/>
              </a:spcAft>
              <a:buSzPts val="1400"/>
              <a:buNone/>
            </a:pPr>
            <a:r>
              <a:rPr b="1" lang="en-US" sz="1200">
                <a:latin typeface="Arial"/>
                <a:ea typeface="Arial"/>
                <a:cs typeface="Arial"/>
                <a:sym typeface="Arial"/>
              </a:rPr>
              <a:t>#if</a:t>
            </a:r>
            <a:endParaRPr/>
          </a:p>
          <a:p>
            <a:pPr indent="0" lvl="1" marL="914400" rtl="0" algn="l">
              <a:lnSpc>
                <a:spcPct val="90000"/>
              </a:lnSpc>
              <a:spcBef>
                <a:spcPts val="400"/>
              </a:spcBef>
              <a:spcAft>
                <a:spcPts val="0"/>
              </a:spcAft>
              <a:buSzPts val="1400"/>
              <a:buNone/>
            </a:pPr>
            <a:r>
              <a:rPr b="1" lang="en-US" sz="1200">
                <a:latin typeface="Arial"/>
                <a:ea typeface="Arial"/>
                <a:cs typeface="Arial"/>
                <a:sym typeface="Arial"/>
              </a:rPr>
              <a:t>...</a:t>
            </a:r>
            <a:endParaRPr/>
          </a:p>
          <a:p>
            <a:pPr indent="0" lvl="1" marL="914400" rtl="0" algn="l">
              <a:lnSpc>
                <a:spcPct val="90000"/>
              </a:lnSpc>
              <a:spcBef>
                <a:spcPts val="400"/>
              </a:spcBef>
              <a:spcAft>
                <a:spcPts val="0"/>
              </a:spcAft>
              <a:buSzPts val="1400"/>
              <a:buNone/>
            </a:pPr>
            <a:r>
              <a:rPr b="1" lang="en-US" sz="1200">
                <a:latin typeface="Arial"/>
                <a:ea typeface="Arial"/>
                <a:cs typeface="Arial"/>
                <a:sym typeface="Arial"/>
              </a:rPr>
              <a:t>#elif</a:t>
            </a:r>
            <a:endParaRPr/>
          </a:p>
          <a:p>
            <a:pPr indent="0" lvl="1" marL="914400" rtl="0" algn="l">
              <a:lnSpc>
                <a:spcPct val="90000"/>
              </a:lnSpc>
              <a:spcBef>
                <a:spcPts val="400"/>
              </a:spcBef>
              <a:spcAft>
                <a:spcPts val="0"/>
              </a:spcAft>
              <a:buSzPts val="1400"/>
              <a:buNone/>
            </a:pPr>
            <a:r>
              <a:rPr b="1" lang="en-US" sz="1200">
                <a:latin typeface="Arial"/>
                <a:ea typeface="Arial"/>
                <a:cs typeface="Arial"/>
                <a:sym typeface="Arial"/>
              </a:rPr>
              <a:t>…</a:t>
            </a:r>
            <a:endParaRPr/>
          </a:p>
          <a:p>
            <a:pPr indent="0" lvl="1" marL="914400" rtl="0" algn="l">
              <a:lnSpc>
                <a:spcPct val="90000"/>
              </a:lnSpc>
              <a:spcBef>
                <a:spcPts val="400"/>
              </a:spcBef>
              <a:spcAft>
                <a:spcPts val="0"/>
              </a:spcAft>
              <a:buSzPts val="1400"/>
              <a:buNone/>
            </a:pPr>
            <a:r>
              <a:rPr b="1" lang="en-US" sz="1200">
                <a:latin typeface="Arial"/>
                <a:ea typeface="Arial"/>
                <a:cs typeface="Arial"/>
                <a:sym typeface="Arial"/>
              </a:rPr>
              <a:t>#else</a:t>
            </a:r>
            <a:endParaRPr/>
          </a:p>
          <a:p>
            <a:pPr indent="0" lvl="1" marL="914400" rtl="0" algn="l">
              <a:lnSpc>
                <a:spcPct val="90000"/>
              </a:lnSpc>
              <a:spcBef>
                <a:spcPts val="400"/>
              </a:spcBef>
              <a:spcAft>
                <a:spcPts val="0"/>
              </a:spcAft>
              <a:buSzPts val="1400"/>
              <a:buNone/>
            </a:pPr>
            <a:r>
              <a:rPr b="1" lang="en-US" sz="1200">
                <a:latin typeface="Arial"/>
                <a:ea typeface="Arial"/>
                <a:cs typeface="Arial"/>
                <a:sym typeface="Arial"/>
              </a:rPr>
              <a:t>...</a:t>
            </a:r>
            <a:endParaRPr/>
          </a:p>
          <a:p>
            <a:pPr indent="0" lvl="1" marL="914400" rtl="0" algn="l">
              <a:lnSpc>
                <a:spcPct val="90000"/>
              </a:lnSpc>
              <a:spcBef>
                <a:spcPts val="400"/>
              </a:spcBef>
              <a:spcAft>
                <a:spcPts val="0"/>
              </a:spcAft>
              <a:buSzPts val="1400"/>
              <a:buNone/>
            </a:pPr>
            <a:r>
              <a:rPr b="1" lang="en-US" sz="1200">
                <a:latin typeface="Arial"/>
                <a:ea typeface="Arial"/>
                <a:cs typeface="Arial"/>
                <a:sym typeface="Arial"/>
              </a:rPr>
              <a:t>#endif</a:t>
            </a:r>
            <a:endParaRPr b="1" sz="1200"/>
          </a:p>
          <a:p>
            <a:pPr indent="-228600" lvl="0" marL="457200" rtl="0" algn="just">
              <a:lnSpc>
                <a:spcPct val="90000"/>
              </a:lnSpc>
              <a:spcBef>
                <a:spcPts val="800"/>
              </a:spcBef>
              <a:spcAft>
                <a:spcPts val="0"/>
              </a:spcAft>
              <a:buSzPts val="1400"/>
              <a:buNone/>
            </a:pPr>
            <a:r>
              <a:t/>
            </a:r>
            <a:endParaRPr b="1" sz="1200"/>
          </a:p>
          <a:p>
            <a:pPr indent="-228600" lvl="0" marL="457200" rtl="0" algn="just">
              <a:lnSpc>
                <a:spcPct val="90000"/>
              </a:lnSpc>
              <a:spcBef>
                <a:spcPts val="800"/>
              </a:spcBef>
              <a:spcAft>
                <a:spcPts val="0"/>
              </a:spcAft>
              <a:buSzPts val="1400"/>
              <a:buNone/>
            </a:pPr>
            <a:r>
              <a:t/>
            </a:r>
            <a:endParaRPr b="1" sz="1200"/>
          </a:p>
          <a:p>
            <a:pPr indent="-317500" lvl="0" marL="457200" rtl="0" algn="just">
              <a:lnSpc>
                <a:spcPct val="90000"/>
              </a:lnSpc>
              <a:spcBef>
                <a:spcPts val="800"/>
              </a:spcBef>
              <a:spcAft>
                <a:spcPts val="0"/>
              </a:spcAft>
              <a:buSzPts val="1400"/>
              <a:buChar char="•"/>
            </a:pPr>
            <a:r>
              <a:rPr b="1" lang="en-US" sz="1200"/>
              <a:t>#ifdef </a:t>
            </a:r>
            <a:r>
              <a:rPr lang="en-US" sz="1200"/>
              <a:t>means "if defined", and is terminated by an #endif.</a:t>
            </a:r>
            <a:endParaRPr/>
          </a:p>
          <a:p>
            <a:pPr indent="-317500" lvl="0" marL="457200" rtl="0" algn="just">
              <a:lnSpc>
                <a:spcPct val="90000"/>
              </a:lnSpc>
              <a:spcBef>
                <a:spcPts val="800"/>
              </a:spcBef>
              <a:spcAft>
                <a:spcPts val="0"/>
              </a:spcAft>
              <a:buSzPts val="1400"/>
              <a:buChar char="•"/>
            </a:pPr>
            <a:r>
              <a:rPr b="1" lang="en-US" sz="1200"/>
              <a:t>#indef</a:t>
            </a:r>
            <a:r>
              <a:rPr lang="en-US" sz="1200"/>
              <a:t> means "if not defined".</a:t>
            </a:r>
            <a:endParaRPr/>
          </a:p>
          <a:p>
            <a:pPr indent="-317500" lvl="0" marL="457200" rtl="0" algn="just">
              <a:lnSpc>
                <a:spcPct val="90000"/>
              </a:lnSpc>
              <a:spcBef>
                <a:spcPts val="800"/>
              </a:spcBef>
              <a:spcAft>
                <a:spcPts val="0"/>
              </a:spcAft>
              <a:buSzPts val="1400"/>
              <a:buChar char="•"/>
            </a:pPr>
            <a:r>
              <a:rPr b="1" lang="en-US" sz="1200"/>
              <a:t>#undef </a:t>
            </a:r>
            <a:r>
              <a:rPr lang="en-US" sz="1200"/>
              <a:t>removes a previously defined definition.</a:t>
            </a:r>
            <a:endParaRPr/>
          </a:p>
          <a:p>
            <a:pPr indent="-317500" lvl="0" marL="457200" rtl="0" algn="just">
              <a:lnSpc>
                <a:spcPct val="90000"/>
              </a:lnSpc>
              <a:spcBef>
                <a:spcPts val="800"/>
              </a:spcBef>
              <a:spcAft>
                <a:spcPts val="0"/>
              </a:spcAft>
              <a:buSzPts val="1400"/>
              <a:buChar char="•"/>
            </a:pPr>
            <a:r>
              <a:rPr b="1" lang="en-US" sz="1200"/>
              <a:t>#pragma</a:t>
            </a:r>
            <a:r>
              <a:rPr lang="en-US" sz="1200"/>
              <a:t> directive is an implementation-defined directive which allows the various instructions to be given to the compiler.</a:t>
            </a:r>
            <a:endParaRPr/>
          </a:p>
          <a:p>
            <a:pPr indent="0" lvl="1" marL="914400" rtl="0" algn="l">
              <a:lnSpc>
                <a:spcPct val="90000"/>
              </a:lnSpc>
              <a:spcBef>
                <a:spcPts val="400"/>
              </a:spcBef>
              <a:spcAft>
                <a:spcPts val="0"/>
              </a:spcAft>
              <a:buSzPts val="1400"/>
              <a:buNone/>
            </a:pPr>
            <a:br>
              <a:rPr lang="en-US"/>
            </a:br>
            <a:br>
              <a:rPr b="1" lang="en-US" sz="1200">
                <a:latin typeface="Arial"/>
                <a:ea typeface="Arial"/>
                <a:cs typeface="Arial"/>
                <a:sym typeface="Arial"/>
              </a:rPr>
            </a:br>
            <a:endParaRPr b="1" sz="1200"/>
          </a:p>
          <a:p>
            <a:pPr indent="-228600" lvl="0" marL="457200" rtl="0" algn="l">
              <a:lnSpc>
                <a:spcPct val="90000"/>
              </a:lnSpc>
              <a:spcBef>
                <a:spcPts val="800"/>
              </a:spcBef>
              <a:spcAft>
                <a:spcPts val="0"/>
              </a:spcAft>
              <a:buClr>
                <a:schemeClr val="lt1"/>
              </a:buClr>
              <a:buSzPts val="1400"/>
              <a:buNone/>
            </a:pPr>
            <a:r>
              <a:t/>
            </a:r>
            <a:endParaRPr sz="1200"/>
          </a:p>
          <a:p>
            <a:pPr indent="0" lvl="0" marL="139700" rtl="0" algn="l">
              <a:lnSpc>
                <a:spcPct val="90000"/>
              </a:lnSpc>
              <a:spcBef>
                <a:spcPts val="800"/>
              </a:spcBef>
              <a:spcAft>
                <a:spcPts val="0"/>
              </a:spcAft>
              <a:buSzPts val="1400"/>
              <a:buNone/>
            </a:pPr>
            <a:r>
              <a:t/>
            </a:r>
            <a:endParaRPr b="1" sz="1200">
              <a:latin typeface="Arial"/>
              <a:ea typeface="Arial"/>
              <a:cs typeface="Arial"/>
              <a:sym typeface="Arial"/>
            </a:endParaRPr>
          </a:p>
        </p:txBody>
      </p:sp>
      <p:sp>
        <p:nvSpPr>
          <p:cNvPr id="170" name="Google Shape;170;p13"/>
          <p:cNvSpPr txBox="1"/>
          <p:nvPr/>
        </p:nvSpPr>
        <p:spPr>
          <a:xfrm>
            <a:off x="29497" y="126360"/>
            <a:ext cx="7886700" cy="524096"/>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lt1"/>
              </a:buClr>
              <a:buSzPts val="1400"/>
              <a:buFont typeface="Helvetica Neue"/>
              <a:buNone/>
            </a:pPr>
            <a:r>
              <a:rPr b="1" i="0" lang="en-US" sz="2400" u="none" cap="none" strike="noStrike">
                <a:solidFill>
                  <a:srgbClr val="000000"/>
                </a:solidFill>
                <a:latin typeface="Helvetica Neue"/>
                <a:ea typeface="Helvetica Neue"/>
                <a:cs typeface="Helvetica Neue"/>
                <a:sym typeface="Helvetica Neue"/>
              </a:rPr>
              <a:t>Key considerations while developing code </a:t>
            </a:r>
            <a:r>
              <a:rPr b="1" i="0" lang="en-US" sz="1600" u="none" cap="none" strike="noStrike">
                <a:solidFill>
                  <a:srgbClr val="000000"/>
                </a:solidFill>
                <a:latin typeface="Helvetica Neue"/>
                <a:ea typeface="Helvetica Neue"/>
                <a:cs typeface="Helvetica Neue"/>
                <a:sym typeface="Helvetica Neue"/>
              </a:rPr>
              <a:t>contd...</a:t>
            </a:r>
            <a:endParaRPr b="1" i="0" sz="1600" u="sng" cap="none" strike="noStrike">
              <a:solidFill>
                <a:srgbClr val="000000"/>
              </a:solidFill>
              <a:latin typeface="Helvetica Neue"/>
              <a:ea typeface="Helvetica Neue"/>
              <a:cs typeface="Helvetica Neue"/>
              <a:sym typeface="Helvetica Neue"/>
            </a:endParaRPr>
          </a:p>
        </p:txBody>
      </p:sp>
      <p:grpSp>
        <p:nvGrpSpPr>
          <p:cNvPr id="171" name="Google Shape;171;p13"/>
          <p:cNvGrpSpPr/>
          <p:nvPr/>
        </p:nvGrpSpPr>
        <p:grpSpPr>
          <a:xfrm>
            <a:off x="3564067" y="894426"/>
            <a:ext cx="5462782" cy="2306622"/>
            <a:chOff x="2822473" y="654765"/>
            <a:chExt cx="5637571" cy="2400713"/>
          </a:xfrm>
        </p:grpSpPr>
        <p:pic>
          <p:nvPicPr>
            <p:cNvPr id="172" name="Google Shape;172;p13"/>
            <p:cNvPicPr preferRelativeResize="0"/>
            <p:nvPr/>
          </p:nvPicPr>
          <p:blipFill rotWithShape="1">
            <a:blip r:embed="rId3">
              <a:alphaModFix/>
            </a:blip>
            <a:srcRect b="0" l="0" r="0" t="0"/>
            <a:stretch/>
          </p:blipFill>
          <p:spPr>
            <a:xfrm>
              <a:off x="4186697" y="654765"/>
              <a:ext cx="2439015" cy="1806067"/>
            </a:xfrm>
            <a:prstGeom prst="rect">
              <a:avLst/>
            </a:prstGeom>
            <a:noFill/>
            <a:ln>
              <a:noFill/>
            </a:ln>
          </p:spPr>
        </p:pic>
        <p:pic>
          <p:nvPicPr>
            <p:cNvPr id="173" name="Google Shape;173;p13"/>
            <p:cNvPicPr preferRelativeResize="0"/>
            <p:nvPr/>
          </p:nvPicPr>
          <p:blipFill rotWithShape="1">
            <a:blip r:embed="rId4">
              <a:alphaModFix/>
            </a:blip>
            <a:srcRect b="0" l="0" r="0" t="0"/>
            <a:stretch/>
          </p:blipFill>
          <p:spPr>
            <a:xfrm>
              <a:off x="2822473" y="2521257"/>
              <a:ext cx="5637571" cy="534221"/>
            </a:xfrm>
            <a:prstGeom prst="rect">
              <a:avLst/>
            </a:prstGeom>
            <a:noFill/>
            <a:ln>
              <a:noFill/>
            </a:ln>
          </p:spPr>
        </p:pic>
      </p:grpSp>
      <p:sp>
        <p:nvSpPr>
          <p:cNvPr id="174" name="Google Shape;174;p13"/>
          <p:cNvSpPr/>
          <p:nvPr/>
        </p:nvSpPr>
        <p:spPr>
          <a:xfrm>
            <a:off x="4862667" y="1424448"/>
            <a:ext cx="2415048" cy="940208"/>
          </a:xfrm>
          <a:prstGeom prst="rect">
            <a:avLst/>
          </a:prstGeom>
          <a:noFill/>
          <a:ln cap="flat" cmpd="sng" w="25400">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idx="1" type="body"/>
          </p:nvPr>
        </p:nvSpPr>
        <p:spPr>
          <a:xfrm>
            <a:off x="57150" y="558058"/>
            <a:ext cx="8504288" cy="4166738"/>
          </a:xfrm>
          <a:prstGeom prst="rect">
            <a:avLst/>
          </a:prstGeom>
          <a:noFill/>
          <a:ln>
            <a:noFill/>
          </a:ln>
        </p:spPr>
        <p:txBody>
          <a:bodyPr anchorCtr="0" anchor="t" bIns="34275" lIns="68575" spcFirstLastPara="1" rIns="68575" wrap="square" tIns="34275">
            <a:noAutofit/>
          </a:bodyPr>
          <a:lstStyle/>
          <a:p>
            <a:pPr indent="0" lvl="0" marL="139700" rtl="0" algn="l">
              <a:lnSpc>
                <a:spcPct val="90000"/>
              </a:lnSpc>
              <a:spcBef>
                <a:spcPts val="800"/>
              </a:spcBef>
              <a:spcAft>
                <a:spcPts val="0"/>
              </a:spcAft>
              <a:buSzPts val="1400"/>
              <a:buNone/>
            </a:pPr>
            <a:r>
              <a:rPr b="1" lang="en-US" sz="1400">
                <a:latin typeface="Arial"/>
                <a:ea typeface="Arial"/>
                <a:cs typeface="Arial"/>
                <a:sym typeface="Arial"/>
              </a:rPr>
              <a:t>Conditional Compilation</a:t>
            </a:r>
            <a:endParaRPr/>
          </a:p>
          <a:p>
            <a:pPr indent="-317500" lvl="0" marL="457200" rtl="0" algn="l">
              <a:lnSpc>
                <a:spcPct val="90000"/>
              </a:lnSpc>
              <a:spcBef>
                <a:spcPts val="800"/>
              </a:spcBef>
              <a:spcAft>
                <a:spcPts val="0"/>
              </a:spcAft>
              <a:buClr>
                <a:schemeClr val="lt1"/>
              </a:buClr>
              <a:buSzPts val="1400"/>
              <a:buChar char="•"/>
            </a:pPr>
            <a:r>
              <a:rPr lang="en-US" sz="1200"/>
              <a:t>There are several reasons to use conditional compilation in your program:</a:t>
            </a:r>
            <a:endParaRPr/>
          </a:p>
          <a:p>
            <a:pPr indent="-317500" lvl="1" marL="914400" rtl="0" algn="l">
              <a:lnSpc>
                <a:spcPct val="90000"/>
              </a:lnSpc>
              <a:spcBef>
                <a:spcPts val="400"/>
              </a:spcBef>
              <a:spcAft>
                <a:spcPts val="0"/>
              </a:spcAft>
              <a:buSzPts val="1400"/>
              <a:buChar char="•"/>
            </a:pPr>
            <a:r>
              <a:rPr lang="en-US" sz="1200"/>
              <a:t>Code shall never be commented out, even temporarily.</a:t>
            </a:r>
            <a:endParaRPr/>
          </a:p>
          <a:p>
            <a:pPr indent="0" lvl="2" marL="1371600" rtl="0" algn="l">
              <a:lnSpc>
                <a:spcPct val="90000"/>
              </a:lnSpc>
              <a:spcBef>
                <a:spcPts val="400"/>
              </a:spcBef>
              <a:spcAft>
                <a:spcPts val="0"/>
              </a:spcAft>
              <a:buSzPts val="1400"/>
              <a:buNone/>
            </a:pPr>
            <a:r>
              <a:rPr lang="en-US" sz="1200"/>
              <a:t> To temporarily disable a block of code, use the preprocessor’s conditional compilation feature (e.g., #if 0 … #endif).</a:t>
            </a:r>
            <a:endParaRPr/>
          </a:p>
          <a:p>
            <a:pPr indent="-317500" lvl="1" marL="914400" rtl="0" algn="l">
              <a:lnSpc>
                <a:spcPct val="90000"/>
              </a:lnSpc>
              <a:spcBef>
                <a:spcPts val="400"/>
              </a:spcBef>
              <a:spcAft>
                <a:spcPts val="0"/>
              </a:spcAft>
              <a:buSzPts val="1400"/>
              <a:buChar char="•"/>
            </a:pPr>
            <a:r>
              <a:rPr lang="en-US" sz="1200"/>
              <a:t>Your program may require different code depending on which device or architecture you use. </a:t>
            </a:r>
            <a:endParaRPr/>
          </a:p>
          <a:p>
            <a:pPr indent="0" lvl="2" marL="1371600" rtl="0" algn="l">
              <a:lnSpc>
                <a:spcPct val="90000"/>
              </a:lnSpc>
              <a:spcBef>
                <a:spcPts val="400"/>
              </a:spcBef>
              <a:spcAft>
                <a:spcPts val="0"/>
              </a:spcAft>
              <a:buSzPts val="1400"/>
              <a:buNone/>
            </a:pPr>
            <a:r>
              <a:rPr lang="en-US" sz="1200"/>
              <a:t>In some cases, library routines may exist in one configuration that do not exist in another. </a:t>
            </a:r>
            <a:endParaRPr/>
          </a:p>
          <a:p>
            <a:pPr indent="0" lvl="2" marL="1371600" rtl="0" algn="l">
              <a:lnSpc>
                <a:spcPct val="90000"/>
              </a:lnSpc>
              <a:spcBef>
                <a:spcPts val="400"/>
              </a:spcBef>
              <a:spcAft>
                <a:spcPts val="0"/>
              </a:spcAft>
              <a:buSzPts val="1400"/>
              <a:buNone/>
            </a:pPr>
            <a:r>
              <a:rPr lang="en-US" sz="1200"/>
              <a:t>Conditional compilation allows you to handle such a situation by substituting alternate functions with the unavailable library routines.</a:t>
            </a:r>
            <a:endParaRPr/>
          </a:p>
          <a:p>
            <a:pPr indent="-171450" lvl="1" marL="768350" rtl="0" algn="l">
              <a:lnSpc>
                <a:spcPct val="90000"/>
              </a:lnSpc>
              <a:spcBef>
                <a:spcPts val="400"/>
              </a:spcBef>
              <a:spcAft>
                <a:spcPts val="0"/>
              </a:spcAft>
              <a:buSzPts val="1400"/>
              <a:buChar char="•"/>
            </a:pPr>
            <a:r>
              <a:rPr lang="en-US" sz="1200"/>
              <a:t>Many complex functions require comprehensive test code to verify or validate I/O and proper operation. </a:t>
            </a:r>
            <a:endParaRPr/>
          </a:p>
          <a:p>
            <a:pPr indent="0" lvl="2" marL="1225550" rtl="0" algn="l">
              <a:lnSpc>
                <a:spcPct val="90000"/>
              </a:lnSpc>
              <a:spcBef>
                <a:spcPts val="400"/>
              </a:spcBef>
              <a:spcAft>
                <a:spcPts val="0"/>
              </a:spcAft>
              <a:buSzPts val="1400"/>
              <a:buNone/>
            </a:pPr>
            <a:r>
              <a:rPr lang="en-US" sz="1200"/>
              <a:t>Intermediate values may be tested and output as well. </a:t>
            </a:r>
            <a:endParaRPr/>
          </a:p>
          <a:p>
            <a:pPr indent="0" lvl="2" marL="1225550" rtl="0" algn="l">
              <a:lnSpc>
                <a:spcPct val="90000"/>
              </a:lnSpc>
              <a:spcBef>
                <a:spcPts val="400"/>
              </a:spcBef>
              <a:spcAft>
                <a:spcPts val="0"/>
              </a:spcAft>
              <a:buSzPts val="1400"/>
              <a:buNone/>
            </a:pPr>
            <a:r>
              <a:rPr lang="en-US" sz="1200"/>
              <a:t>After verification, you may wish to retain the test cases for future reference. </a:t>
            </a:r>
            <a:endParaRPr/>
          </a:p>
          <a:p>
            <a:pPr indent="0" lvl="2" marL="1225550" rtl="0" algn="l">
              <a:lnSpc>
                <a:spcPct val="90000"/>
              </a:lnSpc>
              <a:spcBef>
                <a:spcPts val="400"/>
              </a:spcBef>
              <a:spcAft>
                <a:spcPts val="0"/>
              </a:spcAft>
              <a:buSzPts val="1400"/>
              <a:buNone/>
            </a:pPr>
            <a:r>
              <a:rPr lang="en-US" sz="1200"/>
              <a:t>You can include them in conditional blocks you control with a macro. For example:</a:t>
            </a:r>
            <a:br>
              <a:rPr lang="en-US" sz="1200"/>
            </a:br>
            <a:endParaRPr sz="1200"/>
          </a:p>
          <a:p>
            <a:pPr indent="-228600" lvl="0" marL="457200" rtl="0" algn="l">
              <a:lnSpc>
                <a:spcPct val="90000"/>
              </a:lnSpc>
              <a:spcBef>
                <a:spcPts val="800"/>
              </a:spcBef>
              <a:spcAft>
                <a:spcPts val="0"/>
              </a:spcAft>
              <a:buClr>
                <a:schemeClr val="lt1"/>
              </a:buClr>
              <a:buSzPts val="1400"/>
              <a:buNone/>
            </a:pPr>
            <a:r>
              <a:t/>
            </a:r>
            <a:endParaRPr sz="1200"/>
          </a:p>
          <a:p>
            <a:pPr indent="0" lvl="0" marL="139700" rtl="0" algn="l">
              <a:lnSpc>
                <a:spcPct val="90000"/>
              </a:lnSpc>
              <a:spcBef>
                <a:spcPts val="800"/>
              </a:spcBef>
              <a:spcAft>
                <a:spcPts val="0"/>
              </a:spcAft>
              <a:buSzPts val="1400"/>
              <a:buNone/>
            </a:pPr>
            <a:r>
              <a:t/>
            </a:r>
            <a:endParaRPr b="1" sz="1200">
              <a:latin typeface="Arial"/>
              <a:ea typeface="Arial"/>
              <a:cs typeface="Arial"/>
              <a:sym typeface="Arial"/>
            </a:endParaRPr>
          </a:p>
        </p:txBody>
      </p:sp>
      <p:sp>
        <p:nvSpPr>
          <p:cNvPr id="180" name="Google Shape;180;p14"/>
          <p:cNvSpPr txBox="1"/>
          <p:nvPr/>
        </p:nvSpPr>
        <p:spPr>
          <a:xfrm>
            <a:off x="29497" y="126360"/>
            <a:ext cx="7886700" cy="524096"/>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lt1"/>
              </a:buClr>
              <a:buSzPts val="1400"/>
              <a:buFont typeface="Helvetica Neue"/>
              <a:buNone/>
            </a:pPr>
            <a:r>
              <a:rPr b="1" i="0" lang="en-US" sz="2400" u="none" cap="none" strike="noStrike">
                <a:solidFill>
                  <a:srgbClr val="000000"/>
                </a:solidFill>
                <a:latin typeface="Helvetica Neue"/>
                <a:ea typeface="Helvetica Neue"/>
                <a:cs typeface="Helvetica Neue"/>
                <a:sym typeface="Helvetica Neue"/>
              </a:rPr>
              <a:t>Key considerations while developing code </a:t>
            </a:r>
            <a:r>
              <a:rPr b="1" i="0" lang="en-US" sz="1600" u="none" cap="none" strike="noStrike">
                <a:solidFill>
                  <a:srgbClr val="000000"/>
                </a:solidFill>
                <a:latin typeface="Helvetica Neue"/>
                <a:ea typeface="Helvetica Neue"/>
                <a:cs typeface="Helvetica Neue"/>
                <a:sym typeface="Helvetica Neue"/>
              </a:rPr>
              <a:t>contd...</a:t>
            </a:r>
            <a:endParaRPr b="1" i="0" sz="1600" u="sng" cap="none" strike="noStrike">
              <a:solidFill>
                <a:srgbClr val="000000"/>
              </a:solidFill>
              <a:latin typeface="Helvetica Neue"/>
              <a:ea typeface="Helvetica Neue"/>
              <a:cs typeface="Helvetica Neue"/>
              <a:sym typeface="Helvetica Neue"/>
            </a:endParaRPr>
          </a:p>
        </p:txBody>
      </p:sp>
      <p:pic>
        <p:nvPicPr>
          <p:cNvPr id="181" name="Google Shape;181;p14"/>
          <p:cNvPicPr preferRelativeResize="0"/>
          <p:nvPr/>
        </p:nvPicPr>
        <p:blipFill rotWithShape="1">
          <a:blip r:embed="rId3">
            <a:alphaModFix/>
          </a:blip>
          <a:srcRect b="0" l="0" r="0" t="0"/>
          <a:stretch/>
        </p:blipFill>
        <p:spPr>
          <a:xfrm>
            <a:off x="3357101" y="3506621"/>
            <a:ext cx="2494322" cy="1633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ph type="title"/>
          </p:nvPr>
        </p:nvSpPr>
        <p:spPr>
          <a:xfrm>
            <a:off x="112456" y="144796"/>
            <a:ext cx="7886700" cy="367394"/>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Secure and Safe Coding</a:t>
            </a:r>
            <a:endParaRPr b="1"/>
          </a:p>
        </p:txBody>
      </p:sp>
      <p:sp>
        <p:nvSpPr>
          <p:cNvPr id="187" name="Google Shape;187;p15"/>
          <p:cNvSpPr txBox="1"/>
          <p:nvPr>
            <p:ph idx="1" type="body"/>
          </p:nvPr>
        </p:nvSpPr>
        <p:spPr>
          <a:xfrm>
            <a:off x="84804" y="419791"/>
            <a:ext cx="8753166" cy="4406399"/>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b="1" lang="en-US" sz="1600"/>
              <a:t>Scope Rules:</a:t>
            </a:r>
            <a:endParaRPr/>
          </a:p>
          <a:p>
            <a:pPr indent="0" lvl="0" marL="0" rtl="0" algn="l">
              <a:lnSpc>
                <a:spcPct val="90000"/>
              </a:lnSpc>
              <a:spcBef>
                <a:spcPts val="800"/>
              </a:spcBef>
              <a:spcAft>
                <a:spcPts val="0"/>
              </a:spcAft>
              <a:buSzPts val="1400"/>
              <a:buNone/>
            </a:pPr>
            <a:r>
              <a:rPr b="1" lang="en-US" sz="1200"/>
              <a:t>Scope = Lifetime</a:t>
            </a:r>
            <a:endParaRPr/>
          </a:p>
          <a:p>
            <a:pPr indent="-171450" lvl="0" marL="171450" rtl="0" algn="l">
              <a:lnSpc>
                <a:spcPct val="90000"/>
              </a:lnSpc>
              <a:spcBef>
                <a:spcPts val="800"/>
              </a:spcBef>
              <a:spcAft>
                <a:spcPts val="0"/>
              </a:spcAft>
              <a:buSzPts val="1400"/>
              <a:buChar char="•"/>
            </a:pPr>
            <a:r>
              <a:rPr lang="en-US" sz="1200"/>
              <a:t>The area under which a variable or function is applicable.</a:t>
            </a:r>
            <a:endParaRPr/>
          </a:p>
          <a:p>
            <a:pPr indent="-171450" lvl="0" marL="171450" rtl="0" algn="l">
              <a:lnSpc>
                <a:spcPct val="90000"/>
              </a:lnSpc>
              <a:spcBef>
                <a:spcPts val="800"/>
              </a:spcBef>
              <a:spcAft>
                <a:spcPts val="0"/>
              </a:spcAft>
              <a:buSzPts val="1400"/>
              <a:buChar char="•"/>
            </a:pPr>
            <a:r>
              <a:rPr lang="en-US" sz="1200"/>
              <a:t>Variables and functions should be declared in the minimum scope from which all references to the identifier are still possible.</a:t>
            </a:r>
            <a:endParaRPr/>
          </a:p>
          <a:p>
            <a:pPr indent="-171450" lvl="0" marL="171450" rtl="0" algn="l">
              <a:lnSpc>
                <a:spcPct val="90000"/>
              </a:lnSpc>
              <a:spcBef>
                <a:spcPts val="800"/>
              </a:spcBef>
              <a:spcAft>
                <a:spcPts val="0"/>
              </a:spcAft>
              <a:buSzPts val="1400"/>
              <a:buChar char="•"/>
            </a:pPr>
            <a:r>
              <a:rPr lang="en-US" sz="1200"/>
              <a:t>When a larger scope than necessary is used, code becomes less readable, harder to maintain, and more likely to reference unintended variables</a:t>
            </a:r>
            <a:endParaRPr/>
          </a:p>
          <a:p>
            <a:pPr indent="0" lvl="0" marL="0" rtl="0" algn="l">
              <a:lnSpc>
                <a:spcPct val="90000"/>
              </a:lnSpc>
              <a:spcBef>
                <a:spcPts val="800"/>
              </a:spcBef>
              <a:spcAft>
                <a:spcPts val="0"/>
              </a:spcAft>
              <a:buSzPts val="1400"/>
              <a:buNone/>
            </a:pPr>
            <a:r>
              <a:t/>
            </a:r>
            <a:endParaRPr sz="1200"/>
          </a:p>
        </p:txBody>
      </p:sp>
      <p:graphicFrame>
        <p:nvGraphicFramePr>
          <p:cNvPr id="188" name="Google Shape;188;p15"/>
          <p:cNvGraphicFramePr/>
          <p:nvPr/>
        </p:nvGraphicFramePr>
        <p:xfrm>
          <a:off x="193571" y="2177477"/>
          <a:ext cx="3000000" cy="3000000"/>
        </p:xfrm>
        <a:graphic>
          <a:graphicData uri="http://schemas.openxmlformats.org/drawingml/2006/table">
            <a:tbl>
              <a:tblPr bandRow="1" firstRow="1">
                <a:noFill/>
                <a:tableStyleId>{F4A13984-F5FD-42A7-ABF3-6A57AB197D9C}</a:tableStyleId>
              </a:tblPr>
              <a:tblGrid>
                <a:gridCol w="1797450"/>
                <a:gridCol w="6839550"/>
              </a:tblGrid>
              <a:tr h="351475">
                <a:tc>
                  <a:txBody>
                    <a:bodyPr/>
                    <a:lstStyle/>
                    <a:p>
                      <a:pPr indent="0" lvl="0" marL="0" marR="0" rtl="0" algn="ctr">
                        <a:lnSpc>
                          <a:spcPct val="100000"/>
                        </a:lnSpc>
                        <a:spcBef>
                          <a:spcPts val="0"/>
                        </a:spcBef>
                        <a:spcAft>
                          <a:spcPts val="0"/>
                        </a:spcAft>
                        <a:buNone/>
                      </a:pPr>
                      <a:r>
                        <a:rPr lang="en-US" sz="1000" u="none" cap="none" strike="noStrike"/>
                        <a:t>Scope</a:t>
                      </a:r>
                      <a:endParaRPr sz="1000" u="none" cap="none" strike="noStrike"/>
                    </a:p>
                  </a:txBody>
                  <a:tcPr marT="95250" marB="95250" marR="95250" marL="95250" anchor="ctr"/>
                </a:tc>
                <a:tc>
                  <a:txBody>
                    <a:bodyPr/>
                    <a:lstStyle/>
                    <a:p>
                      <a:pPr indent="0" lvl="0" marL="0" marR="0" rtl="0" algn="ctr">
                        <a:lnSpc>
                          <a:spcPct val="100000"/>
                        </a:lnSpc>
                        <a:spcBef>
                          <a:spcPts val="0"/>
                        </a:spcBef>
                        <a:spcAft>
                          <a:spcPts val="0"/>
                        </a:spcAft>
                        <a:buNone/>
                      </a:pPr>
                      <a:r>
                        <a:rPr lang="en-US" sz="1000" u="none" cap="none" strike="noStrike"/>
                        <a:t>Meaning</a:t>
                      </a:r>
                      <a:endParaRPr sz="1000" u="none" cap="none" strike="noStrike"/>
                    </a:p>
                  </a:txBody>
                  <a:tcPr marT="95250" marB="95250" marR="95250" marL="95250" anchor="ctr"/>
                </a:tc>
              </a:tr>
              <a:tr h="737425">
                <a:tc>
                  <a:txBody>
                    <a:bodyPr/>
                    <a:lstStyle/>
                    <a:p>
                      <a:pPr indent="0" lvl="0" marL="0" marR="0" rtl="0" algn="l">
                        <a:lnSpc>
                          <a:spcPct val="100000"/>
                        </a:lnSpc>
                        <a:spcBef>
                          <a:spcPts val="0"/>
                        </a:spcBef>
                        <a:spcAft>
                          <a:spcPts val="0"/>
                        </a:spcAft>
                        <a:buNone/>
                      </a:pPr>
                      <a:r>
                        <a:rPr lang="en-US" sz="1000" u="none" cap="none" strike="noStrike"/>
                        <a:t>File Scope</a:t>
                      </a:r>
                      <a:endParaRPr sz="1000" u="none" cap="none" strike="noStrike"/>
                    </a:p>
                  </a:txBody>
                  <a:tcPr marT="133350" marB="133350" marR="95250" marL="95250" anchor="ctr"/>
                </a:tc>
                <a:tc>
                  <a:txBody>
                    <a:bodyPr/>
                    <a:lstStyle/>
                    <a:p>
                      <a:pPr indent="0" lvl="0" marL="0" marR="0" rtl="0" algn="l">
                        <a:lnSpc>
                          <a:spcPct val="100000"/>
                        </a:lnSpc>
                        <a:spcBef>
                          <a:spcPts val="0"/>
                        </a:spcBef>
                        <a:spcAft>
                          <a:spcPts val="0"/>
                        </a:spcAft>
                        <a:buNone/>
                      </a:pPr>
                      <a:r>
                        <a:rPr lang="en-US" sz="1000" u="none" cap="none" strike="noStrike"/>
                        <a:t>Scope of a Identifier starts at the beginning of the file and ends at the end of the file. It refers to only those Identifiers that are declared outside of all functions. The Identifiers of File scope are visible all over the file Identifiers having file scope are global</a:t>
                      </a:r>
                      <a:endParaRPr sz="1000" u="none" cap="none" strike="noStrike"/>
                    </a:p>
                  </a:txBody>
                  <a:tcPr marT="133350" marB="133350" marR="95250" marL="95250" anchor="ctr"/>
                </a:tc>
              </a:tr>
              <a:tr h="580725">
                <a:tc>
                  <a:txBody>
                    <a:bodyPr/>
                    <a:lstStyle/>
                    <a:p>
                      <a:pPr indent="0" lvl="0" marL="0" marR="0" rtl="0" algn="l">
                        <a:lnSpc>
                          <a:spcPct val="100000"/>
                        </a:lnSpc>
                        <a:spcBef>
                          <a:spcPts val="0"/>
                        </a:spcBef>
                        <a:spcAft>
                          <a:spcPts val="0"/>
                        </a:spcAft>
                        <a:buNone/>
                      </a:pPr>
                      <a:r>
                        <a:rPr lang="en-US" sz="1000" u="none" cap="none" strike="noStrike"/>
                        <a:t>Block Scope</a:t>
                      </a:r>
                      <a:endParaRPr sz="1000" u="none" cap="none" strike="noStrike"/>
                    </a:p>
                  </a:txBody>
                  <a:tcPr marT="133350" marB="133350" marR="95250" marL="95250" anchor="ctr"/>
                </a:tc>
                <a:tc>
                  <a:txBody>
                    <a:bodyPr/>
                    <a:lstStyle/>
                    <a:p>
                      <a:pPr indent="0" lvl="0" marL="0" marR="0" rtl="0" algn="l">
                        <a:lnSpc>
                          <a:spcPct val="100000"/>
                        </a:lnSpc>
                        <a:spcBef>
                          <a:spcPts val="0"/>
                        </a:spcBef>
                        <a:spcAft>
                          <a:spcPts val="0"/>
                        </a:spcAft>
                        <a:buNone/>
                      </a:pPr>
                      <a:r>
                        <a:rPr lang="en-US" sz="1000" u="none" cap="none" strike="noStrike"/>
                        <a:t>Scope of a Identifier begins at opening of the block / ‘{‘ and ends at the end of the block / ‘}’. Identifiers with block scope are local to their block</a:t>
                      </a:r>
                      <a:endParaRPr sz="1000" u="none" cap="none" strike="noStrike"/>
                    </a:p>
                  </a:txBody>
                  <a:tcPr marT="133350" marB="133350" marR="95250" marL="95250" anchor="ctr"/>
                </a:tc>
              </a:tr>
              <a:tr h="425475">
                <a:tc>
                  <a:txBody>
                    <a:bodyPr/>
                    <a:lstStyle/>
                    <a:p>
                      <a:pPr indent="0" lvl="0" marL="0" marR="0" rtl="0" algn="l">
                        <a:lnSpc>
                          <a:spcPct val="100000"/>
                        </a:lnSpc>
                        <a:spcBef>
                          <a:spcPts val="0"/>
                        </a:spcBef>
                        <a:spcAft>
                          <a:spcPts val="0"/>
                        </a:spcAft>
                        <a:buNone/>
                      </a:pPr>
                      <a:r>
                        <a:rPr lang="en-US" sz="1000" u="none" cap="none" strike="noStrike"/>
                        <a:t>Function Prototype Scope</a:t>
                      </a:r>
                      <a:endParaRPr sz="1000" u="none" cap="none" strike="noStrike"/>
                    </a:p>
                  </a:txBody>
                  <a:tcPr marT="133350" marB="133350" marR="95250" marL="95250" anchor="ctr"/>
                </a:tc>
                <a:tc>
                  <a:txBody>
                    <a:bodyPr/>
                    <a:lstStyle/>
                    <a:p>
                      <a:pPr indent="0" lvl="0" marL="0" marR="0" rtl="0" algn="l">
                        <a:lnSpc>
                          <a:spcPct val="100000"/>
                        </a:lnSpc>
                        <a:spcBef>
                          <a:spcPts val="0"/>
                        </a:spcBef>
                        <a:spcAft>
                          <a:spcPts val="0"/>
                        </a:spcAft>
                        <a:buNone/>
                      </a:pPr>
                      <a:r>
                        <a:rPr lang="en-US" sz="1000" u="none" cap="none" strike="noStrike"/>
                        <a:t>Identifiers declared in function prototype are visible within the prototype</a:t>
                      </a:r>
                      <a:endParaRPr sz="1000" u="none" cap="none" strike="noStrike"/>
                    </a:p>
                  </a:txBody>
                  <a:tcPr marT="133350" marB="133350" marR="95250" marL="95250" anchor="ctr"/>
                </a:tc>
              </a:tr>
              <a:tr h="737425">
                <a:tc>
                  <a:txBody>
                    <a:bodyPr/>
                    <a:lstStyle/>
                    <a:p>
                      <a:pPr indent="0" lvl="0" marL="0" marR="0" rtl="0" algn="l">
                        <a:lnSpc>
                          <a:spcPct val="100000"/>
                        </a:lnSpc>
                        <a:spcBef>
                          <a:spcPts val="0"/>
                        </a:spcBef>
                        <a:spcAft>
                          <a:spcPts val="0"/>
                        </a:spcAft>
                        <a:buNone/>
                      </a:pPr>
                      <a:r>
                        <a:rPr lang="en-US" sz="1000" u="none" cap="none" strike="noStrike"/>
                        <a:t>Function scope</a:t>
                      </a:r>
                      <a:endParaRPr sz="1000" u="none" cap="none" strike="noStrike"/>
                    </a:p>
                  </a:txBody>
                  <a:tcPr marT="133350" marB="133350" marR="95250" marL="95250" anchor="ctr"/>
                </a:tc>
                <a:tc>
                  <a:txBody>
                    <a:bodyPr/>
                    <a:lstStyle/>
                    <a:p>
                      <a:pPr indent="0" lvl="0" marL="0" marR="0" rtl="0" algn="l">
                        <a:lnSpc>
                          <a:spcPct val="100000"/>
                        </a:lnSpc>
                        <a:spcBef>
                          <a:spcPts val="0"/>
                        </a:spcBef>
                        <a:spcAft>
                          <a:spcPts val="0"/>
                        </a:spcAft>
                        <a:buNone/>
                      </a:pPr>
                      <a:r>
                        <a:rPr lang="en-US" sz="1000" u="none" cap="none" strike="noStrike"/>
                        <a:t>Function scope begins at the opening of the function and ends with the closing of it. Function scope is applicable to labels only. A label declared is used as a target to goto statement and both goto and label statement must be in same function</a:t>
                      </a:r>
                      <a:endParaRPr sz="1000" u="none" cap="none" strike="noStrike"/>
                    </a:p>
                  </a:txBody>
                  <a:tcPr marT="133350" marB="133350" marR="95250" marL="95250"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txBox="1"/>
          <p:nvPr>
            <p:ph type="title"/>
          </p:nvPr>
        </p:nvSpPr>
        <p:spPr>
          <a:xfrm>
            <a:off x="112456" y="144796"/>
            <a:ext cx="7886700" cy="367394"/>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Secure and Safe Coding</a:t>
            </a:r>
            <a:endParaRPr b="1"/>
          </a:p>
        </p:txBody>
      </p:sp>
      <p:sp>
        <p:nvSpPr>
          <p:cNvPr id="194" name="Google Shape;194;p16"/>
          <p:cNvSpPr txBox="1"/>
          <p:nvPr>
            <p:ph idx="1" type="body"/>
          </p:nvPr>
        </p:nvSpPr>
        <p:spPr>
          <a:xfrm>
            <a:off x="29498" y="585710"/>
            <a:ext cx="8439763" cy="4406399"/>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b="1" lang="en-US" sz="1600"/>
              <a:t>Scope Rules:</a:t>
            </a:r>
            <a:endParaRPr/>
          </a:p>
          <a:p>
            <a:pPr indent="-317500" lvl="0" marL="457200" rtl="0" algn="l">
              <a:lnSpc>
                <a:spcPct val="90000"/>
              </a:lnSpc>
              <a:spcBef>
                <a:spcPts val="800"/>
              </a:spcBef>
              <a:spcAft>
                <a:spcPts val="0"/>
              </a:spcAft>
              <a:buSzPts val="1400"/>
              <a:buNone/>
            </a:pPr>
            <a:r>
              <a:rPr b="1" lang="en-US" sz="1200"/>
              <a:t>Minimize the scope of variables and functions</a:t>
            </a:r>
            <a:endParaRPr/>
          </a:p>
          <a:p>
            <a:pPr indent="-317500" lvl="0" marL="457200" rtl="0" algn="l">
              <a:lnSpc>
                <a:spcPct val="90000"/>
              </a:lnSpc>
              <a:spcBef>
                <a:spcPts val="800"/>
              </a:spcBef>
              <a:spcAft>
                <a:spcPts val="0"/>
              </a:spcAft>
              <a:buSzPts val="1400"/>
              <a:buAutoNum type="arabicPeriod"/>
            </a:pPr>
            <a:r>
              <a:rPr lang="en-US" sz="1200"/>
              <a:t>The function counter() increments the global variable count and then returns immediately if this variable exceeds a maximum value.</a:t>
            </a:r>
            <a:endParaRPr b="1" sz="1200"/>
          </a:p>
          <a:p>
            <a:pPr indent="0" lvl="1" marL="596900" rtl="0" algn="l">
              <a:lnSpc>
                <a:spcPct val="90000"/>
              </a:lnSpc>
              <a:spcBef>
                <a:spcPts val="400"/>
              </a:spcBef>
              <a:spcAft>
                <a:spcPts val="0"/>
              </a:spcAft>
              <a:buSzPts val="1400"/>
              <a:buNone/>
            </a:pPr>
            <a:r>
              <a:rPr lang="en-US" sz="1200"/>
              <a:t>Assuming that the variable count is only accessed from this function, this example does not define count within the minimum possible scope.</a:t>
            </a:r>
            <a:endParaRPr/>
          </a:p>
          <a:p>
            <a:pPr indent="-317500" lvl="0" marL="457200" rtl="0" algn="l">
              <a:lnSpc>
                <a:spcPct val="90000"/>
              </a:lnSpc>
              <a:spcBef>
                <a:spcPts val="800"/>
              </a:spcBef>
              <a:spcAft>
                <a:spcPts val="0"/>
              </a:spcAft>
              <a:buSzPts val="1400"/>
              <a:buAutoNum type="arabicPeriod"/>
            </a:pPr>
            <a:r>
              <a:rPr lang="en-US" sz="1200"/>
              <a:t>The variable count is declared within the scope of the counter() function as a static variable.</a:t>
            </a:r>
            <a:endParaRPr/>
          </a:p>
          <a:p>
            <a:pPr indent="0" lvl="1" marL="596900" rtl="0" algn="l">
              <a:lnSpc>
                <a:spcPct val="90000"/>
              </a:lnSpc>
              <a:spcBef>
                <a:spcPts val="400"/>
              </a:spcBef>
              <a:spcAft>
                <a:spcPts val="0"/>
              </a:spcAft>
              <a:buSzPts val="1400"/>
              <a:buNone/>
            </a:pPr>
            <a:r>
              <a:rPr lang="en-US" sz="1200"/>
              <a:t> The static modifier, when applied to a local variable (one inside of a function), modifies the lifetime (duration) of the variable so that it persists for as long as the program does and does not disappear between invocations of the function.</a:t>
            </a:r>
            <a:endParaRPr/>
          </a:p>
          <a:p>
            <a:pPr indent="-317500" lvl="0" marL="457200" rtl="0" algn="l">
              <a:lnSpc>
                <a:spcPct val="90000"/>
              </a:lnSpc>
              <a:spcBef>
                <a:spcPts val="800"/>
              </a:spcBef>
              <a:spcAft>
                <a:spcPts val="0"/>
              </a:spcAft>
              <a:buSzPts val="1400"/>
              <a:buNone/>
            </a:pPr>
            <a:r>
              <a:t/>
            </a:r>
            <a:endParaRPr b="1" sz="1200"/>
          </a:p>
          <a:p>
            <a:pPr indent="0" lvl="0" marL="0" rtl="0" algn="l">
              <a:lnSpc>
                <a:spcPct val="90000"/>
              </a:lnSpc>
              <a:spcBef>
                <a:spcPts val="800"/>
              </a:spcBef>
              <a:spcAft>
                <a:spcPts val="0"/>
              </a:spcAft>
              <a:buSzPts val="1400"/>
              <a:buNone/>
            </a:pPr>
            <a:r>
              <a:t/>
            </a:r>
            <a:endParaRPr b="1" sz="1600"/>
          </a:p>
          <a:p>
            <a:pPr indent="0" lvl="0" marL="0" rtl="0" algn="l">
              <a:lnSpc>
                <a:spcPct val="90000"/>
              </a:lnSpc>
              <a:spcBef>
                <a:spcPts val="800"/>
              </a:spcBef>
              <a:spcAft>
                <a:spcPts val="0"/>
              </a:spcAft>
              <a:buSzPts val="1400"/>
              <a:buNone/>
            </a:pPr>
            <a:r>
              <a:t/>
            </a:r>
            <a:endParaRPr b="1" sz="1200"/>
          </a:p>
        </p:txBody>
      </p:sp>
      <p:grpSp>
        <p:nvGrpSpPr>
          <p:cNvPr id="195" name="Google Shape;195;p16"/>
          <p:cNvGrpSpPr/>
          <p:nvPr/>
        </p:nvGrpSpPr>
        <p:grpSpPr>
          <a:xfrm>
            <a:off x="1834330" y="3134030"/>
            <a:ext cx="4830097" cy="861774"/>
            <a:chOff x="6277282" y="1087691"/>
            <a:chExt cx="4830097" cy="861774"/>
          </a:xfrm>
        </p:grpSpPr>
        <p:sp>
          <p:nvSpPr>
            <p:cNvPr id="196" name="Google Shape;196;p16"/>
            <p:cNvSpPr txBox="1"/>
            <p:nvPr/>
          </p:nvSpPr>
          <p:spPr>
            <a:xfrm>
              <a:off x="6277282" y="1087691"/>
              <a:ext cx="2295219" cy="861774"/>
            </a:xfrm>
            <a:prstGeom prst="rect">
              <a:avLst/>
            </a:prstGeom>
            <a:solidFill>
              <a:schemeClr val="lt1"/>
            </a:solidFill>
            <a:ln cap="flat" cmpd="sng" w="254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unsigned </a:t>
              </a:r>
              <a:r>
                <a:rPr b="1" i="0" lang="en-US" sz="1000" u="none" cap="none" strike="noStrike">
                  <a:solidFill>
                    <a:schemeClr val="dk1"/>
                  </a:solidFill>
                  <a:latin typeface="Arial"/>
                  <a:ea typeface="Arial"/>
                  <a:cs typeface="Arial"/>
                  <a:sym typeface="Arial"/>
                </a:rPr>
                <a:t>int</a:t>
              </a:r>
              <a:r>
                <a:rPr b="0" i="0" lang="en-US" sz="1000" u="none" cap="none" strike="noStrike">
                  <a:solidFill>
                    <a:schemeClr val="dk1"/>
                  </a:solidFill>
                  <a:latin typeface="Arial"/>
                  <a:ea typeface="Arial"/>
                  <a:cs typeface="Arial"/>
                  <a:sym typeface="Arial"/>
                </a:rPr>
                <a:t> count = 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void</a:t>
              </a:r>
              <a:r>
                <a:rPr b="0" i="0" lang="en-US" sz="1000" u="none" cap="none" strike="noStrike">
                  <a:solidFill>
                    <a:schemeClr val="dk1"/>
                  </a:solidFill>
                  <a:latin typeface="Arial"/>
                  <a:ea typeface="Arial"/>
                  <a:cs typeface="Arial"/>
                  <a:sym typeface="Arial"/>
                </a:rPr>
                <a:t> counter()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  </a:t>
              </a:r>
              <a:r>
                <a:rPr b="1" i="0" lang="en-US" sz="1000" u="none" cap="none" strike="noStrike">
                  <a:solidFill>
                    <a:schemeClr val="dk1"/>
                  </a:solidFill>
                  <a:latin typeface="Arial"/>
                  <a:ea typeface="Arial"/>
                  <a:cs typeface="Arial"/>
                  <a:sym typeface="Arial"/>
                </a:rPr>
                <a:t>if</a:t>
              </a:r>
              <a:r>
                <a:rPr b="0" i="0" lang="en-US" sz="1000" u="none" cap="none" strike="noStrike">
                  <a:solidFill>
                    <a:schemeClr val="dk1"/>
                  </a:solidFill>
                  <a:latin typeface="Arial"/>
                  <a:ea typeface="Arial"/>
                  <a:cs typeface="Arial"/>
                  <a:sym typeface="Arial"/>
                </a:rPr>
                <a:t> (count++ &gt; MAX_COUNT) </a:t>
              </a:r>
              <a:r>
                <a:rPr b="1" i="0" lang="en-US" sz="1000" u="none" cap="none" strike="noStrike">
                  <a:solidFill>
                    <a:schemeClr val="dk1"/>
                  </a:solidFill>
                  <a:latin typeface="Arial"/>
                  <a:ea typeface="Arial"/>
                  <a:cs typeface="Arial"/>
                  <a:sym typeface="Arial"/>
                </a:rPr>
                <a:t>return</a:t>
              </a:r>
              <a:r>
                <a:rPr b="0" i="0" lang="en-US" sz="10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  /* ...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p:txBody>
        </p:sp>
        <p:grpSp>
          <p:nvGrpSpPr>
            <p:cNvPr id="197" name="Google Shape;197;p16"/>
            <p:cNvGrpSpPr/>
            <p:nvPr/>
          </p:nvGrpSpPr>
          <p:grpSpPr>
            <a:xfrm>
              <a:off x="8766073" y="1087691"/>
              <a:ext cx="2341306" cy="861774"/>
              <a:chOff x="6314154" y="2055554"/>
              <a:chExt cx="2341306" cy="861774"/>
            </a:xfrm>
          </p:grpSpPr>
          <p:sp>
            <p:nvSpPr>
              <p:cNvPr id="198" name="Google Shape;198;p16"/>
              <p:cNvSpPr txBox="1"/>
              <p:nvPr/>
            </p:nvSpPr>
            <p:spPr>
              <a:xfrm>
                <a:off x="6314154" y="2055554"/>
                <a:ext cx="2341306" cy="861774"/>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void counter()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  static unsigned int count = 0;</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  if (count++ &gt; MAX_COUNT) return;</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  /* ...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a:t>
                </a:r>
                <a:endParaRPr b="1" i="0" sz="1400" u="none" cap="none" strike="noStrike">
                  <a:solidFill>
                    <a:schemeClr val="lt1"/>
                  </a:solidFill>
                  <a:latin typeface="Arial"/>
                  <a:ea typeface="Arial"/>
                  <a:cs typeface="Arial"/>
                  <a:sym typeface="Arial"/>
                </a:endParaRPr>
              </a:p>
            </p:txBody>
          </p:sp>
          <p:sp>
            <p:nvSpPr>
              <p:cNvPr id="199" name="Google Shape;199;p16"/>
              <p:cNvSpPr/>
              <p:nvPr/>
            </p:nvSpPr>
            <p:spPr>
              <a:xfrm>
                <a:off x="8166917" y="2599400"/>
                <a:ext cx="285750" cy="267314"/>
              </a:xfrm>
              <a:prstGeom prst="ellipse">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2</a:t>
                </a:r>
                <a:endParaRPr/>
              </a:p>
            </p:txBody>
          </p:sp>
        </p:grpSp>
        <p:sp>
          <p:nvSpPr>
            <p:cNvPr id="200" name="Google Shape;200;p16"/>
            <p:cNvSpPr/>
            <p:nvPr/>
          </p:nvSpPr>
          <p:spPr>
            <a:xfrm>
              <a:off x="8185353" y="1152215"/>
              <a:ext cx="313403" cy="258097"/>
            </a:xfrm>
            <a:prstGeom prst="ellipse">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1</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7"/>
          <p:cNvSpPr txBox="1"/>
          <p:nvPr>
            <p:ph type="title"/>
          </p:nvPr>
        </p:nvSpPr>
        <p:spPr>
          <a:xfrm>
            <a:off x="112456" y="144796"/>
            <a:ext cx="7886700" cy="367394"/>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Secure and Safe Coding</a:t>
            </a:r>
            <a:endParaRPr b="1"/>
          </a:p>
        </p:txBody>
      </p:sp>
      <p:sp>
        <p:nvSpPr>
          <p:cNvPr id="206" name="Google Shape;206;p17"/>
          <p:cNvSpPr txBox="1"/>
          <p:nvPr>
            <p:ph idx="1" type="body"/>
          </p:nvPr>
        </p:nvSpPr>
        <p:spPr>
          <a:xfrm>
            <a:off x="29498" y="585710"/>
            <a:ext cx="3996812" cy="4406399"/>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b="1" lang="en-US" sz="1600"/>
              <a:t>Scope Rules:</a:t>
            </a:r>
            <a:endParaRPr/>
          </a:p>
          <a:p>
            <a:pPr indent="-317500" lvl="0" marL="457200" rtl="0" algn="l">
              <a:lnSpc>
                <a:spcPct val="90000"/>
              </a:lnSpc>
              <a:spcBef>
                <a:spcPts val="800"/>
              </a:spcBef>
              <a:spcAft>
                <a:spcPts val="0"/>
              </a:spcAft>
              <a:buSzPts val="1400"/>
              <a:buNone/>
            </a:pPr>
            <a:r>
              <a:rPr b="1" lang="en-US" sz="1200"/>
              <a:t>Minimize the scope of variables and functions</a:t>
            </a:r>
            <a:endParaRPr/>
          </a:p>
          <a:p>
            <a:pPr indent="-228600" lvl="0" marL="457200" rtl="0" algn="l">
              <a:lnSpc>
                <a:spcPct val="90000"/>
              </a:lnSpc>
              <a:spcBef>
                <a:spcPts val="800"/>
              </a:spcBef>
              <a:spcAft>
                <a:spcPts val="0"/>
              </a:spcAft>
              <a:buSzPts val="1400"/>
              <a:buNone/>
            </a:pPr>
            <a:r>
              <a:t/>
            </a:r>
            <a:endParaRPr b="1" sz="1200"/>
          </a:p>
          <a:p>
            <a:pPr indent="-228600" lvl="0" marL="368300" rtl="0" algn="l">
              <a:lnSpc>
                <a:spcPct val="90000"/>
              </a:lnSpc>
              <a:spcBef>
                <a:spcPts val="800"/>
              </a:spcBef>
              <a:spcAft>
                <a:spcPts val="0"/>
              </a:spcAft>
              <a:buSzPts val="1400"/>
              <a:buAutoNum type="arabicPeriod"/>
            </a:pPr>
            <a:r>
              <a:rPr lang="en-US" sz="1200"/>
              <a:t>The function f() is called only from within the function g(), which is defined in the same compilation unit. </a:t>
            </a:r>
            <a:endParaRPr/>
          </a:p>
          <a:p>
            <a:pPr indent="0" lvl="1" marL="596900" rtl="0" algn="l">
              <a:lnSpc>
                <a:spcPct val="90000"/>
              </a:lnSpc>
              <a:spcBef>
                <a:spcPts val="400"/>
              </a:spcBef>
              <a:spcAft>
                <a:spcPts val="0"/>
              </a:spcAft>
              <a:buSzPts val="1400"/>
              <a:buNone/>
            </a:pPr>
            <a:r>
              <a:rPr lang="en-US" sz="1200"/>
              <a:t>By default, function declarations are </a:t>
            </a:r>
            <a:r>
              <a:rPr i="1" lang="en-US" sz="1200"/>
              <a:t>extern</a:t>
            </a:r>
            <a:r>
              <a:rPr lang="en-US" sz="1200"/>
              <a:t>, meaning that these functions are placed in the global symbol table and are available from other compilation units.</a:t>
            </a:r>
            <a:endParaRPr/>
          </a:p>
          <a:p>
            <a:pPr indent="-228600" lvl="0" marL="368300" rtl="0" algn="l">
              <a:lnSpc>
                <a:spcPct val="90000"/>
              </a:lnSpc>
              <a:spcBef>
                <a:spcPts val="800"/>
              </a:spcBef>
              <a:spcAft>
                <a:spcPts val="0"/>
              </a:spcAft>
              <a:buSzPts val="1400"/>
              <a:buAutoNum type="arabicPeriod"/>
            </a:pPr>
            <a:r>
              <a:rPr lang="en-US" sz="1200"/>
              <a:t>The function f() is declared with internal linkage. </a:t>
            </a:r>
            <a:endParaRPr/>
          </a:p>
          <a:p>
            <a:pPr indent="0" lvl="1" marL="596900" rtl="0" algn="l">
              <a:lnSpc>
                <a:spcPct val="90000"/>
              </a:lnSpc>
              <a:spcBef>
                <a:spcPts val="400"/>
              </a:spcBef>
              <a:spcAft>
                <a:spcPts val="0"/>
              </a:spcAft>
              <a:buSzPts val="1400"/>
              <a:buNone/>
            </a:pPr>
            <a:r>
              <a:rPr lang="en-US" sz="1200"/>
              <a:t>This practice limits the scope of the function declaration to the current compilation unit and prevents the function from being included in the external symbol table. </a:t>
            </a:r>
            <a:endParaRPr/>
          </a:p>
          <a:p>
            <a:pPr indent="0" lvl="1" marL="596900" rtl="0" algn="l">
              <a:lnSpc>
                <a:spcPct val="90000"/>
              </a:lnSpc>
              <a:spcBef>
                <a:spcPts val="400"/>
              </a:spcBef>
              <a:spcAft>
                <a:spcPts val="0"/>
              </a:spcAft>
              <a:buSzPts val="1400"/>
              <a:buNone/>
            </a:pPr>
            <a:r>
              <a:rPr lang="en-US" sz="1200"/>
              <a:t>It also limits cluttering in the global name space and prevents the function from being accidentally or intentionally invoked from another compilation unit</a:t>
            </a:r>
            <a:endParaRPr/>
          </a:p>
          <a:p>
            <a:pPr indent="-317500" lvl="0" marL="457200" rtl="0" algn="l">
              <a:lnSpc>
                <a:spcPct val="90000"/>
              </a:lnSpc>
              <a:spcBef>
                <a:spcPts val="800"/>
              </a:spcBef>
              <a:spcAft>
                <a:spcPts val="0"/>
              </a:spcAft>
              <a:buSzPts val="1400"/>
              <a:buNone/>
            </a:pPr>
            <a:r>
              <a:t/>
            </a:r>
            <a:endParaRPr b="1" sz="1200"/>
          </a:p>
          <a:p>
            <a:pPr indent="0" lvl="0" marL="0" rtl="0" algn="l">
              <a:lnSpc>
                <a:spcPct val="90000"/>
              </a:lnSpc>
              <a:spcBef>
                <a:spcPts val="800"/>
              </a:spcBef>
              <a:spcAft>
                <a:spcPts val="0"/>
              </a:spcAft>
              <a:buSzPts val="1400"/>
              <a:buNone/>
            </a:pPr>
            <a:r>
              <a:t/>
            </a:r>
            <a:endParaRPr b="1" sz="1600"/>
          </a:p>
          <a:p>
            <a:pPr indent="0" lvl="0" marL="0" rtl="0" algn="l">
              <a:lnSpc>
                <a:spcPct val="90000"/>
              </a:lnSpc>
              <a:spcBef>
                <a:spcPts val="800"/>
              </a:spcBef>
              <a:spcAft>
                <a:spcPts val="0"/>
              </a:spcAft>
              <a:buSzPts val="1400"/>
              <a:buNone/>
            </a:pPr>
            <a:r>
              <a:t/>
            </a:r>
            <a:endParaRPr b="1" sz="1200"/>
          </a:p>
        </p:txBody>
      </p:sp>
      <p:grpSp>
        <p:nvGrpSpPr>
          <p:cNvPr id="207" name="Google Shape;207;p17"/>
          <p:cNvGrpSpPr/>
          <p:nvPr/>
        </p:nvGrpSpPr>
        <p:grpSpPr>
          <a:xfrm>
            <a:off x="4876185" y="1456400"/>
            <a:ext cx="3447435" cy="2031326"/>
            <a:chOff x="6277282" y="525408"/>
            <a:chExt cx="3447435" cy="2031326"/>
          </a:xfrm>
        </p:grpSpPr>
        <p:sp>
          <p:nvSpPr>
            <p:cNvPr id="208" name="Google Shape;208;p17"/>
            <p:cNvSpPr txBox="1"/>
            <p:nvPr/>
          </p:nvSpPr>
          <p:spPr>
            <a:xfrm>
              <a:off x="6277282" y="525409"/>
              <a:ext cx="1539365" cy="2031325"/>
            </a:xfrm>
            <a:prstGeom prst="rect">
              <a:avLst/>
            </a:prstGeom>
            <a:solidFill>
              <a:schemeClr val="lt1"/>
            </a:solidFill>
            <a:ln cap="flat" cmpd="sng" w="254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int</a:t>
              </a:r>
              <a:r>
                <a:rPr b="0" i="0" lang="en-US" sz="1400" u="none" cap="none" strike="noStrike">
                  <a:solidFill>
                    <a:schemeClr val="dk1"/>
                  </a:solidFill>
                  <a:latin typeface="Arial"/>
                  <a:ea typeface="Arial"/>
                  <a:cs typeface="Arial"/>
                  <a:sym typeface="Arial"/>
                </a:rPr>
                <a:t> f(</a:t>
              </a:r>
              <a:r>
                <a:rPr b="1" i="0" lang="en-US" sz="1400" u="none" cap="none" strike="noStrike">
                  <a:solidFill>
                    <a:schemeClr val="dk1"/>
                  </a:solidFill>
                  <a:latin typeface="Arial"/>
                  <a:ea typeface="Arial"/>
                  <a:cs typeface="Arial"/>
                  <a:sym typeface="Arial"/>
                </a:rPr>
                <a:t>int</a:t>
              </a:r>
              <a:r>
                <a:rPr b="0" i="0" lang="en-US" sz="1400" u="none" cap="none" strike="noStrike">
                  <a:solidFill>
                    <a:schemeClr val="dk1"/>
                  </a:solidFill>
                  <a:latin typeface="Arial"/>
                  <a:ea typeface="Arial"/>
                  <a:cs typeface="Arial"/>
                  <a:sym typeface="Arial"/>
                </a:rPr>
                <a:t> i)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 Function definition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int</a:t>
              </a:r>
              <a:r>
                <a:rPr b="0" i="0" lang="en-US" sz="1400" u="none" cap="none" strike="noStrike">
                  <a:solidFill>
                    <a:schemeClr val="dk1"/>
                  </a:solidFill>
                  <a:latin typeface="Arial"/>
                  <a:ea typeface="Arial"/>
                  <a:cs typeface="Arial"/>
                  <a:sym typeface="Arial"/>
                </a:rPr>
                <a:t> g(</a:t>
              </a:r>
              <a:r>
                <a:rPr b="1" i="0" lang="en-US" sz="1400" u="none" cap="none" strike="noStrike">
                  <a:solidFill>
                    <a:schemeClr val="dk1"/>
                  </a:solidFill>
                  <a:latin typeface="Arial"/>
                  <a:ea typeface="Arial"/>
                  <a:cs typeface="Arial"/>
                  <a:sym typeface="Arial"/>
                </a:rPr>
                <a:t>int</a:t>
              </a:r>
              <a:r>
                <a:rPr b="0" i="0" lang="en-US" sz="1400" u="none" cap="none" strike="noStrike">
                  <a:solidFill>
                    <a:schemeClr val="dk1"/>
                  </a:solidFill>
                  <a:latin typeface="Arial"/>
                  <a:ea typeface="Arial"/>
                  <a:cs typeface="Arial"/>
                  <a:sym typeface="Arial"/>
                </a:rPr>
                <a:t> i)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a:t>
              </a:r>
              <a:r>
                <a:rPr b="1" i="0" lang="en-US" sz="1400" u="none" cap="none" strike="noStrike">
                  <a:solidFill>
                    <a:schemeClr val="dk1"/>
                  </a:solidFill>
                  <a:latin typeface="Arial"/>
                  <a:ea typeface="Arial"/>
                  <a:cs typeface="Arial"/>
                  <a:sym typeface="Arial"/>
                </a:rPr>
                <a:t>int</a:t>
              </a:r>
              <a:r>
                <a:rPr b="0" i="0" lang="en-US" sz="1400" u="none" cap="none" strike="noStrike">
                  <a:solidFill>
                    <a:schemeClr val="dk1"/>
                  </a:solidFill>
                  <a:latin typeface="Arial"/>
                  <a:ea typeface="Arial"/>
                  <a:cs typeface="Arial"/>
                  <a:sym typeface="Arial"/>
                </a:rPr>
                <a:t> j = f(i);</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 ...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a:t>
              </a:r>
              <a:endParaRPr/>
            </a:p>
          </p:txBody>
        </p:sp>
        <p:grpSp>
          <p:nvGrpSpPr>
            <p:cNvPr id="209" name="Google Shape;209;p17"/>
            <p:cNvGrpSpPr/>
            <p:nvPr/>
          </p:nvGrpSpPr>
          <p:grpSpPr>
            <a:xfrm>
              <a:off x="8093177" y="525408"/>
              <a:ext cx="1631540" cy="2031325"/>
              <a:chOff x="5641258" y="1493271"/>
              <a:chExt cx="1631540" cy="2031325"/>
            </a:xfrm>
          </p:grpSpPr>
          <p:sp>
            <p:nvSpPr>
              <p:cNvPr id="210" name="Google Shape;210;p17"/>
              <p:cNvSpPr txBox="1"/>
              <p:nvPr/>
            </p:nvSpPr>
            <p:spPr>
              <a:xfrm>
                <a:off x="5641258" y="1493271"/>
                <a:ext cx="1631540" cy="2031325"/>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lt1"/>
                    </a:solidFill>
                    <a:latin typeface="Arial"/>
                    <a:ea typeface="Arial"/>
                    <a:cs typeface="Arial"/>
                    <a:sym typeface="Arial"/>
                  </a:rPr>
                  <a:t>static</a:t>
                </a:r>
                <a:r>
                  <a:rPr b="0" i="0" lang="en-US" sz="1400" u="none" cap="none" strike="noStrike">
                    <a:solidFill>
                      <a:schemeClr val="lt1"/>
                    </a:solidFill>
                    <a:latin typeface="Arial"/>
                    <a:ea typeface="Arial"/>
                    <a:cs typeface="Arial"/>
                    <a:sym typeface="Arial"/>
                  </a:rPr>
                  <a:t> </a:t>
                </a:r>
                <a:r>
                  <a:rPr b="1" i="0" lang="en-US" sz="1400" u="none" cap="none" strike="noStrike">
                    <a:solidFill>
                      <a:schemeClr val="lt1"/>
                    </a:solidFill>
                    <a:latin typeface="Arial"/>
                    <a:ea typeface="Arial"/>
                    <a:cs typeface="Arial"/>
                    <a:sym typeface="Arial"/>
                  </a:rPr>
                  <a:t>int</a:t>
                </a:r>
                <a:r>
                  <a:rPr b="0" i="0" lang="en-US" sz="1400" u="none" cap="none" strike="noStrike">
                    <a:solidFill>
                      <a:schemeClr val="lt1"/>
                    </a:solidFill>
                    <a:latin typeface="Arial"/>
                    <a:ea typeface="Arial"/>
                    <a:cs typeface="Arial"/>
                    <a:sym typeface="Arial"/>
                  </a:rPr>
                  <a:t> f(</a:t>
                </a:r>
                <a:r>
                  <a:rPr b="1" i="0" lang="en-US" sz="1400" u="none" cap="none" strike="noStrike">
                    <a:solidFill>
                      <a:schemeClr val="lt1"/>
                    </a:solidFill>
                    <a:latin typeface="Arial"/>
                    <a:ea typeface="Arial"/>
                    <a:cs typeface="Arial"/>
                    <a:sym typeface="Arial"/>
                  </a:rPr>
                  <a:t>int</a:t>
                </a:r>
                <a:r>
                  <a:rPr b="0" i="0" lang="en-US" sz="1400" u="none" cap="none" strike="noStrike">
                    <a:solidFill>
                      <a:schemeClr val="lt1"/>
                    </a:solidFill>
                    <a:latin typeface="Arial"/>
                    <a:ea typeface="Arial"/>
                    <a:cs typeface="Arial"/>
                    <a:sym typeface="Arial"/>
                  </a:rPr>
                  <a:t> i)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 Function definition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chemeClr val="lt1"/>
                    </a:solidFill>
                    <a:latin typeface="Arial"/>
                    <a:ea typeface="Arial"/>
                    <a:cs typeface="Arial"/>
                    <a:sym typeface="Arial"/>
                  </a:rPr>
                  <a:t>int</a:t>
                </a:r>
                <a:r>
                  <a:rPr b="0" i="0" lang="en-US" sz="1400" u="none" cap="none" strike="noStrike">
                    <a:solidFill>
                      <a:schemeClr val="lt1"/>
                    </a:solidFill>
                    <a:latin typeface="Arial"/>
                    <a:ea typeface="Arial"/>
                    <a:cs typeface="Arial"/>
                    <a:sym typeface="Arial"/>
                  </a:rPr>
                  <a:t> g(</a:t>
                </a:r>
                <a:r>
                  <a:rPr b="1" i="0" lang="en-US" sz="1400" u="none" cap="none" strike="noStrike">
                    <a:solidFill>
                      <a:schemeClr val="lt1"/>
                    </a:solidFill>
                    <a:latin typeface="Arial"/>
                    <a:ea typeface="Arial"/>
                    <a:cs typeface="Arial"/>
                    <a:sym typeface="Arial"/>
                  </a:rPr>
                  <a:t>int</a:t>
                </a:r>
                <a:r>
                  <a:rPr b="0" i="0" lang="en-US" sz="1400" u="none" cap="none" strike="noStrike">
                    <a:solidFill>
                      <a:schemeClr val="lt1"/>
                    </a:solidFill>
                    <a:latin typeface="Arial"/>
                    <a:ea typeface="Arial"/>
                    <a:cs typeface="Arial"/>
                    <a:sym typeface="Arial"/>
                  </a:rPr>
                  <a:t> i) {</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a:t>
                </a:r>
                <a:r>
                  <a:rPr b="1" i="0" lang="en-US" sz="1400" u="none" cap="none" strike="noStrike">
                    <a:solidFill>
                      <a:schemeClr val="lt1"/>
                    </a:solidFill>
                    <a:latin typeface="Arial"/>
                    <a:ea typeface="Arial"/>
                    <a:cs typeface="Arial"/>
                    <a:sym typeface="Arial"/>
                  </a:rPr>
                  <a:t>int</a:t>
                </a:r>
                <a:r>
                  <a:rPr b="0" i="0" lang="en-US" sz="1400" u="none" cap="none" strike="noStrike">
                    <a:solidFill>
                      <a:schemeClr val="lt1"/>
                    </a:solidFill>
                    <a:latin typeface="Arial"/>
                    <a:ea typeface="Arial"/>
                    <a:cs typeface="Arial"/>
                    <a:sym typeface="Arial"/>
                  </a:rPr>
                  <a:t> j = f(i);</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 ... */</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a:t>
                </a:r>
                <a:endParaRPr/>
              </a:p>
            </p:txBody>
          </p:sp>
          <p:sp>
            <p:nvSpPr>
              <p:cNvPr id="211" name="Google Shape;211;p17"/>
              <p:cNvSpPr/>
              <p:nvPr/>
            </p:nvSpPr>
            <p:spPr>
              <a:xfrm>
                <a:off x="6885651" y="3152465"/>
                <a:ext cx="285750" cy="267314"/>
              </a:xfrm>
              <a:prstGeom prst="ellipse">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2</a:t>
                </a:r>
                <a:endParaRPr/>
              </a:p>
            </p:txBody>
          </p:sp>
        </p:grpSp>
        <p:sp>
          <p:nvSpPr>
            <p:cNvPr id="212" name="Google Shape;212;p17"/>
            <p:cNvSpPr/>
            <p:nvPr/>
          </p:nvSpPr>
          <p:spPr>
            <a:xfrm>
              <a:off x="7392627" y="2184602"/>
              <a:ext cx="313403" cy="258097"/>
            </a:xfrm>
            <a:prstGeom prst="ellipse">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1</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8"/>
          <p:cNvSpPr txBox="1"/>
          <p:nvPr>
            <p:ph type="title"/>
          </p:nvPr>
        </p:nvSpPr>
        <p:spPr>
          <a:xfrm>
            <a:off x="112456" y="144796"/>
            <a:ext cx="7886700" cy="367394"/>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Secure and Safe Coding</a:t>
            </a:r>
            <a:endParaRPr b="1"/>
          </a:p>
        </p:txBody>
      </p:sp>
      <p:sp>
        <p:nvSpPr>
          <p:cNvPr id="218" name="Google Shape;218;p18"/>
          <p:cNvSpPr txBox="1"/>
          <p:nvPr>
            <p:ph idx="1" type="body"/>
          </p:nvPr>
        </p:nvSpPr>
        <p:spPr>
          <a:xfrm>
            <a:off x="112457" y="456663"/>
            <a:ext cx="5987844" cy="4406399"/>
          </a:xfrm>
          <a:prstGeom prst="rect">
            <a:avLst/>
          </a:prstGeom>
          <a:noFill/>
          <a:ln>
            <a:noFill/>
          </a:ln>
        </p:spPr>
        <p:txBody>
          <a:bodyPr anchorCtr="0" anchor="t" bIns="34275" lIns="68575" spcFirstLastPara="1" rIns="68575" wrap="square" tIns="34275">
            <a:noAutofit/>
          </a:bodyPr>
          <a:lstStyle/>
          <a:p>
            <a:pPr indent="0" lvl="0" marL="139700" rtl="0" algn="l">
              <a:lnSpc>
                <a:spcPct val="90000"/>
              </a:lnSpc>
              <a:spcBef>
                <a:spcPts val="800"/>
              </a:spcBef>
              <a:spcAft>
                <a:spcPts val="0"/>
              </a:spcAft>
              <a:buSzPts val="1400"/>
              <a:buNone/>
            </a:pPr>
            <a:r>
              <a:rPr b="1" lang="en-US" sz="1400"/>
              <a:t>Handling Array:</a:t>
            </a:r>
            <a:endParaRPr/>
          </a:p>
          <a:p>
            <a:pPr indent="0" lvl="0" marL="139700" rtl="0" algn="l">
              <a:lnSpc>
                <a:spcPct val="90000"/>
              </a:lnSpc>
              <a:spcBef>
                <a:spcPts val="800"/>
              </a:spcBef>
              <a:spcAft>
                <a:spcPts val="0"/>
              </a:spcAft>
              <a:buSzPts val="1400"/>
              <a:buNone/>
            </a:pPr>
            <a:r>
              <a:rPr b="1" lang="en-US" sz="1200"/>
              <a:t>Do not form or use out-of-bounds pointers or array subscripts</a:t>
            </a:r>
            <a:endParaRPr/>
          </a:p>
          <a:p>
            <a:pPr indent="-228600" lvl="0" marL="368300" rtl="0" algn="l">
              <a:lnSpc>
                <a:spcPct val="90000"/>
              </a:lnSpc>
              <a:spcBef>
                <a:spcPts val="800"/>
              </a:spcBef>
              <a:spcAft>
                <a:spcPts val="0"/>
              </a:spcAft>
              <a:buSzPts val="1400"/>
              <a:buAutoNum type="arabicPeriod"/>
            </a:pPr>
            <a:r>
              <a:rPr lang="en-US" sz="1200"/>
              <a:t>The function f() attempts to validate the index before using it as an offset to the statically allocated table of integers. </a:t>
            </a:r>
            <a:endParaRPr b="1" sz="1200"/>
          </a:p>
          <a:p>
            <a:pPr indent="0" lvl="1" marL="596900" rtl="0" algn="l">
              <a:lnSpc>
                <a:spcPct val="90000"/>
              </a:lnSpc>
              <a:spcBef>
                <a:spcPts val="400"/>
              </a:spcBef>
              <a:spcAft>
                <a:spcPts val="0"/>
              </a:spcAft>
              <a:buSzPts val="1400"/>
              <a:buNone/>
            </a:pPr>
            <a:r>
              <a:rPr lang="en-US" sz="1200"/>
              <a:t>However, the function fails to reject </a:t>
            </a:r>
            <a:r>
              <a:rPr b="1" lang="en-US" sz="1200"/>
              <a:t>negative index values</a:t>
            </a:r>
            <a:r>
              <a:rPr lang="en-US" sz="1200"/>
              <a:t>. </a:t>
            </a:r>
            <a:endParaRPr b="1" sz="1200"/>
          </a:p>
          <a:p>
            <a:pPr indent="0" lvl="1" marL="596900" rtl="0" algn="l">
              <a:lnSpc>
                <a:spcPct val="90000"/>
              </a:lnSpc>
              <a:spcBef>
                <a:spcPts val="400"/>
              </a:spcBef>
              <a:spcAft>
                <a:spcPts val="0"/>
              </a:spcAft>
              <a:buSzPts val="1400"/>
              <a:buNone/>
            </a:pPr>
            <a:r>
              <a:rPr lang="en-US" sz="1200"/>
              <a:t>When index is less than zero, the behavior of the addition expression in the return statement of the function is </a:t>
            </a:r>
            <a:r>
              <a:rPr b="1" lang="en-US" sz="1200"/>
              <a:t>undefined behavior</a:t>
            </a:r>
            <a:r>
              <a:rPr lang="en-US" sz="1200"/>
              <a:t>. </a:t>
            </a:r>
            <a:endParaRPr b="1" sz="1200"/>
          </a:p>
          <a:p>
            <a:pPr indent="-228600" lvl="0" marL="368300" rtl="0" algn="l">
              <a:lnSpc>
                <a:spcPct val="90000"/>
              </a:lnSpc>
              <a:spcBef>
                <a:spcPts val="800"/>
              </a:spcBef>
              <a:spcAft>
                <a:spcPts val="0"/>
              </a:spcAft>
              <a:buSzPts val="1400"/>
              <a:buAutoNum type="arabicPeriod"/>
            </a:pPr>
            <a:r>
              <a:rPr lang="en-US" sz="1200"/>
              <a:t>One compliant solution is to detect and reject invalid values of index if using them in pointer arithmetic would result in an invalid pointer.</a:t>
            </a:r>
            <a:endParaRPr/>
          </a:p>
          <a:p>
            <a:pPr indent="-228600" lvl="0" marL="368300" rtl="0" algn="l">
              <a:lnSpc>
                <a:spcPct val="90000"/>
              </a:lnSpc>
              <a:spcBef>
                <a:spcPts val="800"/>
              </a:spcBef>
              <a:spcAft>
                <a:spcPts val="0"/>
              </a:spcAft>
              <a:buSzPts val="1400"/>
              <a:buAutoNum type="arabicPeriod"/>
            </a:pPr>
            <a:r>
              <a:rPr lang="en-US" sz="1200"/>
              <a:t>Use an </a:t>
            </a:r>
            <a:r>
              <a:rPr b="1" lang="en-US" sz="1200"/>
              <a:t>unsigned</a:t>
            </a:r>
            <a:r>
              <a:rPr lang="en-US" sz="1200"/>
              <a:t> type to avoid having to check for negative values while still rejecting out-of-bounds positive values of index.</a:t>
            </a:r>
            <a:br>
              <a:rPr lang="en-US" sz="1200"/>
            </a:br>
            <a:endParaRPr sz="1200"/>
          </a:p>
        </p:txBody>
      </p:sp>
      <p:grpSp>
        <p:nvGrpSpPr>
          <p:cNvPr id="219" name="Google Shape;219;p18"/>
          <p:cNvGrpSpPr/>
          <p:nvPr/>
        </p:nvGrpSpPr>
        <p:grpSpPr>
          <a:xfrm>
            <a:off x="267314" y="801942"/>
            <a:ext cx="8480324" cy="4197338"/>
            <a:chOff x="230443" y="811160"/>
            <a:chExt cx="8480324" cy="4197338"/>
          </a:xfrm>
        </p:grpSpPr>
        <p:sp>
          <p:nvSpPr>
            <p:cNvPr id="220" name="Google Shape;220;p18"/>
            <p:cNvSpPr txBox="1"/>
            <p:nvPr/>
          </p:nvSpPr>
          <p:spPr>
            <a:xfrm>
              <a:off x="6784258" y="811160"/>
              <a:ext cx="1926509" cy="1938992"/>
            </a:xfrm>
            <a:prstGeom prst="rect">
              <a:avLst/>
            </a:prstGeom>
            <a:solidFill>
              <a:schemeClr val="lt1"/>
            </a:solidFill>
            <a:ln cap="flat" cmpd="sng" w="254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enum { TABLESIZE = 100 }; </a:t>
              </a:r>
              <a:endParaRPr/>
            </a:p>
            <a:p>
              <a:pPr indent="0" lvl="0" marL="0" marR="0" rtl="0" algn="l">
                <a:lnSpc>
                  <a:spcPct val="100000"/>
                </a:lnSpc>
                <a:spcBef>
                  <a:spcPts val="0"/>
                </a:spcBef>
                <a:spcAft>
                  <a:spcPts val="0"/>
                </a:spcAft>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static int table[ TABLESIZE ];</a:t>
              </a:r>
              <a:endParaRPr/>
            </a:p>
            <a:p>
              <a:pPr indent="0" lvl="0" marL="0" marR="0" rtl="0" algn="l">
                <a:lnSpc>
                  <a:spcPct val="100000"/>
                </a:lnSpc>
                <a:spcBef>
                  <a:spcPts val="0"/>
                </a:spcBef>
                <a:spcAft>
                  <a:spcPts val="0"/>
                </a:spcAft>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 int *f ( int index )</a:t>
              </a:r>
              <a:endParaRPr/>
            </a:p>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    if ( index &lt; TABLESIZE ) </a:t>
              </a:r>
              <a:endParaRPr/>
            </a:p>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        return table + index; </a:t>
              </a:r>
              <a:endParaRPr/>
            </a:p>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    return NULL; </a:t>
              </a:r>
              <a:endParaRPr/>
            </a:p>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 </a:t>
              </a:r>
              <a:endParaRPr/>
            </a:p>
          </p:txBody>
        </p:sp>
        <p:sp>
          <p:nvSpPr>
            <p:cNvPr id="221" name="Google Shape;221;p18"/>
            <p:cNvSpPr txBox="1"/>
            <p:nvPr/>
          </p:nvSpPr>
          <p:spPr>
            <a:xfrm>
              <a:off x="230443" y="3060288"/>
              <a:ext cx="2645493" cy="1948209"/>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enum { TABLESIZE = 100 }; </a:t>
              </a:r>
              <a:endParaRPr b="1" i="0" sz="1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static int table[ TABLESIZE ];</a:t>
              </a:r>
              <a:endParaRPr b="1" i="0" sz="1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 int *f ( int index )</a:t>
              </a:r>
              <a:endParaRPr b="1" i="0" sz="1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 { </a:t>
              </a:r>
              <a:endParaRPr b="1" i="0" sz="1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    if (index &gt;= 0 &amp;&amp; index &lt; TABLESIZE )</a:t>
              </a:r>
              <a:endParaRPr/>
            </a:p>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    {    </a:t>
              </a:r>
              <a:endParaRPr b="1" i="0" sz="1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        return table + index; </a:t>
              </a:r>
              <a:endParaRPr b="1" i="0" sz="1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    } </a:t>
              </a:r>
              <a:endParaRPr b="1" i="0" sz="1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    return NULL; </a:t>
              </a:r>
              <a:endParaRPr b="1" i="0" sz="1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 </a:t>
              </a:r>
              <a:endParaRPr b="1" i="0" sz="1000" u="none" cap="none" strike="noStrike">
                <a:solidFill>
                  <a:schemeClr val="lt1"/>
                </a:solidFill>
                <a:latin typeface="Arial"/>
                <a:ea typeface="Arial"/>
                <a:cs typeface="Arial"/>
                <a:sym typeface="Arial"/>
              </a:endParaRPr>
            </a:p>
          </p:txBody>
        </p:sp>
        <p:sp>
          <p:nvSpPr>
            <p:cNvPr id="222" name="Google Shape;222;p18"/>
            <p:cNvSpPr txBox="1"/>
            <p:nvPr/>
          </p:nvSpPr>
          <p:spPr>
            <a:xfrm>
              <a:off x="3797710" y="3069506"/>
              <a:ext cx="2046339" cy="1938992"/>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enum { TABLESIZE = 100 }; </a:t>
              </a:r>
              <a:endParaRPr/>
            </a:p>
            <a:p>
              <a:pPr indent="0" lvl="0" marL="0" marR="0" rtl="0" algn="l">
                <a:lnSpc>
                  <a:spcPct val="100000"/>
                </a:lnSpc>
                <a:spcBef>
                  <a:spcPts val="0"/>
                </a:spcBef>
                <a:spcAft>
                  <a:spcPts val="0"/>
                </a:spcAft>
                <a:buNone/>
              </a:pPr>
              <a:r>
                <a:t/>
              </a:r>
              <a:endParaRPr b="1" i="0" sz="1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static int table[ TABLESIZE ];</a:t>
              </a:r>
              <a:endParaRPr/>
            </a:p>
            <a:p>
              <a:pPr indent="0" lvl="0" marL="0" marR="0" rtl="0" algn="l">
                <a:lnSpc>
                  <a:spcPct val="100000"/>
                </a:lnSpc>
                <a:spcBef>
                  <a:spcPts val="0"/>
                </a:spcBef>
                <a:spcAft>
                  <a:spcPts val="0"/>
                </a:spcAft>
                <a:buNone/>
              </a:pPr>
              <a:r>
                <a:t/>
              </a:r>
              <a:endParaRPr b="1" i="0" sz="1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 int *f ( size_t index )</a:t>
              </a:r>
              <a:endParaRPr/>
            </a:p>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 { </a:t>
              </a:r>
              <a:endParaRPr/>
            </a:p>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    if ( index &lt; TABLESIZE ) </a:t>
              </a:r>
              <a:endParaRPr/>
            </a:p>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    {    </a:t>
              </a:r>
              <a:endParaRPr/>
            </a:p>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        return table + index; </a:t>
              </a:r>
              <a:endParaRPr/>
            </a:p>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    } </a:t>
              </a:r>
              <a:endParaRPr/>
            </a:p>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    return NULL; </a:t>
              </a:r>
              <a:endParaRPr/>
            </a:p>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 </a:t>
              </a:r>
              <a:endParaRPr/>
            </a:p>
          </p:txBody>
        </p:sp>
        <p:sp>
          <p:nvSpPr>
            <p:cNvPr id="223" name="Google Shape;223;p18"/>
            <p:cNvSpPr/>
            <p:nvPr/>
          </p:nvSpPr>
          <p:spPr>
            <a:xfrm>
              <a:off x="2249129" y="4470604"/>
              <a:ext cx="470104" cy="368709"/>
            </a:xfrm>
            <a:prstGeom prst="ellipse">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2</a:t>
              </a:r>
              <a:endParaRPr b="0" i="0" sz="1400" u="none" cap="none" strike="noStrike">
                <a:solidFill>
                  <a:schemeClr val="lt1"/>
                </a:solidFill>
                <a:latin typeface="Arial"/>
                <a:ea typeface="Arial"/>
                <a:cs typeface="Arial"/>
                <a:sym typeface="Arial"/>
              </a:endParaRPr>
            </a:p>
          </p:txBody>
        </p:sp>
        <p:sp>
          <p:nvSpPr>
            <p:cNvPr id="224" name="Google Shape;224;p18"/>
            <p:cNvSpPr/>
            <p:nvPr/>
          </p:nvSpPr>
          <p:spPr>
            <a:xfrm>
              <a:off x="5161934" y="4489038"/>
              <a:ext cx="470104" cy="368709"/>
            </a:xfrm>
            <a:prstGeom prst="ellipse">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3</a:t>
              </a:r>
              <a:endParaRPr/>
            </a:p>
          </p:txBody>
        </p:sp>
        <p:sp>
          <p:nvSpPr>
            <p:cNvPr id="225" name="Google Shape;225;p18"/>
            <p:cNvSpPr/>
            <p:nvPr/>
          </p:nvSpPr>
          <p:spPr>
            <a:xfrm>
              <a:off x="8166919" y="2295216"/>
              <a:ext cx="470104" cy="368709"/>
            </a:xfrm>
            <a:prstGeom prst="ellipse">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1</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9"/>
          <p:cNvSpPr txBox="1"/>
          <p:nvPr>
            <p:ph type="title"/>
          </p:nvPr>
        </p:nvSpPr>
        <p:spPr>
          <a:xfrm>
            <a:off x="112456" y="144796"/>
            <a:ext cx="7886700" cy="367394"/>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Secure and Safe Coding</a:t>
            </a:r>
            <a:endParaRPr b="1"/>
          </a:p>
        </p:txBody>
      </p:sp>
      <p:sp>
        <p:nvSpPr>
          <p:cNvPr id="231" name="Google Shape;231;p19"/>
          <p:cNvSpPr txBox="1"/>
          <p:nvPr>
            <p:ph idx="1" type="body"/>
          </p:nvPr>
        </p:nvSpPr>
        <p:spPr>
          <a:xfrm>
            <a:off x="66368" y="1065034"/>
            <a:ext cx="5987844" cy="3503061"/>
          </a:xfrm>
          <a:prstGeom prst="rect">
            <a:avLst/>
          </a:prstGeom>
          <a:noFill/>
          <a:ln>
            <a:noFill/>
          </a:ln>
        </p:spPr>
        <p:txBody>
          <a:bodyPr anchorCtr="0" anchor="t" bIns="34275" lIns="68575" spcFirstLastPara="1" rIns="68575" wrap="square" tIns="34275">
            <a:noAutofit/>
          </a:bodyPr>
          <a:lstStyle/>
          <a:p>
            <a:pPr indent="0" lvl="0" marL="139700" rtl="0" algn="l">
              <a:lnSpc>
                <a:spcPct val="90000"/>
              </a:lnSpc>
              <a:spcBef>
                <a:spcPts val="800"/>
              </a:spcBef>
              <a:spcAft>
                <a:spcPts val="0"/>
              </a:spcAft>
              <a:buSzPts val="1400"/>
              <a:buNone/>
            </a:pPr>
            <a:r>
              <a:rPr b="1" lang="en-US" sz="1400">
                <a:latin typeface="Arial"/>
                <a:ea typeface="Arial"/>
                <a:cs typeface="Arial"/>
                <a:sym typeface="Arial"/>
              </a:rPr>
              <a:t>Handling Array:</a:t>
            </a:r>
            <a:endParaRPr/>
          </a:p>
          <a:p>
            <a:pPr indent="0" lvl="0" marL="139700" rtl="0" algn="l">
              <a:lnSpc>
                <a:spcPct val="90000"/>
              </a:lnSpc>
              <a:spcBef>
                <a:spcPts val="800"/>
              </a:spcBef>
              <a:spcAft>
                <a:spcPts val="0"/>
              </a:spcAft>
              <a:buSzPts val="1400"/>
              <a:buNone/>
            </a:pPr>
            <a:r>
              <a:rPr b="1" lang="en-US" sz="1200">
                <a:latin typeface="Arial"/>
                <a:ea typeface="Arial"/>
                <a:cs typeface="Arial"/>
                <a:sym typeface="Arial"/>
              </a:rPr>
              <a:t>Apparently Accessible Out-of-Range Index</a:t>
            </a:r>
            <a:endParaRPr b="1">
              <a:latin typeface="Arial"/>
              <a:ea typeface="Arial"/>
              <a:cs typeface="Arial"/>
              <a:sym typeface="Arial"/>
            </a:endParaRPr>
          </a:p>
          <a:p>
            <a:pPr indent="-228600" lvl="0" marL="368300" rtl="0" algn="l">
              <a:lnSpc>
                <a:spcPct val="90000"/>
              </a:lnSpc>
              <a:spcBef>
                <a:spcPts val="800"/>
              </a:spcBef>
              <a:spcAft>
                <a:spcPts val="0"/>
              </a:spcAft>
              <a:buSzPts val="1400"/>
              <a:buAutoNum type="arabicPeriod"/>
            </a:pPr>
            <a:r>
              <a:rPr lang="en-US" sz="1200"/>
              <a:t>Code example declares matrix to consist of 7 rows and 5 columns in row-major order.</a:t>
            </a:r>
            <a:endParaRPr sz="1200">
              <a:latin typeface="Arial"/>
              <a:ea typeface="Arial"/>
              <a:cs typeface="Arial"/>
              <a:sym typeface="Arial"/>
            </a:endParaRPr>
          </a:p>
          <a:p>
            <a:pPr indent="0" lvl="1" marL="508000" rtl="0" algn="l">
              <a:lnSpc>
                <a:spcPct val="90000"/>
              </a:lnSpc>
              <a:spcBef>
                <a:spcPts val="400"/>
              </a:spcBef>
              <a:spcAft>
                <a:spcPts val="0"/>
              </a:spcAft>
              <a:buSzPts val="1400"/>
              <a:buNone/>
            </a:pPr>
            <a:r>
              <a:rPr lang="en-US" sz="1200"/>
              <a:t>The function init_matrix iterates over all 35 elements in an attempt to initialize each to the value given by the function argument x. </a:t>
            </a:r>
            <a:endParaRPr sz="1200">
              <a:latin typeface="Arial"/>
              <a:ea typeface="Arial"/>
              <a:cs typeface="Arial"/>
              <a:sym typeface="Arial"/>
            </a:endParaRPr>
          </a:p>
          <a:p>
            <a:pPr indent="0" lvl="1" marL="508000" rtl="0" algn="l">
              <a:lnSpc>
                <a:spcPct val="90000"/>
              </a:lnSpc>
              <a:spcBef>
                <a:spcPts val="400"/>
              </a:spcBef>
              <a:spcAft>
                <a:spcPts val="0"/>
              </a:spcAft>
              <a:buSzPts val="1400"/>
              <a:buNone/>
            </a:pPr>
            <a:r>
              <a:rPr lang="en-US" sz="1200"/>
              <a:t>However, because multidimensional arrays are declared in C in row-major order.</a:t>
            </a:r>
            <a:endParaRPr sz="1200">
              <a:latin typeface="Arial"/>
              <a:ea typeface="Arial"/>
              <a:cs typeface="Arial"/>
              <a:sym typeface="Arial"/>
            </a:endParaRPr>
          </a:p>
          <a:p>
            <a:pPr indent="0" lvl="1" marL="508000" rtl="0" algn="l">
              <a:lnSpc>
                <a:spcPct val="90000"/>
              </a:lnSpc>
              <a:spcBef>
                <a:spcPts val="400"/>
              </a:spcBef>
              <a:spcAft>
                <a:spcPts val="0"/>
              </a:spcAft>
              <a:buSzPts val="1400"/>
              <a:buNone/>
            </a:pPr>
            <a:r>
              <a:rPr lang="en-US" sz="1200"/>
              <a:t>The function iterates over the elements in column-major order, and when the value of j reaches the value COLS during the first iteration of the outer loop.</a:t>
            </a:r>
            <a:endParaRPr sz="1200">
              <a:latin typeface="Arial"/>
              <a:ea typeface="Arial"/>
              <a:cs typeface="Arial"/>
              <a:sym typeface="Arial"/>
            </a:endParaRPr>
          </a:p>
          <a:p>
            <a:pPr indent="0" lvl="1" marL="508000" rtl="0" algn="l">
              <a:lnSpc>
                <a:spcPct val="90000"/>
              </a:lnSpc>
              <a:spcBef>
                <a:spcPts val="400"/>
              </a:spcBef>
              <a:spcAft>
                <a:spcPts val="0"/>
              </a:spcAft>
              <a:buSzPts val="1400"/>
              <a:buNone/>
            </a:pPr>
            <a:r>
              <a:rPr lang="en-US" sz="1200"/>
              <a:t>The function attempts to access element matrix[0][5]. </a:t>
            </a:r>
            <a:endParaRPr sz="1200">
              <a:latin typeface="Arial"/>
              <a:ea typeface="Arial"/>
              <a:cs typeface="Arial"/>
              <a:sym typeface="Arial"/>
            </a:endParaRPr>
          </a:p>
          <a:p>
            <a:pPr indent="0" lvl="1" marL="508000" rtl="0" algn="l">
              <a:lnSpc>
                <a:spcPct val="90000"/>
              </a:lnSpc>
              <a:spcBef>
                <a:spcPts val="400"/>
              </a:spcBef>
              <a:spcAft>
                <a:spcPts val="0"/>
              </a:spcAft>
              <a:buSzPts val="1400"/>
              <a:buNone/>
            </a:pPr>
            <a:r>
              <a:rPr lang="en-US" sz="1200"/>
              <a:t>Because the type of matrix is int[7][5], the j subscript is out of range, and the access has undefined behavior.</a:t>
            </a:r>
            <a:endParaRPr sz="1200">
              <a:latin typeface="Arial"/>
              <a:ea typeface="Arial"/>
              <a:cs typeface="Arial"/>
              <a:sym typeface="Arial"/>
            </a:endParaRPr>
          </a:p>
          <a:p>
            <a:pPr indent="-228600" lvl="0" marL="368300" rtl="0" algn="l">
              <a:lnSpc>
                <a:spcPct val="90000"/>
              </a:lnSpc>
              <a:spcBef>
                <a:spcPts val="800"/>
              </a:spcBef>
              <a:spcAft>
                <a:spcPts val="0"/>
              </a:spcAft>
              <a:buSzPts val="1400"/>
              <a:buAutoNum type="arabicPeriod"/>
            </a:pPr>
            <a:r>
              <a:rPr lang="en-US" sz="1200"/>
              <a:t>Solution avoids using out-of-range indices by initializing matrix elements in the same row-major order as multidimensional objects are declared in C. </a:t>
            </a:r>
            <a:br>
              <a:rPr lang="en-US" sz="1200"/>
            </a:br>
            <a:endParaRPr sz="1200">
              <a:latin typeface="Arial"/>
              <a:ea typeface="Arial"/>
              <a:cs typeface="Arial"/>
              <a:sym typeface="Arial"/>
            </a:endParaRPr>
          </a:p>
        </p:txBody>
      </p:sp>
      <p:grpSp>
        <p:nvGrpSpPr>
          <p:cNvPr id="232" name="Google Shape;232;p19"/>
          <p:cNvGrpSpPr/>
          <p:nvPr/>
        </p:nvGrpSpPr>
        <p:grpSpPr>
          <a:xfrm>
            <a:off x="6452420" y="2820626"/>
            <a:ext cx="2461139" cy="2049760"/>
            <a:chOff x="3511959" y="2811408"/>
            <a:chExt cx="2461139" cy="2049760"/>
          </a:xfrm>
        </p:grpSpPr>
        <p:sp>
          <p:nvSpPr>
            <p:cNvPr id="233" name="Google Shape;233;p19"/>
            <p:cNvSpPr txBox="1"/>
            <p:nvPr/>
          </p:nvSpPr>
          <p:spPr>
            <a:xfrm>
              <a:off x="3511959" y="2811408"/>
              <a:ext cx="2461139" cy="204976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#include &lt;stddef.h&gt;</a:t>
              </a:r>
              <a:endParaRPr b="1" i="0" sz="9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9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#define COLS 5</a:t>
              </a:r>
              <a:endParaRPr b="1" i="0" sz="9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#define ROWS 7</a:t>
              </a:r>
              <a:endParaRPr b="1" i="0" sz="9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9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static int matrix[ROWS][COLS];</a:t>
              </a:r>
              <a:endParaRPr b="1" i="0" sz="9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9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void init_matrix(int x){</a:t>
              </a:r>
              <a:endParaRPr b="1" i="0" sz="9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    for (size_t i = 0; i &lt; ROWS; i++) {</a:t>
              </a:r>
              <a:endParaRPr b="1" i="0" sz="9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        for (size_t j = 0; j &lt; COLS; j++){</a:t>
              </a:r>
              <a:endParaRPr b="1" i="0" sz="9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            matrix[ i ] [ j ] = x;</a:t>
              </a:r>
              <a:endParaRPr b="1" i="0" sz="9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         }</a:t>
              </a:r>
              <a:endParaRPr b="1" i="0" sz="9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    }</a:t>
              </a:r>
              <a:endParaRPr b="1" i="0" sz="9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a:t>
              </a:r>
              <a:endParaRPr b="1" i="0" sz="900" u="none" cap="none" strike="noStrike">
                <a:solidFill>
                  <a:schemeClr val="lt1"/>
                </a:solidFill>
                <a:latin typeface="Arial"/>
                <a:ea typeface="Arial"/>
                <a:cs typeface="Arial"/>
                <a:sym typeface="Arial"/>
              </a:endParaRPr>
            </a:p>
          </p:txBody>
        </p:sp>
        <p:sp>
          <p:nvSpPr>
            <p:cNvPr id="234" name="Google Shape;234;p19"/>
            <p:cNvSpPr/>
            <p:nvPr/>
          </p:nvSpPr>
          <p:spPr>
            <a:xfrm>
              <a:off x="5410814" y="4396861"/>
              <a:ext cx="479321" cy="368709"/>
            </a:xfrm>
            <a:prstGeom prst="ellipse">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2</a:t>
              </a:r>
              <a:endParaRPr b="0" i="0" sz="1400" u="none" cap="none" strike="noStrike">
                <a:solidFill>
                  <a:schemeClr val="lt1"/>
                </a:solidFill>
                <a:latin typeface="Arial"/>
                <a:ea typeface="Arial"/>
                <a:cs typeface="Arial"/>
                <a:sym typeface="Arial"/>
              </a:endParaRPr>
            </a:p>
          </p:txBody>
        </p:sp>
      </p:grpSp>
      <p:grpSp>
        <p:nvGrpSpPr>
          <p:cNvPr id="235" name="Google Shape;235;p19"/>
          <p:cNvGrpSpPr/>
          <p:nvPr/>
        </p:nvGrpSpPr>
        <p:grpSpPr>
          <a:xfrm>
            <a:off x="6480073" y="636022"/>
            <a:ext cx="2433484" cy="2031325"/>
            <a:chOff x="6304936" y="801942"/>
            <a:chExt cx="2433484" cy="2031325"/>
          </a:xfrm>
        </p:grpSpPr>
        <p:sp>
          <p:nvSpPr>
            <p:cNvPr id="236" name="Google Shape;236;p19"/>
            <p:cNvSpPr txBox="1"/>
            <p:nvPr/>
          </p:nvSpPr>
          <p:spPr>
            <a:xfrm>
              <a:off x="6304936" y="801942"/>
              <a:ext cx="2433484" cy="2031325"/>
            </a:xfrm>
            <a:prstGeom prst="rect">
              <a:avLst/>
            </a:prstGeom>
            <a:solidFill>
              <a:schemeClr val="lt1"/>
            </a:solidFill>
            <a:ln cap="flat" cmpd="sng" w="254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#include &lt;stddef.h&gt;</a:t>
              </a:r>
              <a:endParaRPr b="1"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#define COLS 5</a:t>
              </a:r>
              <a:endParaRPr b="1"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#define ROWS 7</a:t>
              </a:r>
              <a:endParaRPr b="1"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static int matrix[ROWS][COLS];</a:t>
              </a:r>
              <a:endParaRPr b="1"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void init_matrix(int x){</a:t>
              </a:r>
              <a:endParaRPr b="1"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    for (size_t i = 0; i &lt; COLS; i++) {</a:t>
              </a:r>
              <a:endParaRPr b="1"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        for (size_t j = 0; j &lt; ROWS; j++){</a:t>
              </a:r>
              <a:endParaRPr b="1"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            matrix[ i ] [ j ] = x;</a:t>
              </a:r>
              <a:endParaRPr b="1"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         }</a:t>
              </a:r>
              <a:endParaRPr b="1"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    }</a:t>
              </a:r>
              <a:endParaRPr b="1"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a:t>
              </a:r>
              <a:endParaRPr b="1" i="0" sz="900" u="none" cap="none" strike="noStrike">
                <a:solidFill>
                  <a:schemeClr val="dk1"/>
                </a:solidFill>
                <a:latin typeface="Arial"/>
                <a:ea typeface="Arial"/>
                <a:cs typeface="Arial"/>
                <a:sym typeface="Arial"/>
              </a:endParaRPr>
            </a:p>
          </p:txBody>
        </p:sp>
        <p:sp>
          <p:nvSpPr>
            <p:cNvPr id="237" name="Google Shape;237;p19"/>
            <p:cNvSpPr/>
            <p:nvPr/>
          </p:nvSpPr>
          <p:spPr>
            <a:xfrm>
              <a:off x="8222225" y="949425"/>
              <a:ext cx="470104" cy="368709"/>
            </a:xfrm>
            <a:prstGeom prst="ellipse">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1</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6367" y="133665"/>
            <a:ext cx="7886700" cy="35800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Contents</a:t>
            </a:r>
            <a:endParaRPr/>
          </a:p>
        </p:txBody>
      </p:sp>
      <p:sp>
        <p:nvSpPr>
          <p:cNvPr id="91" name="Google Shape;91;p2"/>
          <p:cNvSpPr txBox="1"/>
          <p:nvPr>
            <p:ph idx="1" type="body"/>
          </p:nvPr>
        </p:nvSpPr>
        <p:spPr>
          <a:xfrm>
            <a:off x="229678" y="776153"/>
            <a:ext cx="2904945" cy="4158390"/>
          </a:xfrm>
          <a:prstGeom prst="rect">
            <a:avLst/>
          </a:prstGeom>
          <a:noFill/>
          <a:ln>
            <a:noFill/>
          </a:ln>
        </p:spPr>
        <p:txBody>
          <a:bodyPr anchorCtr="0" anchor="t" bIns="34275" lIns="68575" spcFirstLastPara="1" rIns="68575" wrap="square" tIns="34275">
            <a:noAutofit/>
          </a:bodyPr>
          <a:lstStyle/>
          <a:p>
            <a:pPr indent="-317500" lvl="0" marL="457200" rtl="0" algn="l">
              <a:lnSpc>
                <a:spcPct val="90000"/>
              </a:lnSpc>
              <a:spcBef>
                <a:spcPts val="800"/>
              </a:spcBef>
              <a:spcAft>
                <a:spcPts val="0"/>
              </a:spcAft>
              <a:buClr>
                <a:schemeClr val="lt1"/>
              </a:buClr>
              <a:buSzPts val="1400"/>
              <a:buChar char="•"/>
            </a:pPr>
            <a:r>
              <a:rPr lang="en-US" sz="1400"/>
              <a:t>Coding Guidelines</a:t>
            </a:r>
            <a:endParaRPr/>
          </a:p>
          <a:p>
            <a:pPr indent="-171450" lvl="1" marL="914400" rtl="0" algn="l">
              <a:lnSpc>
                <a:spcPct val="90000"/>
              </a:lnSpc>
              <a:spcBef>
                <a:spcPts val="400"/>
              </a:spcBef>
              <a:spcAft>
                <a:spcPts val="0"/>
              </a:spcAft>
              <a:buSzPts val="1400"/>
              <a:buChar char="•"/>
            </a:pPr>
            <a:r>
              <a:rPr lang="en-US" sz="1400"/>
              <a:t>Naming Conventions</a:t>
            </a:r>
            <a:endParaRPr/>
          </a:p>
          <a:p>
            <a:pPr indent="-171450" lvl="1" marL="914400" rtl="0" algn="l">
              <a:lnSpc>
                <a:spcPct val="90000"/>
              </a:lnSpc>
              <a:spcBef>
                <a:spcPts val="400"/>
              </a:spcBef>
              <a:spcAft>
                <a:spcPts val="0"/>
              </a:spcAft>
              <a:buSzPts val="1400"/>
              <a:buChar char="•"/>
            </a:pPr>
            <a:r>
              <a:rPr lang="en-US" sz="1400"/>
              <a:t>Calling Conventions</a:t>
            </a:r>
            <a:endParaRPr/>
          </a:p>
          <a:p>
            <a:pPr indent="-171450" lvl="1" marL="914400" rtl="0" algn="l">
              <a:lnSpc>
                <a:spcPct val="90000"/>
              </a:lnSpc>
              <a:spcBef>
                <a:spcPts val="400"/>
              </a:spcBef>
              <a:spcAft>
                <a:spcPts val="0"/>
              </a:spcAft>
              <a:buSzPts val="1400"/>
              <a:buChar char="•"/>
            </a:pPr>
            <a:r>
              <a:rPr lang="en-US" sz="1400"/>
              <a:t>Comments</a:t>
            </a:r>
            <a:endParaRPr/>
          </a:p>
          <a:p>
            <a:pPr indent="-171450" lvl="1" marL="914400" rtl="0" algn="l">
              <a:lnSpc>
                <a:spcPct val="90000"/>
              </a:lnSpc>
              <a:spcBef>
                <a:spcPts val="400"/>
              </a:spcBef>
              <a:spcAft>
                <a:spcPts val="0"/>
              </a:spcAft>
              <a:buSzPts val="1400"/>
              <a:buChar char="•"/>
            </a:pPr>
            <a:r>
              <a:rPr lang="en-US" sz="1400"/>
              <a:t>Conditional Compilation</a:t>
            </a:r>
            <a:endParaRPr/>
          </a:p>
          <a:p>
            <a:pPr indent="-317500" lvl="0" marL="457200" rtl="0" algn="l">
              <a:lnSpc>
                <a:spcPct val="90000"/>
              </a:lnSpc>
              <a:spcBef>
                <a:spcPts val="800"/>
              </a:spcBef>
              <a:spcAft>
                <a:spcPts val="0"/>
              </a:spcAft>
              <a:buClr>
                <a:schemeClr val="lt1"/>
              </a:buClr>
              <a:buSzPts val="1400"/>
              <a:buChar char="•"/>
            </a:pPr>
            <a:r>
              <a:rPr lang="en-US" sz="1400"/>
              <a:t>Secure and Safe Coding</a:t>
            </a:r>
            <a:endParaRPr/>
          </a:p>
          <a:p>
            <a:pPr indent="-171450" lvl="1" marL="914400" rtl="0" algn="l">
              <a:lnSpc>
                <a:spcPct val="90000"/>
              </a:lnSpc>
              <a:spcBef>
                <a:spcPts val="400"/>
              </a:spcBef>
              <a:spcAft>
                <a:spcPts val="0"/>
              </a:spcAft>
              <a:buSzPts val="1400"/>
              <a:buChar char="•"/>
            </a:pPr>
            <a:r>
              <a:rPr lang="en-US" sz="1400"/>
              <a:t>Scope</a:t>
            </a:r>
            <a:endParaRPr/>
          </a:p>
          <a:p>
            <a:pPr indent="-171450" lvl="1" marL="914400" rtl="0" algn="l">
              <a:lnSpc>
                <a:spcPct val="90000"/>
              </a:lnSpc>
              <a:spcBef>
                <a:spcPts val="400"/>
              </a:spcBef>
              <a:spcAft>
                <a:spcPts val="0"/>
              </a:spcAft>
              <a:buSzPts val="1400"/>
              <a:buChar char="•"/>
            </a:pPr>
            <a:r>
              <a:rPr lang="en-US" sz="1400"/>
              <a:t>Handling Arrays</a:t>
            </a:r>
            <a:endParaRPr/>
          </a:p>
          <a:p>
            <a:pPr indent="-171450" lvl="1" marL="914400" rtl="0" algn="l">
              <a:lnSpc>
                <a:spcPct val="90000"/>
              </a:lnSpc>
              <a:spcBef>
                <a:spcPts val="400"/>
              </a:spcBef>
              <a:spcAft>
                <a:spcPts val="0"/>
              </a:spcAft>
              <a:buSzPts val="1400"/>
              <a:buChar char="•"/>
            </a:pPr>
            <a:r>
              <a:rPr lang="en-US" sz="1400"/>
              <a:t>Control statement expressions</a:t>
            </a:r>
            <a:endParaRPr/>
          </a:p>
          <a:p>
            <a:pPr indent="-171450" lvl="1" marL="914400" rtl="0" algn="l">
              <a:lnSpc>
                <a:spcPct val="90000"/>
              </a:lnSpc>
              <a:spcBef>
                <a:spcPts val="400"/>
              </a:spcBef>
              <a:spcAft>
                <a:spcPts val="0"/>
              </a:spcAft>
              <a:buSzPts val="1400"/>
              <a:buChar char="•"/>
            </a:pPr>
            <a:r>
              <a:rPr lang="en-US" sz="1400"/>
              <a:t>Functions</a:t>
            </a:r>
            <a:endParaRPr/>
          </a:p>
          <a:p>
            <a:pPr indent="-171450" lvl="1" marL="914400" rtl="0" algn="l">
              <a:lnSpc>
                <a:spcPct val="90000"/>
              </a:lnSpc>
              <a:spcBef>
                <a:spcPts val="400"/>
              </a:spcBef>
              <a:spcAft>
                <a:spcPts val="0"/>
              </a:spcAft>
              <a:buSzPts val="1400"/>
              <a:buChar char="•"/>
            </a:pPr>
            <a:r>
              <a:rPr lang="en-US" sz="1400"/>
              <a:t>Debug Port</a:t>
            </a:r>
            <a:endParaRPr/>
          </a:p>
          <a:p>
            <a:pPr indent="-171450" lvl="1" marL="914400" rtl="0" algn="l">
              <a:lnSpc>
                <a:spcPct val="90000"/>
              </a:lnSpc>
              <a:spcBef>
                <a:spcPts val="400"/>
              </a:spcBef>
              <a:spcAft>
                <a:spcPts val="0"/>
              </a:spcAft>
              <a:buSzPts val="1400"/>
              <a:buChar char="•"/>
            </a:pPr>
            <a:r>
              <a:rPr lang="en-US" sz="1400"/>
              <a:t>Buffer Overflow</a:t>
            </a:r>
            <a:endParaRPr/>
          </a:p>
          <a:p>
            <a:pPr indent="-171450" lvl="1" marL="914400" rtl="0" algn="l">
              <a:lnSpc>
                <a:spcPct val="90000"/>
              </a:lnSpc>
              <a:spcBef>
                <a:spcPts val="400"/>
              </a:spcBef>
              <a:spcAft>
                <a:spcPts val="0"/>
              </a:spcAft>
              <a:buSzPts val="1400"/>
              <a:buChar char="•"/>
            </a:pPr>
            <a:r>
              <a:rPr lang="en-US" sz="1400"/>
              <a:t>Regular cleanup</a:t>
            </a:r>
            <a:endParaRPr/>
          </a:p>
          <a:p>
            <a:pPr indent="-82550" lvl="1" marL="914400" rtl="0" algn="l">
              <a:lnSpc>
                <a:spcPct val="90000"/>
              </a:lnSpc>
              <a:spcBef>
                <a:spcPts val="400"/>
              </a:spcBef>
              <a:spcAft>
                <a:spcPts val="0"/>
              </a:spcAft>
              <a:buSzPts val="1400"/>
              <a:buNone/>
            </a:pPr>
            <a:r>
              <a:t/>
            </a:r>
            <a:endParaRPr sz="1400"/>
          </a:p>
          <a:p>
            <a:pPr indent="-82550" lvl="1" marL="914400" rtl="0" algn="l">
              <a:lnSpc>
                <a:spcPct val="90000"/>
              </a:lnSpc>
              <a:spcBef>
                <a:spcPts val="400"/>
              </a:spcBef>
              <a:spcAft>
                <a:spcPts val="0"/>
              </a:spcAft>
              <a:buSzPts val="1400"/>
              <a:buNone/>
            </a:pPr>
            <a:r>
              <a:t/>
            </a:r>
            <a:endParaRPr sz="1400"/>
          </a:p>
          <a:p>
            <a:pPr indent="-82550" lvl="1" marL="914400" rtl="0" algn="l">
              <a:lnSpc>
                <a:spcPct val="90000"/>
              </a:lnSpc>
              <a:spcBef>
                <a:spcPts val="400"/>
              </a:spcBef>
              <a:spcAft>
                <a:spcPts val="0"/>
              </a:spcAft>
              <a:buSzPts val="1400"/>
              <a:buNone/>
            </a:pPr>
            <a:r>
              <a:t/>
            </a:r>
            <a:endParaRPr sz="1400"/>
          </a:p>
          <a:p>
            <a:pPr indent="-82550" lvl="1" marL="914400" rtl="0" algn="l">
              <a:lnSpc>
                <a:spcPct val="90000"/>
              </a:lnSpc>
              <a:spcBef>
                <a:spcPts val="400"/>
              </a:spcBef>
              <a:spcAft>
                <a:spcPts val="0"/>
              </a:spcAft>
              <a:buSzPts val="1400"/>
              <a:buNone/>
            </a:pPr>
            <a:r>
              <a:t/>
            </a:r>
            <a:endParaRPr sz="1400"/>
          </a:p>
        </p:txBody>
      </p:sp>
      <p:sp>
        <p:nvSpPr>
          <p:cNvPr id="92" name="Google Shape;92;p2"/>
          <p:cNvSpPr txBox="1"/>
          <p:nvPr/>
        </p:nvSpPr>
        <p:spPr>
          <a:xfrm>
            <a:off x="3509154" y="777591"/>
            <a:ext cx="4425350" cy="4158390"/>
          </a:xfrm>
          <a:prstGeom prst="rect">
            <a:avLst/>
          </a:prstGeom>
          <a:noFill/>
          <a:ln>
            <a:noFill/>
          </a:ln>
        </p:spPr>
        <p:txBody>
          <a:bodyPr anchorCtr="0" anchor="t" bIns="34275" lIns="68575" spcFirstLastPara="1" rIns="68575" wrap="square" tIns="34275">
            <a:noAutofit/>
          </a:bodyPr>
          <a:lstStyle/>
          <a:p>
            <a:pPr indent="-171450" lvl="0" marL="457200" marR="0" rtl="0" algn="l">
              <a:lnSpc>
                <a:spcPct val="90000"/>
              </a:lnSpc>
              <a:spcBef>
                <a:spcPts val="800"/>
              </a:spcBef>
              <a:spcAft>
                <a:spcPts val="0"/>
              </a:spcAft>
              <a:buClr>
                <a:schemeClr val="lt1"/>
              </a:buClr>
              <a:buSzPts val="1400"/>
              <a:buFont typeface="Gill Sans"/>
              <a:buChar char="•"/>
            </a:pPr>
            <a:r>
              <a:rPr b="0" i="0" lang="en-US" sz="1400" u="none" cap="none" strike="noStrike">
                <a:solidFill>
                  <a:srgbClr val="000000"/>
                </a:solidFill>
                <a:latin typeface="Gill Sans"/>
                <a:ea typeface="Gill Sans"/>
                <a:cs typeface="Gill Sans"/>
                <a:sym typeface="Gill Sans"/>
              </a:rPr>
              <a:t>Develop Optimal Code</a:t>
            </a:r>
            <a:endParaRPr/>
          </a:p>
          <a:p>
            <a:pPr indent="-171450" lvl="1" marL="914400" marR="0" rtl="0" algn="l">
              <a:lnSpc>
                <a:spcPct val="90000"/>
              </a:lnSpc>
              <a:spcBef>
                <a:spcPts val="400"/>
              </a:spcBef>
              <a:spcAft>
                <a:spcPts val="0"/>
              </a:spcAft>
              <a:buClr>
                <a:schemeClr val="lt1"/>
              </a:buClr>
              <a:buSzPts val="1400"/>
              <a:buFont typeface="Gill Sans"/>
              <a:buChar char="•"/>
            </a:pPr>
            <a:r>
              <a:rPr b="0" i="0" lang="en-US" sz="1400" u="none" cap="none" strike="noStrike">
                <a:solidFill>
                  <a:srgbClr val="000000"/>
                </a:solidFill>
                <a:latin typeface="Gill Sans"/>
                <a:ea typeface="Gill Sans"/>
                <a:cs typeface="Gill Sans"/>
                <a:sym typeface="Gill Sans"/>
              </a:rPr>
              <a:t>Macro vs Functions</a:t>
            </a:r>
            <a:endParaRPr/>
          </a:p>
          <a:p>
            <a:pPr indent="-171450" lvl="1" marL="914400" marR="0" rtl="0" algn="l">
              <a:lnSpc>
                <a:spcPct val="90000"/>
              </a:lnSpc>
              <a:spcBef>
                <a:spcPts val="400"/>
              </a:spcBef>
              <a:spcAft>
                <a:spcPts val="0"/>
              </a:spcAft>
              <a:buClr>
                <a:schemeClr val="lt1"/>
              </a:buClr>
              <a:buSzPts val="1400"/>
              <a:buFont typeface="Gill Sans"/>
              <a:buChar char="•"/>
            </a:pPr>
            <a:r>
              <a:rPr b="0" i="0" lang="en-US" sz="1400" u="none" cap="none" strike="noStrike">
                <a:solidFill>
                  <a:srgbClr val="000000"/>
                </a:solidFill>
                <a:latin typeface="Gill Sans"/>
                <a:ea typeface="Gill Sans"/>
                <a:cs typeface="Gill Sans"/>
                <a:sym typeface="Gill Sans"/>
              </a:rPr>
              <a:t>Inline functions</a:t>
            </a:r>
            <a:endParaRPr/>
          </a:p>
          <a:p>
            <a:pPr indent="-171450" lvl="1" marL="914400" marR="0" rtl="0" algn="l">
              <a:lnSpc>
                <a:spcPct val="90000"/>
              </a:lnSpc>
              <a:spcBef>
                <a:spcPts val="400"/>
              </a:spcBef>
              <a:spcAft>
                <a:spcPts val="0"/>
              </a:spcAft>
              <a:buClr>
                <a:schemeClr val="lt1"/>
              </a:buClr>
              <a:buSzPts val="1400"/>
              <a:buFont typeface="Gill Sans"/>
              <a:buChar char="•"/>
            </a:pPr>
            <a:r>
              <a:rPr b="0" i="0" lang="en-US" sz="1400" u="none" cap="none" strike="noStrike">
                <a:solidFill>
                  <a:srgbClr val="000000"/>
                </a:solidFill>
                <a:latin typeface="Gill Sans"/>
                <a:ea typeface="Gill Sans"/>
                <a:cs typeface="Gill Sans"/>
                <a:sym typeface="Gill Sans"/>
              </a:rPr>
              <a:t>Recursion</a:t>
            </a:r>
            <a:endParaRPr/>
          </a:p>
          <a:p>
            <a:pPr indent="-171450" lvl="1" marL="914400" marR="0" rtl="0" algn="l">
              <a:lnSpc>
                <a:spcPct val="90000"/>
              </a:lnSpc>
              <a:spcBef>
                <a:spcPts val="400"/>
              </a:spcBef>
              <a:spcAft>
                <a:spcPts val="0"/>
              </a:spcAft>
              <a:buClr>
                <a:schemeClr val="lt1"/>
              </a:buClr>
              <a:buSzPts val="1400"/>
              <a:buFont typeface="Gill Sans"/>
              <a:buChar char="•"/>
            </a:pPr>
            <a:r>
              <a:rPr b="0" i="0" lang="en-US" sz="1400" u="none" cap="none" strike="noStrike">
                <a:solidFill>
                  <a:srgbClr val="000000"/>
                </a:solidFill>
                <a:latin typeface="Gill Sans"/>
                <a:ea typeface="Gill Sans"/>
                <a:cs typeface="Gill Sans"/>
                <a:sym typeface="Gill Sans"/>
              </a:rPr>
              <a:t>Memory Overlay</a:t>
            </a:r>
            <a:endParaRPr/>
          </a:p>
          <a:p>
            <a:pPr indent="-171450" lvl="1" marL="914400" marR="0" rtl="0" algn="l">
              <a:lnSpc>
                <a:spcPct val="90000"/>
              </a:lnSpc>
              <a:spcBef>
                <a:spcPts val="400"/>
              </a:spcBef>
              <a:spcAft>
                <a:spcPts val="0"/>
              </a:spcAft>
              <a:buClr>
                <a:schemeClr val="lt1"/>
              </a:buClr>
              <a:buSzPts val="1400"/>
              <a:buFont typeface="Gill Sans"/>
              <a:buChar char="•"/>
            </a:pPr>
            <a:r>
              <a:rPr b="0" i="0" lang="en-US" sz="1400" u="none" cap="none" strike="noStrike">
                <a:solidFill>
                  <a:srgbClr val="000000"/>
                </a:solidFill>
                <a:latin typeface="Gill Sans"/>
                <a:ea typeface="Gill Sans"/>
                <a:cs typeface="Gill Sans"/>
                <a:sym typeface="Gill Sans"/>
              </a:rPr>
              <a:t>Structure Packing</a:t>
            </a:r>
            <a:endParaRPr/>
          </a:p>
          <a:p>
            <a:pPr indent="-171450" lvl="1" marL="914400" marR="0" rtl="0" algn="l">
              <a:lnSpc>
                <a:spcPct val="90000"/>
              </a:lnSpc>
              <a:spcBef>
                <a:spcPts val="400"/>
              </a:spcBef>
              <a:spcAft>
                <a:spcPts val="0"/>
              </a:spcAft>
              <a:buClr>
                <a:schemeClr val="lt1"/>
              </a:buClr>
              <a:buSzPts val="1400"/>
              <a:buFont typeface="Gill Sans"/>
              <a:buChar char="•"/>
            </a:pPr>
            <a:r>
              <a:rPr b="0" i="0" lang="en-US" sz="1400" u="none" cap="none" strike="noStrike">
                <a:solidFill>
                  <a:srgbClr val="000000"/>
                </a:solidFill>
                <a:latin typeface="Gill Sans"/>
                <a:ea typeface="Gill Sans"/>
                <a:cs typeface="Gill Sans"/>
                <a:sym typeface="Gill Sans"/>
              </a:rPr>
              <a:t>Optimize for space</a:t>
            </a:r>
            <a:endParaRPr/>
          </a:p>
          <a:p>
            <a:pPr indent="-171450" lvl="1" marL="914400" marR="0" rtl="0" algn="l">
              <a:lnSpc>
                <a:spcPct val="90000"/>
              </a:lnSpc>
              <a:spcBef>
                <a:spcPts val="400"/>
              </a:spcBef>
              <a:spcAft>
                <a:spcPts val="0"/>
              </a:spcAft>
              <a:buClr>
                <a:schemeClr val="lt1"/>
              </a:buClr>
              <a:buSzPts val="1400"/>
              <a:buFont typeface="Gill Sans"/>
              <a:buChar char="•"/>
            </a:pPr>
            <a:r>
              <a:rPr b="0" i="0" lang="en-US" sz="1400" u="none" cap="none" strike="noStrike">
                <a:solidFill>
                  <a:srgbClr val="000000"/>
                </a:solidFill>
                <a:latin typeface="Gill Sans"/>
                <a:ea typeface="Gill Sans"/>
                <a:cs typeface="Gill Sans"/>
                <a:sym typeface="Gill Sans"/>
              </a:rPr>
              <a:t>Optimize for Performance</a:t>
            </a:r>
            <a:endParaRPr/>
          </a:p>
          <a:p>
            <a:pPr indent="-82550" lvl="1" marL="914400" marR="0" rtl="0" algn="l">
              <a:lnSpc>
                <a:spcPct val="90000"/>
              </a:lnSpc>
              <a:spcBef>
                <a:spcPts val="400"/>
              </a:spcBef>
              <a:spcAft>
                <a:spcPts val="0"/>
              </a:spcAft>
              <a:buClr>
                <a:schemeClr val="lt1"/>
              </a:buClr>
              <a:buSzPts val="1400"/>
              <a:buFont typeface="Gill Sans"/>
              <a:buNone/>
            </a:pPr>
            <a:r>
              <a:t/>
            </a:r>
            <a:endParaRPr b="0" i="0" sz="1400" u="none" cap="none" strike="noStrike">
              <a:solidFill>
                <a:srgbClr val="000000"/>
              </a:solidFill>
              <a:latin typeface="Gill Sans"/>
              <a:ea typeface="Gill Sans"/>
              <a:cs typeface="Gill Sans"/>
              <a:sym typeface="Gill Sans"/>
            </a:endParaRPr>
          </a:p>
          <a:p>
            <a:pPr indent="-82550" lvl="1" marL="914400" marR="0" rtl="0" algn="l">
              <a:lnSpc>
                <a:spcPct val="90000"/>
              </a:lnSpc>
              <a:spcBef>
                <a:spcPts val="400"/>
              </a:spcBef>
              <a:spcAft>
                <a:spcPts val="0"/>
              </a:spcAft>
              <a:buClr>
                <a:schemeClr val="lt1"/>
              </a:buClr>
              <a:buSzPts val="1400"/>
              <a:buFont typeface="Gill Sans"/>
              <a:buNone/>
            </a:pPr>
            <a:r>
              <a:t/>
            </a:r>
            <a:endParaRPr b="0" i="0" sz="1400" u="none" cap="none" strike="noStrike">
              <a:solidFill>
                <a:srgbClr val="000000"/>
              </a:solidFill>
              <a:latin typeface="Gill Sans"/>
              <a:ea typeface="Gill Sans"/>
              <a:cs typeface="Gill Sans"/>
              <a:sym typeface="Gill Sans"/>
            </a:endParaRPr>
          </a:p>
          <a:p>
            <a:pPr indent="-82550" lvl="1" marL="914400" marR="0" rtl="0" algn="l">
              <a:lnSpc>
                <a:spcPct val="90000"/>
              </a:lnSpc>
              <a:spcBef>
                <a:spcPts val="400"/>
              </a:spcBef>
              <a:spcAft>
                <a:spcPts val="0"/>
              </a:spcAft>
              <a:buClr>
                <a:schemeClr val="lt1"/>
              </a:buClr>
              <a:buSzPts val="1400"/>
              <a:buFont typeface="Gill Sans"/>
              <a:buNone/>
            </a:pPr>
            <a:r>
              <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0"/>
          <p:cNvSpPr txBox="1"/>
          <p:nvPr>
            <p:ph type="title"/>
          </p:nvPr>
        </p:nvSpPr>
        <p:spPr>
          <a:xfrm>
            <a:off x="112456" y="144796"/>
            <a:ext cx="7886700" cy="367394"/>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Secure and Safe Coding</a:t>
            </a:r>
            <a:endParaRPr b="1"/>
          </a:p>
        </p:txBody>
      </p:sp>
      <p:sp>
        <p:nvSpPr>
          <p:cNvPr id="243" name="Google Shape;243;p20"/>
          <p:cNvSpPr txBox="1"/>
          <p:nvPr>
            <p:ph idx="1" type="body"/>
          </p:nvPr>
        </p:nvSpPr>
        <p:spPr>
          <a:xfrm>
            <a:off x="112457" y="456663"/>
            <a:ext cx="4236473" cy="4406399"/>
          </a:xfrm>
          <a:prstGeom prst="rect">
            <a:avLst/>
          </a:prstGeom>
          <a:noFill/>
          <a:ln>
            <a:noFill/>
          </a:ln>
        </p:spPr>
        <p:txBody>
          <a:bodyPr anchorCtr="0" anchor="t" bIns="34275" lIns="68575" spcFirstLastPara="1" rIns="68575" wrap="square" tIns="34275">
            <a:noAutofit/>
          </a:bodyPr>
          <a:lstStyle/>
          <a:p>
            <a:pPr indent="0" lvl="0" marL="139700" rtl="0" algn="l">
              <a:lnSpc>
                <a:spcPct val="90000"/>
              </a:lnSpc>
              <a:spcBef>
                <a:spcPts val="800"/>
              </a:spcBef>
              <a:spcAft>
                <a:spcPts val="0"/>
              </a:spcAft>
              <a:buSzPts val="1400"/>
              <a:buNone/>
            </a:pPr>
            <a:r>
              <a:rPr b="1" lang="en-US" sz="1400">
                <a:latin typeface="Arial"/>
                <a:ea typeface="Arial"/>
                <a:cs typeface="Arial"/>
                <a:sym typeface="Arial"/>
              </a:rPr>
              <a:t>Handling Array:</a:t>
            </a:r>
            <a:endParaRPr/>
          </a:p>
          <a:p>
            <a:pPr indent="0" lvl="0" marL="139700" rtl="0" algn="l">
              <a:lnSpc>
                <a:spcPct val="90000"/>
              </a:lnSpc>
              <a:spcBef>
                <a:spcPts val="800"/>
              </a:spcBef>
              <a:spcAft>
                <a:spcPts val="0"/>
              </a:spcAft>
              <a:buSzPts val="1400"/>
              <a:buNone/>
            </a:pPr>
            <a:r>
              <a:rPr b="1" lang="en-US" sz="1200">
                <a:latin typeface="Arial"/>
                <a:ea typeface="Arial"/>
                <a:cs typeface="Arial"/>
                <a:sym typeface="Arial"/>
              </a:rPr>
              <a:t>Null Pointer Arithmetic</a:t>
            </a:r>
            <a:endParaRPr/>
          </a:p>
          <a:p>
            <a:pPr indent="0" lvl="0" marL="139700" rtl="0" algn="l">
              <a:lnSpc>
                <a:spcPct val="90000"/>
              </a:lnSpc>
              <a:spcBef>
                <a:spcPts val="800"/>
              </a:spcBef>
              <a:spcAft>
                <a:spcPts val="0"/>
              </a:spcAft>
              <a:buSzPts val="1400"/>
              <a:buNone/>
            </a:pPr>
            <a:r>
              <a:rPr lang="en-US" sz="1200">
                <a:latin typeface="Arial"/>
                <a:ea typeface="Arial"/>
                <a:cs typeface="Arial"/>
                <a:sym typeface="Arial"/>
              </a:rPr>
              <a:t>This code allocates a block of memory and initializes it with some data.</a:t>
            </a:r>
            <a:endParaRPr>
              <a:latin typeface="Arial"/>
              <a:ea typeface="Arial"/>
              <a:cs typeface="Arial"/>
              <a:sym typeface="Arial"/>
            </a:endParaRPr>
          </a:p>
          <a:p>
            <a:pPr indent="0" lvl="0" marL="139700" rtl="0" algn="l">
              <a:lnSpc>
                <a:spcPct val="90000"/>
              </a:lnSpc>
              <a:spcBef>
                <a:spcPts val="800"/>
              </a:spcBef>
              <a:spcAft>
                <a:spcPts val="0"/>
              </a:spcAft>
              <a:buSzPts val="1400"/>
              <a:buNone/>
            </a:pPr>
            <a:r>
              <a:rPr lang="en-US" sz="1200">
                <a:latin typeface="Arial"/>
                <a:ea typeface="Arial"/>
                <a:cs typeface="Arial"/>
                <a:sym typeface="Arial"/>
              </a:rPr>
              <a:t>The data does not belong at the beginning of the block, which is left uninitialized. </a:t>
            </a:r>
            <a:endParaRPr>
              <a:latin typeface="Arial"/>
              <a:ea typeface="Arial"/>
              <a:cs typeface="Arial"/>
              <a:sym typeface="Arial"/>
            </a:endParaRPr>
          </a:p>
          <a:p>
            <a:pPr indent="0" lvl="0" marL="139700" rtl="0" algn="l">
              <a:lnSpc>
                <a:spcPct val="90000"/>
              </a:lnSpc>
              <a:spcBef>
                <a:spcPts val="800"/>
              </a:spcBef>
              <a:spcAft>
                <a:spcPts val="0"/>
              </a:spcAft>
              <a:buSzPts val="1400"/>
              <a:buNone/>
            </a:pPr>
            <a:r>
              <a:rPr lang="en-US" sz="1200">
                <a:latin typeface="Arial"/>
                <a:ea typeface="Arial"/>
                <a:cs typeface="Arial"/>
                <a:sym typeface="Arial"/>
              </a:rPr>
              <a:t>Instead, it is placed offset bytes within the block. </a:t>
            </a:r>
            <a:endParaRPr>
              <a:latin typeface="Arial"/>
              <a:ea typeface="Arial"/>
              <a:cs typeface="Arial"/>
              <a:sym typeface="Arial"/>
            </a:endParaRPr>
          </a:p>
          <a:p>
            <a:pPr indent="0" lvl="0" marL="139700" rtl="0" algn="l">
              <a:lnSpc>
                <a:spcPct val="90000"/>
              </a:lnSpc>
              <a:spcBef>
                <a:spcPts val="800"/>
              </a:spcBef>
              <a:spcAft>
                <a:spcPts val="0"/>
              </a:spcAft>
              <a:buSzPts val="1400"/>
              <a:buNone/>
            </a:pPr>
            <a:r>
              <a:rPr lang="en-US" sz="1200">
                <a:latin typeface="Arial"/>
                <a:ea typeface="Arial"/>
                <a:cs typeface="Arial"/>
                <a:sym typeface="Arial"/>
              </a:rPr>
              <a:t>The function ensures that the data fits within the allocated block.</a:t>
            </a:r>
            <a:endParaRPr>
              <a:latin typeface="Arial"/>
              <a:ea typeface="Arial"/>
              <a:cs typeface="Arial"/>
              <a:sym typeface="Arial"/>
            </a:endParaRPr>
          </a:p>
          <a:p>
            <a:pPr indent="-228600" lvl="0" marL="368300" rtl="0" algn="l">
              <a:lnSpc>
                <a:spcPct val="90000"/>
              </a:lnSpc>
              <a:spcBef>
                <a:spcPts val="800"/>
              </a:spcBef>
              <a:spcAft>
                <a:spcPts val="0"/>
              </a:spcAft>
              <a:buSzPts val="1400"/>
              <a:buAutoNum type="arabicPeriod"/>
            </a:pPr>
            <a:r>
              <a:rPr lang="en-US" sz="1200">
                <a:latin typeface="Arial"/>
                <a:ea typeface="Arial"/>
                <a:cs typeface="Arial"/>
                <a:sym typeface="Arial"/>
              </a:rPr>
              <a:t>This function fails to check if the allocation succeeds</a:t>
            </a:r>
            <a:endParaRPr/>
          </a:p>
          <a:p>
            <a:pPr indent="0" lvl="1" marL="596900" rtl="0" algn="l">
              <a:lnSpc>
                <a:spcPct val="90000"/>
              </a:lnSpc>
              <a:spcBef>
                <a:spcPts val="400"/>
              </a:spcBef>
              <a:spcAft>
                <a:spcPts val="0"/>
              </a:spcAft>
              <a:buSzPts val="1400"/>
              <a:buNone/>
            </a:pPr>
            <a:r>
              <a:rPr lang="en-US" sz="1200">
                <a:latin typeface="Arial"/>
                <a:ea typeface="Arial"/>
                <a:cs typeface="Arial"/>
                <a:sym typeface="Arial"/>
              </a:rPr>
              <a:t>If the allocation fails, then malloc() returns a null pointer. </a:t>
            </a:r>
            <a:endParaRPr/>
          </a:p>
          <a:p>
            <a:pPr indent="0" lvl="1" marL="596900" rtl="0" algn="l">
              <a:lnSpc>
                <a:spcPct val="90000"/>
              </a:lnSpc>
              <a:spcBef>
                <a:spcPts val="400"/>
              </a:spcBef>
              <a:spcAft>
                <a:spcPts val="0"/>
              </a:spcAft>
              <a:buSzPts val="1400"/>
              <a:buNone/>
            </a:pPr>
            <a:r>
              <a:rPr lang="en-US" sz="1200">
                <a:latin typeface="Arial"/>
                <a:ea typeface="Arial"/>
                <a:cs typeface="Arial"/>
                <a:sym typeface="Arial"/>
              </a:rPr>
              <a:t>The null pointer is added to offset and passed as the destination argument to memcpy().</a:t>
            </a:r>
            <a:endParaRPr/>
          </a:p>
          <a:p>
            <a:pPr indent="0" lvl="1" marL="596900" rtl="0" algn="l">
              <a:lnSpc>
                <a:spcPct val="90000"/>
              </a:lnSpc>
              <a:spcBef>
                <a:spcPts val="400"/>
              </a:spcBef>
              <a:spcAft>
                <a:spcPts val="0"/>
              </a:spcAft>
              <a:buSzPts val="1400"/>
              <a:buNone/>
            </a:pPr>
            <a:r>
              <a:rPr lang="en-US" sz="1200">
                <a:latin typeface="Arial"/>
                <a:ea typeface="Arial"/>
                <a:cs typeface="Arial"/>
                <a:sym typeface="Arial"/>
              </a:rPr>
              <a:t> Because a null pointer does not point to a valid object, the result of the pointer arithmetic is undefined behaviour.</a:t>
            </a:r>
            <a:endParaRPr/>
          </a:p>
          <a:p>
            <a:pPr indent="-228600" lvl="0" marL="368300" rtl="0" algn="l">
              <a:lnSpc>
                <a:spcPct val="90000"/>
              </a:lnSpc>
              <a:spcBef>
                <a:spcPts val="800"/>
              </a:spcBef>
              <a:spcAft>
                <a:spcPts val="0"/>
              </a:spcAft>
              <a:buSzPts val="1400"/>
              <a:buAutoNum type="arabicPeriod"/>
            </a:pPr>
            <a:r>
              <a:rPr lang="en-US" sz="1200">
                <a:latin typeface="Arial"/>
                <a:ea typeface="Arial"/>
                <a:cs typeface="Arial"/>
                <a:sym typeface="Arial"/>
              </a:rPr>
              <a:t>Solution ensures that the call to malloc() succeeds</a:t>
            </a:r>
            <a:endParaRPr/>
          </a:p>
          <a:p>
            <a:pPr indent="0" lvl="1" marL="596900" rtl="0" algn="l">
              <a:lnSpc>
                <a:spcPct val="90000"/>
              </a:lnSpc>
              <a:spcBef>
                <a:spcPts val="400"/>
              </a:spcBef>
              <a:spcAft>
                <a:spcPts val="0"/>
              </a:spcAft>
              <a:buSzPts val="1400"/>
              <a:buNone/>
            </a:pPr>
            <a:r>
              <a:t/>
            </a:r>
            <a:endParaRPr sz="1200">
              <a:latin typeface="Arial"/>
              <a:ea typeface="Arial"/>
              <a:cs typeface="Arial"/>
              <a:sym typeface="Arial"/>
            </a:endParaRPr>
          </a:p>
          <a:p>
            <a:pPr indent="-139700" lvl="0" marL="368300" rtl="0" algn="l">
              <a:lnSpc>
                <a:spcPct val="90000"/>
              </a:lnSpc>
              <a:spcBef>
                <a:spcPts val="800"/>
              </a:spcBef>
              <a:spcAft>
                <a:spcPts val="0"/>
              </a:spcAft>
              <a:buSzPts val="1400"/>
              <a:buNone/>
            </a:pPr>
            <a:r>
              <a:t/>
            </a:r>
            <a:endParaRPr sz="1200">
              <a:latin typeface="Arial"/>
              <a:ea typeface="Arial"/>
              <a:cs typeface="Arial"/>
              <a:sym typeface="Arial"/>
            </a:endParaRPr>
          </a:p>
        </p:txBody>
      </p:sp>
      <p:grpSp>
        <p:nvGrpSpPr>
          <p:cNvPr id="244" name="Google Shape;244;p20"/>
          <p:cNvGrpSpPr/>
          <p:nvPr/>
        </p:nvGrpSpPr>
        <p:grpSpPr>
          <a:xfrm>
            <a:off x="4553565" y="2756102"/>
            <a:ext cx="4323123" cy="2326759"/>
            <a:chOff x="1631147" y="2783974"/>
            <a:chExt cx="4636526" cy="2308324"/>
          </a:xfrm>
        </p:grpSpPr>
        <p:sp>
          <p:nvSpPr>
            <p:cNvPr id="245" name="Google Shape;245;p20"/>
            <p:cNvSpPr txBox="1"/>
            <p:nvPr/>
          </p:nvSpPr>
          <p:spPr>
            <a:xfrm>
              <a:off x="1631147" y="2783974"/>
              <a:ext cx="4636526" cy="2308324"/>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#include &lt;string.h&gt;</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#include &lt;stdlib.h&gt;</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char *init_block(size_t block_size, size_t offset, char *data, size_t data_size)</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    char *buffer = malloc(block_size);</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    if (NULL == buffer)</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        /* Handle Error if malloc fails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    if (data_size &gt; block_size || block_size - data_size &lt; offset)</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        /* Data won't fit in buffer, handle error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    memcpy(buffer + offset, data, data_size);</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    return buffer;</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a:t>
              </a:r>
              <a:endParaRPr b="1" i="0" sz="1400" u="none" cap="none" strike="noStrike">
                <a:solidFill>
                  <a:schemeClr val="lt1"/>
                </a:solidFill>
                <a:latin typeface="Arial"/>
                <a:ea typeface="Arial"/>
                <a:cs typeface="Arial"/>
                <a:sym typeface="Arial"/>
              </a:endParaRPr>
            </a:p>
          </p:txBody>
        </p:sp>
        <p:sp>
          <p:nvSpPr>
            <p:cNvPr id="246" name="Google Shape;246;p20"/>
            <p:cNvSpPr/>
            <p:nvPr/>
          </p:nvSpPr>
          <p:spPr>
            <a:xfrm>
              <a:off x="5410814" y="4396861"/>
              <a:ext cx="479321" cy="368709"/>
            </a:xfrm>
            <a:prstGeom prst="ellipse">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2</a:t>
              </a:r>
              <a:endParaRPr b="0" i="0" sz="1400" u="none" cap="none" strike="noStrike">
                <a:solidFill>
                  <a:schemeClr val="lt1"/>
                </a:solidFill>
                <a:latin typeface="Arial"/>
                <a:ea typeface="Arial"/>
                <a:cs typeface="Arial"/>
                <a:sym typeface="Arial"/>
              </a:endParaRPr>
            </a:p>
          </p:txBody>
        </p:sp>
      </p:grpSp>
      <p:grpSp>
        <p:nvGrpSpPr>
          <p:cNvPr id="247" name="Google Shape;247;p20"/>
          <p:cNvGrpSpPr/>
          <p:nvPr/>
        </p:nvGrpSpPr>
        <p:grpSpPr>
          <a:xfrm>
            <a:off x="4553566" y="673439"/>
            <a:ext cx="4323120" cy="2039996"/>
            <a:chOff x="5415206" y="866465"/>
            <a:chExt cx="3392129" cy="2022810"/>
          </a:xfrm>
        </p:grpSpPr>
        <p:sp>
          <p:nvSpPr>
            <p:cNvPr id="248" name="Google Shape;248;p20"/>
            <p:cNvSpPr txBox="1"/>
            <p:nvPr/>
          </p:nvSpPr>
          <p:spPr>
            <a:xfrm>
              <a:off x="5415206" y="875063"/>
              <a:ext cx="3392129" cy="2014212"/>
            </a:xfrm>
            <a:prstGeom prst="rect">
              <a:avLst/>
            </a:prstGeom>
            <a:solidFill>
              <a:schemeClr val="lt1"/>
            </a:solidFill>
            <a:ln cap="flat" cmpd="sng" w="254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#include &lt;string.h&gt;</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#include &lt;stdlib.h&gt;</a:t>
              </a:r>
              <a:endParaRPr b="1"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char *init_block(size_t block_size, size_t offset, char *data, size_t data_size)</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    char *buffer = malloc(block_size);</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    if (data_size &gt; block_size || block_size - data_size &lt; offset)</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        /* Data won't fit in buffer, handle error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    memcpy(buffer + offset, data, data_size);</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    return buffer;</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a:t>
              </a:r>
              <a:endParaRPr b="1" i="0" sz="1400" u="none" cap="none" strike="noStrike">
                <a:solidFill>
                  <a:schemeClr val="dk1"/>
                </a:solidFill>
                <a:latin typeface="Arial"/>
                <a:ea typeface="Arial"/>
                <a:cs typeface="Arial"/>
                <a:sym typeface="Arial"/>
              </a:endParaRPr>
            </a:p>
          </p:txBody>
        </p:sp>
        <p:sp>
          <p:nvSpPr>
            <p:cNvPr id="249" name="Google Shape;249;p20"/>
            <p:cNvSpPr/>
            <p:nvPr/>
          </p:nvSpPr>
          <p:spPr>
            <a:xfrm>
              <a:off x="8277531" y="866465"/>
              <a:ext cx="377927" cy="368709"/>
            </a:xfrm>
            <a:prstGeom prst="ellipse">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1</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1"/>
          <p:cNvSpPr txBox="1"/>
          <p:nvPr>
            <p:ph type="title"/>
          </p:nvPr>
        </p:nvSpPr>
        <p:spPr>
          <a:xfrm>
            <a:off x="112456" y="144796"/>
            <a:ext cx="7886700" cy="367394"/>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Secure and Safe Coding</a:t>
            </a:r>
            <a:endParaRPr b="1"/>
          </a:p>
        </p:txBody>
      </p:sp>
      <p:sp>
        <p:nvSpPr>
          <p:cNvPr id="255" name="Google Shape;255;p21"/>
          <p:cNvSpPr txBox="1"/>
          <p:nvPr>
            <p:ph idx="1" type="body"/>
          </p:nvPr>
        </p:nvSpPr>
        <p:spPr>
          <a:xfrm>
            <a:off x="112457" y="733195"/>
            <a:ext cx="5748182" cy="3853335"/>
          </a:xfrm>
          <a:prstGeom prst="rect">
            <a:avLst/>
          </a:prstGeom>
          <a:noFill/>
          <a:ln>
            <a:noFill/>
          </a:ln>
        </p:spPr>
        <p:txBody>
          <a:bodyPr anchorCtr="0" anchor="t" bIns="34275" lIns="68575" spcFirstLastPara="1" rIns="68575" wrap="square" tIns="34275">
            <a:noAutofit/>
          </a:bodyPr>
          <a:lstStyle/>
          <a:p>
            <a:pPr indent="0" lvl="0" marL="139700" rtl="0" algn="l">
              <a:lnSpc>
                <a:spcPct val="90000"/>
              </a:lnSpc>
              <a:spcBef>
                <a:spcPts val="800"/>
              </a:spcBef>
              <a:spcAft>
                <a:spcPts val="0"/>
              </a:spcAft>
              <a:buSzPts val="1400"/>
              <a:buNone/>
            </a:pPr>
            <a:r>
              <a:rPr b="1" lang="en-US" sz="1400"/>
              <a:t>Control statement expressions</a:t>
            </a:r>
            <a:endParaRPr sz="1400"/>
          </a:p>
          <a:p>
            <a:pPr indent="0" lvl="0" marL="139700" rtl="0" algn="l">
              <a:lnSpc>
                <a:spcPct val="90000"/>
              </a:lnSpc>
              <a:spcBef>
                <a:spcPts val="800"/>
              </a:spcBef>
              <a:spcAft>
                <a:spcPts val="0"/>
              </a:spcAft>
              <a:buSzPts val="1400"/>
              <a:buNone/>
            </a:pPr>
            <a:r>
              <a:rPr b="1" lang="en-US" sz="1200"/>
              <a:t>Assignment operators shall not be used in expressions that yield a Boolean value</a:t>
            </a:r>
            <a:endParaRPr b="1"/>
          </a:p>
          <a:p>
            <a:pPr indent="0" lvl="0" marL="139700" rtl="0" algn="l">
              <a:lnSpc>
                <a:spcPct val="90000"/>
              </a:lnSpc>
              <a:spcBef>
                <a:spcPts val="800"/>
              </a:spcBef>
              <a:spcAft>
                <a:spcPts val="0"/>
              </a:spcAft>
              <a:buSzPts val="1400"/>
              <a:buNone/>
            </a:pPr>
            <a:r>
              <a:rPr lang="en-US" sz="1200"/>
              <a:t>No assignments are permitted in any expression which is considered to have a Boolean value. </a:t>
            </a:r>
            <a:endParaRPr/>
          </a:p>
          <a:p>
            <a:pPr indent="0" lvl="0" marL="139700" rtl="0" algn="l">
              <a:lnSpc>
                <a:spcPct val="90000"/>
              </a:lnSpc>
              <a:spcBef>
                <a:spcPts val="800"/>
              </a:spcBef>
              <a:spcAft>
                <a:spcPts val="0"/>
              </a:spcAft>
              <a:buSzPts val="1400"/>
              <a:buNone/>
            </a:pPr>
            <a:r>
              <a:rPr lang="en-US" sz="1200"/>
              <a:t>This precludes the use of both simple and compound assignment operators in the operands of a Boolean-valued expression. </a:t>
            </a:r>
            <a:endParaRPr/>
          </a:p>
          <a:p>
            <a:pPr indent="0" lvl="0" marL="139700" rtl="0" algn="l">
              <a:lnSpc>
                <a:spcPct val="90000"/>
              </a:lnSpc>
              <a:spcBef>
                <a:spcPts val="800"/>
              </a:spcBef>
              <a:spcAft>
                <a:spcPts val="0"/>
              </a:spcAft>
              <a:buSzPts val="1400"/>
              <a:buNone/>
            </a:pPr>
            <a:r>
              <a:rPr lang="en-US" sz="1200"/>
              <a:t>However, it does not preclude assigning a Boolean value to a variable.</a:t>
            </a:r>
            <a:endParaRPr/>
          </a:p>
          <a:p>
            <a:pPr indent="0" lvl="0" marL="139700" rtl="0" algn="l">
              <a:lnSpc>
                <a:spcPct val="90000"/>
              </a:lnSpc>
              <a:spcBef>
                <a:spcPts val="800"/>
              </a:spcBef>
              <a:spcAft>
                <a:spcPts val="0"/>
              </a:spcAft>
              <a:buSzPts val="1400"/>
              <a:buNone/>
            </a:pPr>
            <a:r>
              <a:rPr lang="en-US" sz="1200"/>
              <a:t>If assignments are required in the operands of a Boolean-valued expression then they must be performed separately outside of those operands. </a:t>
            </a:r>
            <a:endParaRPr/>
          </a:p>
          <a:p>
            <a:pPr indent="0" lvl="0" marL="139700" rtl="0" algn="l">
              <a:lnSpc>
                <a:spcPct val="90000"/>
              </a:lnSpc>
              <a:spcBef>
                <a:spcPts val="800"/>
              </a:spcBef>
              <a:spcAft>
                <a:spcPts val="0"/>
              </a:spcAft>
              <a:buSzPts val="1400"/>
              <a:buNone/>
            </a:pPr>
            <a:r>
              <a:rPr lang="en-US" sz="1200"/>
              <a:t>This helps to avoid getting “=” and “==” confused, and assists the static detection of mistakes.</a:t>
            </a:r>
            <a:endParaRPr/>
          </a:p>
          <a:p>
            <a:pPr indent="0" lvl="0" marL="139700" rtl="0" algn="l">
              <a:lnSpc>
                <a:spcPct val="90000"/>
              </a:lnSpc>
              <a:spcBef>
                <a:spcPts val="800"/>
              </a:spcBef>
              <a:spcAft>
                <a:spcPts val="0"/>
              </a:spcAft>
              <a:buSzPts val="1400"/>
              <a:buNone/>
            </a:pPr>
            <a:r>
              <a:rPr lang="en-US" sz="1200"/>
              <a:t>1,2 Does not follow the rule.</a:t>
            </a:r>
            <a:endParaRPr/>
          </a:p>
          <a:p>
            <a:pPr indent="0" lvl="0" marL="139700" rtl="0" algn="l">
              <a:lnSpc>
                <a:spcPct val="90000"/>
              </a:lnSpc>
              <a:spcBef>
                <a:spcPts val="800"/>
              </a:spcBef>
              <a:spcAft>
                <a:spcPts val="0"/>
              </a:spcAft>
              <a:buSzPts val="1400"/>
              <a:buNone/>
            </a:pPr>
            <a:r>
              <a:rPr lang="en-US" sz="1200"/>
              <a:t>We can use 3 to satisfy the rule.</a:t>
            </a:r>
            <a:endParaRPr/>
          </a:p>
        </p:txBody>
      </p:sp>
      <p:grpSp>
        <p:nvGrpSpPr>
          <p:cNvPr id="256" name="Google Shape;256;p21"/>
          <p:cNvGrpSpPr/>
          <p:nvPr/>
        </p:nvGrpSpPr>
        <p:grpSpPr>
          <a:xfrm>
            <a:off x="6046838" y="1032387"/>
            <a:ext cx="2415051" cy="2554633"/>
            <a:chOff x="5097411" y="894121"/>
            <a:chExt cx="2415051" cy="2554633"/>
          </a:xfrm>
        </p:grpSpPr>
        <p:grpSp>
          <p:nvGrpSpPr>
            <p:cNvPr id="257" name="Google Shape;257;p21"/>
            <p:cNvGrpSpPr/>
            <p:nvPr/>
          </p:nvGrpSpPr>
          <p:grpSpPr>
            <a:xfrm>
              <a:off x="5097411" y="2663924"/>
              <a:ext cx="1585455" cy="784830"/>
              <a:chOff x="1650918" y="2783974"/>
              <a:chExt cx="1700392" cy="778612"/>
            </a:xfrm>
          </p:grpSpPr>
          <p:sp>
            <p:nvSpPr>
              <p:cNvPr id="258" name="Google Shape;258;p21"/>
              <p:cNvSpPr txBox="1"/>
              <p:nvPr/>
            </p:nvSpPr>
            <p:spPr>
              <a:xfrm>
                <a:off x="1650918" y="2783974"/>
                <a:ext cx="1700392" cy="778612"/>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x = y;</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if ( x != 0 )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    foo();</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a:t>
                </a:r>
                <a:endParaRPr b="1" i="0" sz="1400" u="none" cap="none" strike="noStrike">
                  <a:solidFill>
                    <a:schemeClr val="lt1"/>
                  </a:solidFill>
                  <a:latin typeface="Arial"/>
                  <a:ea typeface="Arial"/>
                  <a:cs typeface="Arial"/>
                  <a:sym typeface="Arial"/>
                </a:endParaRPr>
              </a:p>
            </p:txBody>
          </p:sp>
          <p:sp>
            <p:nvSpPr>
              <p:cNvPr id="259" name="Google Shape;259;p21"/>
              <p:cNvSpPr/>
              <p:nvPr/>
            </p:nvSpPr>
            <p:spPr>
              <a:xfrm>
                <a:off x="2761371" y="2942852"/>
                <a:ext cx="479321" cy="368709"/>
              </a:xfrm>
              <a:prstGeom prst="ellipse">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3</a:t>
                </a:r>
                <a:endParaRPr/>
              </a:p>
            </p:txBody>
          </p:sp>
        </p:grpSp>
        <p:grpSp>
          <p:nvGrpSpPr>
            <p:cNvPr id="260" name="Google Shape;260;p21"/>
            <p:cNvGrpSpPr/>
            <p:nvPr/>
          </p:nvGrpSpPr>
          <p:grpSpPr>
            <a:xfrm>
              <a:off x="5097413" y="894121"/>
              <a:ext cx="2415049" cy="655548"/>
              <a:chOff x="5430520" y="865924"/>
              <a:chExt cx="2006181" cy="650024"/>
            </a:xfrm>
          </p:grpSpPr>
          <p:sp>
            <p:nvSpPr>
              <p:cNvPr id="261" name="Google Shape;261;p21"/>
              <p:cNvSpPr txBox="1"/>
              <p:nvPr/>
            </p:nvSpPr>
            <p:spPr>
              <a:xfrm>
                <a:off x="5430520" y="865924"/>
                <a:ext cx="2006181" cy="650024"/>
              </a:xfrm>
              <a:prstGeom prst="rect">
                <a:avLst/>
              </a:prstGeom>
              <a:solidFill>
                <a:schemeClr val="lt1"/>
              </a:solidFill>
              <a:ln cap="flat" cmpd="sng" w="254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if ( ( x = y ) != 0 ) /* Boolean by context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    foo();</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a:t>
                </a:r>
                <a:endParaRPr b="1" i="0" sz="1400" u="none" cap="none" strike="noStrike">
                  <a:solidFill>
                    <a:schemeClr val="dk1"/>
                  </a:solidFill>
                  <a:latin typeface="Arial"/>
                  <a:ea typeface="Arial"/>
                  <a:cs typeface="Arial"/>
                  <a:sym typeface="Arial"/>
                </a:endParaRPr>
              </a:p>
            </p:txBody>
          </p:sp>
          <p:sp>
            <p:nvSpPr>
              <p:cNvPr id="262" name="Google Shape;262;p21"/>
              <p:cNvSpPr/>
              <p:nvPr/>
            </p:nvSpPr>
            <p:spPr>
              <a:xfrm>
                <a:off x="7044726" y="1104107"/>
                <a:ext cx="377927" cy="368709"/>
              </a:xfrm>
              <a:prstGeom prst="ellipse">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1</a:t>
                </a:r>
                <a:endParaRPr/>
              </a:p>
            </p:txBody>
          </p:sp>
        </p:grpSp>
        <p:grpSp>
          <p:nvGrpSpPr>
            <p:cNvPr id="263" name="Google Shape;263;p21"/>
            <p:cNvGrpSpPr/>
            <p:nvPr/>
          </p:nvGrpSpPr>
          <p:grpSpPr>
            <a:xfrm>
              <a:off x="5097414" y="1834331"/>
              <a:ext cx="1585450" cy="655548"/>
              <a:chOff x="6000458" y="911625"/>
              <a:chExt cx="3168851" cy="650024"/>
            </a:xfrm>
          </p:grpSpPr>
          <p:sp>
            <p:nvSpPr>
              <p:cNvPr id="264" name="Google Shape;264;p21"/>
              <p:cNvSpPr txBox="1"/>
              <p:nvPr/>
            </p:nvSpPr>
            <p:spPr>
              <a:xfrm>
                <a:off x="6000458" y="911625"/>
                <a:ext cx="3168851" cy="650024"/>
              </a:xfrm>
              <a:prstGeom prst="rect">
                <a:avLst/>
              </a:prstGeom>
              <a:solidFill>
                <a:schemeClr val="lt1"/>
              </a:solidFill>
              <a:ln cap="flat" cmpd="sng" w="254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if ( x = y )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    foo();</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a:t>
                </a:r>
                <a:endParaRPr b="1" i="0" sz="1400" u="none" cap="none" strike="noStrike">
                  <a:solidFill>
                    <a:schemeClr val="dk1"/>
                  </a:solidFill>
                  <a:latin typeface="Arial"/>
                  <a:ea typeface="Arial"/>
                  <a:cs typeface="Arial"/>
                  <a:sym typeface="Arial"/>
                </a:endParaRPr>
              </a:p>
            </p:txBody>
          </p:sp>
          <p:sp>
            <p:nvSpPr>
              <p:cNvPr id="265" name="Google Shape;265;p21"/>
              <p:cNvSpPr/>
              <p:nvPr/>
            </p:nvSpPr>
            <p:spPr>
              <a:xfrm>
                <a:off x="8344181" y="1049265"/>
                <a:ext cx="674293" cy="368709"/>
              </a:xfrm>
              <a:prstGeom prst="ellipse">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2</a:t>
                </a:r>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2"/>
          <p:cNvSpPr txBox="1"/>
          <p:nvPr>
            <p:ph type="title"/>
          </p:nvPr>
        </p:nvSpPr>
        <p:spPr>
          <a:xfrm>
            <a:off x="112456" y="144796"/>
            <a:ext cx="7886700" cy="367394"/>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Secure and Safe Coding</a:t>
            </a:r>
            <a:endParaRPr b="1"/>
          </a:p>
        </p:txBody>
      </p:sp>
      <p:sp>
        <p:nvSpPr>
          <p:cNvPr id="271" name="Google Shape;271;p22"/>
          <p:cNvSpPr txBox="1"/>
          <p:nvPr>
            <p:ph idx="1" type="body"/>
          </p:nvPr>
        </p:nvSpPr>
        <p:spPr>
          <a:xfrm>
            <a:off x="112457" y="594929"/>
            <a:ext cx="4236473" cy="4406399"/>
          </a:xfrm>
          <a:prstGeom prst="rect">
            <a:avLst/>
          </a:prstGeom>
          <a:noFill/>
          <a:ln>
            <a:noFill/>
          </a:ln>
        </p:spPr>
        <p:txBody>
          <a:bodyPr anchorCtr="0" anchor="t" bIns="34275" lIns="68575" spcFirstLastPara="1" rIns="68575" wrap="square" tIns="34275">
            <a:noAutofit/>
          </a:bodyPr>
          <a:lstStyle/>
          <a:p>
            <a:pPr indent="0" lvl="0" marL="139700" rtl="0" algn="l">
              <a:lnSpc>
                <a:spcPct val="90000"/>
              </a:lnSpc>
              <a:spcBef>
                <a:spcPts val="800"/>
              </a:spcBef>
              <a:spcAft>
                <a:spcPts val="0"/>
              </a:spcAft>
              <a:buSzPts val="1400"/>
              <a:buNone/>
            </a:pPr>
            <a:r>
              <a:rPr b="1" lang="en-US" sz="1400"/>
              <a:t>Control statement expressions</a:t>
            </a:r>
            <a:endParaRPr sz="1400"/>
          </a:p>
          <a:p>
            <a:pPr indent="0" lvl="0" marL="139700" rtl="0" algn="l">
              <a:lnSpc>
                <a:spcPct val="90000"/>
              </a:lnSpc>
              <a:spcBef>
                <a:spcPts val="800"/>
              </a:spcBef>
              <a:spcAft>
                <a:spcPts val="0"/>
              </a:spcAft>
              <a:buSzPts val="1400"/>
              <a:buNone/>
            </a:pPr>
            <a:r>
              <a:rPr b="1" lang="en-US" sz="1200"/>
              <a:t>Tests of a value against zero should be made explicit, unless the operand is effectively Boolean.</a:t>
            </a:r>
            <a:endParaRPr b="1"/>
          </a:p>
          <a:p>
            <a:pPr indent="0" lvl="0" marL="139700" rtl="0" algn="l">
              <a:lnSpc>
                <a:spcPct val="90000"/>
              </a:lnSpc>
              <a:spcBef>
                <a:spcPts val="800"/>
              </a:spcBef>
              <a:spcAft>
                <a:spcPts val="0"/>
              </a:spcAft>
              <a:buSzPts val="1400"/>
              <a:buNone/>
            </a:pPr>
            <a:r>
              <a:rPr lang="en-US" sz="1200"/>
              <a:t>Where a data value is to be tested against zero then the test should be made explicit. </a:t>
            </a:r>
            <a:endParaRPr/>
          </a:p>
          <a:p>
            <a:pPr indent="0" lvl="0" marL="139700" rtl="0" algn="l">
              <a:lnSpc>
                <a:spcPct val="90000"/>
              </a:lnSpc>
              <a:spcBef>
                <a:spcPts val="800"/>
              </a:spcBef>
              <a:spcAft>
                <a:spcPts val="0"/>
              </a:spcAft>
              <a:buSzPts val="1400"/>
              <a:buNone/>
            </a:pPr>
            <a:r>
              <a:rPr lang="en-US" sz="1200"/>
              <a:t>The exception to this rule is when data represents a Boolean value, even though in C this will in practice be an integer. </a:t>
            </a:r>
            <a:endParaRPr/>
          </a:p>
          <a:p>
            <a:pPr indent="0" lvl="0" marL="139700" rtl="0" algn="l">
              <a:lnSpc>
                <a:spcPct val="90000"/>
              </a:lnSpc>
              <a:spcBef>
                <a:spcPts val="800"/>
              </a:spcBef>
              <a:spcAft>
                <a:spcPts val="0"/>
              </a:spcAft>
              <a:buSzPts val="1400"/>
              <a:buNone/>
            </a:pPr>
            <a:r>
              <a:rPr lang="en-US" sz="1200"/>
              <a:t>This rule is in the interests of clarity, and makes clear the distinction between integers and logical values.</a:t>
            </a:r>
            <a:endParaRPr/>
          </a:p>
          <a:p>
            <a:pPr indent="0" lvl="0" marL="139700" rtl="0" algn="l">
              <a:lnSpc>
                <a:spcPct val="90000"/>
              </a:lnSpc>
              <a:spcBef>
                <a:spcPts val="800"/>
              </a:spcBef>
              <a:spcAft>
                <a:spcPts val="0"/>
              </a:spcAft>
              <a:buSzPts val="1400"/>
              <a:buNone/>
            </a:pPr>
            <a:r>
              <a:t/>
            </a:r>
            <a:endParaRPr sz="1200"/>
          </a:p>
          <a:p>
            <a:pPr indent="-228600" lvl="0" marL="368300" rtl="0" algn="l">
              <a:lnSpc>
                <a:spcPct val="90000"/>
              </a:lnSpc>
              <a:spcBef>
                <a:spcPts val="800"/>
              </a:spcBef>
              <a:spcAft>
                <a:spcPts val="0"/>
              </a:spcAft>
              <a:buSzPts val="1400"/>
              <a:buAutoNum type="arabicPeriod"/>
            </a:pPr>
            <a:r>
              <a:rPr lang="en-US" sz="1200"/>
              <a:t>Not compliant, unless y is effectively Boolean data e.g a flag</a:t>
            </a:r>
            <a:endParaRPr/>
          </a:p>
          <a:p>
            <a:pPr indent="-228600" lvl="0" marL="368300" rtl="0" algn="l">
              <a:lnSpc>
                <a:spcPct val="90000"/>
              </a:lnSpc>
              <a:spcBef>
                <a:spcPts val="800"/>
              </a:spcBef>
              <a:spcAft>
                <a:spcPts val="0"/>
              </a:spcAft>
              <a:buSzPts val="1400"/>
              <a:buAutoNum type="arabicPeriod"/>
            </a:pPr>
            <a:r>
              <a:rPr lang="en-US" sz="1200"/>
              <a:t>Correct way of testing x is non-zero </a:t>
            </a:r>
            <a:endParaRPr/>
          </a:p>
          <a:p>
            <a:pPr indent="0" lvl="0" marL="139700" rtl="0" algn="l">
              <a:lnSpc>
                <a:spcPct val="90000"/>
              </a:lnSpc>
              <a:spcBef>
                <a:spcPts val="800"/>
              </a:spcBef>
              <a:spcAft>
                <a:spcPts val="0"/>
              </a:spcAft>
              <a:buSzPts val="1400"/>
              <a:buNone/>
            </a:pPr>
            <a:r>
              <a:t/>
            </a:r>
            <a:endParaRPr sz="1200"/>
          </a:p>
        </p:txBody>
      </p:sp>
      <p:grpSp>
        <p:nvGrpSpPr>
          <p:cNvPr id="272" name="Google Shape;272;p22"/>
          <p:cNvGrpSpPr/>
          <p:nvPr/>
        </p:nvGrpSpPr>
        <p:grpSpPr>
          <a:xfrm>
            <a:off x="571499" y="3742403"/>
            <a:ext cx="1592930" cy="965027"/>
            <a:chOff x="5097410" y="2064774"/>
            <a:chExt cx="1592930" cy="965027"/>
          </a:xfrm>
        </p:grpSpPr>
        <p:grpSp>
          <p:nvGrpSpPr>
            <p:cNvPr id="273" name="Google Shape;273;p22"/>
            <p:cNvGrpSpPr/>
            <p:nvPr/>
          </p:nvGrpSpPr>
          <p:grpSpPr>
            <a:xfrm>
              <a:off x="5097411" y="2658148"/>
              <a:ext cx="1592929" cy="371653"/>
              <a:chOff x="1650918" y="2778248"/>
              <a:chExt cx="3027232" cy="368709"/>
            </a:xfrm>
          </p:grpSpPr>
          <p:sp>
            <p:nvSpPr>
              <p:cNvPr id="274" name="Google Shape;274;p22"/>
              <p:cNvSpPr txBox="1"/>
              <p:nvPr/>
            </p:nvSpPr>
            <p:spPr>
              <a:xfrm>
                <a:off x="1650918" y="2783974"/>
                <a:ext cx="2190883" cy="335872"/>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Arial"/>
                    <a:ea typeface="Arial"/>
                    <a:cs typeface="Arial"/>
                    <a:sym typeface="Arial"/>
                  </a:rPr>
                  <a:t>if ( x != 0 )</a:t>
                </a:r>
                <a:endParaRPr/>
              </a:p>
            </p:txBody>
          </p:sp>
          <p:sp>
            <p:nvSpPr>
              <p:cNvPr id="275" name="Google Shape;275;p22"/>
              <p:cNvSpPr/>
              <p:nvPr/>
            </p:nvSpPr>
            <p:spPr>
              <a:xfrm>
                <a:off x="4076206" y="2778248"/>
                <a:ext cx="601944" cy="368709"/>
              </a:xfrm>
              <a:prstGeom prst="ellipse">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2</a:t>
                </a:r>
                <a:endParaRPr/>
              </a:p>
            </p:txBody>
          </p:sp>
        </p:grpSp>
        <p:grpSp>
          <p:nvGrpSpPr>
            <p:cNvPr id="276" name="Google Shape;276;p22"/>
            <p:cNvGrpSpPr/>
            <p:nvPr/>
          </p:nvGrpSpPr>
          <p:grpSpPr>
            <a:xfrm>
              <a:off x="5097410" y="2064774"/>
              <a:ext cx="1559323" cy="338554"/>
              <a:chOff x="5821036" y="1496589"/>
              <a:chExt cx="1295330" cy="335701"/>
            </a:xfrm>
          </p:grpSpPr>
          <p:sp>
            <p:nvSpPr>
              <p:cNvPr id="277" name="Google Shape;277;p22"/>
              <p:cNvSpPr txBox="1"/>
              <p:nvPr/>
            </p:nvSpPr>
            <p:spPr>
              <a:xfrm>
                <a:off x="5821036" y="1496589"/>
                <a:ext cx="903548" cy="335701"/>
              </a:xfrm>
              <a:prstGeom prst="rect">
                <a:avLst/>
              </a:prstGeom>
              <a:solidFill>
                <a:schemeClr val="lt1"/>
              </a:solidFill>
              <a:ln cap="flat" cmpd="sng" w="254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chemeClr val="dk1"/>
                    </a:solidFill>
                    <a:latin typeface="Arial"/>
                    <a:ea typeface="Arial"/>
                    <a:cs typeface="Arial"/>
                    <a:sym typeface="Arial"/>
                  </a:rPr>
                  <a:t>if ( y )</a:t>
                </a:r>
                <a:endParaRPr b="1" i="0" sz="1600" u="none" cap="none" strike="noStrike">
                  <a:solidFill>
                    <a:schemeClr val="dk1"/>
                  </a:solidFill>
                  <a:latin typeface="Arial"/>
                  <a:ea typeface="Arial"/>
                  <a:cs typeface="Arial"/>
                  <a:sym typeface="Arial"/>
                </a:endParaRPr>
              </a:p>
            </p:txBody>
          </p:sp>
          <p:sp>
            <p:nvSpPr>
              <p:cNvPr id="278" name="Google Shape;278;p22"/>
              <p:cNvSpPr/>
              <p:nvPr/>
            </p:nvSpPr>
            <p:spPr>
              <a:xfrm>
                <a:off x="6792039" y="1524550"/>
                <a:ext cx="324327" cy="286449"/>
              </a:xfrm>
              <a:prstGeom prst="ellipse">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1</a:t>
                </a:r>
                <a:endParaRPr/>
              </a:p>
            </p:txBody>
          </p:sp>
        </p:grpSp>
      </p:grpSp>
      <p:sp>
        <p:nvSpPr>
          <p:cNvPr id="279" name="Google Shape;279;p22"/>
          <p:cNvSpPr txBox="1"/>
          <p:nvPr/>
        </p:nvSpPr>
        <p:spPr>
          <a:xfrm>
            <a:off x="4670937" y="369402"/>
            <a:ext cx="4236473" cy="4406399"/>
          </a:xfrm>
          <a:prstGeom prst="rect">
            <a:avLst/>
          </a:prstGeom>
          <a:noFill/>
          <a:ln>
            <a:noFill/>
          </a:ln>
        </p:spPr>
        <p:txBody>
          <a:bodyPr anchorCtr="0" anchor="t" bIns="34275" lIns="68575" spcFirstLastPara="1" rIns="68575" wrap="square" tIns="34275">
            <a:noAutofit/>
          </a:bodyPr>
          <a:lstStyle/>
          <a:p>
            <a:pPr indent="0" lvl="0" marL="139700" marR="0" rtl="0" algn="l">
              <a:lnSpc>
                <a:spcPct val="90000"/>
              </a:lnSpc>
              <a:spcBef>
                <a:spcPts val="800"/>
              </a:spcBef>
              <a:spcAft>
                <a:spcPts val="0"/>
              </a:spcAft>
              <a:buClr>
                <a:schemeClr val="lt1"/>
              </a:buClr>
              <a:buSzPts val="1400"/>
              <a:buFont typeface="Gill Sans"/>
              <a:buNone/>
            </a:pPr>
            <a:r>
              <a:t/>
            </a:r>
            <a:endParaRPr b="1" i="0" sz="1400" u="none" cap="none" strike="noStrike">
              <a:solidFill>
                <a:srgbClr val="000000"/>
              </a:solidFill>
              <a:latin typeface="Arial"/>
              <a:ea typeface="Arial"/>
              <a:cs typeface="Arial"/>
              <a:sym typeface="Arial"/>
            </a:endParaRPr>
          </a:p>
          <a:p>
            <a:pPr indent="0" lvl="0" marL="139700" marR="0" rtl="0" algn="l">
              <a:lnSpc>
                <a:spcPct val="90000"/>
              </a:lnSpc>
              <a:spcBef>
                <a:spcPts val="800"/>
              </a:spcBef>
              <a:spcAft>
                <a:spcPts val="0"/>
              </a:spcAft>
              <a:buClr>
                <a:schemeClr val="lt1"/>
              </a:buClr>
              <a:buSzPts val="1400"/>
              <a:buFont typeface="Gill Sans"/>
              <a:buNone/>
            </a:pPr>
            <a:r>
              <a:t/>
            </a:r>
            <a:endParaRPr b="1" i="0" sz="1400" u="none" cap="none" strike="noStrike">
              <a:solidFill>
                <a:srgbClr val="000000"/>
              </a:solidFill>
              <a:latin typeface="Gill Sans"/>
              <a:ea typeface="Gill Sans"/>
              <a:cs typeface="Gill Sans"/>
              <a:sym typeface="Gill Sans"/>
            </a:endParaRPr>
          </a:p>
          <a:p>
            <a:pPr indent="0" lvl="0" marL="139700" marR="0" rtl="0" algn="l">
              <a:lnSpc>
                <a:spcPct val="90000"/>
              </a:lnSpc>
              <a:spcBef>
                <a:spcPts val="800"/>
              </a:spcBef>
              <a:spcAft>
                <a:spcPts val="0"/>
              </a:spcAft>
              <a:buClr>
                <a:schemeClr val="lt1"/>
              </a:buClr>
              <a:buSzPts val="1400"/>
              <a:buFont typeface="Gill Sans"/>
              <a:buNone/>
            </a:pPr>
            <a:r>
              <a:rPr b="1" i="0" lang="en-US" sz="1200" u="none" cap="none" strike="noStrike">
                <a:solidFill>
                  <a:srgbClr val="000000"/>
                </a:solidFill>
                <a:latin typeface="Gill Sans"/>
                <a:ea typeface="Gill Sans"/>
                <a:cs typeface="Gill Sans"/>
                <a:sym typeface="Gill Sans"/>
              </a:rPr>
              <a:t>Floating-point expressions shall not be tested for equality or inequality.</a:t>
            </a:r>
            <a:endParaRPr b="1" i="0" sz="2400" u="none" cap="none" strike="noStrike">
              <a:solidFill>
                <a:srgbClr val="000000"/>
              </a:solidFill>
              <a:latin typeface="Gill Sans"/>
              <a:ea typeface="Gill Sans"/>
              <a:cs typeface="Gill Sans"/>
              <a:sym typeface="Gill Sans"/>
            </a:endParaRPr>
          </a:p>
          <a:p>
            <a:pPr indent="0" lvl="0" marL="139700" marR="0" rtl="0" algn="l">
              <a:lnSpc>
                <a:spcPct val="90000"/>
              </a:lnSpc>
              <a:spcBef>
                <a:spcPts val="800"/>
              </a:spcBef>
              <a:spcAft>
                <a:spcPts val="0"/>
              </a:spcAft>
              <a:buClr>
                <a:schemeClr val="lt1"/>
              </a:buClr>
              <a:buSzPts val="1400"/>
              <a:buFont typeface="Gill Sans"/>
              <a:buNone/>
            </a:pPr>
            <a:r>
              <a:rPr b="0" i="0" lang="en-US" sz="1200" u="none" cap="none" strike="noStrike">
                <a:solidFill>
                  <a:srgbClr val="000000"/>
                </a:solidFill>
                <a:latin typeface="Gill Sans"/>
                <a:ea typeface="Gill Sans"/>
                <a:cs typeface="Gill Sans"/>
                <a:sym typeface="Gill Sans"/>
              </a:rPr>
              <a:t>The inherent nature of floating-point types is such that comparisons of equality will often not evaluate to true even when they are expected to. </a:t>
            </a:r>
            <a:endParaRPr b="0" i="0" sz="2400" u="none" cap="none" strike="noStrike">
              <a:solidFill>
                <a:srgbClr val="000000"/>
              </a:solidFill>
              <a:latin typeface="Gill Sans"/>
              <a:ea typeface="Gill Sans"/>
              <a:cs typeface="Gill Sans"/>
              <a:sym typeface="Gill Sans"/>
            </a:endParaRPr>
          </a:p>
          <a:p>
            <a:pPr indent="0" lvl="0" marL="139700" marR="0" rtl="0" algn="l">
              <a:lnSpc>
                <a:spcPct val="90000"/>
              </a:lnSpc>
              <a:spcBef>
                <a:spcPts val="800"/>
              </a:spcBef>
              <a:spcAft>
                <a:spcPts val="0"/>
              </a:spcAft>
              <a:buClr>
                <a:schemeClr val="lt1"/>
              </a:buClr>
              <a:buSzPts val="1400"/>
              <a:buFont typeface="Gill Sans"/>
              <a:buNone/>
            </a:pPr>
            <a:r>
              <a:rPr b="0" i="0" lang="en-US" sz="1200" u="none" cap="none" strike="noStrike">
                <a:solidFill>
                  <a:srgbClr val="000000"/>
                </a:solidFill>
                <a:latin typeface="Gill Sans"/>
                <a:ea typeface="Gill Sans"/>
                <a:cs typeface="Gill Sans"/>
                <a:sym typeface="Gill Sans"/>
              </a:rPr>
              <a:t>In addition, the behaviour of such a comparison cannot be predicted before execution, and may well vary from one implementation to another. </a:t>
            </a:r>
            <a:endParaRPr b="0" i="0" sz="2400" u="none" cap="none" strike="noStrike">
              <a:solidFill>
                <a:srgbClr val="000000"/>
              </a:solidFill>
              <a:latin typeface="Gill Sans"/>
              <a:ea typeface="Gill Sans"/>
              <a:cs typeface="Gill Sans"/>
              <a:sym typeface="Gill Sans"/>
            </a:endParaRPr>
          </a:p>
          <a:p>
            <a:pPr indent="0" lvl="0" marL="139700" marR="0" rtl="0" algn="l">
              <a:lnSpc>
                <a:spcPct val="90000"/>
              </a:lnSpc>
              <a:spcBef>
                <a:spcPts val="800"/>
              </a:spcBef>
              <a:spcAft>
                <a:spcPts val="0"/>
              </a:spcAft>
              <a:buClr>
                <a:schemeClr val="lt1"/>
              </a:buClr>
              <a:buSzPts val="1400"/>
              <a:buFont typeface="Gill Sans"/>
              <a:buNone/>
            </a:pPr>
            <a:r>
              <a:rPr b="0" i="0" lang="en-US" sz="1200" u="none" cap="none" strike="noStrike">
                <a:solidFill>
                  <a:srgbClr val="000000"/>
                </a:solidFill>
                <a:latin typeface="Gill Sans"/>
                <a:ea typeface="Gill Sans"/>
                <a:cs typeface="Gill Sans"/>
                <a:sym typeface="Gill Sans"/>
              </a:rPr>
              <a:t>For example the result of the test in the following code is unpredictable</a:t>
            </a:r>
            <a:endParaRPr b="0" i="0" sz="2400" u="none" cap="none" strike="noStrike">
              <a:solidFill>
                <a:srgbClr val="000000"/>
              </a:solidFill>
              <a:latin typeface="Gill Sans"/>
              <a:ea typeface="Gill Sans"/>
              <a:cs typeface="Gill Sans"/>
              <a:sym typeface="Gill Sans"/>
            </a:endParaRPr>
          </a:p>
          <a:p>
            <a:pPr indent="0" lvl="0" marL="139700" marR="0" rtl="0" algn="l">
              <a:lnSpc>
                <a:spcPct val="90000"/>
              </a:lnSpc>
              <a:spcBef>
                <a:spcPts val="800"/>
              </a:spcBef>
              <a:spcAft>
                <a:spcPts val="0"/>
              </a:spcAft>
              <a:buClr>
                <a:schemeClr val="lt1"/>
              </a:buClr>
              <a:buSzPts val="1400"/>
              <a:buFont typeface="Gill Sans"/>
              <a:buNone/>
            </a:pPr>
            <a:r>
              <a:t/>
            </a:r>
            <a:endParaRPr b="0" i="0" sz="1200" u="none" cap="none" strike="noStrike">
              <a:solidFill>
                <a:srgbClr val="000000"/>
              </a:solidFill>
              <a:latin typeface="Gill Sans"/>
              <a:ea typeface="Gill Sans"/>
              <a:cs typeface="Gill Sans"/>
              <a:sym typeface="Gill Sans"/>
            </a:endParaRPr>
          </a:p>
        </p:txBody>
      </p:sp>
      <p:grpSp>
        <p:nvGrpSpPr>
          <p:cNvPr id="280" name="Google Shape;280;p22"/>
          <p:cNvGrpSpPr/>
          <p:nvPr/>
        </p:nvGrpSpPr>
        <p:grpSpPr>
          <a:xfrm>
            <a:off x="4986792" y="3382911"/>
            <a:ext cx="1345791" cy="1180803"/>
            <a:chOff x="5632034" y="3290734"/>
            <a:chExt cx="2083210" cy="1180803"/>
          </a:xfrm>
        </p:grpSpPr>
        <p:sp>
          <p:nvSpPr>
            <p:cNvPr id="281" name="Google Shape;281;p22"/>
            <p:cNvSpPr txBox="1"/>
            <p:nvPr/>
          </p:nvSpPr>
          <p:spPr>
            <a:xfrm>
              <a:off x="5632034" y="3290734"/>
              <a:ext cx="2083210" cy="553998"/>
            </a:xfrm>
            <a:prstGeom prst="rect">
              <a:avLst/>
            </a:prstGeom>
            <a:solidFill>
              <a:schemeClr val="lt1"/>
            </a:solidFill>
            <a:ln cap="flat" cmpd="sng" w="254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float32_t x, y;</a:t>
              </a:r>
              <a:endParaRPr/>
            </a:p>
            <a:p>
              <a:pPr indent="0" lvl="0" marL="0" marR="0" rtl="0" algn="l">
                <a:lnSpc>
                  <a:spcPct val="100000"/>
                </a:lnSpc>
                <a:spcBef>
                  <a:spcPts val="0"/>
                </a:spcBef>
                <a:spcAft>
                  <a:spcPts val="0"/>
                </a:spcAft>
                <a:buNone/>
              </a:pPr>
              <a:r>
                <a:t/>
              </a:r>
              <a:endParaRPr b="1"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if ( x == y ) { …. }</a:t>
              </a:r>
              <a:endParaRPr b="1" i="0" sz="1400" u="none" cap="none" strike="noStrike">
                <a:solidFill>
                  <a:schemeClr val="dk1"/>
                </a:solidFill>
                <a:latin typeface="Arial"/>
                <a:ea typeface="Arial"/>
                <a:cs typeface="Arial"/>
                <a:sym typeface="Arial"/>
              </a:endParaRPr>
            </a:p>
          </p:txBody>
        </p:sp>
        <p:sp>
          <p:nvSpPr>
            <p:cNvPr id="282" name="Google Shape;282;p22"/>
            <p:cNvSpPr txBox="1"/>
            <p:nvPr/>
          </p:nvSpPr>
          <p:spPr>
            <a:xfrm>
              <a:off x="5632034" y="3917539"/>
              <a:ext cx="2083210" cy="553998"/>
            </a:xfrm>
            <a:prstGeom prst="rect">
              <a:avLst/>
            </a:prstGeom>
            <a:solidFill>
              <a:schemeClr val="lt1"/>
            </a:solidFill>
            <a:ln cap="flat" cmpd="sng" w="254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float32_t x, y;</a:t>
              </a:r>
              <a:endParaRPr/>
            </a:p>
            <a:p>
              <a:pPr indent="0" lvl="0" marL="0" marR="0" rtl="0" algn="l">
                <a:lnSpc>
                  <a:spcPct val="100000"/>
                </a:lnSpc>
                <a:spcBef>
                  <a:spcPts val="0"/>
                </a:spcBef>
                <a:spcAft>
                  <a:spcPts val="0"/>
                </a:spcAft>
                <a:buNone/>
              </a:pPr>
              <a:r>
                <a:t/>
              </a:r>
              <a:endParaRPr b="1"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if ( x == 0.0f ) { …. }</a:t>
              </a:r>
              <a:endParaRPr b="1" i="0" sz="1400" u="none" cap="none" strike="noStrike">
                <a:solidFill>
                  <a:schemeClr val="dk1"/>
                </a:solidFill>
                <a:latin typeface="Arial"/>
                <a:ea typeface="Arial"/>
                <a:cs typeface="Arial"/>
                <a:sym typeface="Arial"/>
              </a:endParaRPr>
            </a:p>
          </p:txBody>
        </p:sp>
      </p:grpSp>
      <p:sp>
        <p:nvSpPr>
          <p:cNvPr id="283" name="Google Shape;283;p22"/>
          <p:cNvSpPr txBox="1"/>
          <p:nvPr/>
        </p:nvSpPr>
        <p:spPr>
          <a:xfrm>
            <a:off x="6540289" y="3590616"/>
            <a:ext cx="1834331" cy="707886"/>
          </a:xfrm>
          <a:prstGeom prst="rect">
            <a:avLst/>
          </a:prstGeom>
          <a:solidFill>
            <a:schemeClr val="lt1"/>
          </a:solidFill>
          <a:ln cap="flat" cmpd="sng" w="254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float32_t x, y;</a:t>
            </a:r>
            <a:endParaRPr/>
          </a:p>
          <a:p>
            <a:pPr indent="0" lvl="0" marL="0" marR="0" rtl="0" algn="l">
              <a:lnSpc>
                <a:spcPct val="100000"/>
              </a:lnSpc>
              <a:spcBef>
                <a:spcPts val="0"/>
              </a:spcBef>
              <a:spcAft>
                <a:spcPts val="0"/>
              </a:spcAft>
              <a:buNone/>
            </a:pPr>
            <a:r>
              <a:t/>
            </a:r>
            <a:endParaRPr b="1"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if ( ( x &lt;= y ) &amp;&amp; ( x &gt;= y )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 …. }</a:t>
            </a:r>
            <a:endParaRPr b="1" i="0" sz="14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3"/>
          <p:cNvSpPr txBox="1"/>
          <p:nvPr>
            <p:ph type="title"/>
          </p:nvPr>
        </p:nvSpPr>
        <p:spPr>
          <a:xfrm>
            <a:off x="112456" y="144796"/>
            <a:ext cx="7886700" cy="367394"/>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Secure and Safe Coding</a:t>
            </a:r>
            <a:endParaRPr b="1"/>
          </a:p>
        </p:txBody>
      </p:sp>
      <p:sp>
        <p:nvSpPr>
          <p:cNvPr id="289" name="Google Shape;289;p23"/>
          <p:cNvSpPr txBox="1"/>
          <p:nvPr>
            <p:ph idx="1" type="body"/>
          </p:nvPr>
        </p:nvSpPr>
        <p:spPr>
          <a:xfrm>
            <a:off x="112457" y="733195"/>
            <a:ext cx="4383957" cy="3853335"/>
          </a:xfrm>
          <a:prstGeom prst="rect">
            <a:avLst/>
          </a:prstGeom>
          <a:noFill/>
          <a:ln>
            <a:noFill/>
          </a:ln>
        </p:spPr>
        <p:txBody>
          <a:bodyPr anchorCtr="0" anchor="t" bIns="34275" lIns="68575" spcFirstLastPara="1" rIns="68575" wrap="square" tIns="34275">
            <a:noAutofit/>
          </a:bodyPr>
          <a:lstStyle/>
          <a:p>
            <a:pPr indent="0" lvl="0" marL="139700" rtl="0" algn="l">
              <a:lnSpc>
                <a:spcPct val="90000"/>
              </a:lnSpc>
              <a:spcBef>
                <a:spcPts val="800"/>
              </a:spcBef>
              <a:spcAft>
                <a:spcPts val="0"/>
              </a:spcAft>
              <a:buSzPts val="1400"/>
              <a:buNone/>
            </a:pPr>
            <a:r>
              <a:rPr b="1" lang="en-US" sz="1400"/>
              <a:t>Control statement expressions</a:t>
            </a:r>
            <a:endParaRPr sz="1400"/>
          </a:p>
          <a:p>
            <a:pPr indent="0" lvl="0" marL="139700" rtl="0" algn="l">
              <a:lnSpc>
                <a:spcPct val="90000"/>
              </a:lnSpc>
              <a:spcBef>
                <a:spcPts val="800"/>
              </a:spcBef>
              <a:spcAft>
                <a:spcPts val="0"/>
              </a:spcAft>
              <a:buSzPts val="1400"/>
              <a:buNone/>
            </a:pPr>
            <a:r>
              <a:rPr b="1" lang="en-US" sz="1200"/>
              <a:t>Numeric variables being used within a for loop for iteration counting shall not be modified in the body of the loop.</a:t>
            </a:r>
            <a:endParaRPr b="1"/>
          </a:p>
          <a:p>
            <a:pPr indent="0" lvl="0" marL="139700" rtl="0" algn="l">
              <a:lnSpc>
                <a:spcPct val="90000"/>
              </a:lnSpc>
              <a:spcBef>
                <a:spcPts val="800"/>
              </a:spcBef>
              <a:spcAft>
                <a:spcPts val="0"/>
              </a:spcAft>
              <a:buSzPts val="1400"/>
              <a:buNone/>
            </a:pPr>
            <a:r>
              <a:rPr lang="en-US" sz="1200"/>
              <a:t>Loop counters shall not be modified in the body of the loop. </a:t>
            </a:r>
            <a:endParaRPr/>
          </a:p>
          <a:p>
            <a:pPr indent="0" lvl="0" marL="139700" rtl="0" algn="l">
              <a:lnSpc>
                <a:spcPct val="90000"/>
              </a:lnSpc>
              <a:spcBef>
                <a:spcPts val="800"/>
              </a:spcBef>
              <a:spcAft>
                <a:spcPts val="0"/>
              </a:spcAft>
              <a:buSzPts val="1400"/>
              <a:buNone/>
            </a:pPr>
            <a:r>
              <a:rPr lang="en-US" sz="1200"/>
              <a:t>However other loop control variables representing logical values may be modified in the loop.</a:t>
            </a:r>
            <a:endParaRPr/>
          </a:p>
          <a:p>
            <a:pPr indent="0" lvl="0" marL="139700" rtl="0" algn="l">
              <a:lnSpc>
                <a:spcPct val="90000"/>
              </a:lnSpc>
              <a:spcBef>
                <a:spcPts val="800"/>
              </a:spcBef>
              <a:spcAft>
                <a:spcPts val="0"/>
              </a:spcAft>
              <a:buSzPts val="1400"/>
              <a:buNone/>
            </a:pPr>
            <a:r>
              <a:rPr lang="en-US" sz="1200"/>
              <a:t>For example a flag to indicate that something has been completed, which is then tested in the </a:t>
            </a:r>
            <a:r>
              <a:rPr b="1" lang="en-US" sz="1200"/>
              <a:t>for </a:t>
            </a:r>
            <a:r>
              <a:rPr lang="en-US" sz="1200"/>
              <a:t>statement.</a:t>
            </a:r>
            <a:endParaRPr/>
          </a:p>
        </p:txBody>
      </p:sp>
      <p:sp>
        <p:nvSpPr>
          <p:cNvPr id="290" name="Google Shape;290;p23"/>
          <p:cNvSpPr txBox="1"/>
          <p:nvPr/>
        </p:nvSpPr>
        <p:spPr>
          <a:xfrm>
            <a:off x="235361" y="2973029"/>
            <a:ext cx="3926757" cy="1338828"/>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chemeClr val="dk1"/>
                </a:solidFill>
                <a:latin typeface="Arial"/>
                <a:ea typeface="Arial"/>
                <a:cs typeface="Arial"/>
                <a:sym typeface="Arial"/>
              </a:rPr>
              <a:t>flag = 1;</a:t>
            </a:r>
            <a:endParaRPr/>
          </a:p>
          <a:p>
            <a:pPr indent="0" lvl="0" marL="0" marR="0" rtl="0" algn="l">
              <a:lnSpc>
                <a:spcPct val="100000"/>
              </a:lnSpc>
              <a:spcBef>
                <a:spcPts val="0"/>
              </a:spcBef>
              <a:spcAft>
                <a:spcPts val="0"/>
              </a:spcAft>
              <a:buNone/>
            </a:pPr>
            <a:r>
              <a:rPr b="1" i="0" lang="en-US" sz="1200" u="none" cap="none" strike="noStrike">
                <a:solidFill>
                  <a:schemeClr val="dk1"/>
                </a:solidFill>
                <a:latin typeface="Arial"/>
                <a:ea typeface="Arial"/>
                <a:cs typeface="Arial"/>
                <a:sym typeface="Arial"/>
              </a:rPr>
              <a:t>for ( i = 0; (i &lt; 5) &amp;&amp; (flag == 1); i++ )</a:t>
            </a:r>
            <a:endParaRPr/>
          </a:p>
          <a:p>
            <a:pPr indent="0" lvl="0" marL="0" marR="0" rtl="0" algn="l">
              <a:lnSpc>
                <a:spcPct val="100000"/>
              </a:lnSpc>
              <a:spcBef>
                <a:spcPts val="0"/>
              </a:spcBef>
              <a:spcAft>
                <a:spcPts val="0"/>
              </a:spcAft>
              <a:buNone/>
            </a:pPr>
            <a:r>
              <a:rPr b="1" i="0" lang="en-US" sz="12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rPr b="1" i="0" lang="en-US" sz="1200" u="none" cap="none" strike="noStrike">
                <a:solidFill>
                  <a:schemeClr val="dk1"/>
                </a:solidFill>
                <a:latin typeface="Arial"/>
                <a:ea typeface="Arial"/>
                <a:cs typeface="Arial"/>
                <a:sym typeface="Arial"/>
              </a:rPr>
              <a:t>    /* ... */ </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200" u="none" cap="none" strike="noStrike">
                <a:solidFill>
                  <a:srgbClr val="548135"/>
                </a:solidFill>
                <a:latin typeface="Arial"/>
                <a:ea typeface="Arial"/>
                <a:cs typeface="Arial"/>
                <a:sym typeface="Arial"/>
              </a:rPr>
              <a:t>    flag = 0;</a:t>
            </a:r>
            <a:r>
              <a:rPr b="1" i="0" lang="en-US" sz="900" u="none" cap="none" strike="noStrike">
                <a:solidFill>
                  <a:srgbClr val="548135"/>
                </a:solidFill>
                <a:latin typeface="Arial"/>
                <a:ea typeface="Arial"/>
                <a:cs typeface="Arial"/>
                <a:sym typeface="Arial"/>
              </a:rPr>
              <a:t>  /* Compliant - allows early termination of loop */</a:t>
            </a:r>
            <a:r>
              <a:rPr b="1" i="0" lang="en-US" sz="900" u="none" cap="none" strike="noStrike">
                <a:solidFill>
                  <a:schemeClr val="dk1"/>
                </a:solidFill>
                <a:latin typeface="Arial"/>
                <a:ea typeface="Arial"/>
                <a:cs typeface="Arial"/>
                <a:sym typeface="Arial"/>
              </a:rPr>
              <a:t>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200" u="none" cap="none" strike="noStrike">
                <a:solidFill>
                  <a:srgbClr val="FF0000"/>
                </a:solidFill>
                <a:latin typeface="Arial"/>
                <a:ea typeface="Arial"/>
                <a:cs typeface="Arial"/>
                <a:sym typeface="Arial"/>
              </a:rPr>
              <a:t>    i = i + 3;</a:t>
            </a:r>
            <a:r>
              <a:rPr b="1" i="0" lang="en-US" sz="900" u="none" cap="none" strike="noStrike">
                <a:solidFill>
                  <a:srgbClr val="FF0000"/>
                </a:solidFill>
                <a:latin typeface="Arial"/>
                <a:ea typeface="Arial"/>
                <a:cs typeface="Arial"/>
                <a:sym typeface="Arial"/>
              </a:rPr>
              <a:t> /* Not compliant - altering the loop counter */</a:t>
            </a:r>
            <a:endParaRPr b="1" i="0"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a:t>
            </a:r>
            <a:endParaRPr b="1" i="0" sz="1400" u="none" cap="none" strike="noStrike">
              <a:solidFill>
                <a:schemeClr val="dk1"/>
              </a:solidFill>
              <a:latin typeface="Arial"/>
              <a:ea typeface="Arial"/>
              <a:cs typeface="Arial"/>
              <a:sym typeface="Arial"/>
            </a:endParaRPr>
          </a:p>
        </p:txBody>
      </p:sp>
      <p:sp>
        <p:nvSpPr>
          <p:cNvPr id="291" name="Google Shape;291;p23"/>
          <p:cNvSpPr txBox="1"/>
          <p:nvPr/>
        </p:nvSpPr>
        <p:spPr>
          <a:xfrm>
            <a:off x="4495801" y="728893"/>
            <a:ext cx="4383957" cy="3853335"/>
          </a:xfrm>
          <a:prstGeom prst="rect">
            <a:avLst/>
          </a:prstGeom>
          <a:noFill/>
          <a:ln>
            <a:noFill/>
          </a:ln>
        </p:spPr>
        <p:txBody>
          <a:bodyPr anchorCtr="0" anchor="t" bIns="34275" lIns="68575" spcFirstLastPara="1" rIns="68575" wrap="square" tIns="34275">
            <a:noAutofit/>
          </a:bodyPr>
          <a:lstStyle/>
          <a:p>
            <a:pPr indent="0" lvl="0" marL="139700" marR="0" rtl="0" algn="l">
              <a:lnSpc>
                <a:spcPct val="90000"/>
              </a:lnSpc>
              <a:spcBef>
                <a:spcPts val="800"/>
              </a:spcBef>
              <a:spcAft>
                <a:spcPts val="0"/>
              </a:spcAft>
              <a:buClr>
                <a:schemeClr val="lt1"/>
              </a:buClr>
              <a:buSzPts val="1400"/>
              <a:buFont typeface="Gill Sans"/>
              <a:buNone/>
            </a:pPr>
            <a:r>
              <a:t/>
            </a:r>
            <a:endParaRPr b="1" i="0" sz="1400" u="none" cap="none" strike="noStrike">
              <a:solidFill>
                <a:srgbClr val="000000"/>
              </a:solidFill>
              <a:latin typeface="Gill Sans"/>
              <a:ea typeface="Gill Sans"/>
              <a:cs typeface="Gill Sans"/>
              <a:sym typeface="Gill Sans"/>
            </a:endParaRPr>
          </a:p>
          <a:p>
            <a:pPr indent="0" lvl="0" marL="139700" marR="0" rtl="0" algn="l">
              <a:lnSpc>
                <a:spcPct val="90000"/>
              </a:lnSpc>
              <a:spcBef>
                <a:spcPts val="800"/>
              </a:spcBef>
              <a:spcAft>
                <a:spcPts val="0"/>
              </a:spcAft>
              <a:buClr>
                <a:schemeClr val="lt1"/>
              </a:buClr>
              <a:buSzPts val="1400"/>
              <a:buFont typeface="Gill Sans"/>
              <a:buNone/>
            </a:pPr>
            <a:r>
              <a:rPr b="1" i="0" lang="en-US" sz="1200" u="none" cap="none" strike="noStrike">
                <a:solidFill>
                  <a:srgbClr val="000000"/>
                </a:solidFill>
                <a:latin typeface="Gill Sans"/>
                <a:ea typeface="Gill Sans"/>
                <a:cs typeface="Gill Sans"/>
                <a:sym typeface="Gill Sans"/>
              </a:rPr>
              <a:t>The controlling expression of a for statement shall not contain any objects of floating type.</a:t>
            </a:r>
            <a:endParaRPr b="1" i="0" sz="2400" u="none" cap="none" strike="noStrike">
              <a:solidFill>
                <a:srgbClr val="000000"/>
              </a:solidFill>
              <a:latin typeface="Gill Sans"/>
              <a:ea typeface="Gill Sans"/>
              <a:cs typeface="Gill Sans"/>
              <a:sym typeface="Gill Sans"/>
            </a:endParaRPr>
          </a:p>
          <a:p>
            <a:pPr indent="0" lvl="0" marL="139700" marR="0" rtl="0" algn="l">
              <a:lnSpc>
                <a:spcPct val="90000"/>
              </a:lnSpc>
              <a:spcBef>
                <a:spcPts val="800"/>
              </a:spcBef>
              <a:spcAft>
                <a:spcPts val="0"/>
              </a:spcAft>
              <a:buClr>
                <a:schemeClr val="lt1"/>
              </a:buClr>
              <a:buSzPts val="1400"/>
              <a:buFont typeface="Gill Sans"/>
              <a:buNone/>
            </a:pPr>
            <a:r>
              <a:rPr b="0" i="0" lang="en-US" sz="1200" u="none" cap="none" strike="noStrike">
                <a:solidFill>
                  <a:srgbClr val="000000"/>
                </a:solidFill>
                <a:latin typeface="Gill Sans"/>
                <a:ea typeface="Gill Sans"/>
                <a:cs typeface="Gill Sans"/>
                <a:sym typeface="Gill Sans"/>
              </a:rPr>
              <a:t>The controlling expression may include a loop counter, whose value is tested to determine termination of the loop. </a:t>
            </a:r>
            <a:endParaRPr b="0" i="0" sz="2400" u="none" cap="none" strike="noStrike">
              <a:solidFill>
                <a:srgbClr val="000000"/>
              </a:solidFill>
              <a:latin typeface="Gill Sans"/>
              <a:ea typeface="Gill Sans"/>
              <a:cs typeface="Gill Sans"/>
              <a:sym typeface="Gill Sans"/>
            </a:endParaRPr>
          </a:p>
          <a:p>
            <a:pPr indent="0" lvl="0" marL="139700" marR="0" rtl="0" algn="l">
              <a:lnSpc>
                <a:spcPct val="90000"/>
              </a:lnSpc>
              <a:spcBef>
                <a:spcPts val="800"/>
              </a:spcBef>
              <a:spcAft>
                <a:spcPts val="0"/>
              </a:spcAft>
              <a:buClr>
                <a:schemeClr val="lt1"/>
              </a:buClr>
              <a:buSzPts val="1400"/>
              <a:buFont typeface="Gill Sans"/>
              <a:buNone/>
            </a:pPr>
            <a:r>
              <a:rPr b="0" i="0" lang="en-US" sz="1200" u="none" cap="none" strike="noStrike">
                <a:solidFill>
                  <a:srgbClr val="000000"/>
                </a:solidFill>
                <a:latin typeface="Gill Sans"/>
                <a:ea typeface="Gill Sans"/>
                <a:cs typeface="Gill Sans"/>
                <a:sym typeface="Gill Sans"/>
              </a:rPr>
              <a:t>Floating-point variables shall not be used for this purpose.</a:t>
            </a:r>
            <a:endParaRPr b="0" i="0" sz="2400" u="none" cap="none" strike="noStrike">
              <a:solidFill>
                <a:srgbClr val="000000"/>
              </a:solidFill>
              <a:latin typeface="Gill Sans"/>
              <a:ea typeface="Gill Sans"/>
              <a:cs typeface="Gill Sans"/>
              <a:sym typeface="Gill Sans"/>
            </a:endParaRPr>
          </a:p>
          <a:p>
            <a:pPr indent="0" lvl="0" marL="139700" marR="0" rtl="0" algn="l">
              <a:lnSpc>
                <a:spcPct val="90000"/>
              </a:lnSpc>
              <a:spcBef>
                <a:spcPts val="800"/>
              </a:spcBef>
              <a:spcAft>
                <a:spcPts val="0"/>
              </a:spcAft>
              <a:buClr>
                <a:schemeClr val="lt1"/>
              </a:buClr>
              <a:buSzPts val="1400"/>
              <a:buFont typeface="Gill Sans"/>
              <a:buNone/>
            </a:pPr>
            <a:r>
              <a:rPr b="0" i="0" lang="en-US" sz="1200" u="none" cap="none" strike="noStrike">
                <a:solidFill>
                  <a:srgbClr val="000000"/>
                </a:solidFill>
                <a:latin typeface="Gill Sans"/>
                <a:ea typeface="Gill Sans"/>
                <a:cs typeface="Gill Sans"/>
                <a:sym typeface="Gill Sans"/>
              </a:rPr>
              <a:t> Rounding and truncation errors can be propagated through the iterations of the loop, causing significant inaccuracies in the loop variable, and possibly giving unexpected results when the test is performed.</a:t>
            </a:r>
            <a:endParaRPr b="0" i="0" sz="2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4"/>
          <p:cNvSpPr txBox="1"/>
          <p:nvPr>
            <p:ph type="title"/>
          </p:nvPr>
        </p:nvSpPr>
        <p:spPr>
          <a:xfrm>
            <a:off x="112456" y="144796"/>
            <a:ext cx="7886700" cy="367394"/>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Secure and Safe Coding</a:t>
            </a:r>
            <a:endParaRPr b="1"/>
          </a:p>
        </p:txBody>
      </p:sp>
      <p:sp>
        <p:nvSpPr>
          <p:cNvPr id="297" name="Google Shape;297;p24"/>
          <p:cNvSpPr txBox="1"/>
          <p:nvPr>
            <p:ph idx="1" type="body"/>
          </p:nvPr>
        </p:nvSpPr>
        <p:spPr>
          <a:xfrm>
            <a:off x="38715" y="560476"/>
            <a:ext cx="9066568" cy="4222044"/>
          </a:xfrm>
          <a:prstGeom prst="rect">
            <a:avLst/>
          </a:prstGeom>
          <a:noFill/>
          <a:ln>
            <a:noFill/>
          </a:ln>
        </p:spPr>
        <p:txBody>
          <a:bodyPr anchorCtr="0" anchor="t" bIns="34275" lIns="68575" spcFirstLastPara="1" rIns="68575" wrap="square" tIns="34275">
            <a:noAutofit/>
          </a:bodyPr>
          <a:lstStyle/>
          <a:p>
            <a:pPr indent="0" lvl="0" marL="139700" rtl="0" algn="l">
              <a:lnSpc>
                <a:spcPct val="90000"/>
              </a:lnSpc>
              <a:spcBef>
                <a:spcPts val="800"/>
              </a:spcBef>
              <a:spcAft>
                <a:spcPts val="0"/>
              </a:spcAft>
              <a:buSzPts val="1400"/>
              <a:buNone/>
            </a:pPr>
            <a:r>
              <a:rPr b="1" lang="en-US" sz="1200">
                <a:latin typeface="Arial"/>
                <a:ea typeface="Arial"/>
                <a:cs typeface="Arial"/>
                <a:sym typeface="Arial"/>
              </a:rPr>
              <a:t>Functions Definitions:</a:t>
            </a:r>
            <a:endParaRPr/>
          </a:p>
          <a:p>
            <a:pPr indent="-285750" lvl="0" marL="285750" rtl="0" algn="l">
              <a:lnSpc>
                <a:spcPct val="90000"/>
              </a:lnSpc>
              <a:spcBef>
                <a:spcPts val="800"/>
              </a:spcBef>
              <a:spcAft>
                <a:spcPts val="0"/>
              </a:spcAft>
              <a:buSzPts val="1400"/>
              <a:buChar char="•"/>
            </a:pPr>
            <a:r>
              <a:rPr b="1" lang="en-US" sz="1200">
                <a:latin typeface="Arial"/>
                <a:ea typeface="Arial"/>
                <a:cs typeface="Arial"/>
                <a:sym typeface="Arial"/>
              </a:rPr>
              <a:t>Functions shall not call themselves, either directly or indirectly:</a:t>
            </a:r>
            <a:endParaRPr sz="1200">
              <a:latin typeface="Arial"/>
              <a:ea typeface="Arial"/>
              <a:cs typeface="Arial"/>
              <a:sym typeface="Arial"/>
            </a:endParaRPr>
          </a:p>
          <a:p>
            <a:pPr indent="0" lvl="1" marL="596900" rtl="0" algn="l">
              <a:lnSpc>
                <a:spcPct val="90000"/>
              </a:lnSpc>
              <a:spcBef>
                <a:spcPts val="400"/>
              </a:spcBef>
              <a:spcAft>
                <a:spcPts val="0"/>
              </a:spcAft>
              <a:buSzPts val="1400"/>
              <a:buNone/>
            </a:pPr>
            <a:r>
              <a:rPr lang="en-US" sz="1200">
                <a:latin typeface="Arial"/>
                <a:ea typeface="Arial"/>
                <a:cs typeface="Arial"/>
                <a:sym typeface="Arial"/>
              </a:rPr>
              <a:t>This means that recursive function calls cannot be used in safety-related systems. </a:t>
            </a:r>
            <a:endParaRPr/>
          </a:p>
          <a:p>
            <a:pPr indent="0" lvl="1" marL="596900" rtl="0" algn="l">
              <a:lnSpc>
                <a:spcPct val="90000"/>
              </a:lnSpc>
              <a:spcBef>
                <a:spcPts val="400"/>
              </a:spcBef>
              <a:spcAft>
                <a:spcPts val="0"/>
              </a:spcAft>
              <a:buSzPts val="1400"/>
              <a:buNone/>
            </a:pPr>
            <a:r>
              <a:rPr lang="en-US" sz="1200">
                <a:latin typeface="Arial"/>
                <a:ea typeface="Arial"/>
                <a:cs typeface="Arial"/>
                <a:sym typeface="Arial"/>
              </a:rPr>
              <a:t>Recursion carries with it the danger of exceeding available stack space, which can be a serious error. </a:t>
            </a:r>
            <a:endParaRPr/>
          </a:p>
          <a:p>
            <a:pPr indent="0" lvl="1" marL="596900" rtl="0" algn="l">
              <a:lnSpc>
                <a:spcPct val="90000"/>
              </a:lnSpc>
              <a:spcBef>
                <a:spcPts val="400"/>
              </a:spcBef>
              <a:spcAft>
                <a:spcPts val="0"/>
              </a:spcAft>
              <a:buSzPts val="1400"/>
              <a:buNone/>
            </a:pPr>
            <a:r>
              <a:rPr lang="en-US" sz="1200">
                <a:latin typeface="Arial"/>
                <a:ea typeface="Arial"/>
                <a:cs typeface="Arial"/>
                <a:sym typeface="Arial"/>
              </a:rPr>
              <a:t>Unless recursion is very tightly controlled, it is not possible to determine before execution what the worst-case stack usage could be.</a:t>
            </a:r>
            <a:endParaRPr/>
          </a:p>
          <a:p>
            <a:pPr indent="-285750" lvl="0" marL="285750" rtl="0" algn="l">
              <a:lnSpc>
                <a:spcPct val="90000"/>
              </a:lnSpc>
              <a:spcBef>
                <a:spcPts val="800"/>
              </a:spcBef>
              <a:spcAft>
                <a:spcPts val="0"/>
              </a:spcAft>
              <a:buSzPts val="1400"/>
              <a:buChar char="•"/>
            </a:pPr>
            <a:r>
              <a:rPr b="1" lang="en-US" sz="1200">
                <a:latin typeface="Arial"/>
                <a:ea typeface="Arial"/>
                <a:cs typeface="Arial"/>
                <a:sym typeface="Arial"/>
              </a:rPr>
              <a:t>Identifiers shall be given for all of the parameters in a function prototype declaration:</a:t>
            </a:r>
            <a:endParaRPr sz="1200">
              <a:latin typeface="Arial"/>
              <a:ea typeface="Arial"/>
              <a:cs typeface="Arial"/>
              <a:sym typeface="Arial"/>
            </a:endParaRPr>
          </a:p>
          <a:p>
            <a:pPr indent="0" lvl="1" marL="596900" rtl="0" algn="l">
              <a:lnSpc>
                <a:spcPct val="90000"/>
              </a:lnSpc>
              <a:spcBef>
                <a:spcPts val="400"/>
              </a:spcBef>
              <a:spcAft>
                <a:spcPts val="0"/>
              </a:spcAft>
              <a:buSzPts val="1400"/>
              <a:buNone/>
            </a:pPr>
            <a:r>
              <a:rPr lang="en-US" sz="1200">
                <a:latin typeface="Arial"/>
                <a:ea typeface="Arial"/>
                <a:cs typeface="Arial"/>
                <a:sym typeface="Arial"/>
              </a:rPr>
              <a:t>Names shall be given for all the parameters in the function declaration for reasons of compatibility, clarity and maintainability.</a:t>
            </a:r>
            <a:endParaRPr/>
          </a:p>
          <a:p>
            <a:pPr indent="-285750" lvl="0" marL="285750" rtl="0" algn="l">
              <a:lnSpc>
                <a:spcPct val="90000"/>
              </a:lnSpc>
              <a:spcBef>
                <a:spcPts val="800"/>
              </a:spcBef>
              <a:spcAft>
                <a:spcPts val="0"/>
              </a:spcAft>
              <a:buSzPts val="1400"/>
              <a:buChar char="•"/>
            </a:pPr>
            <a:r>
              <a:rPr b="1" lang="en-US" sz="1200">
                <a:latin typeface="Arial"/>
                <a:ea typeface="Arial"/>
                <a:cs typeface="Arial"/>
                <a:sym typeface="Arial"/>
              </a:rPr>
              <a:t>The identifiers used in the declaration and definition of a function shall be identical.</a:t>
            </a:r>
            <a:endParaRPr sz="1200">
              <a:latin typeface="Arial"/>
              <a:ea typeface="Arial"/>
              <a:cs typeface="Arial"/>
              <a:sym typeface="Arial"/>
            </a:endParaRPr>
          </a:p>
          <a:p>
            <a:pPr indent="-285750" lvl="0" marL="285750" rtl="0" algn="l">
              <a:lnSpc>
                <a:spcPct val="90000"/>
              </a:lnSpc>
              <a:spcBef>
                <a:spcPts val="800"/>
              </a:spcBef>
              <a:spcAft>
                <a:spcPts val="0"/>
              </a:spcAft>
              <a:buSzPts val="1400"/>
              <a:buChar char="•"/>
            </a:pPr>
            <a:r>
              <a:rPr b="1" lang="en-US" sz="1200">
                <a:latin typeface="Arial"/>
                <a:ea typeface="Arial"/>
                <a:cs typeface="Arial"/>
                <a:sym typeface="Arial"/>
              </a:rPr>
              <a:t>Functions with no parameters shall be declared and defined with the parameter list void.</a:t>
            </a:r>
            <a:endParaRPr sz="1200">
              <a:latin typeface="Arial"/>
              <a:ea typeface="Arial"/>
              <a:cs typeface="Arial"/>
              <a:sym typeface="Arial"/>
            </a:endParaRPr>
          </a:p>
          <a:p>
            <a:pPr indent="-285750" lvl="0" marL="285750" rtl="0" algn="l">
              <a:lnSpc>
                <a:spcPct val="90000"/>
              </a:lnSpc>
              <a:spcBef>
                <a:spcPts val="800"/>
              </a:spcBef>
              <a:spcAft>
                <a:spcPts val="0"/>
              </a:spcAft>
              <a:buSzPts val="1400"/>
              <a:buChar char="•"/>
            </a:pPr>
            <a:r>
              <a:rPr b="1" lang="en-US" sz="1200">
                <a:latin typeface="Arial"/>
                <a:ea typeface="Arial"/>
                <a:cs typeface="Arial"/>
                <a:sym typeface="Arial"/>
              </a:rPr>
              <a:t>All exit paths from a function with non-void return type shall have an explicit return statement with an expression</a:t>
            </a:r>
            <a:endParaRPr sz="1200">
              <a:latin typeface="Arial"/>
              <a:ea typeface="Arial"/>
              <a:cs typeface="Arial"/>
              <a:sym typeface="Arial"/>
            </a:endParaRPr>
          </a:p>
          <a:p>
            <a:pPr indent="0" lvl="1" marL="596900" rtl="0" algn="l">
              <a:lnSpc>
                <a:spcPct val="90000"/>
              </a:lnSpc>
              <a:spcBef>
                <a:spcPts val="400"/>
              </a:spcBef>
              <a:spcAft>
                <a:spcPts val="0"/>
              </a:spcAft>
              <a:buSzPts val="1400"/>
              <a:buNone/>
            </a:pPr>
            <a:r>
              <a:rPr lang="en-US" sz="1200">
                <a:latin typeface="Arial"/>
                <a:ea typeface="Arial"/>
                <a:cs typeface="Arial"/>
                <a:sym typeface="Arial"/>
              </a:rPr>
              <a:t>This expression gives the value that the function returns. The absence of a return with an expression leads to undefined behaviour (and the compiler may not give an error)</a:t>
            </a:r>
            <a:endParaRPr/>
          </a:p>
          <a:p>
            <a:pPr indent="-285750" lvl="0" marL="285750" rtl="0" algn="l">
              <a:lnSpc>
                <a:spcPct val="90000"/>
              </a:lnSpc>
              <a:spcBef>
                <a:spcPts val="800"/>
              </a:spcBef>
              <a:spcAft>
                <a:spcPts val="0"/>
              </a:spcAft>
              <a:buSzPts val="1400"/>
              <a:buChar char="•"/>
            </a:pPr>
            <a:r>
              <a:rPr b="1" lang="en-US" sz="1200">
                <a:latin typeface="Arial"/>
                <a:ea typeface="Arial"/>
                <a:cs typeface="Arial"/>
                <a:sym typeface="Arial"/>
              </a:rPr>
              <a:t>If a function returns error information, then that error information shall be tested:</a:t>
            </a:r>
            <a:endParaRPr sz="1200">
              <a:latin typeface="Arial"/>
              <a:ea typeface="Arial"/>
              <a:cs typeface="Arial"/>
              <a:sym typeface="Arial"/>
            </a:endParaRPr>
          </a:p>
          <a:p>
            <a:pPr indent="0" lvl="1" marL="596900" rtl="0" algn="l">
              <a:lnSpc>
                <a:spcPct val="90000"/>
              </a:lnSpc>
              <a:spcBef>
                <a:spcPts val="400"/>
              </a:spcBef>
              <a:spcAft>
                <a:spcPts val="0"/>
              </a:spcAft>
              <a:buSzPts val="1400"/>
              <a:buNone/>
            </a:pPr>
            <a:r>
              <a:rPr lang="en-US" sz="1200">
                <a:latin typeface="Arial"/>
                <a:ea typeface="Arial"/>
                <a:cs typeface="Arial"/>
                <a:sym typeface="Arial"/>
              </a:rPr>
              <a:t>A function (whether it is part of the standard library, a third party library or a user defined function) may provide some means of indicating the occurrence of an error. </a:t>
            </a:r>
            <a:endParaRPr/>
          </a:p>
          <a:p>
            <a:pPr indent="0" lvl="1" marL="596900" rtl="0" algn="l">
              <a:lnSpc>
                <a:spcPct val="90000"/>
              </a:lnSpc>
              <a:spcBef>
                <a:spcPts val="400"/>
              </a:spcBef>
              <a:spcAft>
                <a:spcPts val="0"/>
              </a:spcAft>
              <a:buSzPts val="1400"/>
              <a:buNone/>
            </a:pPr>
            <a:r>
              <a:rPr lang="en-US" sz="1200">
                <a:latin typeface="Arial"/>
                <a:ea typeface="Arial"/>
                <a:cs typeface="Arial"/>
                <a:sym typeface="Arial"/>
              </a:rPr>
              <a:t>The calling program shall check for the indication of an error as soon as the function returns</a:t>
            </a:r>
            <a:endParaRPr/>
          </a:p>
          <a:p>
            <a:pPr indent="0" lvl="0" marL="139700" rtl="0" algn="l">
              <a:lnSpc>
                <a:spcPct val="90000"/>
              </a:lnSpc>
              <a:spcBef>
                <a:spcPts val="800"/>
              </a:spcBef>
              <a:spcAft>
                <a:spcPts val="0"/>
              </a:spcAft>
              <a:buSzPts val="1400"/>
              <a:buNone/>
            </a:pPr>
            <a:r>
              <a:t/>
            </a:r>
            <a:endParaRPr b="1" sz="1200">
              <a:latin typeface="Arial"/>
              <a:ea typeface="Arial"/>
              <a:cs typeface="Arial"/>
              <a:sym typeface="Arial"/>
            </a:endParaRPr>
          </a:p>
          <a:p>
            <a:pPr indent="-196850" lvl="0" marL="425450" rtl="0" algn="l">
              <a:lnSpc>
                <a:spcPct val="90000"/>
              </a:lnSpc>
              <a:spcBef>
                <a:spcPts val="800"/>
              </a:spcBef>
              <a:spcAft>
                <a:spcPts val="0"/>
              </a:spcAft>
              <a:buSzPts val="1400"/>
              <a:buNone/>
            </a:pPr>
            <a:r>
              <a:t/>
            </a:r>
            <a:endParaRPr b="1"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b="1"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b="1" sz="1200">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5"/>
          <p:cNvSpPr txBox="1"/>
          <p:nvPr>
            <p:ph type="title"/>
          </p:nvPr>
        </p:nvSpPr>
        <p:spPr>
          <a:xfrm>
            <a:off x="112456" y="144796"/>
            <a:ext cx="7886700" cy="367394"/>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Secure and Safe Coding</a:t>
            </a:r>
            <a:endParaRPr b="1"/>
          </a:p>
        </p:txBody>
      </p:sp>
      <p:sp>
        <p:nvSpPr>
          <p:cNvPr id="303" name="Google Shape;303;p25"/>
          <p:cNvSpPr txBox="1"/>
          <p:nvPr>
            <p:ph idx="1" type="body"/>
          </p:nvPr>
        </p:nvSpPr>
        <p:spPr>
          <a:xfrm>
            <a:off x="38715" y="410574"/>
            <a:ext cx="9066568" cy="4222044"/>
          </a:xfrm>
          <a:prstGeom prst="rect">
            <a:avLst/>
          </a:prstGeom>
          <a:noFill/>
          <a:ln>
            <a:noFill/>
          </a:ln>
        </p:spPr>
        <p:txBody>
          <a:bodyPr anchorCtr="0" anchor="t" bIns="34275" lIns="68575" spcFirstLastPara="1" rIns="68575" wrap="square" tIns="34275">
            <a:noAutofit/>
          </a:bodyPr>
          <a:lstStyle/>
          <a:p>
            <a:pPr indent="0" lvl="0" marL="139700" rtl="0" algn="l">
              <a:lnSpc>
                <a:spcPct val="90000"/>
              </a:lnSpc>
              <a:spcBef>
                <a:spcPts val="800"/>
              </a:spcBef>
              <a:spcAft>
                <a:spcPts val="0"/>
              </a:spcAft>
              <a:buSzPts val="1400"/>
              <a:buNone/>
            </a:pPr>
            <a:r>
              <a:rPr b="1" lang="en-US" sz="1400"/>
              <a:t>Functions</a:t>
            </a:r>
            <a:endParaRPr/>
          </a:p>
          <a:p>
            <a:pPr indent="-285750" lvl="0" marL="425450" rtl="0" algn="l">
              <a:lnSpc>
                <a:spcPct val="90000"/>
              </a:lnSpc>
              <a:spcBef>
                <a:spcPts val="800"/>
              </a:spcBef>
              <a:spcAft>
                <a:spcPts val="0"/>
              </a:spcAft>
              <a:buSzPts val="1400"/>
              <a:buChar char="•"/>
            </a:pPr>
            <a:r>
              <a:rPr b="1" lang="en-US" sz="1200"/>
              <a:t>Functions shall not be defined with a variable number of arguments:</a:t>
            </a:r>
            <a:endParaRPr/>
          </a:p>
          <a:p>
            <a:pPr indent="0" lvl="1" marL="596900" rtl="0" algn="l">
              <a:lnSpc>
                <a:spcPct val="90000"/>
              </a:lnSpc>
              <a:spcBef>
                <a:spcPts val="400"/>
              </a:spcBef>
              <a:spcAft>
                <a:spcPts val="0"/>
              </a:spcAft>
              <a:buSzPts val="1400"/>
              <a:buNone/>
            </a:pPr>
            <a:r>
              <a:rPr lang="en-US" sz="1200"/>
              <a:t>There are a lot of potential problems with this feature. </a:t>
            </a:r>
            <a:endParaRPr/>
          </a:p>
          <a:p>
            <a:pPr indent="0" lvl="1" marL="596900" rtl="0" algn="l">
              <a:lnSpc>
                <a:spcPct val="90000"/>
              </a:lnSpc>
              <a:spcBef>
                <a:spcPts val="400"/>
              </a:spcBef>
              <a:spcAft>
                <a:spcPts val="0"/>
              </a:spcAft>
              <a:buSzPts val="1400"/>
              <a:buNone/>
            </a:pPr>
            <a:r>
              <a:rPr lang="en-US" sz="1200"/>
              <a:t>Users shall not write additional functions that use a variable number of arguments. </a:t>
            </a:r>
            <a:endParaRPr/>
          </a:p>
          <a:p>
            <a:pPr indent="0" lvl="1" marL="596900" rtl="0" algn="l">
              <a:lnSpc>
                <a:spcPct val="90000"/>
              </a:lnSpc>
              <a:spcBef>
                <a:spcPts val="400"/>
              </a:spcBef>
              <a:spcAft>
                <a:spcPts val="0"/>
              </a:spcAft>
              <a:buSzPts val="1400"/>
              <a:buNone/>
            </a:pPr>
            <a:r>
              <a:rPr lang="en-US" sz="1200"/>
              <a:t>This precludes the use of use of stdarg.h, va_arg, va_start and va_end.</a:t>
            </a:r>
            <a:endParaRPr/>
          </a:p>
          <a:p>
            <a:pPr indent="0" lvl="1" marL="596900" rtl="0" algn="l">
              <a:lnSpc>
                <a:spcPct val="90000"/>
              </a:lnSpc>
              <a:spcBef>
                <a:spcPts val="400"/>
              </a:spcBef>
              <a:spcAft>
                <a:spcPts val="0"/>
              </a:spcAft>
              <a:buSzPts val="1400"/>
              <a:buNone/>
            </a:pPr>
            <a:r>
              <a:t/>
            </a:r>
            <a:endParaRPr sz="1200"/>
          </a:p>
          <a:p>
            <a:pPr indent="0" lvl="1" marL="596900" rtl="0" algn="l">
              <a:lnSpc>
                <a:spcPct val="90000"/>
              </a:lnSpc>
              <a:spcBef>
                <a:spcPts val="400"/>
              </a:spcBef>
              <a:spcAft>
                <a:spcPts val="0"/>
              </a:spcAft>
              <a:buSzPts val="1400"/>
              <a:buNone/>
            </a:pPr>
            <a:r>
              <a:t/>
            </a:r>
            <a:endParaRPr sz="1200"/>
          </a:p>
          <a:p>
            <a:pPr indent="0" lvl="1" marL="596900" rtl="0" algn="l">
              <a:lnSpc>
                <a:spcPct val="90000"/>
              </a:lnSpc>
              <a:spcBef>
                <a:spcPts val="400"/>
              </a:spcBef>
              <a:spcAft>
                <a:spcPts val="0"/>
              </a:spcAft>
              <a:buSzPts val="1400"/>
              <a:buNone/>
            </a:pPr>
            <a:r>
              <a:t/>
            </a:r>
            <a:endParaRPr sz="1200"/>
          </a:p>
          <a:p>
            <a:pPr indent="0" lvl="1" marL="596900" rtl="0" algn="l">
              <a:lnSpc>
                <a:spcPct val="90000"/>
              </a:lnSpc>
              <a:spcBef>
                <a:spcPts val="400"/>
              </a:spcBef>
              <a:spcAft>
                <a:spcPts val="0"/>
              </a:spcAft>
              <a:buSzPts val="1400"/>
              <a:buNone/>
            </a:pPr>
            <a:r>
              <a:t/>
            </a:r>
            <a:endParaRPr sz="1200"/>
          </a:p>
          <a:p>
            <a:pPr indent="-285750" lvl="0" marL="425450" rtl="0" algn="l">
              <a:lnSpc>
                <a:spcPct val="90000"/>
              </a:lnSpc>
              <a:spcBef>
                <a:spcPts val="800"/>
              </a:spcBef>
              <a:spcAft>
                <a:spcPts val="0"/>
              </a:spcAft>
              <a:buSzPts val="1400"/>
              <a:buChar char="•"/>
            </a:pPr>
            <a:r>
              <a:rPr b="1" lang="en-US" sz="1200"/>
              <a:t>Function should be declared explicitly:</a:t>
            </a:r>
            <a:endParaRPr sz="1200"/>
          </a:p>
          <a:p>
            <a:pPr indent="0" lvl="1" marL="565150" rtl="0" algn="l">
              <a:lnSpc>
                <a:spcPct val="90000"/>
              </a:lnSpc>
              <a:spcBef>
                <a:spcPts val="400"/>
              </a:spcBef>
              <a:spcAft>
                <a:spcPts val="0"/>
              </a:spcAft>
              <a:buSzPts val="1400"/>
              <a:buNone/>
            </a:pPr>
            <a:r>
              <a:rPr lang="en-US" sz="1200"/>
              <a:t>The use of function prototype enables the compiler to check the integrity of function definitions &amp; calls.</a:t>
            </a:r>
            <a:endParaRPr b="1" sz="1200"/>
          </a:p>
          <a:p>
            <a:pPr indent="0" lvl="1" marL="565150" rtl="0" algn="l">
              <a:lnSpc>
                <a:spcPct val="90000"/>
              </a:lnSpc>
              <a:spcBef>
                <a:spcPts val="400"/>
              </a:spcBef>
              <a:spcAft>
                <a:spcPts val="0"/>
              </a:spcAft>
              <a:buSzPts val="1400"/>
              <a:buNone/>
            </a:pPr>
            <a:r>
              <a:t/>
            </a:r>
            <a:endParaRPr sz="1200"/>
          </a:p>
          <a:p>
            <a:pPr indent="-228600" lvl="0" marL="457200" rtl="0" algn="l">
              <a:lnSpc>
                <a:spcPct val="90000"/>
              </a:lnSpc>
              <a:spcBef>
                <a:spcPts val="800"/>
              </a:spcBef>
              <a:spcAft>
                <a:spcPts val="0"/>
              </a:spcAft>
              <a:buClr>
                <a:schemeClr val="lt1"/>
              </a:buClr>
              <a:buSzPts val="1400"/>
              <a:buNone/>
            </a:pPr>
            <a:r>
              <a:t/>
            </a:r>
            <a:endParaRPr b="1" sz="1200"/>
          </a:p>
        </p:txBody>
      </p:sp>
      <p:sp>
        <p:nvSpPr>
          <p:cNvPr id="304" name="Google Shape;304;p25"/>
          <p:cNvSpPr txBox="1"/>
          <p:nvPr/>
        </p:nvSpPr>
        <p:spPr>
          <a:xfrm>
            <a:off x="5156617" y="1687329"/>
            <a:ext cx="3855282" cy="830997"/>
          </a:xfrm>
          <a:prstGeom prst="rect">
            <a:avLst/>
          </a:prstGeom>
          <a:solidFill>
            <a:schemeClr val="lt1"/>
          </a:solidFill>
          <a:ln cap="flat" cmpd="sng" w="254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void MyFunc ( char_t * pBuf, ... )	</a:t>
            </a:r>
            <a:br>
              <a:rPr b="0" i="0" lang="en-US" sz="1200" u="none" cap="none" strike="noStrike">
                <a:solidFill>
                  <a:schemeClr val="dk1"/>
                </a:solidFill>
                <a:latin typeface="Arial"/>
                <a:ea typeface="Arial"/>
                <a:cs typeface="Arial"/>
                <a:sym typeface="Arial"/>
              </a:rPr>
            </a:br>
            <a:r>
              <a:rPr b="0" i="0" lang="en-US" sz="1200" u="none" cap="none" strike="noStrike">
                <a:solidFill>
                  <a:schemeClr val="dk1"/>
                </a:solidFill>
                <a:latin typeface="Arial"/>
                <a:ea typeface="Arial"/>
                <a:cs typeface="Arial"/>
                <a:sym typeface="Arial"/>
              </a:rPr>
              <a:t>{</a:t>
            </a:r>
            <a:br>
              <a:rPr b="0" i="0" lang="en-US" sz="1200" u="none" cap="none" strike="noStrike">
                <a:solidFill>
                  <a:schemeClr val="dk1"/>
                </a:solidFill>
                <a:latin typeface="Arial"/>
                <a:ea typeface="Arial"/>
                <a:cs typeface="Arial"/>
                <a:sym typeface="Arial"/>
              </a:rPr>
            </a:br>
            <a:r>
              <a:rPr b="0" i="0" lang="en-US" sz="1200" u="none" cap="none" strike="noStrike">
                <a:solidFill>
                  <a:schemeClr val="dk1"/>
                </a:solidFill>
                <a:latin typeface="Arial"/>
                <a:ea typeface="Arial"/>
                <a:cs typeface="Arial"/>
                <a:sym typeface="Arial"/>
              </a:rPr>
              <a:t>  // ...</a:t>
            </a:r>
            <a:br>
              <a:rPr b="0" i="0" lang="en-US" sz="1200" u="none" cap="none" strike="noStrike">
                <a:solidFill>
                  <a:schemeClr val="dk1"/>
                </a:solidFill>
                <a:latin typeface="Arial"/>
                <a:ea typeface="Arial"/>
                <a:cs typeface="Arial"/>
                <a:sym typeface="Arial"/>
              </a:rPr>
            </a:br>
            <a:r>
              <a:rPr b="0" i="0" lang="en-US"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p:txBody>
      </p:sp>
      <p:sp>
        <p:nvSpPr>
          <p:cNvPr id="305" name="Google Shape;305;p25"/>
          <p:cNvSpPr txBox="1"/>
          <p:nvPr/>
        </p:nvSpPr>
        <p:spPr>
          <a:xfrm>
            <a:off x="275444" y="3308140"/>
            <a:ext cx="1400643" cy="1200329"/>
          </a:xfrm>
          <a:prstGeom prst="rect">
            <a:avLst/>
          </a:prstGeom>
          <a:solidFill>
            <a:schemeClr val="lt1"/>
          </a:solidFill>
          <a:ln cap="flat" cmpd="sng" w="254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chemeClr val="dk1"/>
                </a:solidFill>
                <a:latin typeface="Arial"/>
                <a:ea typeface="Arial"/>
                <a:cs typeface="Arial"/>
                <a:sym typeface="Arial"/>
              </a:rPr>
              <a:t>void example() {</a:t>
            </a:r>
            <a:br>
              <a:rPr b="1" i="0" lang="en-US" sz="1200" u="none" cap="none" strike="noStrike">
                <a:solidFill>
                  <a:schemeClr val="dk1"/>
                </a:solidFill>
                <a:latin typeface="Arial"/>
                <a:ea typeface="Arial"/>
                <a:cs typeface="Arial"/>
                <a:sym typeface="Arial"/>
              </a:rPr>
            </a:br>
            <a:r>
              <a:rPr b="1" i="0" lang="en-US" sz="1200" u="none" cap="none" strike="noStrike">
                <a:solidFill>
                  <a:schemeClr val="dk1"/>
                </a:solidFill>
                <a:latin typeface="Arial"/>
                <a:ea typeface="Arial"/>
                <a:cs typeface="Arial"/>
                <a:sym typeface="Arial"/>
              </a:rPr>
              <a:t>  fun(); </a:t>
            </a:r>
            <a:br>
              <a:rPr b="1" i="0" lang="en-US" sz="1200" u="none" cap="none" strike="noStrike">
                <a:solidFill>
                  <a:schemeClr val="dk1"/>
                </a:solidFill>
                <a:latin typeface="Arial"/>
                <a:ea typeface="Arial"/>
                <a:cs typeface="Arial"/>
                <a:sym typeface="Arial"/>
              </a:rPr>
            </a:br>
            <a:r>
              <a:rPr b="1" i="0" lang="en-US" sz="1200" u="none" cap="none" strike="noStrike">
                <a:solidFill>
                  <a:schemeClr val="dk1"/>
                </a:solidFill>
                <a:latin typeface="Arial"/>
                <a:ea typeface="Arial"/>
                <a:cs typeface="Arial"/>
                <a:sym typeface="Arial"/>
              </a:rPr>
              <a:t>}</a:t>
            </a:r>
            <a:br>
              <a:rPr b="1" i="0" lang="en-US" sz="1200" u="none" cap="none" strike="noStrike">
                <a:solidFill>
                  <a:schemeClr val="dk1"/>
                </a:solidFill>
                <a:latin typeface="Arial"/>
                <a:ea typeface="Arial"/>
                <a:cs typeface="Arial"/>
                <a:sym typeface="Arial"/>
              </a:rPr>
            </a:br>
            <a:br>
              <a:rPr b="1" i="0" lang="en-US" sz="1200" u="none" cap="none" strike="noStrike">
                <a:solidFill>
                  <a:schemeClr val="dk1"/>
                </a:solidFill>
                <a:latin typeface="Arial"/>
                <a:ea typeface="Arial"/>
                <a:cs typeface="Arial"/>
                <a:sym typeface="Arial"/>
              </a:rPr>
            </a:br>
            <a:r>
              <a:rPr b="1" i="0" lang="en-US" sz="1200" u="none" cap="none" strike="noStrike">
                <a:solidFill>
                  <a:schemeClr val="dk1"/>
                </a:solidFill>
                <a:latin typeface="Arial"/>
                <a:ea typeface="Arial"/>
                <a:cs typeface="Arial"/>
                <a:sym typeface="Arial"/>
              </a:rPr>
              <a:t>void fun() {</a:t>
            </a:r>
            <a:br>
              <a:rPr b="1" i="0" lang="en-US" sz="1200" u="none" cap="none" strike="noStrike">
                <a:solidFill>
                  <a:schemeClr val="dk1"/>
                </a:solidFill>
                <a:latin typeface="Arial"/>
                <a:ea typeface="Arial"/>
                <a:cs typeface="Arial"/>
                <a:sym typeface="Arial"/>
              </a:rPr>
            </a:br>
            <a:r>
              <a:rPr b="1" i="0" lang="en-US" sz="1200" u="none" cap="none" strike="noStrike">
                <a:solidFill>
                  <a:schemeClr val="dk1"/>
                </a:solidFill>
                <a:latin typeface="Arial"/>
                <a:ea typeface="Arial"/>
                <a:cs typeface="Arial"/>
                <a:sym typeface="Arial"/>
              </a:rPr>
              <a:t>}</a:t>
            </a:r>
            <a:endParaRPr b="1" i="0" sz="1400" u="none" cap="none" strike="noStrike">
              <a:solidFill>
                <a:schemeClr val="dk1"/>
              </a:solidFill>
              <a:latin typeface="Arial"/>
              <a:ea typeface="Arial"/>
              <a:cs typeface="Arial"/>
              <a:sym typeface="Arial"/>
            </a:endParaRPr>
          </a:p>
        </p:txBody>
      </p:sp>
      <p:sp>
        <p:nvSpPr>
          <p:cNvPr id="306" name="Google Shape;306;p25"/>
          <p:cNvSpPr txBox="1"/>
          <p:nvPr/>
        </p:nvSpPr>
        <p:spPr>
          <a:xfrm>
            <a:off x="2214796" y="3214450"/>
            <a:ext cx="1447488" cy="1754326"/>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chemeClr val="lt1"/>
                </a:solidFill>
                <a:latin typeface="Arial"/>
                <a:ea typeface="Arial"/>
                <a:cs typeface="Arial"/>
                <a:sym typeface="Arial"/>
              </a:rPr>
              <a:t>void fun(void);</a:t>
            </a:r>
            <a:br>
              <a:rPr b="1" i="0" lang="en-US" sz="1200" u="none" cap="none" strike="noStrike">
                <a:solidFill>
                  <a:schemeClr val="lt1"/>
                </a:solidFill>
                <a:latin typeface="Arial"/>
                <a:ea typeface="Arial"/>
                <a:cs typeface="Arial"/>
                <a:sym typeface="Arial"/>
              </a:rPr>
            </a:br>
            <a:br>
              <a:rPr b="1" i="0" lang="en-US" sz="1200" u="none" cap="none" strike="noStrike">
                <a:solidFill>
                  <a:schemeClr val="lt1"/>
                </a:solidFill>
                <a:latin typeface="Arial"/>
                <a:ea typeface="Arial"/>
                <a:cs typeface="Arial"/>
                <a:sym typeface="Arial"/>
              </a:rPr>
            </a:br>
            <a:r>
              <a:rPr b="1" i="0" lang="en-US" sz="1200" u="none" cap="none" strike="noStrike">
                <a:solidFill>
                  <a:schemeClr val="lt1"/>
                </a:solidFill>
                <a:latin typeface="Arial"/>
                <a:ea typeface="Arial"/>
                <a:cs typeface="Arial"/>
                <a:sym typeface="Arial"/>
              </a:rPr>
              <a:t>void example(void) {</a:t>
            </a:r>
            <a:br>
              <a:rPr b="1" i="0" lang="en-US" sz="1200" u="none" cap="none" strike="noStrike">
                <a:solidFill>
                  <a:schemeClr val="lt1"/>
                </a:solidFill>
                <a:latin typeface="Arial"/>
                <a:ea typeface="Arial"/>
                <a:cs typeface="Arial"/>
                <a:sym typeface="Arial"/>
              </a:rPr>
            </a:br>
            <a:r>
              <a:rPr b="1" i="0" lang="en-US" sz="1200" u="none" cap="none" strike="noStrike">
                <a:solidFill>
                  <a:schemeClr val="lt1"/>
                </a:solidFill>
                <a:latin typeface="Arial"/>
                <a:ea typeface="Arial"/>
                <a:cs typeface="Arial"/>
                <a:sym typeface="Arial"/>
              </a:rPr>
              <a:t>  fun();</a:t>
            </a:r>
            <a:br>
              <a:rPr b="1" i="0" lang="en-US" sz="1200" u="none" cap="none" strike="noStrike">
                <a:solidFill>
                  <a:schemeClr val="lt1"/>
                </a:solidFill>
                <a:latin typeface="Arial"/>
                <a:ea typeface="Arial"/>
                <a:cs typeface="Arial"/>
                <a:sym typeface="Arial"/>
              </a:rPr>
            </a:br>
            <a:r>
              <a:rPr b="1" i="0" lang="en-US" sz="1200" u="none" cap="none" strike="noStrike">
                <a:solidFill>
                  <a:schemeClr val="lt1"/>
                </a:solidFill>
                <a:latin typeface="Arial"/>
                <a:ea typeface="Arial"/>
                <a:cs typeface="Arial"/>
                <a:sym typeface="Arial"/>
              </a:rPr>
              <a:t>}</a:t>
            </a:r>
            <a:br>
              <a:rPr b="1" i="0" lang="en-US" sz="1200" u="none" cap="none" strike="noStrike">
                <a:solidFill>
                  <a:schemeClr val="lt1"/>
                </a:solidFill>
                <a:latin typeface="Arial"/>
                <a:ea typeface="Arial"/>
                <a:cs typeface="Arial"/>
                <a:sym typeface="Arial"/>
              </a:rPr>
            </a:br>
            <a:br>
              <a:rPr b="1" i="0" lang="en-US" sz="1200" u="none" cap="none" strike="noStrike">
                <a:solidFill>
                  <a:schemeClr val="lt1"/>
                </a:solidFill>
                <a:latin typeface="Arial"/>
                <a:ea typeface="Arial"/>
                <a:cs typeface="Arial"/>
                <a:sym typeface="Arial"/>
              </a:rPr>
            </a:br>
            <a:r>
              <a:rPr b="1" i="0" lang="en-US" sz="1200" u="none" cap="none" strike="noStrike">
                <a:solidFill>
                  <a:schemeClr val="lt1"/>
                </a:solidFill>
                <a:latin typeface="Arial"/>
                <a:ea typeface="Arial"/>
                <a:cs typeface="Arial"/>
                <a:sym typeface="Arial"/>
              </a:rPr>
              <a:t>void fun(void) {</a:t>
            </a:r>
            <a:br>
              <a:rPr b="1" i="0" lang="en-US" sz="1200" u="none" cap="none" strike="noStrike">
                <a:solidFill>
                  <a:schemeClr val="lt1"/>
                </a:solidFill>
                <a:latin typeface="Arial"/>
                <a:ea typeface="Arial"/>
                <a:cs typeface="Arial"/>
                <a:sym typeface="Arial"/>
              </a:rPr>
            </a:br>
            <a:r>
              <a:rPr b="1" i="0" lang="en-US" sz="1200" u="none" cap="none" strike="noStrike">
                <a:solidFill>
                  <a:schemeClr val="lt1"/>
                </a:solidFill>
                <a:latin typeface="Arial"/>
                <a:ea typeface="Arial"/>
                <a:cs typeface="Arial"/>
                <a:sym typeface="Arial"/>
              </a:rPr>
              <a:t>}</a:t>
            </a:r>
            <a:endParaRPr b="1" i="0" sz="1400" u="none" cap="none" strike="noStrike">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6"/>
          <p:cNvSpPr txBox="1"/>
          <p:nvPr>
            <p:ph type="title"/>
          </p:nvPr>
        </p:nvSpPr>
        <p:spPr>
          <a:xfrm>
            <a:off x="112456" y="144796"/>
            <a:ext cx="7886700" cy="367394"/>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Secure and Safe Coding</a:t>
            </a:r>
            <a:endParaRPr b="1"/>
          </a:p>
        </p:txBody>
      </p:sp>
      <p:sp>
        <p:nvSpPr>
          <p:cNvPr id="312" name="Google Shape;312;p26"/>
          <p:cNvSpPr txBox="1"/>
          <p:nvPr>
            <p:ph idx="1" type="body"/>
          </p:nvPr>
        </p:nvSpPr>
        <p:spPr>
          <a:xfrm>
            <a:off x="38715" y="410574"/>
            <a:ext cx="5478298" cy="4222044"/>
          </a:xfrm>
          <a:prstGeom prst="rect">
            <a:avLst/>
          </a:prstGeom>
          <a:noFill/>
          <a:ln>
            <a:noFill/>
          </a:ln>
        </p:spPr>
        <p:txBody>
          <a:bodyPr anchorCtr="0" anchor="t" bIns="34275" lIns="68575" spcFirstLastPara="1" rIns="68575" wrap="square" tIns="34275">
            <a:noAutofit/>
          </a:bodyPr>
          <a:lstStyle/>
          <a:p>
            <a:pPr indent="0" lvl="0" marL="139700" rtl="0" algn="l">
              <a:lnSpc>
                <a:spcPct val="90000"/>
              </a:lnSpc>
              <a:spcBef>
                <a:spcPts val="800"/>
              </a:spcBef>
              <a:spcAft>
                <a:spcPts val="0"/>
              </a:spcAft>
              <a:buSzPts val="1400"/>
              <a:buNone/>
            </a:pPr>
            <a:r>
              <a:rPr b="1" lang="en-US" sz="1400"/>
              <a:t>Functions</a:t>
            </a:r>
            <a:endParaRPr/>
          </a:p>
          <a:p>
            <a:pPr indent="-285750" lvl="0" marL="425450" rtl="0" algn="l">
              <a:lnSpc>
                <a:spcPct val="90000"/>
              </a:lnSpc>
              <a:spcBef>
                <a:spcPts val="800"/>
              </a:spcBef>
              <a:spcAft>
                <a:spcPts val="0"/>
              </a:spcAft>
              <a:buSzPts val="1400"/>
              <a:buChar char="•"/>
            </a:pPr>
            <a:r>
              <a:rPr b="1" lang="en-US" sz="1200"/>
              <a:t>Functions Parameters should not be reassigned:</a:t>
            </a:r>
            <a:endParaRPr/>
          </a:p>
          <a:p>
            <a:pPr indent="0" lvl="1" marL="596900" rtl="0" algn="l">
              <a:lnSpc>
                <a:spcPct val="90000"/>
              </a:lnSpc>
              <a:spcBef>
                <a:spcPts val="400"/>
              </a:spcBef>
              <a:spcAft>
                <a:spcPts val="0"/>
              </a:spcAft>
              <a:buSzPts val="1400"/>
              <a:buNone/>
            </a:pPr>
            <a:r>
              <a:t/>
            </a:r>
            <a:endParaRPr sz="1200"/>
          </a:p>
          <a:p>
            <a:pPr indent="0" lvl="1" marL="596900" rtl="0" algn="l">
              <a:lnSpc>
                <a:spcPct val="90000"/>
              </a:lnSpc>
              <a:spcBef>
                <a:spcPts val="400"/>
              </a:spcBef>
              <a:spcAft>
                <a:spcPts val="0"/>
              </a:spcAft>
              <a:buSzPts val="1400"/>
              <a:buNone/>
            </a:pPr>
            <a:r>
              <a:t/>
            </a:r>
            <a:endParaRPr sz="1200"/>
          </a:p>
          <a:p>
            <a:pPr indent="0" lvl="1" marL="596900" rtl="0" algn="l">
              <a:lnSpc>
                <a:spcPct val="90000"/>
              </a:lnSpc>
              <a:spcBef>
                <a:spcPts val="400"/>
              </a:spcBef>
              <a:spcAft>
                <a:spcPts val="0"/>
              </a:spcAft>
              <a:buSzPts val="1400"/>
              <a:buNone/>
            </a:pPr>
            <a:r>
              <a:t/>
            </a:r>
            <a:endParaRPr sz="1200"/>
          </a:p>
          <a:p>
            <a:pPr indent="0" lvl="1" marL="596900" rtl="0" algn="l">
              <a:lnSpc>
                <a:spcPct val="90000"/>
              </a:lnSpc>
              <a:spcBef>
                <a:spcPts val="400"/>
              </a:spcBef>
              <a:spcAft>
                <a:spcPts val="0"/>
              </a:spcAft>
              <a:buSzPts val="1400"/>
              <a:buNone/>
            </a:pPr>
            <a:r>
              <a:t/>
            </a:r>
            <a:endParaRPr sz="1200"/>
          </a:p>
          <a:p>
            <a:pPr indent="-196850" lvl="0" marL="425450" rtl="0" algn="l">
              <a:lnSpc>
                <a:spcPct val="90000"/>
              </a:lnSpc>
              <a:spcBef>
                <a:spcPts val="800"/>
              </a:spcBef>
              <a:spcAft>
                <a:spcPts val="0"/>
              </a:spcAft>
              <a:buSzPts val="1400"/>
              <a:buNone/>
            </a:pPr>
            <a:r>
              <a:t/>
            </a:r>
            <a:endParaRPr b="1" sz="1200"/>
          </a:p>
          <a:p>
            <a:pPr indent="-196850" lvl="0" marL="425450" rtl="0" algn="l">
              <a:lnSpc>
                <a:spcPct val="90000"/>
              </a:lnSpc>
              <a:spcBef>
                <a:spcPts val="800"/>
              </a:spcBef>
              <a:spcAft>
                <a:spcPts val="0"/>
              </a:spcAft>
              <a:buSzPts val="1400"/>
              <a:buNone/>
            </a:pPr>
            <a:r>
              <a:t/>
            </a:r>
            <a:endParaRPr b="1" sz="1200"/>
          </a:p>
          <a:p>
            <a:pPr indent="-285750" lvl="0" marL="425450" rtl="0" algn="l">
              <a:lnSpc>
                <a:spcPct val="90000"/>
              </a:lnSpc>
              <a:spcBef>
                <a:spcPts val="800"/>
              </a:spcBef>
              <a:spcAft>
                <a:spcPts val="0"/>
              </a:spcAft>
              <a:buSzPts val="1400"/>
              <a:buChar char="•"/>
            </a:pPr>
            <a:r>
              <a:rPr b="1" lang="en-US" sz="1200"/>
              <a:t>Function should not contain too many return:</a:t>
            </a:r>
            <a:endParaRPr sz="1200"/>
          </a:p>
          <a:p>
            <a:pPr indent="0" lvl="1" marL="565150" rtl="0" algn="l">
              <a:lnSpc>
                <a:spcPct val="90000"/>
              </a:lnSpc>
              <a:spcBef>
                <a:spcPts val="400"/>
              </a:spcBef>
              <a:spcAft>
                <a:spcPts val="0"/>
              </a:spcAft>
              <a:buSzPts val="1400"/>
              <a:buNone/>
            </a:pPr>
            <a:r>
              <a:rPr lang="en-US" sz="1200"/>
              <a:t>Having too many returns from function increases the function complexity as flow of execution is broken each time return statement is encountered </a:t>
            </a:r>
            <a:endParaRPr/>
          </a:p>
          <a:p>
            <a:pPr indent="0" lvl="1" marL="565150" rtl="0" algn="l">
              <a:lnSpc>
                <a:spcPct val="90000"/>
              </a:lnSpc>
              <a:spcBef>
                <a:spcPts val="400"/>
              </a:spcBef>
              <a:spcAft>
                <a:spcPts val="0"/>
              </a:spcAft>
              <a:buSzPts val="1400"/>
              <a:buNone/>
            </a:pPr>
            <a:r>
              <a:t/>
            </a:r>
            <a:endParaRPr sz="1200"/>
          </a:p>
          <a:p>
            <a:pPr indent="-228600" lvl="0" marL="457200" rtl="0" algn="l">
              <a:lnSpc>
                <a:spcPct val="90000"/>
              </a:lnSpc>
              <a:spcBef>
                <a:spcPts val="800"/>
              </a:spcBef>
              <a:spcAft>
                <a:spcPts val="0"/>
              </a:spcAft>
              <a:buClr>
                <a:schemeClr val="lt1"/>
              </a:buClr>
              <a:buSzPts val="1400"/>
              <a:buNone/>
            </a:pPr>
            <a:r>
              <a:t/>
            </a:r>
            <a:endParaRPr b="1" sz="1200"/>
          </a:p>
        </p:txBody>
      </p:sp>
      <p:sp>
        <p:nvSpPr>
          <p:cNvPr id="313" name="Google Shape;313;p26"/>
          <p:cNvSpPr txBox="1"/>
          <p:nvPr/>
        </p:nvSpPr>
        <p:spPr>
          <a:xfrm>
            <a:off x="387871" y="1134567"/>
            <a:ext cx="1709816" cy="1015663"/>
          </a:xfrm>
          <a:prstGeom prst="rect">
            <a:avLst/>
          </a:prstGeom>
          <a:solidFill>
            <a:schemeClr val="lt1"/>
          </a:solidFill>
          <a:ln cap="flat" cmpd="sng" w="254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int globalVar = 0;</a:t>
            </a:r>
            <a:br>
              <a:rPr b="0" i="0" lang="en-US" sz="1200" u="none" cap="none" strike="noStrike">
                <a:solidFill>
                  <a:schemeClr val="dk1"/>
                </a:solidFill>
                <a:latin typeface="Arial"/>
                <a:ea typeface="Arial"/>
                <a:cs typeface="Arial"/>
                <a:sym typeface="Arial"/>
              </a:rPr>
            </a:br>
            <a:r>
              <a:rPr b="0" i="0" lang="en-US" sz="1200" u="none" cap="none" strike="noStrike">
                <a:solidFill>
                  <a:schemeClr val="dk1"/>
                </a:solidFill>
                <a:latin typeface="Arial"/>
                <a:ea typeface="Arial"/>
                <a:cs typeface="Arial"/>
                <a:sym typeface="Arial"/>
              </a:rPr>
              <a:t>void function (int a) {</a:t>
            </a:r>
            <a:br>
              <a:rPr b="0" i="0" lang="en-US" sz="1200" u="none" cap="none" strike="noStrike">
                <a:solidFill>
                  <a:schemeClr val="dk1"/>
                </a:solidFill>
                <a:latin typeface="Arial"/>
                <a:ea typeface="Arial"/>
                <a:cs typeface="Arial"/>
                <a:sym typeface="Arial"/>
              </a:rPr>
            </a:br>
            <a:r>
              <a:rPr b="0" i="0" lang="en-US" sz="1200" u="none" cap="none" strike="noStrike">
                <a:solidFill>
                  <a:schemeClr val="dk1"/>
                </a:solidFill>
                <a:latin typeface="Arial"/>
                <a:ea typeface="Arial"/>
                <a:cs typeface="Arial"/>
                <a:sym typeface="Arial"/>
              </a:rPr>
              <a:t>  a = globVar; </a:t>
            </a:r>
            <a:br>
              <a:rPr b="0" i="0" lang="en-US" sz="1200" u="none" cap="none" strike="noStrike">
                <a:solidFill>
                  <a:schemeClr val="dk1"/>
                </a:solidFill>
                <a:latin typeface="Arial"/>
                <a:ea typeface="Arial"/>
                <a:cs typeface="Arial"/>
                <a:sym typeface="Arial"/>
              </a:rPr>
            </a:br>
            <a:r>
              <a:rPr b="0" i="0" lang="en-US" sz="1200" u="none" cap="none" strike="noStrike">
                <a:solidFill>
                  <a:schemeClr val="dk1"/>
                </a:solidFill>
                <a:latin typeface="Arial"/>
                <a:ea typeface="Arial"/>
                <a:cs typeface="Arial"/>
                <a:sym typeface="Arial"/>
              </a:rPr>
              <a:t>  ...</a:t>
            </a:r>
            <a:br>
              <a:rPr b="0" i="0" lang="en-US" sz="1200" u="none" cap="none" strike="noStrike">
                <a:solidFill>
                  <a:schemeClr val="dk1"/>
                </a:solidFill>
                <a:latin typeface="Arial"/>
                <a:ea typeface="Arial"/>
                <a:cs typeface="Arial"/>
                <a:sym typeface="Arial"/>
              </a:rPr>
            </a:br>
            <a:r>
              <a:rPr b="0" i="0" lang="en-US" sz="12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p:txBody>
      </p:sp>
      <p:sp>
        <p:nvSpPr>
          <p:cNvPr id="314" name="Google Shape;314;p26"/>
          <p:cNvSpPr txBox="1"/>
          <p:nvPr/>
        </p:nvSpPr>
        <p:spPr>
          <a:xfrm>
            <a:off x="5522001" y="2764746"/>
            <a:ext cx="1700445" cy="2308324"/>
          </a:xfrm>
          <a:prstGeom prst="rect">
            <a:avLst/>
          </a:prstGeom>
          <a:solidFill>
            <a:schemeClr val="lt1"/>
          </a:solidFill>
          <a:ln cap="flat" cmpd="sng" w="254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chemeClr val="dk1"/>
                </a:solidFill>
                <a:latin typeface="Arial"/>
                <a:ea typeface="Arial"/>
                <a:cs typeface="Arial"/>
                <a:sym typeface="Arial"/>
              </a:rPr>
              <a:t>int fun() {</a:t>
            </a:r>
            <a:br>
              <a:rPr b="1" i="0" lang="en-US" sz="1200" u="none" cap="none" strike="noStrike">
                <a:solidFill>
                  <a:schemeClr val="dk1"/>
                </a:solidFill>
                <a:latin typeface="Arial"/>
                <a:ea typeface="Arial"/>
                <a:cs typeface="Arial"/>
                <a:sym typeface="Arial"/>
              </a:rPr>
            </a:br>
            <a:r>
              <a:rPr b="1" i="0" lang="en-US" sz="1200" u="none" cap="none" strike="noStrike">
                <a:solidFill>
                  <a:schemeClr val="dk1"/>
                </a:solidFill>
                <a:latin typeface="Arial"/>
                <a:ea typeface="Arial"/>
                <a:cs typeface="Arial"/>
                <a:sym typeface="Arial"/>
              </a:rPr>
              <a:t>  if (condition1) {</a:t>
            </a:r>
            <a:br>
              <a:rPr b="1" i="0" lang="en-US" sz="1200" u="none" cap="none" strike="noStrike">
                <a:solidFill>
                  <a:schemeClr val="dk1"/>
                </a:solidFill>
                <a:latin typeface="Arial"/>
                <a:ea typeface="Arial"/>
                <a:cs typeface="Arial"/>
                <a:sym typeface="Arial"/>
              </a:rPr>
            </a:br>
            <a:r>
              <a:rPr b="1" i="0" lang="en-US" sz="1200" u="none" cap="none" strike="noStrike">
                <a:solidFill>
                  <a:schemeClr val="dk1"/>
                </a:solidFill>
                <a:latin typeface="Arial"/>
                <a:ea typeface="Arial"/>
                <a:cs typeface="Arial"/>
                <a:sym typeface="Arial"/>
              </a:rPr>
              <a:t>    return 1;</a:t>
            </a:r>
            <a:br>
              <a:rPr b="1" i="0" lang="en-US" sz="1200" u="none" cap="none" strike="noStrike">
                <a:solidFill>
                  <a:schemeClr val="dk1"/>
                </a:solidFill>
                <a:latin typeface="Arial"/>
                <a:ea typeface="Arial"/>
                <a:cs typeface="Arial"/>
                <a:sym typeface="Arial"/>
              </a:rPr>
            </a:br>
            <a:r>
              <a:rPr b="1" i="0" lang="en-US" sz="1200" u="none" cap="none" strike="noStrike">
                <a:solidFill>
                  <a:schemeClr val="dk1"/>
                </a:solidFill>
                <a:latin typeface="Arial"/>
                <a:ea typeface="Arial"/>
                <a:cs typeface="Arial"/>
                <a:sym typeface="Arial"/>
              </a:rPr>
              <a:t>  } else {</a:t>
            </a:r>
            <a:br>
              <a:rPr b="1" i="0" lang="en-US" sz="1200" u="none" cap="none" strike="noStrike">
                <a:solidFill>
                  <a:schemeClr val="dk1"/>
                </a:solidFill>
                <a:latin typeface="Arial"/>
                <a:ea typeface="Arial"/>
                <a:cs typeface="Arial"/>
                <a:sym typeface="Arial"/>
              </a:rPr>
            </a:br>
            <a:r>
              <a:rPr b="1" i="0" lang="en-US" sz="1200" u="none" cap="none" strike="noStrike">
                <a:solidFill>
                  <a:schemeClr val="dk1"/>
                </a:solidFill>
                <a:latin typeface="Arial"/>
                <a:ea typeface="Arial"/>
                <a:cs typeface="Arial"/>
                <a:sym typeface="Arial"/>
              </a:rPr>
              <a:t>    if (condition2) {</a:t>
            </a:r>
            <a:br>
              <a:rPr b="1" i="0" lang="en-US" sz="1200" u="none" cap="none" strike="noStrike">
                <a:solidFill>
                  <a:schemeClr val="dk1"/>
                </a:solidFill>
                <a:latin typeface="Arial"/>
                <a:ea typeface="Arial"/>
                <a:cs typeface="Arial"/>
                <a:sym typeface="Arial"/>
              </a:rPr>
            </a:br>
            <a:r>
              <a:rPr b="1" i="0" lang="en-US" sz="1200" u="none" cap="none" strike="noStrike">
                <a:solidFill>
                  <a:schemeClr val="dk1"/>
                </a:solidFill>
                <a:latin typeface="Arial"/>
                <a:ea typeface="Arial"/>
                <a:cs typeface="Arial"/>
                <a:sym typeface="Arial"/>
              </a:rPr>
              <a:t>      return 0;</a:t>
            </a:r>
            <a:br>
              <a:rPr b="1" i="0" lang="en-US" sz="1200" u="none" cap="none" strike="noStrike">
                <a:solidFill>
                  <a:schemeClr val="dk1"/>
                </a:solidFill>
                <a:latin typeface="Arial"/>
                <a:ea typeface="Arial"/>
                <a:cs typeface="Arial"/>
                <a:sym typeface="Arial"/>
              </a:rPr>
            </a:br>
            <a:r>
              <a:rPr b="1" i="0" lang="en-US" sz="1200" u="none" cap="none" strike="noStrike">
                <a:solidFill>
                  <a:schemeClr val="dk1"/>
                </a:solidFill>
                <a:latin typeface="Arial"/>
                <a:ea typeface="Arial"/>
                <a:cs typeface="Arial"/>
                <a:sym typeface="Arial"/>
              </a:rPr>
              <a:t>    } else {</a:t>
            </a:r>
            <a:br>
              <a:rPr b="1" i="0" lang="en-US" sz="1200" u="none" cap="none" strike="noStrike">
                <a:solidFill>
                  <a:schemeClr val="dk1"/>
                </a:solidFill>
                <a:latin typeface="Arial"/>
                <a:ea typeface="Arial"/>
                <a:cs typeface="Arial"/>
                <a:sym typeface="Arial"/>
              </a:rPr>
            </a:br>
            <a:r>
              <a:rPr b="1" i="0" lang="en-US" sz="1200" u="none" cap="none" strike="noStrike">
                <a:solidFill>
                  <a:schemeClr val="dk1"/>
                </a:solidFill>
                <a:latin typeface="Arial"/>
                <a:ea typeface="Arial"/>
                <a:cs typeface="Arial"/>
                <a:sym typeface="Arial"/>
              </a:rPr>
              <a:t>      return 1;</a:t>
            </a:r>
            <a:br>
              <a:rPr b="1" i="0" lang="en-US" sz="1200" u="none" cap="none" strike="noStrike">
                <a:solidFill>
                  <a:schemeClr val="dk1"/>
                </a:solidFill>
                <a:latin typeface="Arial"/>
                <a:ea typeface="Arial"/>
                <a:cs typeface="Arial"/>
                <a:sym typeface="Arial"/>
              </a:rPr>
            </a:br>
            <a:r>
              <a:rPr b="1" i="0" lang="en-US" sz="1200" u="none" cap="none" strike="noStrike">
                <a:solidFill>
                  <a:schemeClr val="dk1"/>
                </a:solidFill>
                <a:latin typeface="Arial"/>
                <a:ea typeface="Arial"/>
                <a:cs typeface="Arial"/>
                <a:sym typeface="Arial"/>
              </a:rPr>
              <a:t>    }</a:t>
            </a:r>
            <a:br>
              <a:rPr b="1" i="0" lang="en-US" sz="1200" u="none" cap="none" strike="noStrike">
                <a:solidFill>
                  <a:schemeClr val="dk1"/>
                </a:solidFill>
                <a:latin typeface="Arial"/>
                <a:ea typeface="Arial"/>
                <a:cs typeface="Arial"/>
                <a:sym typeface="Arial"/>
              </a:rPr>
            </a:br>
            <a:r>
              <a:rPr b="1" i="0" lang="en-US" sz="1200" u="none" cap="none" strike="noStrike">
                <a:solidFill>
                  <a:schemeClr val="dk1"/>
                </a:solidFill>
                <a:latin typeface="Arial"/>
                <a:ea typeface="Arial"/>
                <a:cs typeface="Arial"/>
                <a:sym typeface="Arial"/>
              </a:rPr>
              <a:t>  }</a:t>
            </a:r>
            <a:br>
              <a:rPr b="1" i="0" lang="en-US" sz="1200" u="none" cap="none" strike="noStrike">
                <a:solidFill>
                  <a:schemeClr val="dk1"/>
                </a:solidFill>
                <a:latin typeface="Arial"/>
                <a:ea typeface="Arial"/>
                <a:cs typeface="Arial"/>
                <a:sym typeface="Arial"/>
              </a:rPr>
            </a:br>
            <a:r>
              <a:rPr b="1" i="0" lang="en-US" sz="1200" u="none" cap="none" strike="noStrike">
                <a:solidFill>
                  <a:schemeClr val="dk1"/>
                </a:solidFill>
                <a:latin typeface="Arial"/>
                <a:ea typeface="Arial"/>
                <a:cs typeface="Arial"/>
                <a:sym typeface="Arial"/>
              </a:rPr>
              <a:t>  return 0;</a:t>
            </a:r>
            <a:br>
              <a:rPr b="1" i="0" lang="en-US" sz="1200" u="none" cap="none" strike="noStrike">
                <a:solidFill>
                  <a:schemeClr val="dk1"/>
                </a:solidFill>
                <a:latin typeface="Arial"/>
                <a:ea typeface="Arial"/>
                <a:cs typeface="Arial"/>
                <a:sym typeface="Arial"/>
              </a:rPr>
            </a:br>
            <a:r>
              <a:rPr b="1" i="0" lang="en-US" sz="1200" u="none" cap="none" strike="noStrike">
                <a:solidFill>
                  <a:schemeClr val="dk1"/>
                </a:solidFill>
                <a:latin typeface="Arial"/>
                <a:ea typeface="Arial"/>
                <a:cs typeface="Arial"/>
                <a:sym typeface="Arial"/>
              </a:rPr>
              <a:t>}</a:t>
            </a:r>
            <a:endParaRPr b="1" i="0" sz="1400" u="none" cap="none" strike="noStrike">
              <a:solidFill>
                <a:schemeClr val="dk1"/>
              </a:solidFill>
              <a:latin typeface="Arial"/>
              <a:ea typeface="Arial"/>
              <a:cs typeface="Arial"/>
              <a:sym typeface="Arial"/>
            </a:endParaRPr>
          </a:p>
        </p:txBody>
      </p:sp>
      <p:sp>
        <p:nvSpPr>
          <p:cNvPr id="315" name="Google Shape;315;p26"/>
          <p:cNvSpPr txBox="1"/>
          <p:nvPr/>
        </p:nvSpPr>
        <p:spPr>
          <a:xfrm>
            <a:off x="2345959" y="1134564"/>
            <a:ext cx="1794135" cy="1015663"/>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int globalVar = 0;</a:t>
            </a:r>
            <a:br>
              <a:rPr b="0" i="0" lang="en-US" sz="1200" u="none" cap="none" strike="noStrike">
                <a:solidFill>
                  <a:schemeClr val="lt1"/>
                </a:solidFill>
                <a:latin typeface="Arial"/>
                <a:ea typeface="Arial"/>
                <a:cs typeface="Arial"/>
                <a:sym typeface="Arial"/>
              </a:rPr>
            </a:br>
            <a:r>
              <a:rPr b="0" i="0" lang="en-US" sz="1200" u="none" cap="none" strike="noStrike">
                <a:solidFill>
                  <a:schemeClr val="lt1"/>
                </a:solidFill>
                <a:latin typeface="Arial"/>
                <a:ea typeface="Arial"/>
                <a:cs typeface="Arial"/>
                <a:sym typeface="Arial"/>
              </a:rPr>
              <a:t>void function (int a) {</a:t>
            </a:r>
            <a:br>
              <a:rPr b="0" i="0" lang="en-US" sz="1200" u="none" cap="none" strike="noStrike">
                <a:solidFill>
                  <a:schemeClr val="lt1"/>
                </a:solidFill>
                <a:latin typeface="Arial"/>
                <a:ea typeface="Arial"/>
                <a:cs typeface="Arial"/>
                <a:sym typeface="Arial"/>
              </a:rPr>
            </a:br>
            <a:r>
              <a:rPr b="0" i="0" lang="en-US" sz="1200" u="none" cap="none" strike="noStrike">
                <a:solidFill>
                  <a:schemeClr val="lt1"/>
                </a:solidFill>
                <a:latin typeface="Arial"/>
                <a:ea typeface="Arial"/>
                <a:cs typeface="Arial"/>
                <a:sym typeface="Arial"/>
              </a:rPr>
              <a:t>  int b = globVar; </a:t>
            </a:r>
            <a:br>
              <a:rPr b="0" i="0" lang="en-US" sz="1200" u="none" cap="none" strike="noStrike">
                <a:solidFill>
                  <a:schemeClr val="lt1"/>
                </a:solidFill>
                <a:latin typeface="Arial"/>
                <a:ea typeface="Arial"/>
                <a:cs typeface="Arial"/>
                <a:sym typeface="Arial"/>
              </a:rPr>
            </a:br>
            <a:r>
              <a:rPr b="0" i="0" lang="en-US" sz="1200" u="none" cap="none" strike="noStrike">
                <a:solidFill>
                  <a:schemeClr val="lt1"/>
                </a:solidFill>
                <a:latin typeface="Arial"/>
                <a:ea typeface="Arial"/>
                <a:cs typeface="Arial"/>
                <a:sym typeface="Arial"/>
              </a:rPr>
              <a:t>  ...</a:t>
            </a:r>
            <a:br>
              <a:rPr b="0" i="0" lang="en-US" sz="1200" u="none" cap="none" strike="noStrike">
                <a:solidFill>
                  <a:schemeClr val="lt1"/>
                </a:solidFill>
                <a:latin typeface="Arial"/>
                <a:ea typeface="Arial"/>
                <a:cs typeface="Arial"/>
                <a:sym typeface="Arial"/>
              </a:rPr>
            </a:br>
            <a:r>
              <a:rPr b="0" i="0" lang="en-US" sz="1200" u="none" cap="none" strike="noStrike">
                <a:solidFill>
                  <a:schemeClr val="lt1"/>
                </a:solidFill>
                <a:latin typeface="Arial"/>
                <a:ea typeface="Arial"/>
                <a:cs typeface="Arial"/>
                <a:sym typeface="Arial"/>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7"/>
          <p:cNvSpPr txBox="1"/>
          <p:nvPr>
            <p:ph type="title"/>
          </p:nvPr>
        </p:nvSpPr>
        <p:spPr>
          <a:xfrm>
            <a:off x="112456" y="144796"/>
            <a:ext cx="7886700" cy="367394"/>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Secure and Safe Coding</a:t>
            </a:r>
            <a:endParaRPr b="1"/>
          </a:p>
        </p:txBody>
      </p:sp>
      <p:sp>
        <p:nvSpPr>
          <p:cNvPr id="321" name="Google Shape;321;p27"/>
          <p:cNvSpPr txBox="1"/>
          <p:nvPr>
            <p:ph idx="1" type="body"/>
          </p:nvPr>
        </p:nvSpPr>
        <p:spPr>
          <a:xfrm>
            <a:off x="75586" y="1101904"/>
            <a:ext cx="9066568" cy="3401665"/>
          </a:xfrm>
          <a:prstGeom prst="rect">
            <a:avLst/>
          </a:prstGeom>
          <a:noFill/>
          <a:ln>
            <a:noFill/>
          </a:ln>
        </p:spPr>
        <p:txBody>
          <a:bodyPr anchorCtr="0" anchor="t" bIns="34275" lIns="68575" spcFirstLastPara="1" rIns="68575" wrap="square" tIns="34275">
            <a:noAutofit/>
          </a:bodyPr>
          <a:lstStyle/>
          <a:p>
            <a:pPr indent="0" lvl="0" marL="139700" rtl="0" algn="l">
              <a:lnSpc>
                <a:spcPct val="90000"/>
              </a:lnSpc>
              <a:spcBef>
                <a:spcPts val="800"/>
              </a:spcBef>
              <a:spcAft>
                <a:spcPts val="0"/>
              </a:spcAft>
              <a:buSzPts val="1400"/>
              <a:buNone/>
            </a:pPr>
            <a:r>
              <a:rPr b="1" lang="en-US" sz="1400"/>
              <a:t>Debug Port:</a:t>
            </a:r>
            <a:endParaRPr/>
          </a:p>
          <a:p>
            <a:pPr indent="-285750" lvl="0" marL="425450" rtl="0" algn="l">
              <a:lnSpc>
                <a:spcPct val="90000"/>
              </a:lnSpc>
              <a:spcBef>
                <a:spcPts val="800"/>
              </a:spcBef>
              <a:spcAft>
                <a:spcPts val="0"/>
              </a:spcAft>
              <a:buSzPts val="1400"/>
              <a:buChar char="•"/>
            </a:pPr>
            <a:r>
              <a:rPr lang="en-US" sz="1200"/>
              <a:t>If left unlocked, the debug port constitutes a significant security vulnerability. </a:t>
            </a:r>
            <a:endParaRPr/>
          </a:p>
          <a:p>
            <a:pPr indent="-285750" lvl="0" marL="425450" rtl="0" algn="l">
              <a:lnSpc>
                <a:spcPct val="90000"/>
              </a:lnSpc>
              <a:spcBef>
                <a:spcPts val="800"/>
              </a:spcBef>
              <a:spcAft>
                <a:spcPts val="0"/>
              </a:spcAft>
              <a:buSzPts val="1400"/>
              <a:buChar char="•"/>
            </a:pPr>
            <a:r>
              <a:rPr lang="en-US" sz="1200"/>
              <a:t>Thus, the security best practice is to lock or disable debug access before a product is released to production.</a:t>
            </a:r>
            <a:endParaRPr/>
          </a:p>
          <a:p>
            <a:pPr indent="-317500" lvl="0" marL="457200" rtl="0" algn="l">
              <a:lnSpc>
                <a:spcPct val="90000"/>
              </a:lnSpc>
              <a:spcBef>
                <a:spcPts val="800"/>
              </a:spcBef>
              <a:spcAft>
                <a:spcPts val="0"/>
              </a:spcAft>
              <a:buClr>
                <a:schemeClr val="lt1"/>
              </a:buClr>
              <a:buSzPts val="1400"/>
              <a:buChar char="•"/>
            </a:pPr>
            <a:r>
              <a:rPr lang="en-US" sz="1200"/>
              <a:t>If you need to debug in production, there are a few things to ensure when doing so;</a:t>
            </a:r>
            <a:endParaRPr/>
          </a:p>
          <a:p>
            <a:pPr indent="-317500" lvl="1" marL="914400" rtl="0" algn="l">
              <a:lnSpc>
                <a:spcPct val="90000"/>
              </a:lnSpc>
              <a:spcBef>
                <a:spcPts val="400"/>
              </a:spcBef>
              <a:spcAft>
                <a:spcPts val="0"/>
              </a:spcAft>
              <a:buSzPts val="1400"/>
              <a:buChar char="•"/>
            </a:pPr>
            <a:r>
              <a:rPr lang="en-US" sz="1200"/>
              <a:t>Debugging does not have an extensive performance hit.</a:t>
            </a:r>
            <a:endParaRPr/>
          </a:p>
          <a:p>
            <a:pPr indent="-317500" lvl="1" marL="914400" rtl="0" algn="l">
              <a:lnSpc>
                <a:spcPct val="90000"/>
              </a:lnSpc>
              <a:spcBef>
                <a:spcPts val="400"/>
              </a:spcBef>
              <a:spcAft>
                <a:spcPts val="0"/>
              </a:spcAft>
              <a:buSzPts val="1400"/>
              <a:buChar char="•"/>
            </a:pPr>
            <a:r>
              <a:rPr lang="en-US" sz="1200"/>
              <a:t>Debugging does not block people from using your application.</a:t>
            </a:r>
            <a:endParaRPr/>
          </a:p>
          <a:p>
            <a:pPr indent="-317500" lvl="1" marL="914400" rtl="0" algn="l">
              <a:lnSpc>
                <a:spcPct val="90000"/>
              </a:lnSpc>
              <a:spcBef>
                <a:spcPts val="400"/>
              </a:spcBef>
              <a:spcAft>
                <a:spcPts val="0"/>
              </a:spcAft>
              <a:buSzPts val="1400"/>
              <a:buChar char="•"/>
            </a:pPr>
            <a:r>
              <a:rPr lang="en-US" sz="1200"/>
              <a:t>Secure data is not exposed to the outside world.</a:t>
            </a:r>
            <a:endParaRPr/>
          </a:p>
          <a:p>
            <a:pPr indent="-317500" lvl="1" marL="914400" rtl="0" algn="l">
              <a:lnSpc>
                <a:spcPct val="90000"/>
              </a:lnSpc>
              <a:spcBef>
                <a:spcPts val="400"/>
              </a:spcBef>
              <a:spcAft>
                <a:spcPts val="0"/>
              </a:spcAft>
              <a:buSzPts val="1400"/>
              <a:buChar char="•"/>
            </a:pPr>
            <a:r>
              <a:rPr lang="en-US" sz="1200"/>
              <a:t>You are getting enough debug information to find and fix the issue as soon as possible.</a:t>
            </a:r>
            <a:endParaRPr/>
          </a:p>
          <a:p>
            <a:pPr indent="-285750" lvl="0" marL="425450" rtl="0" algn="l">
              <a:lnSpc>
                <a:spcPct val="90000"/>
              </a:lnSpc>
              <a:spcBef>
                <a:spcPts val="800"/>
              </a:spcBef>
              <a:spcAft>
                <a:spcPts val="0"/>
              </a:spcAft>
              <a:buSzPts val="1400"/>
              <a:buChar char="•"/>
            </a:pPr>
            <a:r>
              <a:rPr lang="en-US" sz="1200"/>
              <a:t>Specific debugging methods, such as a remote debugger in your IDE or dumping error information to the user, are not considered safe.</a:t>
            </a:r>
            <a:endParaRPr/>
          </a:p>
          <a:p>
            <a:pPr indent="-285750" lvl="0" marL="457200" rtl="0" algn="l">
              <a:lnSpc>
                <a:spcPct val="90000"/>
              </a:lnSpc>
              <a:spcBef>
                <a:spcPts val="800"/>
              </a:spcBef>
              <a:spcAft>
                <a:spcPts val="0"/>
              </a:spcAft>
              <a:buSzPts val="1400"/>
              <a:buChar char="•"/>
            </a:pPr>
            <a:r>
              <a:rPr lang="en-US" sz="1200"/>
              <a:t>If your product is linux based system always disable the serial port &amp; ssh login access usually used in development phase to the device in final image. </a:t>
            </a:r>
            <a:endParaRPr/>
          </a:p>
          <a:p>
            <a:pPr indent="-196850" lvl="0" marL="457200" rtl="0" algn="l">
              <a:lnSpc>
                <a:spcPct val="90000"/>
              </a:lnSpc>
              <a:spcBef>
                <a:spcPts val="800"/>
              </a:spcBef>
              <a:spcAft>
                <a:spcPts val="0"/>
              </a:spcAft>
              <a:buSzPts val="1400"/>
              <a:buNone/>
            </a:pPr>
            <a:r>
              <a:t/>
            </a:r>
            <a:endParaRPr sz="1200"/>
          </a:p>
          <a:p>
            <a:pPr indent="-196850" lvl="0" marL="425450" rtl="0" algn="l">
              <a:lnSpc>
                <a:spcPct val="90000"/>
              </a:lnSpc>
              <a:spcBef>
                <a:spcPts val="800"/>
              </a:spcBef>
              <a:spcAft>
                <a:spcPts val="0"/>
              </a:spcAft>
              <a:buSzPts val="1400"/>
              <a:buNone/>
            </a:pPr>
            <a:r>
              <a:t/>
            </a:r>
            <a:endParaRPr sz="1200"/>
          </a:p>
          <a:p>
            <a:pPr indent="-196850" lvl="0" marL="425450" rtl="0" algn="l">
              <a:lnSpc>
                <a:spcPct val="90000"/>
              </a:lnSpc>
              <a:spcBef>
                <a:spcPts val="800"/>
              </a:spcBef>
              <a:spcAft>
                <a:spcPts val="0"/>
              </a:spcAft>
              <a:buSzPts val="1400"/>
              <a:buNone/>
            </a:pPr>
            <a:r>
              <a:t/>
            </a:r>
            <a:endParaRPr sz="1400"/>
          </a:p>
          <a:p>
            <a:pPr indent="0" lvl="0" marL="139700" rtl="0" algn="l">
              <a:lnSpc>
                <a:spcPct val="90000"/>
              </a:lnSpc>
              <a:spcBef>
                <a:spcPts val="800"/>
              </a:spcBef>
              <a:spcAft>
                <a:spcPts val="0"/>
              </a:spcAft>
              <a:buSzPts val="1400"/>
              <a:buNone/>
            </a:pPr>
            <a:r>
              <a:t/>
            </a:r>
            <a:endParaRPr b="1" sz="1400"/>
          </a:p>
          <a:p>
            <a:pPr indent="-228600" lvl="0" marL="457200" rtl="0" algn="l">
              <a:lnSpc>
                <a:spcPct val="90000"/>
              </a:lnSpc>
              <a:spcBef>
                <a:spcPts val="800"/>
              </a:spcBef>
              <a:spcAft>
                <a:spcPts val="0"/>
              </a:spcAft>
              <a:buClr>
                <a:schemeClr val="lt1"/>
              </a:buClr>
              <a:buSzPts val="1400"/>
              <a:buNone/>
            </a:pPr>
            <a:r>
              <a:t/>
            </a:r>
            <a:endParaRPr b="1"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8"/>
          <p:cNvSpPr txBox="1"/>
          <p:nvPr>
            <p:ph type="title"/>
          </p:nvPr>
        </p:nvSpPr>
        <p:spPr>
          <a:xfrm>
            <a:off x="112456" y="144796"/>
            <a:ext cx="7886700" cy="367394"/>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Secure and Safe Coding</a:t>
            </a:r>
            <a:endParaRPr b="1"/>
          </a:p>
        </p:txBody>
      </p:sp>
      <p:sp>
        <p:nvSpPr>
          <p:cNvPr id="327" name="Google Shape;327;p28"/>
          <p:cNvSpPr txBox="1"/>
          <p:nvPr>
            <p:ph idx="1" type="body"/>
          </p:nvPr>
        </p:nvSpPr>
        <p:spPr>
          <a:xfrm>
            <a:off x="112457" y="456663"/>
            <a:ext cx="5176683" cy="4406399"/>
          </a:xfrm>
          <a:prstGeom prst="rect">
            <a:avLst/>
          </a:prstGeom>
          <a:noFill/>
          <a:ln>
            <a:noFill/>
          </a:ln>
        </p:spPr>
        <p:txBody>
          <a:bodyPr anchorCtr="0" anchor="t" bIns="34275" lIns="68575" spcFirstLastPara="1" rIns="68575" wrap="square" tIns="34275">
            <a:noAutofit/>
          </a:bodyPr>
          <a:lstStyle/>
          <a:p>
            <a:pPr indent="0" lvl="0" marL="139700" rtl="0" algn="l">
              <a:lnSpc>
                <a:spcPct val="90000"/>
              </a:lnSpc>
              <a:spcBef>
                <a:spcPts val="800"/>
              </a:spcBef>
              <a:spcAft>
                <a:spcPts val="0"/>
              </a:spcAft>
              <a:buSzPts val="1400"/>
              <a:buNone/>
            </a:pPr>
            <a:r>
              <a:rPr b="1" lang="en-US" sz="1400"/>
              <a:t>Buffer overflow</a:t>
            </a:r>
            <a:endParaRPr/>
          </a:p>
          <a:p>
            <a:pPr indent="-317500" lvl="0" marL="457200" rtl="0" algn="l">
              <a:lnSpc>
                <a:spcPct val="90000"/>
              </a:lnSpc>
              <a:spcBef>
                <a:spcPts val="800"/>
              </a:spcBef>
              <a:spcAft>
                <a:spcPts val="0"/>
              </a:spcAft>
              <a:buClr>
                <a:schemeClr val="lt1"/>
              </a:buClr>
              <a:buSzPts val="1400"/>
              <a:buChar char="•"/>
            </a:pPr>
            <a:r>
              <a:rPr lang="en-US" sz="1200"/>
              <a:t>Buffer overflow is a common security vulnerability in C programming.</a:t>
            </a:r>
            <a:endParaRPr/>
          </a:p>
          <a:p>
            <a:pPr indent="-317500" lvl="0" marL="457200" rtl="0" algn="l">
              <a:lnSpc>
                <a:spcPct val="90000"/>
              </a:lnSpc>
              <a:spcBef>
                <a:spcPts val="800"/>
              </a:spcBef>
              <a:spcAft>
                <a:spcPts val="0"/>
              </a:spcAft>
              <a:buClr>
                <a:schemeClr val="lt1"/>
              </a:buClr>
              <a:buSzPts val="1400"/>
              <a:buChar char="•"/>
            </a:pPr>
            <a:r>
              <a:rPr lang="en-US" sz="1200"/>
              <a:t>A buffer overflow occurs when a program allows input to write data beyond allocated memory. </a:t>
            </a:r>
            <a:endParaRPr/>
          </a:p>
          <a:p>
            <a:pPr indent="-317500" lvl="0" marL="457200" rtl="0" algn="l">
              <a:lnSpc>
                <a:spcPct val="90000"/>
              </a:lnSpc>
              <a:spcBef>
                <a:spcPts val="800"/>
              </a:spcBef>
              <a:spcAft>
                <a:spcPts val="0"/>
              </a:spcAft>
              <a:buClr>
                <a:schemeClr val="lt1"/>
              </a:buClr>
              <a:buSzPts val="1400"/>
              <a:buChar char="•"/>
            </a:pPr>
            <a:r>
              <a:rPr lang="en-US" sz="1200"/>
              <a:t>The attacker can gain control over an entire application or crash a program by exploitation via buffer overflow. </a:t>
            </a:r>
            <a:endParaRPr/>
          </a:p>
          <a:p>
            <a:pPr indent="0" lvl="0" marL="139700" rtl="0" algn="l">
              <a:lnSpc>
                <a:spcPct val="90000"/>
              </a:lnSpc>
              <a:spcBef>
                <a:spcPts val="800"/>
              </a:spcBef>
              <a:spcAft>
                <a:spcPts val="0"/>
              </a:spcAft>
              <a:buSzPts val="1400"/>
              <a:buNone/>
            </a:pPr>
            <a:r>
              <a:rPr b="1" lang="en-US" sz="1200"/>
              <a:t>How Buffer Overflow Invites Hackers</a:t>
            </a:r>
            <a:endParaRPr/>
          </a:p>
          <a:p>
            <a:pPr indent="-317500" lvl="0" marL="457200" rtl="0" algn="l">
              <a:lnSpc>
                <a:spcPct val="90000"/>
              </a:lnSpc>
              <a:spcBef>
                <a:spcPts val="800"/>
              </a:spcBef>
              <a:spcAft>
                <a:spcPts val="0"/>
              </a:spcAft>
              <a:buClr>
                <a:schemeClr val="lt1"/>
              </a:buClr>
              <a:buSzPts val="1400"/>
              <a:buChar char="•"/>
            </a:pPr>
            <a:r>
              <a:rPr lang="en-US" sz="1200"/>
              <a:t>Hackers can use buffer overflow errors to cause a program to crash, corrupt the data, or simply steal information.</a:t>
            </a:r>
            <a:endParaRPr/>
          </a:p>
          <a:p>
            <a:pPr indent="-317500" lvl="0" marL="457200" rtl="0" algn="l">
              <a:lnSpc>
                <a:spcPct val="90000"/>
              </a:lnSpc>
              <a:spcBef>
                <a:spcPts val="800"/>
              </a:spcBef>
              <a:spcAft>
                <a:spcPts val="0"/>
              </a:spcAft>
              <a:buClr>
                <a:schemeClr val="lt1"/>
              </a:buClr>
              <a:buSzPts val="1400"/>
              <a:buChar char="•"/>
            </a:pPr>
            <a:r>
              <a:rPr lang="en-US" sz="1200"/>
              <a:t>When a program runs, it uses an area of memory referred to as the ‘stack’. </a:t>
            </a:r>
            <a:endParaRPr/>
          </a:p>
          <a:p>
            <a:pPr indent="-317500" lvl="0" marL="457200" rtl="0" algn="l">
              <a:lnSpc>
                <a:spcPct val="90000"/>
              </a:lnSpc>
              <a:spcBef>
                <a:spcPts val="800"/>
              </a:spcBef>
              <a:spcAft>
                <a:spcPts val="0"/>
              </a:spcAft>
              <a:buClr>
                <a:schemeClr val="lt1"/>
              </a:buClr>
              <a:buSzPts val="1400"/>
              <a:buChar char="•"/>
            </a:pPr>
            <a:r>
              <a:rPr lang="en-US" sz="1200"/>
              <a:t>Variables within the scope of the currently executing function will be stored on the stack. </a:t>
            </a:r>
            <a:endParaRPr/>
          </a:p>
          <a:p>
            <a:pPr indent="-317500" lvl="0" marL="457200" rtl="0" algn="l">
              <a:lnSpc>
                <a:spcPct val="90000"/>
              </a:lnSpc>
              <a:spcBef>
                <a:spcPts val="800"/>
              </a:spcBef>
              <a:spcAft>
                <a:spcPts val="0"/>
              </a:spcAft>
              <a:buClr>
                <a:schemeClr val="lt1"/>
              </a:buClr>
              <a:buSzPts val="1400"/>
              <a:buChar char="•"/>
            </a:pPr>
            <a:r>
              <a:rPr lang="en-US" sz="1200"/>
              <a:t>The address of the function call will also be stored to allow return statements to return to the correct location.</a:t>
            </a:r>
            <a:endParaRPr/>
          </a:p>
          <a:p>
            <a:pPr indent="-317500" lvl="0" marL="457200" rtl="0" algn="l">
              <a:lnSpc>
                <a:spcPct val="90000"/>
              </a:lnSpc>
              <a:spcBef>
                <a:spcPts val="800"/>
              </a:spcBef>
              <a:spcAft>
                <a:spcPts val="0"/>
              </a:spcAft>
              <a:buClr>
                <a:schemeClr val="lt1"/>
              </a:buClr>
              <a:buSzPts val="1400"/>
              <a:buChar char="•"/>
            </a:pPr>
            <a:r>
              <a:rPr lang="en-US" sz="1200"/>
              <a:t>When the function returns to the calling function, the program execution continues from where it left off. </a:t>
            </a:r>
            <a:endParaRPr/>
          </a:p>
          <a:p>
            <a:pPr indent="-317500" lvl="0" marL="457200" rtl="0" algn="l">
              <a:lnSpc>
                <a:spcPct val="90000"/>
              </a:lnSpc>
              <a:spcBef>
                <a:spcPts val="800"/>
              </a:spcBef>
              <a:spcAft>
                <a:spcPts val="0"/>
              </a:spcAft>
              <a:buClr>
                <a:schemeClr val="lt1"/>
              </a:buClr>
              <a:buSzPts val="1400"/>
              <a:buChar char="•"/>
            </a:pPr>
            <a:r>
              <a:rPr lang="en-US" sz="1200"/>
              <a:t>So, if the return address on the stack is modified to point to some alternative malicious instructions, then those instructions will be executed when the function returns.</a:t>
            </a:r>
            <a:endParaRPr/>
          </a:p>
        </p:txBody>
      </p:sp>
      <p:pic>
        <p:nvPicPr>
          <p:cNvPr id="328" name="Google Shape;328;p28"/>
          <p:cNvPicPr preferRelativeResize="0"/>
          <p:nvPr/>
        </p:nvPicPr>
        <p:blipFill rotWithShape="1">
          <a:blip r:embed="rId3">
            <a:alphaModFix/>
          </a:blip>
          <a:srcRect b="0" l="0" r="0" t="0"/>
          <a:stretch/>
        </p:blipFill>
        <p:spPr>
          <a:xfrm>
            <a:off x="5117691" y="841528"/>
            <a:ext cx="3950723" cy="301799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9"/>
          <p:cNvSpPr txBox="1"/>
          <p:nvPr>
            <p:ph type="title"/>
          </p:nvPr>
        </p:nvSpPr>
        <p:spPr>
          <a:xfrm>
            <a:off x="112456" y="144796"/>
            <a:ext cx="7886700" cy="367394"/>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Secure and Safe Coding</a:t>
            </a:r>
            <a:endParaRPr b="1"/>
          </a:p>
        </p:txBody>
      </p:sp>
      <p:sp>
        <p:nvSpPr>
          <p:cNvPr id="334" name="Google Shape;334;p29"/>
          <p:cNvSpPr txBox="1"/>
          <p:nvPr>
            <p:ph idx="1" type="body"/>
          </p:nvPr>
        </p:nvSpPr>
        <p:spPr>
          <a:xfrm>
            <a:off x="75586" y="864678"/>
            <a:ext cx="9066568" cy="3401665"/>
          </a:xfrm>
          <a:prstGeom prst="rect">
            <a:avLst/>
          </a:prstGeom>
          <a:noFill/>
          <a:ln>
            <a:noFill/>
          </a:ln>
        </p:spPr>
        <p:txBody>
          <a:bodyPr anchorCtr="0" anchor="t" bIns="34275" lIns="68575" spcFirstLastPara="1" rIns="68575" wrap="square" tIns="34275">
            <a:noAutofit/>
          </a:bodyPr>
          <a:lstStyle/>
          <a:p>
            <a:pPr indent="-317500" lvl="0" marL="457200" rtl="0" algn="l">
              <a:lnSpc>
                <a:spcPct val="90000"/>
              </a:lnSpc>
              <a:spcBef>
                <a:spcPts val="800"/>
              </a:spcBef>
              <a:spcAft>
                <a:spcPts val="0"/>
              </a:spcAft>
              <a:buSzPts val="1400"/>
              <a:buNone/>
            </a:pPr>
            <a:r>
              <a:rPr b="1" lang="en-US" sz="1400"/>
              <a:t>Regular cleanup:</a:t>
            </a:r>
            <a:endParaRPr/>
          </a:p>
          <a:p>
            <a:pPr indent="-317500" lvl="0" marL="457200" rtl="0" algn="l">
              <a:lnSpc>
                <a:spcPct val="90000"/>
              </a:lnSpc>
              <a:spcBef>
                <a:spcPts val="800"/>
              </a:spcBef>
              <a:spcAft>
                <a:spcPts val="0"/>
              </a:spcAft>
              <a:buClr>
                <a:schemeClr val="lt1"/>
              </a:buClr>
              <a:buSzPts val="1400"/>
              <a:buChar char="•"/>
            </a:pPr>
            <a:r>
              <a:rPr lang="en-US" sz="1200">
                <a:latin typeface="Arial"/>
                <a:ea typeface="Arial"/>
                <a:cs typeface="Arial"/>
                <a:sym typeface="Arial"/>
              </a:rPr>
              <a:t>If any dynamic allocation is in the program, the memory should be freed if no longer needed by the programmer. </a:t>
            </a:r>
            <a:endParaRPr/>
          </a:p>
          <a:p>
            <a:pPr indent="-317500" lvl="0" marL="457200" rtl="0" algn="l">
              <a:lnSpc>
                <a:spcPct val="90000"/>
              </a:lnSpc>
              <a:spcBef>
                <a:spcPts val="800"/>
              </a:spcBef>
              <a:spcAft>
                <a:spcPts val="0"/>
              </a:spcAft>
              <a:buClr>
                <a:schemeClr val="lt1"/>
              </a:buClr>
              <a:buSzPts val="1400"/>
              <a:buChar char="•"/>
            </a:pPr>
            <a:r>
              <a:rPr lang="en-US" sz="1200">
                <a:latin typeface="Arial"/>
                <a:ea typeface="Arial"/>
                <a:cs typeface="Arial"/>
                <a:sym typeface="Arial"/>
              </a:rPr>
              <a:t>Use of Garbage Collector:</a:t>
            </a:r>
            <a:endParaRPr/>
          </a:p>
          <a:p>
            <a:pPr indent="-171450" lvl="1" marL="914400" rtl="0" algn="l">
              <a:lnSpc>
                <a:spcPct val="90000"/>
              </a:lnSpc>
              <a:spcBef>
                <a:spcPts val="400"/>
              </a:spcBef>
              <a:spcAft>
                <a:spcPts val="0"/>
              </a:spcAft>
              <a:buSzPts val="1400"/>
              <a:buChar char="•"/>
            </a:pPr>
            <a:r>
              <a:rPr lang="en-US" sz="1200">
                <a:latin typeface="Arial"/>
                <a:ea typeface="Arial"/>
                <a:cs typeface="Arial"/>
                <a:sym typeface="Arial"/>
              </a:rPr>
              <a:t>In computer science, garbage collection (GC) is a form of automatic memory management. </a:t>
            </a:r>
            <a:endParaRPr sz="1200">
              <a:latin typeface="Arial"/>
              <a:ea typeface="Arial"/>
              <a:cs typeface="Arial"/>
              <a:sym typeface="Arial"/>
            </a:endParaRPr>
          </a:p>
          <a:p>
            <a:pPr indent="-171450" lvl="1" marL="914400" rtl="0" algn="l">
              <a:lnSpc>
                <a:spcPct val="90000"/>
              </a:lnSpc>
              <a:spcBef>
                <a:spcPts val="400"/>
              </a:spcBef>
              <a:spcAft>
                <a:spcPts val="0"/>
              </a:spcAft>
              <a:buSzPts val="1400"/>
              <a:buChar char="•"/>
            </a:pPr>
            <a:r>
              <a:rPr lang="en-US" sz="1200">
                <a:latin typeface="Arial"/>
                <a:ea typeface="Arial"/>
                <a:cs typeface="Arial"/>
                <a:sym typeface="Arial"/>
              </a:rPr>
              <a:t>The garbage collector attempts to reclaim memory which was allocated by the program, but is no longer referenced; such memory is called garbage. </a:t>
            </a:r>
            <a:endParaRPr sz="1200">
              <a:latin typeface="Arial"/>
              <a:ea typeface="Arial"/>
              <a:cs typeface="Arial"/>
              <a:sym typeface="Arial"/>
            </a:endParaRPr>
          </a:p>
          <a:p>
            <a:pPr indent="-171450" lvl="1" marL="914400" rtl="0" algn="l">
              <a:lnSpc>
                <a:spcPct val="90000"/>
              </a:lnSpc>
              <a:spcBef>
                <a:spcPts val="400"/>
              </a:spcBef>
              <a:spcAft>
                <a:spcPts val="0"/>
              </a:spcAft>
              <a:buSzPts val="1400"/>
              <a:buChar char="•"/>
            </a:pPr>
            <a:r>
              <a:rPr lang="en-US" sz="1200">
                <a:latin typeface="Arial"/>
                <a:ea typeface="Arial"/>
                <a:cs typeface="Arial"/>
                <a:sym typeface="Arial"/>
              </a:rPr>
              <a:t>Garbage Collection (GC) is a mechanism that provides automatic memory reclamation for unused memory blocks. </a:t>
            </a:r>
            <a:endParaRPr/>
          </a:p>
          <a:p>
            <a:pPr indent="-171450" lvl="1" marL="914400" rtl="0" algn="l">
              <a:lnSpc>
                <a:spcPct val="90000"/>
              </a:lnSpc>
              <a:spcBef>
                <a:spcPts val="400"/>
              </a:spcBef>
              <a:spcAft>
                <a:spcPts val="0"/>
              </a:spcAft>
              <a:buSzPts val="1400"/>
              <a:buChar char="•"/>
            </a:pPr>
            <a:r>
              <a:rPr lang="en-US" sz="1200">
                <a:latin typeface="Arial"/>
                <a:ea typeface="Arial"/>
                <a:cs typeface="Arial"/>
                <a:sym typeface="Arial"/>
              </a:rPr>
              <a:t>The GC engine takes care of recognizing that a particular block of allocated memory (heap) is not used anymore and puts it back into the free memory area.</a:t>
            </a:r>
            <a:endParaRPr/>
          </a:p>
          <a:p>
            <a:pPr indent="-171450" lvl="1" marL="914400" rtl="0" algn="l">
              <a:lnSpc>
                <a:spcPct val="90000"/>
              </a:lnSpc>
              <a:spcBef>
                <a:spcPts val="400"/>
              </a:spcBef>
              <a:spcAft>
                <a:spcPts val="0"/>
              </a:spcAft>
              <a:buSzPts val="1400"/>
              <a:buChar char="•"/>
            </a:pPr>
            <a:r>
              <a:rPr lang="en-US" sz="1200">
                <a:latin typeface="Arial"/>
                <a:ea typeface="Arial"/>
                <a:cs typeface="Arial"/>
                <a:sym typeface="Arial"/>
              </a:rPr>
              <a:t>The Boehm-Demers-Weiser (BDW) GC library, a popular package that allows C and C++ programmers to include automatic memory management into their programs.</a:t>
            </a:r>
            <a:endParaRPr/>
          </a:p>
          <a:p>
            <a:pPr indent="-171450" lvl="1" marL="914400" rtl="0" algn="l">
              <a:lnSpc>
                <a:spcPct val="90000"/>
              </a:lnSpc>
              <a:spcBef>
                <a:spcPts val="400"/>
              </a:spcBef>
              <a:spcAft>
                <a:spcPts val="0"/>
              </a:spcAft>
              <a:buSzPts val="1400"/>
              <a:buChar char="•"/>
            </a:pPr>
            <a:r>
              <a:rPr lang="en-US" sz="1200">
                <a:latin typeface="Arial"/>
                <a:ea typeface="Arial"/>
                <a:cs typeface="Arial"/>
                <a:sym typeface="Arial"/>
              </a:rPr>
              <a:t>This is a garbage collecting storage allocator that is intended to be used as a plug-in replacement for C's malloc.</a:t>
            </a:r>
            <a:endParaRPr/>
          </a:p>
          <a:p>
            <a:pPr indent="-171450" lvl="1" marL="914400" rtl="0" algn="l">
              <a:lnSpc>
                <a:spcPct val="90000"/>
              </a:lnSpc>
              <a:spcBef>
                <a:spcPts val="400"/>
              </a:spcBef>
              <a:spcAft>
                <a:spcPts val="0"/>
              </a:spcAft>
              <a:buSzPts val="1400"/>
              <a:buChar char="•"/>
            </a:pPr>
            <a:r>
              <a:rPr lang="en-US" sz="1200" u="sng">
                <a:solidFill>
                  <a:schemeClr val="hlink"/>
                </a:solidFill>
                <a:latin typeface="Arial"/>
                <a:ea typeface="Arial"/>
                <a:cs typeface="Arial"/>
                <a:sym typeface="Arial"/>
                <a:hlinkClick r:id="rId3"/>
              </a:rPr>
              <a:t>BWGC</a:t>
            </a:r>
            <a:r>
              <a:rPr lang="en-US" sz="1200">
                <a:latin typeface="Arial"/>
                <a:ea typeface="Arial"/>
                <a:cs typeface="Arial"/>
                <a:sym typeface="Arial"/>
              </a:rPr>
              <a:t> The library is freely available on github.</a:t>
            </a:r>
            <a:endParaRPr/>
          </a:p>
          <a:p>
            <a:pPr indent="-317500" lvl="0" marL="457200" rtl="0" algn="l">
              <a:lnSpc>
                <a:spcPct val="90000"/>
              </a:lnSpc>
              <a:spcBef>
                <a:spcPts val="800"/>
              </a:spcBef>
              <a:spcAft>
                <a:spcPts val="0"/>
              </a:spcAft>
              <a:buSzPts val="1400"/>
              <a:buNone/>
            </a:pPr>
            <a:r>
              <a:t/>
            </a:r>
            <a:endParaRPr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sz="12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269158" y="61836"/>
            <a:ext cx="7886700" cy="570184"/>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Coding guidelines</a:t>
            </a:r>
            <a:endParaRPr b="1"/>
          </a:p>
        </p:txBody>
      </p:sp>
      <p:sp>
        <p:nvSpPr>
          <p:cNvPr id="98" name="Google Shape;98;p3"/>
          <p:cNvSpPr txBox="1"/>
          <p:nvPr>
            <p:ph idx="1" type="body"/>
          </p:nvPr>
        </p:nvSpPr>
        <p:spPr>
          <a:xfrm>
            <a:off x="342901" y="604147"/>
            <a:ext cx="8587247" cy="4443270"/>
          </a:xfrm>
          <a:prstGeom prst="rect">
            <a:avLst/>
          </a:prstGeom>
          <a:noFill/>
          <a:ln>
            <a:noFill/>
          </a:ln>
        </p:spPr>
        <p:txBody>
          <a:bodyPr anchorCtr="0" anchor="t" bIns="34275" lIns="68575" spcFirstLastPara="1" rIns="68575" wrap="square" tIns="34275">
            <a:noAutofit/>
          </a:bodyPr>
          <a:lstStyle/>
          <a:p>
            <a:pPr indent="0" lvl="0" marL="139700" rtl="0" algn="l">
              <a:lnSpc>
                <a:spcPct val="90000"/>
              </a:lnSpc>
              <a:spcBef>
                <a:spcPts val="800"/>
              </a:spcBef>
              <a:spcAft>
                <a:spcPts val="0"/>
              </a:spcAft>
              <a:buSzPts val="1400"/>
              <a:buNone/>
            </a:pPr>
            <a:r>
              <a:rPr b="1" lang="en-US" sz="1400"/>
              <a:t>Coding Standards:</a:t>
            </a:r>
            <a:endParaRPr/>
          </a:p>
          <a:p>
            <a:pPr indent="-317500" lvl="0" marL="457200" rtl="0" algn="l">
              <a:lnSpc>
                <a:spcPct val="90000"/>
              </a:lnSpc>
              <a:spcBef>
                <a:spcPts val="800"/>
              </a:spcBef>
              <a:spcAft>
                <a:spcPts val="0"/>
              </a:spcAft>
              <a:buClr>
                <a:schemeClr val="lt1"/>
              </a:buClr>
              <a:buSzPts val="1400"/>
              <a:buChar char="•"/>
            </a:pPr>
            <a:r>
              <a:rPr lang="en-US" sz="1200"/>
              <a:t>Good software development organizations want their programmers to maintain to some well-defined and standard style of coding called coding standards. </a:t>
            </a:r>
            <a:endParaRPr sz="1200"/>
          </a:p>
          <a:p>
            <a:pPr indent="-317500" lvl="0" marL="457200" rtl="0" algn="l">
              <a:lnSpc>
                <a:spcPct val="90000"/>
              </a:lnSpc>
              <a:spcBef>
                <a:spcPts val="800"/>
              </a:spcBef>
              <a:spcAft>
                <a:spcPts val="0"/>
              </a:spcAft>
              <a:buClr>
                <a:schemeClr val="lt1"/>
              </a:buClr>
              <a:buSzPts val="1400"/>
              <a:buChar char="•"/>
            </a:pPr>
            <a:r>
              <a:rPr lang="en-US" sz="1200"/>
              <a:t>They usually make their own coding standards and guidelines depending on what suits their organization best and based on the types of software they develop. </a:t>
            </a:r>
            <a:endParaRPr/>
          </a:p>
          <a:p>
            <a:pPr indent="-317500" lvl="0" marL="457200" rtl="0" algn="l">
              <a:lnSpc>
                <a:spcPct val="90000"/>
              </a:lnSpc>
              <a:spcBef>
                <a:spcPts val="800"/>
              </a:spcBef>
              <a:spcAft>
                <a:spcPts val="0"/>
              </a:spcAft>
              <a:buClr>
                <a:schemeClr val="lt1"/>
              </a:buClr>
              <a:buSzPts val="1400"/>
              <a:buChar char="•"/>
            </a:pPr>
            <a:r>
              <a:rPr lang="en-US" sz="1200"/>
              <a:t>It is very important for the programmers to maintain the coding standards otherwise the code will be rejected during code review.</a:t>
            </a:r>
            <a:endParaRPr/>
          </a:p>
          <a:p>
            <a:pPr indent="-317500" lvl="0" marL="457200" rtl="0" algn="l">
              <a:lnSpc>
                <a:spcPct val="90000"/>
              </a:lnSpc>
              <a:spcBef>
                <a:spcPts val="800"/>
              </a:spcBef>
              <a:spcAft>
                <a:spcPts val="0"/>
              </a:spcAft>
              <a:buClr>
                <a:schemeClr val="lt1"/>
              </a:buClr>
              <a:buSzPts val="1400"/>
              <a:buChar char="•"/>
            </a:pPr>
            <a:r>
              <a:rPr lang="en-US" sz="1200"/>
              <a:t>Coding best practices and standards vary depending on the industry a specific product is being built for.</a:t>
            </a:r>
            <a:endParaRPr/>
          </a:p>
          <a:p>
            <a:pPr indent="-317500" lvl="0" marL="457200" rtl="0" algn="l">
              <a:lnSpc>
                <a:spcPct val="90000"/>
              </a:lnSpc>
              <a:spcBef>
                <a:spcPts val="800"/>
              </a:spcBef>
              <a:spcAft>
                <a:spcPts val="0"/>
              </a:spcAft>
              <a:buClr>
                <a:schemeClr val="lt1"/>
              </a:buClr>
              <a:buSzPts val="1400"/>
              <a:buChar char="•"/>
            </a:pPr>
            <a:r>
              <a:rPr lang="en-US" sz="1200"/>
              <a:t> The standards required for coding software for luxury automobiles will differ from those for coding software for gaming.</a:t>
            </a:r>
            <a:endParaRPr/>
          </a:p>
          <a:p>
            <a:pPr indent="-317500" lvl="0" marL="457200" rtl="0" algn="l">
              <a:lnSpc>
                <a:spcPct val="90000"/>
              </a:lnSpc>
              <a:spcBef>
                <a:spcPts val="800"/>
              </a:spcBef>
              <a:spcAft>
                <a:spcPts val="0"/>
              </a:spcAft>
              <a:buSzPts val="1400"/>
              <a:buNone/>
            </a:pPr>
            <a:r>
              <a:rPr b="1" lang="en-US" sz="1200"/>
              <a:t>Advantages of implementing Coding Standards:</a:t>
            </a:r>
            <a:endParaRPr sz="1200"/>
          </a:p>
          <a:p>
            <a:pPr indent="-317500" lvl="0" marL="457200" rtl="0" algn="l">
              <a:lnSpc>
                <a:spcPct val="90000"/>
              </a:lnSpc>
              <a:spcBef>
                <a:spcPts val="800"/>
              </a:spcBef>
              <a:spcAft>
                <a:spcPts val="0"/>
              </a:spcAft>
              <a:buClr>
                <a:schemeClr val="lt1"/>
              </a:buClr>
              <a:buSzPts val="1400"/>
              <a:buChar char="•"/>
            </a:pPr>
            <a:r>
              <a:rPr lang="en-US" sz="1200"/>
              <a:t>Offers uniformity to the code created by different engineers.</a:t>
            </a:r>
            <a:endParaRPr b="1" sz="1200"/>
          </a:p>
          <a:p>
            <a:pPr indent="-317500" lvl="0" marL="457200" rtl="0" algn="l">
              <a:lnSpc>
                <a:spcPct val="90000"/>
              </a:lnSpc>
              <a:spcBef>
                <a:spcPts val="800"/>
              </a:spcBef>
              <a:spcAft>
                <a:spcPts val="0"/>
              </a:spcAft>
              <a:buClr>
                <a:schemeClr val="lt1"/>
              </a:buClr>
              <a:buSzPts val="1400"/>
              <a:buChar char="•"/>
            </a:pPr>
            <a:r>
              <a:rPr lang="en-US" sz="1200"/>
              <a:t>Enables the creation of reusable code.</a:t>
            </a:r>
            <a:endParaRPr sz="1200"/>
          </a:p>
          <a:p>
            <a:pPr indent="-317500" lvl="0" marL="457200" rtl="0" algn="l">
              <a:lnSpc>
                <a:spcPct val="90000"/>
              </a:lnSpc>
              <a:spcBef>
                <a:spcPts val="800"/>
              </a:spcBef>
              <a:spcAft>
                <a:spcPts val="0"/>
              </a:spcAft>
              <a:buClr>
                <a:schemeClr val="lt1"/>
              </a:buClr>
              <a:buSzPts val="1400"/>
              <a:buChar char="•"/>
            </a:pPr>
            <a:r>
              <a:rPr lang="en-US" sz="1200"/>
              <a:t>Makes it easier to detect errors.</a:t>
            </a:r>
            <a:endParaRPr sz="1200"/>
          </a:p>
          <a:p>
            <a:pPr indent="-317500" lvl="0" marL="457200" rtl="0" algn="l">
              <a:lnSpc>
                <a:spcPct val="90000"/>
              </a:lnSpc>
              <a:spcBef>
                <a:spcPts val="800"/>
              </a:spcBef>
              <a:spcAft>
                <a:spcPts val="0"/>
              </a:spcAft>
              <a:buClr>
                <a:schemeClr val="lt1"/>
              </a:buClr>
              <a:buSzPts val="1400"/>
              <a:buChar char="•"/>
            </a:pPr>
            <a:r>
              <a:rPr lang="en-US" sz="1200"/>
              <a:t>Make code simpler, more readable, and easier to maintain.</a:t>
            </a:r>
            <a:endParaRPr sz="1200"/>
          </a:p>
          <a:p>
            <a:pPr indent="-317500" lvl="0" marL="457200" rtl="0" algn="l">
              <a:lnSpc>
                <a:spcPct val="90000"/>
              </a:lnSpc>
              <a:spcBef>
                <a:spcPts val="800"/>
              </a:spcBef>
              <a:spcAft>
                <a:spcPts val="0"/>
              </a:spcAft>
              <a:buClr>
                <a:schemeClr val="lt1"/>
              </a:buClr>
              <a:buSzPts val="1400"/>
              <a:buChar char="•"/>
            </a:pPr>
            <a:r>
              <a:rPr lang="en-US" sz="1200"/>
              <a:t>Boost programmer efficiency and generates faster results.</a:t>
            </a:r>
            <a:endParaRPr sz="1200"/>
          </a:p>
          <a:p>
            <a:pPr indent="0" lvl="0" marL="139700" rtl="0" algn="l">
              <a:lnSpc>
                <a:spcPct val="90000"/>
              </a:lnSpc>
              <a:spcBef>
                <a:spcPts val="800"/>
              </a:spcBef>
              <a:spcAft>
                <a:spcPts val="0"/>
              </a:spcAft>
              <a:buSzPts val="1400"/>
              <a:buNone/>
            </a:pPr>
            <a:r>
              <a:rPr b="1" lang="en-US" sz="1200"/>
              <a:t>Some Coding Standards :</a:t>
            </a:r>
            <a:endParaRPr/>
          </a:p>
          <a:p>
            <a:pPr indent="0" lvl="0" marL="139700" rtl="0" algn="l">
              <a:lnSpc>
                <a:spcPct val="90000"/>
              </a:lnSpc>
              <a:spcBef>
                <a:spcPts val="800"/>
              </a:spcBef>
              <a:spcAft>
                <a:spcPts val="0"/>
              </a:spcAft>
              <a:buSzPts val="1400"/>
              <a:buNone/>
            </a:pPr>
            <a:r>
              <a:rPr lang="en-US" sz="1200"/>
              <a:t> </a:t>
            </a:r>
            <a:r>
              <a:rPr lang="en-US" sz="1200" u="sng">
                <a:solidFill>
                  <a:schemeClr val="hlink"/>
                </a:solidFill>
                <a:hlinkClick r:id="rId3"/>
              </a:rPr>
              <a:t>CERT</a:t>
            </a:r>
            <a:r>
              <a:rPr lang="en-US" sz="1200"/>
              <a:t> , </a:t>
            </a:r>
            <a:r>
              <a:rPr lang="en-US" sz="1200" u="sng">
                <a:solidFill>
                  <a:schemeClr val="hlink"/>
                </a:solidFill>
                <a:hlinkClick r:id="rId4"/>
              </a:rPr>
              <a:t>MISRA</a:t>
            </a:r>
            <a:r>
              <a:rPr lang="en-US" sz="1200"/>
              <a:t>.   </a:t>
            </a:r>
            <a:r>
              <a:rPr lang="en-US" sz="1200" u="sng">
                <a:solidFill>
                  <a:schemeClr val="hlink"/>
                </a:solidFill>
                <a:hlinkClick r:id="rId5"/>
              </a:rPr>
              <a:t>Barr Group's Embedded C Coding Standard</a:t>
            </a:r>
            <a:endParaRPr i="1" sz="1200"/>
          </a:p>
          <a:p>
            <a:pPr indent="0" lvl="0" marL="139700" rtl="0" algn="l">
              <a:lnSpc>
                <a:spcPct val="90000"/>
              </a:lnSpc>
              <a:spcBef>
                <a:spcPts val="800"/>
              </a:spcBef>
              <a:spcAft>
                <a:spcPts val="0"/>
              </a:spcAft>
              <a:buSzPts val="1400"/>
              <a:buNone/>
            </a:pPr>
            <a:r>
              <a:t/>
            </a:r>
            <a:endParaRPr b="1" sz="1200"/>
          </a:p>
          <a:p>
            <a:pPr indent="0" lvl="0" marL="139700" rtl="0" algn="l">
              <a:lnSpc>
                <a:spcPct val="90000"/>
              </a:lnSpc>
              <a:spcBef>
                <a:spcPts val="800"/>
              </a:spcBef>
              <a:spcAft>
                <a:spcPts val="0"/>
              </a:spcAft>
              <a:buSzPts val="1400"/>
              <a:buNone/>
            </a:pPr>
            <a:r>
              <a:t/>
            </a:r>
            <a:endParaRPr sz="1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0"/>
          <p:cNvSpPr txBox="1"/>
          <p:nvPr>
            <p:ph type="title"/>
          </p:nvPr>
        </p:nvSpPr>
        <p:spPr>
          <a:xfrm>
            <a:off x="112456" y="144796"/>
            <a:ext cx="7886700" cy="367394"/>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Develop optimal code</a:t>
            </a:r>
            <a:endParaRPr b="1"/>
          </a:p>
        </p:txBody>
      </p:sp>
      <p:sp>
        <p:nvSpPr>
          <p:cNvPr id="340" name="Google Shape;340;p30"/>
          <p:cNvSpPr txBox="1"/>
          <p:nvPr>
            <p:ph idx="1" type="body"/>
          </p:nvPr>
        </p:nvSpPr>
        <p:spPr>
          <a:xfrm>
            <a:off x="84804" y="687106"/>
            <a:ext cx="4522222" cy="4194390"/>
          </a:xfrm>
          <a:prstGeom prst="rect">
            <a:avLst/>
          </a:prstGeom>
          <a:noFill/>
          <a:ln>
            <a:noFill/>
          </a:ln>
        </p:spPr>
        <p:txBody>
          <a:bodyPr anchorCtr="0" anchor="t" bIns="34275" lIns="68575" spcFirstLastPara="1" rIns="68575" wrap="square" tIns="34275">
            <a:noAutofit/>
          </a:bodyPr>
          <a:lstStyle/>
          <a:p>
            <a:pPr indent="0" lvl="0" marL="139700" rtl="0" algn="l">
              <a:lnSpc>
                <a:spcPct val="90000"/>
              </a:lnSpc>
              <a:spcBef>
                <a:spcPts val="800"/>
              </a:spcBef>
              <a:spcAft>
                <a:spcPts val="0"/>
              </a:spcAft>
              <a:buSzPts val="1400"/>
              <a:buNone/>
            </a:pPr>
            <a:r>
              <a:rPr b="1" lang="en-US" sz="1600"/>
              <a:t>Macros vs functions</a:t>
            </a:r>
            <a:endParaRPr/>
          </a:p>
          <a:p>
            <a:pPr indent="-285750" lvl="0" marL="425450" rtl="0" algn="l">
              <a:lnSpc>
                <a:spcPct val="90000"/>
              </a:lnSpc>
              <a:spcBef>
                <a:spcPts val="800"/>
              </a:spcBef>
              <a:spcAft>
                <a:spcPts val="0"/>
              </a:spcAft>
              <a:buSzPts val="1400"/>
              <a:buChar char="•"/>
            </a:pPr>
            <a:r>
              <a:rPr lang="en-US" sz="1200"/>
              <a:t>A macro is a name given to a block of C statements as a pre-processor directive. </a:t>
            </a:r>
            <a:endParaRPr/>
          </a:p>
          <a:p>
            <a:pPr indent="-285750" lvl="0" marL="425450" rtl="0" algn="l">
              <a:lnSpc>
                <a:spcPct val="90000"/>
              </a:lnSpc>
              <a:spcBef>
                <a:spcPts val="800"/>
              </a:spcBef>
              <a:spcAft>
                <a:spcPts val="0"/>
              </a:spcAft>
              <a:buSzPts val="1400"/>
              <a:buChar char="•"/>
            </a:pPr>
            <a:r>
              <a:rPr lang="en-US" sz="1200"/>
              <a:t>Being a pre-processor, the block of code is communicated to the compiler before entering into the actual coding (main () function). </a:t>
            </a:r>
            <a:endParaRPr/>
          </a:p>
          <a:p>
            <a:pPr indent="-285750" lvl="0" marL="425450" rtl="0" algn="l">
              <a:lnSpc>
                <a:spcPct val="90000"/>
              </a:lnSpc>
              <a:spcBef>
                <a:spcPts val="800"/>
              </a:spcBef>
              <a:spcAft>
                <a:spcPts val="0"/>
              </a:spcAft>
              <a:buSzPts val="1400"/>
              <a:buChar char="•"/>
            </a:pPr>
            <a:r>
              <a:rPr lang="en-US" sz="1200"/>
              <a:t>A macro is defined with the pre-processor directive. </a:t>
            </a:r>
            <a:endParaRPr/>
          </a:p>
          <a:p>
            <a:pPr indent="-285750" lvl="0" marL="425450" rtl="0" algn="l">
              <a:lnSpc>
                <a:spcPct val="90000"/>
              </a:lnSpc>
              <a:spcBef>
                <a:spcPts val="800"/>
              </a:spcBef>
              <a:spcAft>
                <a:spcPts val="0"/>
              </a:spcAft>
              <a:buSzPts val="1400"/>
              <a:buChar char="•"/>
            </a:pPr>
            <a:r>
              <a:rPr lang="en-US" sz="1200"/>
              <a:t>Macros are </a:t>
            </a:r>
            <a:r>
              <a:rPr b="1" lang="en-US" sz="1200"/>
              <a:t>pre-processed</a:t>
            </a:r>
            <a:r>
              <a:rPr lang="en-US" sz="1200"/>
              <a:t> which means that all the macros would be processed before your program compiles. </a:t>
            </a:r>
            <a:endParaRPr/>
          </a:p>
          <a:p>
            <a:pPr indent="-285750" lvl="0" marL="425450" rtl="0" algn="l">
              <a:lnSpc>
                <a:spcPct val="90000"/>
              </a:lnSpc>
              <a:spcBef>
                <a:spcPts val="800"/>
              </a:spcBef>
              <a:spcAft>
                <a:spcPts val="0"/>
              </a:spcAft>
              <a:buSzPts val="1400"/>
              <a:buChar char="•"/>
            </a:pPr>
            <a:r>
              <a:rPr lang="en-US" sz="1200"/>
              <a:t>However, functions are </a:t>
            </a:r>
            <a:r>
              <a:rPr b="1" lang="en-US" sz="1200"/>
              <a:t>not preprocessed but compiled</a:t>
            </a:r>
            <a:r>
              <a:rPr lang="en-US" sz="1200"/>
              <a:t>.</a:t>
            </a:r>
            <a:endParaRPr/>
          </a:p>
          <a:p>
            <a:pPr indent="-285750" lvl="0" marL="425450" rtl="0" algn="l">
              <a:lnSpc>
                <a:spcPct val="90000"/>
              </a:lnSpc>
              <a:spcBef>
                <a:spcPts val="800"/>
              </a:spcBef>
              <a:spcAft>
                <a:spcPts val="0"/>
              </a:spcAft>
              <a:buSzPts val="1400"/>
              <a:buChar char="•"/>
            </a:pPr>
            <a:r>
              <a:rPr lang="en-US" sz="1200"/>
              <a:t>In macros </a:t>
            </a:r>
            <a:r>
              <a:rPr b="1" lang="en-US" sz="1200"/>
              <a:t>no type checking</a:t>
            </a:r>
            <a:r>
              <a:rPr lang="en-US" sz="1200"/>
              <a:t> is done, so it may occur some problems for different types of inputs. </a:t>
            </a:r>
            <a:endParaRPr/>
          </a:p>
          <a:p>
            <a:pPr indent="-285750" lvl="0" marL="425450" rtl="0" algn="l">
              <a:lnSpc>
                <a:spcPct val="90000"/>
              </a:lnSpc>
              <a:spcBef>
                <a:spcPts val="800"/>
              </a:spcBef>
              <a:spcAft>
                <a:spcPts val="0"/>
              </a:spcAft>
              <a:buSzPts val="1400"/>
              <a:buChar char="•"/>
            </a:pPr>
            <a:r>
              <a:rPr lang="en-US" sz="1200"/>
              <a:t>In the case of functions, this is not done. </a:t>
            </a:r>
            <a:endParaRPr/>
          </a:p>
          <a:p>
            <a:pPr indent="-285750" lvl="0" marL="425450" rtl="0" algn="l">
              <a:lnSpc>
                <a:spcPct val="90000"/>
              </a:lnSpc>
              <a:spcBef>
                <a:spcPts val="800"/>
              </a:spcBef>
              <a:spcAft>
                <a:spcPts val="0"/>
              </a:spcAft>
              <a:buSzPts val="1400"/>
              <a:buChar char="•"/>
            </a:pPr>
            <a:r>
              <a:rPr lang="en-US" sz="1200"/>
              <a:t>For macros if the inputs are not properly maintained, then it may generate some invalid results</a:t>
            </a:r>
            <a:endParaRPr/>
          </a:p>
          <a:p>
            <a:pPr indent="-285750" lvl="0" marL="425450" rtl="0" algn="l">
              <a:lnSpc>
                <a:spcPct val="90000"/>
              </a:lnSpc>
              <a:spcBef>
                <a:spcPts val="800"/>
              </a:spcBef>
              <a:spcAft>
                <a:spcPts val="0"/>
              </a:spcAft>
              <a:buSzPts val="1400"/>
              <a:buChar char="•"/>
            </a:pPr>
            <a:r>
              <a:rPr lang="en-US" sz="1200"/>
              <a:t>Difficult to debug as they cause simple replacement.</a:t>
            </a:r>
            <a:endParaRPr/>
          </a:p>
          <a:p>
            <a:pPr indent="-285750" lvl="0" marL="425450" rtl="0" algn="l">
              <a:lnSpc>
                <a:spcPct val="90000"/>
              </a:lnSpc>
              <a:spcBef>
                <a:spcPts val="800"/>
              </a:spcBef>
              <a:spcAft>
                <a:spcPts val="0"/>
              </a:spcAft>
              <a:buSzPts val="1400"/>
              <a:buChar char="•"/>
            </a:pPr>
            <a:r>
              <a:rPr lang="en-US" sz="1200"/>
              <a:t>Macro don’t have namespace, so a macro in one section of code can affect other section.</a:t>
            </a:r>
            <a:endParaRPr/>
          </a:p>
          <a:p>
            <a:pPr indent="0" lvl="0" marL="139700" rtl="0" algn="l">
              <a:lnSpc>
                <a:spcPct val="90000"/>
              </a:lnSpc>
              <a:spcBef>
                <a:spcPts val="800"/>
              </a:spcBef>
              <a:spcAft>
                <a:spcPts val="0"/>
              </a:spcAft>
              <a:buSzPts val="1400"/>
              <a:buNone/>
            </a:pPr>
            <a:r>
              <a:t/>
            </a:r>
            <a:endParaRPr b="1" sz="1600"/>
          </a:p>
        </p:txBody>
      </p:sp>
      <p:grpSp>
        <p:nvGrpSpPr>
          <p:cNvPr id="341" name="Google Shape;341;p30"/>
          <p:cNvGrpSpPr/>
          <p:nvPr/>
        </p:nvGrpSpPr>
        <p:grpSpPr>
          <a:xfrm>
            <a:off x="4701048" y="684354"/>
            <a:ext cx="4367366" cy="4046991"/>
            <a:chOff x="4701048" y="684354"/>
            <a:chExt cx="4367366" cy="4046991"/>
          </a:xfrm>
        </p:grpSpPr>
        <p:grpSp>
          <p:nvGrpSpPr>
            <p:cNvPr id="342" name="Google Shape;342;p30"/>
            <p:cNvGrpSpPr/>
            <p:nvPr/>
          </p:nvGrpSpPr>
          <p:grpSpPr>
            <a:xfrm>
              <a:off x="4859593" y="684354"/>
              <a:ext cx="4208821" cy="2301772"/>
              <a:chOff x="4638368" y="702790"/>
              <a:chExt cx="4466917" cy="2430819"/>
            </a:xfrm>
          </p:grpSpPr>
          <p:pic>
            <p:nvPicPr>
              <p:cNvPr id="343" name="Google Shape;343;p30"/>
              <p:cNvPicPr preferRelativeResize="0"/>
              <p:nvPr/>
            </p:nvPicPr>
            <p:blipFill rotWithShape="1">
              <a:blip r:embed="rId3">
                <a:alphaModFix/>
              </a:blip>
              <a:srcRect b="0" l="0" r="0" t="0"/>
              <a:stretch/>
            </p:blipFill>
            <p:spPr>
              <a:xfrm>
                <a:off x="4638368" y="702790"/>
                <a:ext cx="4466917" cy="1645492"/>
              </a:xfrm>
              <a:prstGeom prst="rect">
                <a:avLst/>
              </a:prstGeom>
              <a:noFill/>
              <a:ln>
                <a:noFill/>
              </a:ln>
            </p:spPr>
          </p:pic>
          <p:pic>
            <p:nvPicPr>
              <p:cNvPr id="344" name="Google Shape;344;p30"/>
              <p:cNvPicPr preferRelativeResize="0"/>
              <p:nvPr/>
            </p:nvPicPr>
            <p:blipFill rotWithShape="1">
              <a:blip r:embed="rId4">
                <a:alphaModFix/>
              </a:blip>
              <a:srcRect b="0" l="0" r="0" t="0"/>
              <a:stretch/>
            </p:blipFill>
            <p:spPr>
              <a:xfrm>
                <a:off x="4638368" y="2461561"/>
                <a:ext cx="4430046" cy="672048"/>
              </a:xfrm>
              <a:prstGeom prst="rect">
                <a:avLst/>
              </a:prstGeom>
              <a:noFill/>
              <a:ln>
                <a:noFill/>
              </a:ln>
            </p:spPr>
          </p:pic>
        </p:grpSp>
        <p:sp>
          <p:nvSpPr>
            <p:cNvPr id="345" name="Google Shape;345;p30"/>
            <p:cNvSpPr txBox="1"/>
            <p:nvPr/>
          </p:nvSpPr>
          <p:spPr>
            <a:xfrm>
              <a:off x="4701048" y="3161685"/>
              <a:ext cx="4203290"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Gill Sans"/>
                  <a:ea typeface="Gill Sans"/>
                  <a:cs typeface="Gill Sans"/>
                  <a:sym typeface="Gill Sans"/>
                </a:rPr>
                <a:t>Consider example:​ </a:t>
              </a:r>
              <a:r>
                <a:rPr b="1" i="0" lang="en-US" sz="1200" u="none" cap="none" strike="noStrike">
                  <a:solidFill>
                    <a:srgbClr val="000000"/>
                  </a:solidFill>
                  <a:latin typeface="Arial"/>
                  <a:ea typeface="Arial"/>
                  <a:cs typeface="Arial"/>
                  <a:sym typeface="Arial"/>
                </a:rPr>
                <a:t>macro_func_demo.c</a:t>
              </a:r>
              <a:endParaRPr b="1" i="0" sz="1200" u="none" cap="none" strike="noStrike">
                <a:solidFill>
                  <a:srgbClr val="000000"/>
                </a:solidFill>
                <a:latin typeface="Gill Sans"/>
                <a:ea typeface="Gill Sans"/>
                <a:cs typeface="Gill Sans"/>
                <a:sym typeface="Gill Sans"/>
              </a:endParaRPr>
            </a:p>
            <a:p>
              <a:pPr indent="0" lvl="0" marL="0" marR="0" rtl="0" algn="l">
                <a:lnSpc>
                  <a:spcPct val="100000"/>
                </a:lnSpc>
                <a:spcBef>
                  <a:spcPts val="0"/>
                </a:spcBef>
                <a:spcAft>
                  <a:spcPts val="0"/>
                </a:spcAft>
                <a:buNone/>
              </a:pPr>
              <a:r>
                <a:rPr b="0" i="0" lang="en-US" sz="1200" u="none" cap="none" strike="noStrike">
                  <a:solidFill>
                    <a:srgbClr val="000000"/>
                  </a:solidFill>
                  <a:latin typeface="Gill Sans"/>
                  <a:ea typeface="Gill Sans"/>
                  <a:cs typeface="Gill Sans"/>
                  <a:sym typeface="Gill Sans"/>
                </a:rPr>
                <a:t>The function and macro, we want both will do the same task, but here we can see that the output are not same. ​</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Gill Sans"/>
                  <a:ea typeface="Gill Sans"/>
                  <a:cs typeface="Gill Sans"/>
                  <a:sym typeface="Gill Sans"/>
                </a:rPr>
                <a:t>The main reason is when we are passing 8 + 2 as function argument, it converts into 10, then calculate 10 * 10 = 100. ​</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Gill Sans"/>
                  <a:ea typeface="Gill Sans"/>
                  <a:cs typeface="Gill Sans"/>
                  <a:sym typeface="Gill Sans"/>
                </a:rPr>
                <a:t>For macro it is doing 8 + 2 * 8 + 2 = 8 + 16 + 2 = 26.​</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Gill Sans"/>
                  <a:ea typeface="Gill Sans"/>
                  <a:cs typeface="Gill Sans"/>
                  <a:sym typeface="Gill Sans"/>
                </a:rPr>
                <a:t>​</a:t>
              </a:r>
              <a:endParaRPr b="0" i="0" sz="1200" u="none" cap="none" strike="noStrike">
                <a:solidFill>
                  <a:srgbClr val="000000"/>
                </a:solidFill>
                <a:latin typeface="Arial"/>
                <a:ea typeface="Arial"/>
                <a:cs typeface="Arial"/>
                <a:sym typeface="Aria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1"/>
          <p:cNvSpPr txBox="1"/>
          <p:nvPr>
            <p:ph type="title"/>
          </p:nvPr>
        </p:nvSpPr>
        <p:spPr>
          <a:xfrm>
            <a:off x="112456" y="144796"/>
            <a:ext cx="7886700" cy="367394"/>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Develop optimal code</a:t>
            </a:r>
            <a:endParaRPr b="1"/>
          </a:p>
        </p:txBody>
      </p:sp>
      <p:sp>
        <p:nvSpPr>
          <p:cNvPr id="351" name="Google Shape;351;p31"/>
          <p:cNvSpPr txBox="1"/>
          <p:nvPr>
            <p:ph idx="1" type="body"/>
          </p:nvPr>
        </p:nvSpPr>
        <p:spPr>
          <a:xfrm>
            <a:off x="75586" y="770066"/>
            <a:ext cx="8817689" cy="4194390"/>
          </a:xfrm>
          <a:prstGeom prst="rect">
            <a:avLst/>
          </a:prstGeom>
          <a:noFill/>
          <a:ln>
            <a:noFill/>
          </a:ln>
        </p:spPr>
        <p:txBody>
          <a:bodyPr anchorCtr="0" anchor="t" bIns="34275" lIns="68575" spcFirstLastPara="1" rIns="68575" wrap="square" tIns="34275">
            <a:noAutofit/>
          </a:bodyPr>
          <a:lstStyle/>
          <a:p>
            <a:pPr indent="0" lvl="0" marL="139700" rtl="0" algn="l">
              <a:lnSpc>
                <a:spcPct val="90000"/>
              </a:lnSpc>
              <a:spcBef>
                <a:spcPts val="800"/>
              </a:spcBef>
              <a:spcAft>
                <a:spcPts val="0"/>
              </a:spcAft>
              <a:buSzPts val="1400"/>
              <a:buNone/>
            </a:pPr>
            <a:r>
              <a:rPr b="1" lang="en-US" sz="1400">
                <a:latin typeface="Arial"/>
                <a:ea typeface="Arial"/>
                <a:cs typeface="Arial"/>
                <a:sym typeface="Arial"/>
              </a:rPr>
              <a:t>Macros vs functions</a:t>
            </a:r>
            <a:endParaRPr/>
          </a:p>
          <a:p>
            <a:pPr indent="-317500" lvl="0" marL="457200" rtl="0" algn="l">
              <a:lnSpc>
                <a:spcPct val="90000"/>
              </a:lnSpc>
              <a:spcBef>
                <a:spcPts val="800"/>
              </a:spcBef>
              <a:spcAft>
                <a:spcPts val="0"/>
              </a:spcAft>
              <a:buSzPts val="1400"/>
              <a:buNone/>
            </a:pPr>
            <a:r>
              <a:rPr lang="en-US" sz="1200">
                <a:latin typeface="Arial"/>
                <a:ea typeface="Arial"/>
                <a:cs typeface="Arial"/>
                <a:sym typeface="Arial"/>
              </a:rPr>
              <a:t>If you need to choose between a function and a macro implementation of a library routine, consider the following trade-offs:</a:t>
            </a:r>
            <a:endParaRPr/>
          </a:p>
          <a:p>
            <a:pPr indent="0" lvl="0" marL="0" rtl="0" algn="l">
              <a:lnSpc>
                <a:spcPct val="90000"/>
              </a:lnSpc>
              <a:spcBef>
                <a:spcPts val="800"/>
              </a:spcBef>
              <a:spcAft>
                <a:spcPts val="0"/>
              </a:spcAft>
              <a:buSzPts val="1400"/>
              <a:buNone/>
            </a:pPr>
            <a:r>
              <a:rPr b="1" lang="en-US" sz="1200">
                <a:latin typeface="Arial"/>
                <a:ea typeface="Arial"/>
                <a:cs typeface="Arial"/>
                <a:sym typeface="Arial"/>
              </a:rPr>
              <a:t>Speed versus size</a:t>
            </a:r>
            <a:r>
              <a:rPr lang="en-US" sz="1200">
                <a:latin typeface="Arial"/>
                <a:ea typeface="Arial"/>
                <a:cs typeface="Arial"/>
                <a:sym typeface="Arial"/>
              </a:rPr>
              <a:t> </a:t>
            </a:r>
            <a:endParaRPr/>
          </a:p>
          <a:p>
            <a:pPr indent="-171450" lvl="0" marL="171450" rtl="0" algn="l">
              <a:lnSpc>
                <a:spcPct val="90000"/>
              </a:lnSpc>
              <a:spcBef>
                <a:spcPts val="800"/>
              </a:spcBef>
              <a:spcAft>
                <a:spcPts val="0"/>
              </a:spcAft>
              <a:buSzPts val="1400"/>
              <a:buChar char="•"/>
            </a:pPr>
            <a:r>
              <a:rPr lang="en-US" sz="1200">
                <a:latin typeface="Arial"/>
                <a:ea typeface="Arial"/>
                <a:cs typeface="Arial"/>
                <a:sym typeface="Arial"/>
              </a:rPr>
              <a:t>The main benefit of using macros is faster execution time. </a:t>
            </a:r>
            <a:endParaRPr/>
          </a:p>
          <a:p>
            <a:pPr indent="-171450" lvl="0" marL="171450" rtl="0" algn="l">
              <a:lnSpc>
                <a:spcPct val="90000"/>
              </a:lnSpc>
              <a:spcBef>
                <a:spcPts val="800"/>
              </a:spcBef>
              <a:spcAft>
                <a:spcPts val="0"/>
              </a:spcAft>
              <a:buSzPts val="1400"/>
              <a:buChar char="•"/>
            </a:pPr>
            <a:r>
              <a:rPr lang="en-US" sz="1200">
                <a:latin typeface="Arial"/>
                <a:ea typeface="Arial"/>
                <a:cs typeface="Arial"/>
                <a:sym typeface="Arial"/>
              </a:rPr>
              <a:t>During preprocessing, a macro is expanded (replaced by its definition) inline each time it's used. </a:t>
            </a:r>
            <a:endParaRPr/>
          </a:p>
          <a:p>
            <a:pPr indent="-171450" lvl="0" marL="171450" rtl="0" algn="l">
              <a:lnSpc>
                <a:spcPct val="90000"/>
              </a:lnSpc>
              <a:spcBef>
                <a:spcPts val="800"/>
              </a:spcBef>
              <a:spcAft>
                <a:spcPts val="0"/>
              </a:spcAft>
              <a:buSzPts val="1400"/>
              <a:buChar char="•"/>
            </a:pPr>
            <a:r>
              <a:rPr lang="en-US" sz="1200">
                <a:latin typeface="Arial"/>
                <a:ea typeface="Arial"/>
                <a:cs typeface="Arial"/>
                <a:sym typeface="Arial"/>
              </a:rPr>
              <a:t>A function definition occurs only once regardless of how many times it's called. </a:t>
            </a:r>
            <a:endParaRPr/>
          </a:p>
          <a:p>
            <a:pPr indent="-171450" lvl="0" marL="171450" rtl="0" algn="l">
              <a:lnSpc>
                <a:spcPct val="90000"/>
              </a:lnSpc>
              <a:spcBef>
                <a:spcPts val="800"/>
              </a:spcBef>
              <a:spcAft>
                <a:spcPts val="0"/>
              </a:spcAft>
              <a:buSzPts val="1400"/>
              <a:buChar char="•"/>
            </a:pPr>
            <a:r>
              <a:rPr lang="en-US" sz="1200">
                <a:latin typeface="Arial"/>
                <a:ea typeface="Arial"/>
                <a:cs typeface="Arial"/>
                <a:sym typeface="Arial"/>
              </a:rPr>
              <a:t>Macros may increase code size but don't have the overhead associated with function calls.</a:t>
            </a:r>
            <a:endParaRPr/>
          </a:p>
          <a:p>
            <a:pPr indent="0" lvl="0" marL="0" rtl="0" algn="l">
              <a:lnSpc>
                <a:spcPct val="90000"/>
              </a:lnSpc>
              <a:spcBef>
                <a:spcPts val="800"/>
              </a:spcBef>
              <a:spcAft>
                <a:spcPts val="0"/>
              </a:spcAft>
              <a:buSzPts val="1400"/>
              <a:buNone/>
            </a:pPr>
            <a:r>
              <a:rPr b="1" lang="en-US" sz="1200">
                <a:latin typeface="Arial"/>
                <a:ea typeface="Arial"/>
                <a:cs typeface="Arial"/>
                <a:sym typeface="Arial"/>
              </a:rPr>
              <a:t>Function evaluation</a:t>
            </a:r>
            <a:r>
              <a:rPr lang="en-US" sz="1200">
                <a:latin typeface="Arial"/>
                <a:ea typeface="Arial"/>
                <a:cs typeface="Arial"/>
                <a:sym typeface="Arial"/>
              </a:rPr>
              <a:t> </a:t>
            </a:r>
            <a:endParaRPr/>
          </a:p>
          <a:p>
            <a:pPr indent="-171450" lvl="0" marL="171450" rtl="0" algn="l">
              <a:lnSpc>
                <a:spcPct val="90000"/>
              </a:lnSpc>
              <a:spcBef>
                <a:spcPts val="800"/>
              </a:spcBef>
              <a:spcAft>
                <a:spcPts val="0"/>
              </a:spcAft>
              <a:buSzPts val="1400"/>
              <a:buChar char="•"/>
            </a:pPr>
            <a:r>
              <a:rPr lang="en-US" sz="1200">
                <a:latin typeface="Arial"/>
                <a:ea typeface="Arial"/>
                <a:cs typeface="Arial"/>
                <a:sym typeface="Arial"/>
              </a:rPr>
              <a:t>A function evaluates to an address; a macro doesn't. </a:t>
            </a:r>
            <a:endParaRPr/>
          </a:p>
          <a:p>
            <a:pPr indent="-171450" lvl="0" marL="171450" rtl="0" algn="l">
              <a:lnSpc>
                <a:spcPct val="90000"/>
              </a:lnSpc>
              <a:spcBef>
                <a:spcPts val="800"/>
              </a:spcBef>
              <a:spcAft>
                <a:spcPts val="0"/>
              </a:spcAft>
              <a:buSzPts val="1400"/>
              <a:buChar char="•"/>
            </a:pPr>
            <a:r>
              <a:rPr lang="en-US" sz="1200">
                <a:latin typeface="Arial"/>
                <a:ea typeface="Arial"/>
                <a:cs typeface="Arial"/>
                <a:sym typeface="Arial"/>
              </a:rPr>
              <a:t>Thus you can't use a macro name in contexts requiring a pointer. </a:t>
            </a:r>
            <a:endParaRPr/>
          </a:p>
          <a:p>
            <a:pPr indent="-171450" lvl="0" marL="171450" rtl="0" algn="l">
              <a:lnSpc>
                <a:spcPct val="90000"/>
              </a:lnSpc>
              <a:spcBef>
                <a:spcPts val="800"/>
              </a:spcBef>
              <a:spcAft>
                <a:spcPts val="0"/>
              </a:spcAft>
              <a:buSzPts val="1400"/>
              <a:buChar char="•"/>
            </a:pPr>
            <a:r>
              <a:rPr lang="en-US" sz="1200">
                <a:latin typeface="Arial"/>
                <a:ea typeface="Arial"/>
                <a:cs typeface="Arial"/>
                <a:sym typeface="Arial"/>
              </a:rPr>
              <a:t>For instance, you can declare a pointer to a function, but not a pointer to a macro.</a:t>
            </a:r>
            <a:endParaRPr/>
          </a:p>
          <a:p>
            <a:pPr indent="0" lvl="0" marL="0" rtl="0" algn="l">
              <a:lnSpc>
                <a:spcPct val="90000"/>
              </a:lnSpc>
              <a:spcBef>
                <a:spcPts val="800"/>
              </a:spcBef>
              <a:spcAft>
                <a:spcPts val="0"/>
              </a:spcAft>
              <a:buSzPts val="1400"/>
              <a:buNone/>
            </a:pPr>
            <a:r>
              <a:rPr b="1" lang="en-US" sz="1200">
                <a:latin typeface="Arial"/>
                <a:ea typeface="Arial"/>
                <a:cs typeface="Arial"/>
                <a:sym typeface="Arial"/>
              </a:rPr>
              <a:t>Type-checking</a:t>
            </a:r>
            <a:r>
              <a:rPr lang="en-US" sz="1200">
                <a:latin typeface="Arial"/>
                <a:ea typeface="Arial"/>
                <a:cs typeface="Arial"/>
                <a:sym typeface="Arial"/>
              </a:rPr>
              <a:t> </a:t>
            </a:r>
            <a:endParaRPr/>
          </a:p>
          <a:p>
            <a:pPr indent="-171450" lvl="0" marL="171450" rtl="0" algn="l">
              <a:lnSpc>
                <a:spcPct val="90000"/>
              </a:lnSpc>
              <a:spcBef>
                <a:spcPts val="800"/>
              </a:spcBef>
              <a:spcAft>
                <a:spcPts val="0"/>
              </a:spcAft>
              <a:buSzPts val="1400"/>
              <a:buChar char="•"/>
            </a:pPr>
            <a:r>
              <a:rPr lang="en-US" sz="1200">
                <a:latin typeface="Arial"/>
                <a:ea typeface="Arial"/>
                <a:cs typeface="Arial"/>
                <a:sym typeface="Arial"/>
              </a:rPr>
              <a:t>When you declare a function, the compiler can check the argument types. </a:t>
            </a:r>
            <a:endParaRPr/>
          </a:p>
          <a:p>
            <a:pPr indent="-171450" lvl="0" marL="171450" rtl="0" algn="l">
              <a:lnSpc>
                <a:spcPct val="90000"/>
              </a:lnSpc>
              <a:spcBef>
                <a:spcPts val="800"/>
              </a:spcBef>
              <a:spcAft>
                <a:spcPts val="0"/>
              </a:spcAft>
              <a:buSzPts val="1400"/>
              <a:buChar char="•"/>
            </a:pPr>
            <a:r>
              <a:rPr lang="en-US" sz="1200">
                <a:latin typeface="Arial"/>
                <a:ea typeface="Arial"/>
                <a:cs typeface="Arial"/>
                <a:sym typeface="Arial"/>
              </a:rPr>
              <a:t>Because you can't declare a macro, the compiler can't check macro argument types; although it can check the number of arguments you pass to a macro.</a:t>
            </a:r>
            <a:endParaRPr/>
          </a:p>
          <a:p>
            <a:pPr indent="0" lvl="0" marL="139700" rtl="0" algn="l">
              <a:lnSpc>
                <a:spcPct val="90000"/>
              </a:lnSpc>
              <a:spcBef>
                <a:spcPts val="800"/>
              </a:spcBef>
              <a:spcAft>
                <a:spcPts val="0"/>
              </a:spcAft>
              <a:buSzPts val="1400"/>
              <a:buNone/>
            </a:pPr>
            <a:r>
              <a:t/>
            </a:r>
            <a:endParaRPr b="1"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sz="1200">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2"/>
          <p:cNvSpPr txBox="1"/>
          <p:nvPr>
            <p:ph type="title"/>
          </p:nvPr>
        </p:nvSpPr>
        <p:spPr>
          <a:xfrm>
            <a:off x="112456" y="144796"/>
            <a:ext cx="7886700" cy="367394"/>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Develop optimal code</a:t>
            </a:r>
            <a:endParaRPr b="1"/>
          </a:p>
        </p:txBody>
      </p:sp>
      <p:sp>
        <p:nvSpPr>
          <p:cNvPr id="357" name="Google Shape;357;p32"/>
          <p:cNvSpPr txBox="1"/>
          <p:nvPr>
            <p:ph idx="1" type="body"/>
          </p:nvPr>
        </p:nvSpPr>
        <p:spPr>
          <a:xfrm>
            <a:off x="186198" y="558057"/>
            <a:ext cx="8679423" cy="4323438"/>
          </a:xfrm>
          <a:prstGeom prst="rect">
            <a:avLst/>
          </a:prstGeom>
          <a:noFill/>
          <a:ln>
            <a:noFill/>
          </a:ln>
        </p:spPr>
        <p:txBody>
          <a:bodyPr anchorCtr="0" anchor="t" bIns="34275" lIns="68575" spcFirstLastPara="1" rIns="68575" wrap="square" tIns="34275">
            <a:noAutofit/>
          </a:bodyPr>
          <a:lstStyle/>
          <a:p>
            <a:pPr indent="0" lvl="0" marL="139700" rtl="0" algn="l">
              <a:lnSpc>
                <a:spcPct val="90000"/>
              </a:lnSpc>
              <a:spcBef>
                <a:spcPts val="800"/>
              </a:spcBef>
              <a:spcAft>
                <a:spcPts val="0"/>
              </a:spcAft>
              <a:buSzPts val="1400"/>
              <a:buNone/>
            </a:pPr>
            <a:r>
              <a:rPr b="1" lang="en-US" sz="1400">
                <a:latin typeface="Arial"/>
                <a:ea typeface="Arial"/>
                <a:cs typeface="Arial"/>
                <a:sym typeface="Arial"/>
              </a:rPr>
              <a:t>Inline Functions</a:t>
            </a:r>
            <a:endParaRPr/>
          </a:p>
          <a:p>
            <a:pPr indent="-317500" lvl="0" marL="457200" rtl="0" algn="l">
              <a:lnSpc>
                <a:spcPct val="90000"/>
              </a:lnSpc>
              <a:spcBef>
                <a:spcPts val="800"/>
              </a:spcBef>
              <a:spcAft>
                <a:spcPts val="0"/>
              </a:spcAft>
              <a:buClr>
                <a:schemeClr val="lt1"/>
              </a:buClr>
              <a:buSzPts val="1400"/>
              <a:buChar char="•"/>
            </a:pPr>
            <a:r>
              <a:rPr lang="en-US" sz="1200">
                <a:latin typeface="Arial"/>
                <a:ea typeface="Arial"/>
                <a:cs typeface="Arial"/>
                <a:sym typeface="Arial"/>
              </a:rPr>
              <a:t>When an inline function is called, a copy of the C/C++ source code for the function is inserted at the point of the call. </a:t>
            </a:r>
            <a:endParaRPr/>
          </a:p>
          <a:p>
            <a:pPr indent="-317500" lvl="0" marL="457200" rtl="0" algn="l">
              <a:lnSpc>
                <a:spcPct val="90000"/>
              </a:lnSpc>
              <a:spcBef>
                <a:spcPts val="800"/>
              </a:spcBef>
              <a:spcAft>
                <a:spcPts val="0"/>
              </a:spcAft>
              <a:buClr>
                <a:schemeClr val="lt1"/>
              </a:buClr>
              <a:buSzPts val="1400"/>
              <a:buChar char="•"/>
            </a:pPr>
            <a:r>
              <a:rPr lang="en-US" sz="1200">
                <a:latin typeface="Arial"/>
                <a:ea typeface="Arial"/>
                <a:cs typeface="Arial"/>
                <a:sym typeface="Arial"/>
              </a:rPr>
              <a:t>This is known as inline function expansion, commonly called function inlining or just inlining. </a:t>
            </a:r>
            <a:endParaRPr>
              <a:latin typeface="Arial"/>
              <a:ea typeface="Arial"/>
              <a:cs typeface="Arial"/>
              <a:sym typeface="Arial"/>
            </a:endParaRPr>
          </a:p>
          <a:p>
            <a:pPr indent="-317500" lvl="0" marL="457200" rtl="0" algn="l">
              <a:lnSpc>
                <a:spcPct val="90000"/>
              </a:lnSpc>
              <a:spcBef>
                <a:spcPts val="800"/>
              </a:spcBef>
              <a:spcAft>
                <a:spcPts val="0"/>
              </a:spcAft>
              <a:buClr>
                <a:schemeClr val="lt1"/>
              </a:buClr>
              <a:buSzPts val="1400"/>
              <a:buChar char="•"/>
            </a:pPr>
            <a:r>
              <a:rPr lang="en-US" sz="1200">
                <a:latin typeface="Arial"/>
                <a:ea typeface="Arial"/>
                <a:cs typeface="Arial"/>
                <a:sym typeface="Arial"/>
              </a:rPr>
              <a:t>Inline function expansion can speed up execution by eliminating function call overhead. </a:t>
            </a:r>
            <a:endParaRPr>
              <a:latin typeface="Arial"/>
              <a:ea typeface="Arial"/>
              <a:cs typeface="Arial"/>
              <a:sym typeface="Arial"/>
            </a:endParaRPr>
          </a:p>
          <a:p>
            <a:pPr indent="-317500" lvl="0" marL="457200" rtl="0" algn="l">
              <a:lnSpc>
                <a:spcPct val="90000"/>
              </a:lnSpc>
              <a:spcBef>
                <a:spcPts val="800"/>
              </a:spcBef>
              <a:spcAft>
                <a:spcPts val="0"/>
              </a:spcAft>
              <a:buClr>
                <a:schemeClr val="lt1"/>
              </a:buClr>
              <a:buSzPts val="1400"/>
              <a:buChar char="•"/>
            </a:pPr>
            <a:r>
              <a:rPr lang="en-US" sz="1200">
                <a:latin typeface="Arial"/>
                <a:ea typeface="Arial"/>
                <a:cs typeface="Arial"/>
                <a:sym typeface="Arial"/>
              </a:rPr>
              <a:t>This is particularly beneficial for very small functions that are called frequently. </a:t>
            </a:r>
            <a:endParaRPr>
              <a:latin typeface="Arial"/>
              <a:ea typeface="Arial"/>
              <a:cs typeface="Arial"/>
              <a:sym typeface="Arial"/>
            </a:endParaRPr>
          </a:p>
          <a:p>
            <a:pPr indent="-317500" lvl="0" marL="457200" rtl="0" algn="l">
              <a:lnSpc>
                <a:spcPct val="90000"/>
              </a:lnSpc>
              <a:spcBef>
                <a:spcPts val="800"/>
              </a:spcBef>
              <a:spcAft>
                <a:spcPts val="0"/>
              </a:spcAft>
              <a:buClr>
                <a:schemeClr val="lt1"/>
              </a:buClr>
              <a:buSzPts val="1400"/>
              <a:buChar char="•"/>
            </a:pPr>
            <a:r>
              <a:rPr lang="en-US" sz="1200">
                <a:latin typeface="Arial"/>
                <a:ea typeface="Arial"/>
                <a:cs typeface="Arial"/>
                <a:sym typeface="Arial"/>
              </a:rPr>
              <a:t>Function </a:t>
            </a:r>
            <a:r>
              <a:rPr b="1" lang="en-US" sz="1200">
                <a:latin typeface="Arial"/>
                <a:ea typeface="Arial"/>
                <a:cs typeface="Arial"/>
                <a:sym typeface="Arial"/>
              </a:rPr>
              <a:t>inlining involves a tradeoff between execution speed and code size</a:t>
            </a:r>
            <a:r>
              <a:rPr lang="en-US" sz="1200">
                <a:latin typeface="Arial"/>
                <a:ea typeface="Arial"/>
                <a:cs typeface="Arial"/>
                <a:sym typeface="Arial"/>
              </a:rPr>
              <a:t>, because the code is duplicated at each function call site. </a:t>
            </a:r>
            <a:endParaRPr>
              <a:latin typeface="Arial"/>
              <a:ea typeface="Arial"/>
              <a:cs typeface="Arial"/>
              <a:sym typeface="Arial"/>
            </a:endParaRPr>
          </a:p>
          <a:p>
            <a:pPr indent="-317500" lvl="0" marL="457200" rtl="0" algn="l">
              <a:lnSpc>
                <a:spcPct val="90000"/>
              </a:lnSpc>
              <a:spcBef>
                <a:spcPts val="800"/>
              </a:spcBef>
              <a:spcAft>
                <a:spcPts val="0"/>
              </a:spcAft>
              <a:buClr>
                <a:schemeClr val="lt1"/>
              </a:buClr>
              <a:buSzPts val="1400"/>
              <a:buChar char="•"/>
            </a:pPr>
            <a:r>
              <a:rPr lang="en-US" sz="1200">
                <a:latin typeface="Arial"/>
                <a:ea typeface="Arial"/>
                <a:cs typeface="Arial"/>
                <a:sym typeface="Arial"/>
              </a:rPr>
              <a:t>Large functions that are called in many places are poor candidates for inlining.</a:t>
            </a:r>
            <a:endParaRPr>
              <a:latin typeface="Arial"/>
              <a:ea typeface="Arial"/>
              <a:cs typeface="Arial"/>
              <a:sym typeface="Arial"/>
            </a:endParaRPr>
          </a:p>
          <a:p>
            <a:pPr indent="-317500" lvl="0" marL="457200" rtl="0" algn="l">
              <a:lnSpc>
                <a:spcPct val="90000"/>
              </a:lnSpc>
              <a:spcBef>
                <a:spcPts val="800"/>
              </a:spcBef>
              <a:spcAft>
                <a:spcPts val="0"/>
              </a:spcAft>
              <a:buClr>
                <a:schemeClr val="lt1"/>
              </a:buClr>
              <a:buSzPts val="1400"/>
              <a:buChar char="•"/>
            </a:pPr>
            <a:r>
              <a:rPr lang="en-US" sz="1200">
                <a:latin typeface="Arial"/>
                <a:ea typeface="Arial"/>
                <a:cs typeface="Arial"/>
                <a:sym typeface="Arial"/>
              </a:rPr>
              <a:t>Excessive inlining can make the compiler dramatically slower and degrade the performance of generated code.</a:t>
            </a:r>
            <a:endParaRPr>
              <a:latin typeface="Arial"/>
              <a:ea typeface="Arial"/>
              <a:cs typeface="Arial"/>
              <a:sym typeface="Arial"/>
            </a:endParaRPr>
          </a:p>
          <a:p>
            <a:pPr indent="-317500" lvl="0" marL="457200" rtl="0" algn="l">
              <a:lnSpc>
                <a:spcPct val="90000"/>
              </a:lnSpc>
              <a:spcBef>
                <a:spcPts val="800"/>
              </a:spcBef>
              <a:spcAft>
                <a:spcPts val="0"/>
              </a:spcAft>
              <a:buClr>
                <a:schemeClr val="lt1"/>
              </a:buClr>
              <a:buSzPts val="1400"/>
              <a:buChar char="•"/>
            </a:pPr>
            <a:r>
              <a:rPr b="1" lang="en-US" sz="1200">
                <a:latin typeface="Arial"/>
                <a:ea typeface="Arial"/>
                <a:cs typeface="Arial"/>
                <a:sym typeface="Arial"/>
              </a:rPr>
              <a:t>Inline functions might make it </a:t>
            </a:r>
            <a:r>
              <a:rPr b="1" i="1" lang="en-US" sz="1200">
                <a:latin typeface="Arial"/>
                <a:ea typeface="Arial"/>
                <a:cs typeface="Arial"/>
                <a:sym typeface="Arial"/>
              </a:rPr>
              <a:t>larger</a:t>
            </a:r>
            <a:r>
              <a:rPr b="1" lang="en-US" sz="1200">
                <a:latin typeface="Arial"/>
                <a:ea typeface="Arial"/>
                <a:cs typeface="Arial"/>
                <a:sym typeface="Arial"/>
              </a:rPr>
              <a:t>:</a:t>
            </a:r>
            <a:r>
              <a:rPr lang="en-US" sz="1200">
                <a:latin typeface="Arial"/>
                <a:ea typeface="Arial"/>
                <a:cs typeface="Arial"/>
                <a:sym typeface="Arial"/>
              </a:rPr>
              <a:t> </a:t>
            </a:r>
            <a:endParaRPr/>
          </a:p>
          <a:p>
            <a:pPr indent="0" lvl="1" marL="914400" rtl="0" algn="l">
              <a:lnSpc>
                <a:spcPct val="90000"/>
              </a:lnSpc>
              <a:spcBef>
                <a:spcPts val="400"/>
              </a:spcBef>
              <a:spcAft>
                <a:spcPts val="0"/>
              </a:spcAft>
              <a:buSzPts val="1400"/>
              <a:buNone/>
            </a:pPr>
            <a:r>
              <a:rPr lang="en-US" sz="1200">
                <a:latin typeface="Arial"/>
                <a:ea typeface="Arial"/>
                <a:cs typeface="Arial"/>
                <a:sym typeface="Arial"/>
              </a:rPr>
              <a:t>For example, if a system has 100 inline functions each of which expands to 100 bytes of executable code and is called in 100 places, that's an increase of 1MB. Is that 1MB going to cause problems? Who knows, but it is possible that that last 1MB could cause the system to "thrash," and that could slow things down.</a:t>
            </a:r>
            <a:endParaRPr>
              <a:latin typeface="Arial"/>
              <a:ea typeface="Arial"/>
              <a:cs typeface="Arial"/>
              <a:sym typeface="Arial"/>
            </a:endParaRPr>
          </a:p>
          <a:p>
            <a:pPr indent="-317500" lvl="0" marL="457200" rtl="0" algn="l">
              <a:lnSpc>
                <a:spcPct val="90000"/>
              </a:lnSpc>
              <a:spcBef>
                <a:spcPts val="800"/>
              </a:spcBef>
              <a:spcAft>
                <a:spcPts val="0"/>
              </a:spcAft>
              <a:buClr>
                <a:schemeClr val="lt1"/>
              </a:buClr>
              <a:buSzPts val="1400"/>
              <a:buChar char="•"/>
            </a:pPr>
            <a:r>
              <a:rPr b="1" lang="en-US" sz="1200">
                <a:latin typeface="Arial"/>
                <a:ea typeface="Arial"/>
                <a:cs typeface="Arial"/>
                <a:sym typeface="Arial"/>
              </a:rPr>
              <a:t>Inline functions might make it </a:t>
            </a:r>
            <a:r>
              <a:rPr b="1" i="1" lang="en-US" sz="1200">
                <a:latin typeface="Arial"/>
                <a:ea typeface="Arial"/>
                <a:cs typeface="Arial"/>
                <a:sym typeface="Arial"/>
              </a:rPr>
              <a:t>smaller</a:t>
            </a:r>
            <a:r>
              <a:rPr b="1" lang="en-US" sz="1200">
                <a:latin typeface="Arial"/>
                <a:ea typeface="Arial"/>
                <a:cs typeface="Arial"/>
                <a:sym typeface="Arial"/>
              </a:rPr>
              <a:t>:</a:t>
            </a:r>
            <a:r>
              <a:rPr lang="en-US" sz="1200">
                <a:latin typeface="Arial"/>
                <a:ea typeface="Arial"/>
                <a:cs typeface="Arial"/>
                <a:sym typeface="Arial"/>
              </a:rPr>
              <a:t> </a:t>
            </a:r>
            <a:endParaRPr/>
          </a:p>
          <a:p>
            <a:pPr indent="0" lvl="1" marL="914400" rtl="0" algn="l">
              <a:lnSpc>
                <a:spcPct val="90000"/>
              </a:lnSpc>
              <a:spcBef>
                <a:spcPts val="400"/>
              </a:spcBef>
              <a:spcAft>
                <a:spcPts val="0"/>
              </a:spcAft>
              <a:buSzPts val="1400"/>
              <a:buNone/>
            </a:pPr>
            <a:r>
              <a:rPr lang="en-US" sz="1200">
                <a:latin typeface="Arial"/>
                <a:ea typeface="Arial"/>
                <a:cs typeface="Arial"/>
                <a:sym typeface="Arial"/>
              </a:rPr>
              <a:t>The compiler often generates more code to push/pop registers/parameters than it would by inline-expanding the function's body. </a:t>
            </a:r>
            <a:endParaRPr>
              <a:latin typeface="Arial"/>
              <a:ea typeface="Arial"/>
              <a:cs typeface="Arial"/>
              <a:sym typeface="Arial"/>
            </a:endParaRPr>
          </a:p>
          <a:p>
            <a:pPr indent="0" lvl="1" marL="914400" rtl="0" algn="l">
              <a:lnSpc>
                <a:spcPct val="90000"/>
              </a:lnSpc>
              <a:spcBef>
                <a:spcPts val="400"/>
              </a:spcBef>
              <a:spcAft>
                <a:spcPts val="0"/>
              </a:spcAft>
              <a:buSzPts val="1400"/>
              <a:buNone/>
            </a:pPr>
            <a:r>
              <a:rPr lang="en-US" sz="1200">
                <a:latin typeface="Arial"/>
                <a:ea typeface="Arial"/>
                <a:cs typeface="Arial"/>
                <a:sym typeface="Arial"/>
              </a:rPr>
              <a:t>This happens with very small functions, and it also happens with large functions when the optimizer is able to remove a lot of redundant code through procedural integration — that is, when the optimizer is able to make the large function small.</a:t>
            </a:r>
            <a:endParaRPr>
              <a:latin typeface="Arial"/>
              <a:ea typeface="Arial"/>
              <a:cs typeface="Arial"/>
              <a:sym typeface="Arial"/>
            </a:endParaRPr>
          </a:p>
          <a:p>
            <a:pPr indent="-171450" lvl="0" marL="311150" rtl="0" algn="l">
              <a:lnSpc>
                <a:spcPct val="90000"/>
              </a:lnSpc>
              <a:spcBef>
                <a:spcPts val="800"/>
              </a:spcBef>
              <a:spcAft>
                <a:spcPts val="0"/>
              </a:spcAft>
              <a:buSzPts val="1400"/>
              <a:buChar char="•"/>
            </a:pPr>
            <a:br>
              <a:rPr lang="en-US"/>
            </a:br>
            <a:endParaRPr>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b="1" i="1" sz="1200">
              <a:latin typeface="Arial"/>
              <a:ea typeface="Arial"/>
              <a:cs typeface="Arial"/>
              <a:sym typeface="Arial"/>
            </a:endParaRPr>
          </a:p>
          <a:p>
            <a:pPr indent="0" lvl="0" marL="139700" rtl="0" algn="l">
              <a:lnSpc>
                <a:spcPct val="90000"/>
              </a:lnSpc>
              <a:spcBef>
                <a:spcPts val="800"/>
              </a:spcBef>
              <a:spcAft>
                <a:spcPts val="0"/>
              </a:spcAft>
              <a:buSzPts val="1400"/>
              <a:buNone/>
            </a:pPr>
            <a:br>
              <a:rPr lang="en-US"/>
            </a:br>
            <a:endParaRPr>
              <a:latin typeface="Arial"/>
              <a:ea typeface="Arial"/>
              <a:cs typeface="Arial"/>
              <a:sym typeface="Arial"/>
            </a:endParaRPr>
          </a:p>
          <a:p>
            <a:pPr indent="0" lvl="0" marL="139700" rtl="0" algn="l">
              <a:lnSpc>
                <a:spcPct val="90000"/>
              </a:lnSpc>
              <a:spcBef>
                <a:spcPts val="800"/>
              </a:spcBef>
              <a:spcAft>
                <a:spcPts val="0"/>
              </a:spcAft>
              <a:buSzPts val="1400"/>
              <a:buNone/>
            </a:pPr>
            <a:r>
              <a:t/>
            </a:r>
            <a:endParaRPr b="1" sz="1400">
              <a:latin typeface="Arial"/>
              <a:ea typeface="Arial"/>
              <a:cs typeface="Arial"/>
              <a:sym typeface="Arial"/>
            </a:endParaRPr>
          </a:p>
          <a:p>
            <a:pPr indent="-317500" lvl="0" marL="457200" rtl="0" algn="l">
              <a:lnSpc>
                <a:spcPct val="90000"/>
              </a:lnSpc>
              <a:spcBef>
                <a:spcPts val="800"/>
              </a:spcBef>
              <a:spcAft>
                <a:spcPts val="0"/>
              </a:spcAft>
              <a:buSzPts val="1400"/>
              <a:buNone/>
            </a:pPr>
            <a:r>
              <a:t/>
            </a:r>
            <a:endParaRPr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b="1"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sz="1200">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33"/>
          <p:cNvPicPr preferRelativeResize="0"/>
          <p:nvPr/>
        </p:nvPicPr>
        <p:blipFill rotWithShape="1">
          <a:blip r:embed="rId3">
            <a:alphaModFix/>
          </a:blip>
          <a:srcRect b="0" l="0" r="0" t="0"/>
          <a:stretch/>
        </p:blipFill>
        <p:spPr>
          <a:xfrm>
            <a:off x="5237521" y="1125880"/>
            <a:ext cx="3720280" cy="3242014"/>
          </a:xfrm>
          <a:prstGeom prst="rect">
            <a:avLst/>
          </a:prstGeom>
          <a:noFill/>
          <a:ln>
            <a:noFill/>
          </a:ln>
        </p:spPr>
      </p:pic>
      <p:sp>
        <p:nvSpPr>
          <p:cNvPr id="363" name="Google Shape;363;p33"/>
          <p:cNvSpPr txBox="1"/>
          <p:nvPr>
            <p:ph type="title"/>
          </p:nvPr>
        </p:nvSpPr>
        <p:spPr>
          <a:xfrm>
            <a:off x="112456" y="144796"/>
            <a:ext cx="7886700" cy="367394"/>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Develop optimal code</a:t>
            </a:r>
            <a:endParaRPr b="1"/>
          </a:p>
        </p:txBody>
      </p:sp>
      <p:sp>
        <p:nvSpPr>
          <p:cNvPr id="364" name="Google Shape;364;p33"/>
          <p:cNvSpPr txBox="1"/>
          <p:nvPr>
            <p:ph idx="1" type="body"/>
          </p:nvPr>
        </p:nvSpPr>
        <p:spPr>
          <a:xfrm>
            <a:off x="186198" y="816154"/>
            <a:ext cx="4909368" cy="4323438"/>
          </a:xfrm>
          <a:prstGeom prst="rect">
            <a:avLst/>
          </a:prstGeom>
          <a:noFill/>
          <a:ln>
            <a:noFill/>
          </a:ln>
        </p:spPr>
        <p:txBody>
          <a:bodyPr anchorCtr="0" anchor="t" bIns="34275" lIns="68575" spcFirstLastPara="1" rIns="68575" wrap="square" tIns="34275">
            <a:noAutofit/>
          </a:bodyPr>
          <a:lstStyle/>
          <a:p>
            <a:pPr indent="0" lvl="0" marL="139700" rtl="0" algn="l">
              <a:lnSpc>
                <a:spcPct val="90000"/>
              </a:lnSpc>
              <a:spcBef>
                <a:spcPts val="800"/>
              </a:spcBef>
              <a:spcAft>
                <a:spcPts val="0"/>
              </a:spcAft>
              <a:buSzPts val="1400"/>
              <a:buNone/>
            </a:pPr>
            <a:r>
              <a:rPr b="1" lang="en-US" sz="1200">
                <a:latin typeface="Arial"/>
                <a:ea typeface="Arial"/>
                <a:cs typeface="Arial"/>
                <a:sym typeface="Arial"/>
              </a:rPr>
              <a:t>Recursion</a:t>
            </a:r>
            <a:endParaRPr/>
          </a:p>
          <a:p>
            <a:pPr indent="-317500" lvl="0" marL="457200" rtl="0" algn="l">
              <a:lnSpc>
                <a:spcPct val="90000"/>
              </a:lnSpc>
              <a:spcBef>
                <a:spcPts val="800"/>
              </a:spcBef>
              <a:spcAft>
                <a:spcPts val="0"/>
              </a:spcAft>
              <a:buClr>
                <a:schemeClr val="lt1"/>
              </a:buClr>
              <a:buSzPts val="1400"/>
              <a:buChar char="•"/>
            </a:pPr>
            <a:r>
              <a:rPr lang="en-US" sz="1200">
                <a:latin typeface="Arial"/>
                <a:ea typeface="Arial"/>
                <a:cs typeface="Arial"/>
                <a:sym typeface="Arial"/>
              </a:rPr>
              <a:t>An algorithmic technique where a function, in order to accomplish a task, calls itself with some part of the task.</a:t>
            </a:r>
            <a:endParaRPr/>
          </a:p>
          <a:p>
            <a:pPr indent="-317500" lvl="0" marL="457200" rtl="0" algn="l">
              <a:lnSpc>
                <a:spcPct val="90000"/>
              </a:lnSpc>
              <a:spcBef>
                <a:spcPts val="800"/>
              </a:spcBef>
              <a:spcAft>
                <a:spcPts val="0"/>
              </a:spcAft>
              <a:buClr>
                <a:schemeClr val="lt1"/>
              </a:buClr>
              <a:buSzPts val="1400"/>
              <a:buChar char="•"/>
            </a:pPr>
            <a:r>
              <a:rPr lang="en-US" sz="1200">
                <a:latin typeface="Arial"/>
                <a:ea typeface="Arial"/>
                <a:cs typeface="Arial"/>
                <a:sym typeface="Arial"/>
              </a:rPr>
              <a:t>The power of recursion evidently lies in the possibility of defining an infinite set of objects by a finite statement. </a:t>
            </a:r>
            <a:endParaRPr/>
          </a:p>
          <a:p>
            <a:pPr indent="-317500" lvl="0" marL="457200" rtl="0" algn="l">
              <a:lnSpc>
                <a:spcPct val="90000"/>
              </a:lnSpc>
              <a:spcBef>
                <a:spcPts val="800"/>
              </a:spcBef>
              <a:spcAft>
                <a:spcPts val="0"/>
              </a:spcAft>
              <a:buClr>
                <a:schemeClr val="lt1"/>
              </a:buClr>
              <a:buSzPts val="1400"/>
              <a:buChar char="•"/>
            </a:pPr>
            <a:r>
              <a:rPr lang="en-US" sz="1200">
                <a:latin typeface="Arial"/>
                <a:ea typeface="Arial"/>
                <a:cs typeface="Arial"/>
                <a:sym typeface="Arial"/>
              </a:rPr>
              <a:t>In the same manner, an infinite number of computations can be described by a finite recursive program, even if this program contains no explicit repetitions.</a:t>
            </a:r>
            <a:endParaRPr/>
          </a:p>
          <a:p>
            <a:pPr indent="-317500" lvl="0" marL="457200" rtl="0" algn="l">
              <a:lnSpc>
                <a:spcPct val="90000"/>
              </a:lnSpc>
              <a:spcBef>
                <a:spcPts val="800"/>
              </a:spcBef>
              <a:spcAft>
                <a:spcPts val="0"/>
              </a:spcAft>
              <a:buClr>
                <a:schemeClr val="lt1"/>
              </a:buClr>
              <a:buSzPts val="1400"/>
              <a:buChar char="•"/>
            </a:pPr>
            <a:r>
              <a:rPr lang="en-US" sz="1200">
                <a:latin typeface="Arial"/>
                <a:ea typeface="Arial"/>
                <a:cs typeface="Arial"/>
                <a:sym typeface="Arial"/>
              </a:rPr>
              <a:t>Recursion carries with it the danger of exceeding available stack space, which can lead to a serious failure. </a:t>
            </a:r>
            <a:endParaRPr/>
          </a:p>
          <a:p>
            <a:pPr indent="-317500" lvl="0" marL="457200" rtl="0" algn="l">
              <a:lnSpc>
                <a:spcPct val="90000"/>
              </a:lnSpc>
              <a:spcBef>
                <a:spcPts val="800"/>
              </a:spcBef>
              <a:spcAft>
                <a:spcPts val="0"/>
              </a:spcAft>
              <a:buClr>
                <a:schemeClr val="lt1"/>
              </a:buClr>
              <a:buSzPts val="1400"/>
              <a:buChar char="•"/>
            </a:pPr>
            <a:r>
              <a:rPr lang="en-US" sz="1200">
                <a:latin typeface="Arial"/>
                <a:ea typeface="Arial"/>
                <a:cs typeface="Arial"/>
                <a:sym typeface="Arial"/>
              </a:rPr>
              <a:t>Unless recursion is very tightly controlled, it is not possible to determine before execution what the worst-case stack usage could be.</a:t>
            </a:r>
            <a:endParaRPr/>
          </a:p>
          <a:p>
            <a:pPr indent="-317500" lvl="0" marL="457200" rtl="0" algn="l">
              <a:lnSpc>
                <a:spcPct val="90000"/>
              </a:lnSpc>
              <a:spcBef>
                <a:spcPts val="800"/>
              </a:spcBef>
              <a:spcAft>
                <a:spcPts val="0"/>
              </a:spcAft>
              <a:buClr>
                <a:schemeClr val="lt1"/>
              </a:buClr>
              <a:buSzPts val="1400"/>
              <a:buChar char="•"/>
            </a:pPr>
            <a:r>
              <a:rPr lang="en-US" sz="1200">
                <a:latin typeface="Arial"/>
                <a:ea typeface="Arial"/>
                <a:cs typeface="Arial"/>
                <a:sym typeface="Arial"/>
              </a:rPr>
              <a:t>That’s why recursive function calls cannot be used in safety-related systems.</a:t>
            </a:r>
            <a:endParaRPr/>
          </a:p>
          <a:p>
            <a:pPr indent="-317500" lvl="0" marL="457200" rtl="0" algn="l">
              <a:lnSpc>
                <a:spcPct val="90000"/>
              </a:lnSpc>
              <a:spcBef>
                <a:spcPts val="800"/>
              </a:spcBef>
              <a:spcAft>
                <a:spcPts val="0"/>
              </a:spcAft>
              <a:buClr>
                <a:schemeClr val="lt1"/>
              </a:buClr>
              <a:buSzPts val="1400"/>
              <a:buChar char="•"/>
            </a:pPr>
            <a:r>
              <a:rPr lang="en-US" sz="1200"/>
              <a:t>Recursive calls should be replaced with loops wherever possible. </a:t>
            </a:r>
            <a:endParaRPr sz="1200">
              <a:latin typeface="Arial"/>
              <a:ea typeface="Arial"/>
              <a:cs typeface="Arial"/>
              <a:sym typeface="Arial"/>
            </a:endParaRPr>
          </a:p>
          <a:p>
            <a:pPr indent="-317500" lvl="0" marL="457200" rtl="0" algn="l">
              <a:lnSpc>
                <a:spcPct val="90000"/>
              </a:lnSpc>
              <a:spcBef>
                <a:spcPts val="800"/>
              </a:spcBef>
              <a:spcAft>
                <a:spcPts val="0"/>
              </a:spcAft>
              <a:buClr>
                <a:schemeClr val="lt1"/>
              </a:buClr>
              <a:buSzPts val="1400"/>
              <a:buChar char="•"/>
            </a:pPr>
            <a:r>
              <a:rPr lang="en-US" sz="1200"/>
              <a:t>The following example demonstrates how this can be applied to the code :  </a:t>
            </a:r>
            <a:r>
              <a:rPr b="1" lang="en-US" sz="1200"/>
              <a:t>test_factorial.c</a:t>
            </a:r>
            <a:br>
              <a:rPr lang="en-US"/>
            </a:br>
            <a:br>
              <a:rPr lang="en-US" sz="1200">
                <a:latin typeface="Arial"/>
                <a:ea typeface="Arial"/>
                <a:cs typeface="Arial"/>
                <a:sym typeface="Arial"/>
              </a:rPr>
            </a:b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b="1" sz="1200">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4"/>
          <p:cNvSpPr txBox="1"/>
          <p:nvPr>
            <p:ph type="title"/>
          </p:nvPr>
        </p:nvSpPr>
        <p:spPr>
          <a:xfrm>
            <a:off x="112456" y="144796"/>
            <a:ext cx="7886700" cy="367394"/>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Develop optimal code</a:t>
            </a:r>
            <a:endParaRPr b="1"/>
          </a:p>
        </p:txBody>
      </p:sp>
      <p:sp>
        <p:nvSpPr>
          <p:cNvPr id="370" name="Google Shape;370;p34"/>
          <p:cNvSpPr txBox="1"/>
          <p:nvPr>
            <p:ph idx="1" type="body"/>
          </p:nvPr>
        </p:nvSpPr>
        <p:spPr>
          <a:xfrm>
            <a:off x="112456" y="816154"/>
            <a:ext cx="8697859" cy="4010035"/>
          </a:xfrm>
          <a:prstGeom prst="rect">
            <a:avLst/>
          </a:prstGeom>
          <a:noFill/>
          <a:ln>
            <a:noFill/>
          </a:ln>
        </p:spPr>
        <p:txBody>
          <a:bodyPr anchorCtr="0" anchor="t" bIns="34275" lIns="68575" spcFirstLastPara="1" rIns="68575" wrap="square" tIns="34275">
            <a:noAutofit/>
          </a:bodyPr>
          <a:lstStyle/>
          <a:p>
            <a:pPr indent="0" lvl="0" marL="139700" rtl="0" algn="l">
              <a:lnSpc>
                <a:spcPct val="90000"/>
              </a:lnSpc>
              <a:spcBef>
                <a:spcPts val="800"/>
              </a:spcBef>
              <a:spcAft>
                <a:spcPts val="0"/>
              </a:spcAft>
              <a:buSzPts val="1400"/>
              <a:buNone/>
            </a:pPr>
            <a:r>
              <a:rPr b="1" lang="en-US" sz="1400"/>
              <a:t>Memory overlay</a:t>
            </a:r>
            <a:endParaRPr sz="1200">
              <a:latin typeface="Arial"/>
              <a:ea typeface="Arial"/>
              <a:cs typeface="Arial"/>
              <a:sym typeface="Arial"/>
            </a:endParaRPr>
          </a:p>
          <a:p>
            <a:pPr indent="-285750" lvl="0" marL="425450" rtl="0" algn="l">
              <a:lnSpc>
                <a:spcPct val="90000"/>
              </a:lnSpc>
              <a:spcBef>
                <a:spcPts val="800"/>
              </a:spcBef>
              <a:spcAft>
                <a:spcPts val="0"/>
              </a:spcAft>
              <a:buSzPts val="1400"/>
              <a:buChar char="•"/>
            </a:pPr>
            <a:r>
              <a:rPr lang="en-US" sz="1200">
                <a:latin typeface="Arial"/>
                <a:ea typeface="Arial"/>
                <a:cs typeface="Arial"/>
                <a:sym typeface="Arial"/>
              </a:rPr>
              <a:t>In a general computing sense, overlaying means "the process of transferring a block of program code or other data into main memory, replacing what is already stored".</a:t>
            </a:r>
            <a:endParaRPr sz="1200">
              <a:latin typeface="Arial"/>
              <a:ea typeface="Arial"/>
              <a:cs typeface="Arial"/>
              <a:sym typeface="Arial"/>
            </a:endParaRPr>
          </a:p>
          <a:p>
            <a:pPr indent="-285750" lvl="0" marL="425450" rtl="0" algn="l">
              <a:lnSpc>
                <a:spcPct val="90000"/>
              </a:lnSpc>
              <a:spcBef>
                <a:spcPts val="800"/>
              </a:spcBef>
              <a:spcAft>
                <a:spcPts val="0"/>
              </a:spcAft>
              <a:buSzPts val="1400"/>
              <a:buChar char="•"/>
            </a:pPr>
            <a:r>
              <a:rPr lang="en-US" sz="1200">
                <a:latin typeface="Arial"/>
                <a:ea typeface="Arial"/>
                <a:cs typeface="Arial"/>
                <a:sym typeface="Arial"/>
              </a:rPr>
              <a:t>Overlaying is a programming method that allows programs to be larger than the computer's main memory.</a:t>
            </a:r>
            <a:endParaRPr sz="1200">
              <a:latin typeface="Arial"/>
              <a:ea typeface="Arial"/>
              <a:cs typeface="Arial"/>
              <a:sym typeface="Arial"/>
            </a:endParaRPr>
          </a:p>
          <a:p>
            <a:pPr indent="-285750" lvl="0" marL="425450" rtl="0" algn="l">
              <a:lnSpc>
                <a:spcPct val="90000"/>
              </a:lnSpc>
              <a:spcBef>
                <a:spcPts val="800"/>
              </a:spcBef>
              <a:spcAft>
                <a:spcPts val="0"/>
              </a:spcAft>
              <a:buSzPts val="1400"/>
              <a:buChar char="•"/>
            </a:pPr>
            <a:r>
              <a:rPr lang="en-US" sz="1200">
                <a:latin typeface="Arial"/>
                <a:ea typeface="Arial"/>
                <a:cs typeface="Arial"/>
                <a:sym typeface="Arial"/>
              </a:rPr>
              <a:t>An embedded system would normally use overlays because of the limitation of physical memory, which is internal memory for a system-on-chip, and the lack of virtual memory facilities.</a:t>
            </a:r>
            <a:endParaRPr sz="1200">
              <a:latin typeface="Arial"/>
              <a:ea typeface="Arial"/>
              <a:cs typeface="Arial"/>
              <a:sym typeface="Arial"/>
            </a:endParaRPr>
          </a:p>
          <a:p>
            <a:pPr indent="-285750" lvl="0" marL="425450" rtl="0" algn="l">
              <a:lnSpc>
                <a:spcPct val="90000"/>
              </a:lnSpc>
              <a:spcBef>
                <a:spcPts val="800"/>
              </a:spcBef>
              <a:spcAft>
                <a:spcPts val="0"/>
              </a:spcAft>
              <a:buSzPts val="1400"/>
              <a:buChar char="•"/>
            </a:pPr>
            <a:r>
              <a:rPr lang="en-US" sz="1200">
                <a:latin typeface="Arial"/>
                <a:ea typeface="Arial"/>
                <a:cs typeface="Arial"/>
                <a:sym typeface="Arial"/>
              </a:rPr>
              <a:t>The concept of </a:t>
            </a:r>
            <a:r>
              <a:rPr b="1" lang="en-US" sz="1200">
                <a:latin typeface="Arial"/>
                <a:ea typeface="Arial"/>
                <a:cs typeface="Arial"/>
                <a:sym typeface="Arial"/>
              </a:rPr>
              <a:t>overlays</a:t>
            </a:r>
            <a:r>
              <a:rPr lang="en-US" sz="1200">
                <a:latin typeface="Arial"/>
                <a:ea typeface="Arial"/>
                <a:cs typeface="Arial"/>
                <a:sym typeface="Arial"/>
              </a:rPr>
              <a:t> is that whenever a process is running it will not use the complete program at the same time, it will use only some part of it. </a:t>
            </a:r>
            <a:endParaRPr sz="1200">
              <a:latin typeface="Arial"/>
              <a:ea typeface="Arial"/>
              <a:cs typeface="Arial"/>
              <a:sym typeface="Arial"/>
            </a:endParaRPr>
          </a:p>
          <a:p>
            <a:pPr indent="-285750" lvl="0" marL="425450" rtl="0" algn="l">
              <a:lnSpc>
                <a:spcPct val="90000"/>
              </a:lnSpc>
              <a:spcBef>
                <a:spcPts val="800"/>
              </a:spcBef>
              <a:spcAft>
                <a:spcPts val="0"/>
              </a:spcAft>
              <a:buSzPts val="1400"/>
              <a:buChar char="•"/>
            </a:pPr>
            <a:r>
              <a:rPr lang="en-US" sz="1200">
                <a:latin typeface="Arial"/>
                <a:ea typeface="Arial"/>
                <a:cs typeface="Arial"/>
                <a:sym typeface="Arial"/>
              </a:rPr>
              <a:t>Then overlays concept says that whatever part you required, you load it and once the part is done, then you just unload it, means just pull it back and get the new part you required and run it. </a:t>
            </a:r>
            <a:endParaRPr b="1" sz="1200">
              <a:latin typeface="Arial"/>
              <a:ea typeface="Arial"/>
              <a:cs typeface="Arial"/>
              <a:sym typeface="Arial"/>
            </a:endParaRPr>
          </a:p>
          <a:p>
            <a:pPr indent="-317500" lvl="0" marL="457200" rtl="0" algn="just">
              <a:lnSpc>
                <a:spcPct val="90000"/>
              </a:lnSpc>
              <a:spcBef>
                <a:spcPts val="800"/>
              </a:spcBef>
              <a:spcAft>
                <a:spcPts val="0"/>
              </a:spcAft>
              <a:buSzPts val="1400"/>
              <a:buChar char="•"/>
            </a:pPr>
            <a:r>
              <a:rPr lang="en-US" sz="1200"/>
              <a:t>In memory management, overlays work in the following steps, such as:</a:t>
            </a:r>
            <a:endParaRPr sz="1200">
              <a:latin typeface="Arial"/>
              <a:ea typeface="Arial"/>
              <a:cs typeface="Arial"/>
              <a:sym typeface="Arial"/>
            </a:endParaRPr>
          </a:p>
          <a:p>
            <a:pPr indent="-317500" lvl="1" marL="914400" rtl="0" algn="just">
              <a:lnSpc>
                <a:spcPct val="90000"/>
              </a:lnSpc>
              <a:spcBef>
                <a:spcPts val="400"/>
              </a:spcBef>
              <a:spcAft>
                <a:spcPts val="0"/>
              </a:spcAft>
              <a:buSzPts val="1400"/>
              <a:buChar char="•"/>
            </a:pPr>
            <a:r>
              <a:rPr lang="en-US" sz="1200"/>
              <a:t>The programmer divided the program into many logical sections.</a:t>
            </a:r>
            <a:endParaRPr/>
          </a:p>
          <a:p>
            <a:pPr indent="-317500" lvl="1" marL="914400" rtl="0" algn="just">
              <a:lnSpc>
                <a:spcPct val="90000"/>
              </a:lnSpc>
              <a:spcBef>
                <a:spcPts val="400"/>
              </a:spcBef>
              <a:spcAft>
                <a:spcPts val="0"/>
              </a:spcAft>
              <a:buSzPts val="1400"/>
              <a:buChar char="•"/>
            </a:pPr>
            <a:r>
              <a:rPr lang="en-US" sz="1200"/>
              <a:t>A small portion of the program had to remain in memory at all times, but the remaining sections (or overlays) were loaded only when needed.</a:t>
            </a:r>
            <a:endParaRPr/>
          </a:p>
          <a:p>
            <a:pPr indent="-317500" lvl="1" marL="914400" rtl="0" algn="just">
              <a:lnSpc>
                <a:spcPct val="90000"/>
              </a:lnSpc>
              <a:spcBef>
                <a:spcPts val="400"/>
              </a:spcBef>
              <a:spcAft>
                <a:spcPts val="0"/>
              </a:spcAft>
              <a:buSzPts val="1400"/>
              <a:buChar char="•"/>
            </a:pPr>
            <a:r>
              <a:rPr lang="en-US" sz="1200"/>
              <a:t>The use of overlays allowed programmers to write programs much larger than physical memory, although memory usage depends on the programmer rather than the operating system.</a:t>
            </a:r>
            <a:endParaRPr/>
          </a:p>
          <a:p>
            <a:pPr indent="0" lvl="0" marL="139700" rtl="0" algn="just">
              <a:lnSpc>
                <a:spcPct val="90000"/>
              </a:lnSpc>
              <a:spcBef>
                <a:spcPts val="800"/>
              </a:spcBef>
              <a:spcAft>
                <a:spcPts val="0"/>
              </a:spcAft>
              <a:buSzPts val="1400"/>
              <a:buNone/>
            </a:pPr>
            <a:r>
              <a:t/>
            </a:r>
            <a:endParaRPr sz="1200"/>
          </a:p>
          <a:p>
            <a:pPr indent="-196850" lvl="0" marL="425450" rtl="0" algn="l">
              <a:lnSpc>
                <a:spcPct val="90000"/>
              </a:lnSpc>
              <a:spcBef>
                <a:spcPts val="800"/>
              </a:spcBef>
              <a:spcAft>
                <a:spcPts val="0"/>
              </a:spcAft>
              <a:buSzPts val="1400"/>
              <a:buNone/>
            </a:pPr>
            <a:r>
              <a:t/>
            </a:r>
            <a:endParaRPr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b="1" sz="1200"/>
          </a:p>
          <a:p>
            <a:pPr indent="0" lvl="0" marL="139700" rtl="0" algn="l">
              <a:lnSpc>
                <a:spcPct val="90000"/>
              </a:lnSpc>
              <a:spcBef>
                <a:spcPts val="800"/>
              </a:spcBef>
              <a:spcAft>
                <a:spcPts val="0"/>
              </a:spcAft>
              <a:buSzPts val="1400"/>
              <a:buNone/>
            </a:pPr>
            <a:br>
              <a:rPr lang="en-US"/>
            </a:br>
            <a:br>
              <a:rPr lang="en-US" sz="1200">
                <a:latin typeface="Arial"/>
                <a:ea typeface="Arial"/>
                <a:cs typeface="Arial"/>
                <a:sym typeface="Arial"/>
              </a:rPr>
            </a:b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b="1" sz="1200">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5"/>
          <p:cNvSpPr txBox="1"/>
          <p:nvPr>
            <p:ph type="title"/>
          </p:nvPr>
        </p:nvSpPr>
        <p:spPr>
          <a:xfrm>
            <a:off x="112456" y="144796"/>
            <a:ext cx="7886700" cy="367394"/>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Develop optimal code</a:t>
            </a:r>
            <a:endParaRPr b="1"/>
          </a:p>
        </p:txBody>
      </p:sp>
      <p:sp>
        <p:nvSpPr>
          <p:cNvPr id="376" name="Google Shape;376;p35"/>
          <p:cNvSpPr txBox="1"/>
          <p:nvPr>
            <p:ph idx="1" type="body"/>
          </p:nvPr>
        </p:nvSpPr>
        <p:spPr>
          <a:xfrm>
            <a:off x="1843" y="447444"/>
            <a:ext cx="8697859" cy="4010035"/>
          </a:xfrm>
          <a:prstGeom prst="rect">
            <a:avLst/>
          </a:prstGeom>
          <a:noFill/>
          <a:ln>
            <a:noFill/>
          </a:ln>
        </p:spPr>
        <p:txBody>
          <a:bodyPr anchorCtr="0" anchor="t" bIns="34275" lIns="68575" spcFirstLastPara="1" rIns="68575" wrap="square" tIns="34275">
            <a:noAutofit/>
          </a:bodyPr>
          <a:lstStyle/>
          <a:p>
            <a:pPr indent="0" lvl="0" marL="139700" rtl="0" algn="l">
              <a:lnSpc>
                <a:spcPct val="90000"/>
              </a:lnSpc>
              <a:spcBef>
                <a:spcPts val="800"/>
              </a:spcBef>
              <a:spcAft>
                <a:spcPts val="0"/>
              </a:spcAft>
              <a:buSzPts val="1400"/>
              <a:buNone/>
            </a:pPr>
            <a:r>
              <a:rPr b="1" lang="en-US" sz="1400">
                <a:latin typeface="Arial"/>
                <a:ea typeface="Arial"/>
                <a:cs typeface="Arial"/>
                <a:sym typeface="Arial"/>
              </a:rPr>
              <a:t>Memory overlay</a:t>
            </a:r>
            <a:endParaRPr sz="1200">
              <a:latin typeface="Arial"/>
              <a:ea typeface="Arial"/>
              <a:cs typeface="Arial"/>
              <a:sym typeface="Arial"/>
            </a:endParaRPr>
          </a:p>
          <a:p>
            <a:pPr indent="-317500" lvl="0" marL="457200" rtl="0" algn="just">
              <a:lnSpc>
                <a:spcPct val="90000"/>
              </a:lnSpc>
              <a:spcBef>
                <a:spcPts val="800"/>
              </a:spcBef>
              <a:spcAft>
                <a:spcPts val="0"/>
              </a:spcAft>
              <a:buSzPts val="1400"/>
              <a:buNone/>
            </a:pPr>
            <a:r>
              <a:rPr b="1" lang="en-US" sz="1200">
                <a:latin typeface="Arial"/>
                <a:ea typeface="Arial"/>
                <a:cs typeface="Arial"/>
                <a:sym typeface="Arial"/>
              </a:rPr>
              <a:t>Example of Overlays</a:t>
            </a:r>
            <a:endParaRPr/>
          </a:p>
          <a:p>
            <a:pPr indent="-285750" lvl="0" marL="425450" rtl="0" algn="just">
              <a:lnSpc>
                <a:spcPct val="90000"/>
              </a:lnSpc>
              <a:spcBef>
                <a:spcPts val="800"/>
              </a:spcBef>
              <a:spcAft>
                <a:spcPts val="0"/>
              </a:spcAft>
              <a:buSzPts val="1400"/>
              <a:buChar char="•"/>
            </a:pPr>
            <a:r>
              <a:rPr lang="en-US" sz="1200">
                <a:latin typeface="Arial"/>
                <a:ea typeface="Arial"/>
                <a:cs typeface="Arial"/>
                <a:sym typeface="Arial"/>
              </a:rPr>
              <a:t>The best example of overlays is assembler. </a:t>
            </a:r>
            <a:endParaRPr>
              <a:latin typeface="Arial"/>
              <a:ea typeface="Arial"/>
              <a:cs typeface="Arial"/>
              <a:sym typeface="Arial"/>
            </a:endParaRPr>
          </a:p>
          <a:p>
            <a:pPr indent="-285750" lvl="0" marL="425450" rtl="0" algn="just">
              <a:lnSpc>
                <a:spcPct val="90000"/>
              </a:lnSpc>
              <a:spcBef>
                <a:spcPts val="800"/>
              </a:spcBef>
              <a:spcAft>
                <a:spcPts val="0"/>
              </a:spcAft>
              <a:buSzPts val="1400"/>
              <a:buChar char="•"/>
            </a:pPr>
            <a:r>
              <a:rPr lang="en-US" sz="1200">
                <a:latin typeface="Arial"/>
                <a:ea typeface="Arial"/>
                <a:cs typeface="Arial"/>
                <a:sym typeface="Arial"/>
              </a:rPr>
              <a:t>Consider the assembler has 2 passes, 2 pass means at any time it will be doing only one thing, either the 1st pass or the 2nd pass.</a:t>
            </a:r>
            <a:endParaRPr>
              <a:latin typeface="Arial"/>
              <a:ea typeface="Arial"/>
              <a:cs typeface="Arial"/>
              <a:sym typeface="Arial"/>
            </a:endParaRPr>
          </a:p>
          <a:p>
            <a:pPr indent="-285750" lvl="0" marL="425450" rtl="0" algn="just">
              <a:lnSpc>
                <a:spcPct val="90000"/>
              </a:lnSpc>
              <a:spcBef>
                <a:spcPts val="800"/>
              </a:spcBef>
              <a:spcAft>
                <a:spcPts val="0"/>
              </a:spcAft>
              <a:buSzPts val="1400"/>
              <a:buChar char="•"/>
            </a:pPr>
            <a:r>
              <a:rPr lang="en-US" sz="1200">
                <a:latin typeface="Arial"/>
                <a:ea typeface="Arial"/>
                <a:cs typeface="Arial"/>
                <a:sym typeface="Arial"/>
              </a:rPr>
              <a:t>This means it will finish 1st pass first and then 2nd pass. </a:t>
            </a:r>
            <a:endParaRPr>
              <a:latin typeface="Arial"/>
              <a:ea typeface="Arial"/>
              <a:cs typeface="Arial"/>
              <a:sym typeface="Arial"/>
            </a:endParaRPr>
          </a:p>
          <a:p>
            <a:pPr indent="-285750" lvl="0" marL="425450" rtl="0" algn="just">
              <a:lnSpc>
                <a:spcPct val="90000"/>
              </a:lnSpc>
              <a:spcBef>
                <a:spcPts val="800"/>
              </a:spcBef>
              <a:spcAft>
                <a:spcPts val="0"/>
              </a:spcAft>
              <a:buSzPts val="1400"/>
              <a:buChar char="•"/>
            </a:pPr>
            <a:r>
              <a:rPr lang="en-US" sz="1200">
                <a:latin typeface="Arial"/>
                <a:ea typeface="Arial"/>
                <a:cs typeface="Arial"/>
                <a:sym typeface="Arial"/>
              </a:rPr>
              <a:t>Let's assume that the available main memory size is 150KB and the total code size is 200KB.</a:t>
            </a:r>
            <a:endParaRPr>
              <a:latin typeface="Arial"/>
              <a:ea typeface="Arial"/>
              <a:cs typeface="Arial"/>
              <a:sym typeface="Arial"/>
            </a:endParaRPr>
          </a:p>
          <a:p>
            <a:pPr indent="-317500" lvl="1" marL="914400" rtl="0" algn="just">
              <a:lnSpc>
                <a:spcPct val="90000"/>
              </a:lnSpc>
              <a:spcBef>
                <a:spcPts val="400"/>
              </a:spcBef>
              <a:spcAft>
                <a:spcPts val="0"/>
              </a:spcAft>
              <a:buSzPts val="1400"/>
              <a:buChar char="•"/>
            </a:pPr>
            <a:r>
              <a:rPr lang="en-US" sz="1200"/>
              <a:t>Pass 1.......................70KB  </a:t>
            </a:r>
            <a:endParaRPr sz="1200">
              <a:latin typeface="Arial"/>
              <a:ea typeface="Arial"/>
              <a:cs typeface="Arial"/>
              <a:sym typeface="Arial"/>
            </a:endParaRPr>
          </a:p>
          <a:p>
            <a:pPr indent="-317500" lvl="1" marL="914400" rtl="0" algn="just">
              <a:lnSpc>
                <a:spcPct val="90000"/>
              </a:lnSpc>
              <a:spcBef>
                <a:spcPts val="400"/>
              </a:spcBef>
              <a:spcAft>
                <a:spcPts val="0"/>
              </a:spcAft>
              <a:buSzPts val="1400"/>
              <a:buChar char="•"/>
            </a:pPr>
            <a:r>
              <a:rPr lang="en-US" sz="1200"/>
              <a:t>Pass 2.......................80KB  </a:t>
            </a:r>
            <a:endParaRPr/>
          </a:p>
          <a:p>
            <a:pPr indent="-317500" lvl="1" marL="914400" rtl="0" algn="just">
              <a:lnSpc>
                <a:spcPct val="90000"/>
              </a:lnSpc>
              <a:spcBef>
                <a:spcPts val="400"/>
              </a:spcBef>
              <a:spcAft>
                <a:spcPts val="0"/>
              </a:spcAft>
              <a:buSzPts val="1400"/>
              <a:buChar char="•"/>
            </a:pPr>
            <a:r>
              <a:rPr lang="en-US" sz="1200"/>
              <a:t>Symbol table............30KB  </a:t>
            </a:r>
            <a:endParaRPr/>
          </a:p>
          <a:p>
            <a:pPr indent="-317500" lvl="1" marL="914400" rtl="0" algn="just">
              <a:lnSpc>
                <a:spcPct val="90000"/>
              </a:lnSpc>
              <a:spcBef>
                <a:spcPts val="400"/>
              </a:spcBef>
              <a:spcAft>
                <a:spcPts val="0"/>
              </a:spcAft>
              <a:buSzPts val="1400"/>
              <a:buChar char="•"/>
            </a:pPr>
            <a:r>
              <a:rPr lang="en-US" sz="1200"/>
              <a:t>Common routine......20KB  </a:t>
            </a:r>
            <a:endParaRPr/>
          </a:p>
          <a:p>
            <a:pPr indent="-285750" lvl="0" marL="425450" rtl="0" algn="just">
              <a:lnSpc>
                <a:spcPct val="90000"/>
              </a:lnSpc>
              <a:spcBef>
                <a:spcPts val="800"/>
              </a:spcBef>
              <a:spcAft>
                <a:spcPts val="0"/>
              </a:spcAft>
              <a:buSzPts val="1400"/>
              <a:buChar char="•"/>
            </a:pPr>
            <a:r>
              <a:rPr lang="en-US" sz="1200"/>
              <a:t>As the total code size is 200KB and the main memory size is 150KB, it is impossible to use 2 passes together. </a:t>
            </a:r>
            <a:endParaRPr sz="1200">
              <a:latin typeface="Arial"/>
              <a:ea typeface="Arial"/>
              <a:cs typeface="Arial"/>
              <a:sym typeface="Arial"/>
            </a:endParaRPr>
          </a:p>
          <a:p>
            <a:pPr indent="-285750" lvl="0" marL="425450" rtl="0" algn="just">
              <a:lnSpc>
                <a:spcPct val="90000"/>
              </a:lnSpc>
              <a:spcBef>
                <a:spcPts val="800"/>
              </a:spcBef>
              <a:spcAft>
                <a:spcPts val="0"/>
              </a:spcAft>
              <a:buSzPts val="1400"/>
              <a:buChar char="•"/>
            </a:pPr>
            <a:r>
              <a:rPr lang="en-US" sz="1200"/>
              <a:t>So, in this case, we should go with the overlays technique.</a:t>
            </a:r>
            <a:endParaRPr sz="1200">
              <a:latin typeface="Arial"/>
              <a:ea typeface="Arial"/>
              <a:cs typeface="Arial"/>
              <a:sym typeface="Arial"/>
            </a:endParaRPr>
          </a:p>
          <a:p>
            <a:pPr indent="-88900" lvl="1" marL="914400" rtl="0" algn="just">
              <a:lnSpc>
                <a:spcPct val="90000"/>
              </a:lnSpc>
              <a:spcBef>
                <a:spcPts val="400"/>
              </a:spcBef>
              <a:spcAft>
                <a:spcPts val="0"/>
              </a:spcAft>
              <a:buSzPts val="1400"/>
              <a:buChar char="•"/>
            </a:pPr>
            <a:r>
              <a:rPr lang="en-US" sz="1200"/>
              <a:t> According to the overlay concept, only one pass will be used, and both the passes always need a symbol table and common routine.</a:t>
            </a:r>
            <a:endParaRPr/>
          </a:p>
          <a:p>
            <a:pPr indent="-88900" lvl="1" marL="914400" rtl="0" algn="just">
              <a:lnSpc>
                <a:spcPct val="90000"/>
              </a:lnSpc>
              <a:spcBef>
                <a:spcPts val="400"/>
              </a:spcBef>
              <a:spcAft>
                <a:spcPts val="0"/>
              </a:spcAft>
              <a:buSzPts val="1400"/>
              <a:buChar char="•"/>
            </a:pPr>
            <a:r>
              <a:rPr lang="en-US" sz="1200"/>
              <a:t> If the overlays driver is 10KB, what minimum partition size is required?</a:t>
            </a:r>
            <a:endParaRPr/>
          </a:p>
          <a:p>
            <a:pPr indent="-88900" lvl="1" marL="914400" rtl="0" algn="just">
              <a:lnSpc>
                <a:spcPct val="90000"/>
              </a:lnSpc>
              <a:spcBef>
                <a:spcPts val="400"/>
              </a:spcBef>
              <a:spcAft>
                <a:spcPts val="0"/>
              </a:spcAft>
              <a:buSzPts val="1400"/>
              <a:buChar char="•"/>
            </a:pPr>
            <a:r>
              <a:rPr lang="en-US" sz="1200"/>
              <a:t> For pass 1 total memory needed is = (70KB + 30KB + 20KB + 10KB) = 130KB.</a:t>
            </a:r>
            <a:endParaRPr/>
          </a:p>
          <a:p>
            <a:pPr indent="-88900" lvl="1" marL="914400" rtl="0" algn="just">
              <a:lnSpc>
                <a:spcPct val="90000"/>
              </a:lnSpc>
              <a:spcBef>
                <a:spcPts val="400"/>
              </a:spcBef>
              <a:spcAft>
                <a:spcPts val="0"/>
              </a:spcAft>
              <a:buSzPts val="1400"/>
              <a:buChar char="•"/>
            </a:pPr>
            <a:r>
              <a:rPr lang="en-US" sz="1200"/>
              <a:t> For pass 2 total memory needed is = (80KB + 30KB + 20KB + 10KB) = 140KB.</a:t>
            </a:r>
            <a:endParaRPr/>
          </a:p>
          <a:p>
            <a:pPr indent="-88900" lvl="1" marL="914400" rtl="0" algn="just">
              <a:lnSpc>
                <a:spcPct val="90000"/>
              </a:lnSpc>
              <a:spcBef>
                <a:spcPts val="400"/>
              </a:spcBef>
              <a:spcAft>
                <a:spcPts val="0"/>
              </a:spcAft>
              <a:buSzPts val="1400"/>
              <a:buChar char="•"/>
            </a:pPr>
            <a:r>
              <a:rPr lang="en-US" sz="1200"/>
              <a:t> So if we have a minimum 140KB size partition, we can run this code very easily.</a:t>
            </a:r>
            <a:endParaRPr/>
          </a:p>
          <a:p>
            <a:pPr indent="-285750" lvl="1" marL="882650" rtl="0" algn="just">
              <a:lnSpc>
                <a:spcPct val="90000"/>
              </a:lnSpc>
              <a:spcBef>
                <a:spcPts val="400"/>
              </a:spcBef>
              <a:spcAft>
                <a:spcPts val="0"/>
              </a:spcAft>
              <a:buSzPts val="1400"/>
              <a:buChar char="•"/>
            </a:pPr>
            <a:br>
              <a:rPr lang="en-US"/>
            </a:br>
            <a:endParaRPr/>
          </a:p>
          <a:p>
            <a:pPr indent="-317500" lvl="0" marL="457200" rtl="0" algn="just">
              <a:lnSpc>
                <a:spcPct val="90000"/>
              </a:lnSpc>
              <a:spcBef>
                <a:spcPts val="800"/>
              </a:spcBef>
              <a:spcAft>
                <a:spcPts val="0"/>
              </a:spcAft>
              <a:buSzPts val="1400"/>
              <a:buNone/>
            </a:pPr>
            <a:br>
              <a:rPr lang="en-US"/>
            </a:br>
            <a:endParaRPr>
              <a:latin typeface="Arial"/>
              <a:ea typeface="Arial"/>
              <a:cs typeface="Arial"/>
              <a:sym typeface="Arial"/>
            </a:endParaRPr>
          </a:p>
          <a:p>
            <a:pPr indent="-317500" lvl="0" marL="457200" rtl="0" algn="just">
              <a:lnSpc>
                <a:spcPct val="90000"/>
              </a:lnSpc>
              <a:spcBef>
                <a:spcPts val="800"/>
              </a:spcBef>
              <a:spcAft>
                <a:spcPts val="0"/>
              </a:spcAft>
              <a:buSzPts val="1400"/>
              <a:buNone/>
            </a:pPr>
            <a:r>
              <a:t/>
            </a:r>
            <a:endParaRPr b="1" sz="1200">
              <a:latin typeface="Arial"/>
              <a:ea typeface="Arial"/>
              <a:cs typeface="Arial"/>
              <a:sym typeface="Arial"/>
            </a:endParaRPr>
          </a:p>
          <a:p>
            <a:pPr indent="0" lvl="0" marL="139700" rtl="0" algn="just">
              <a:lnSpc>
                <a:spcPct val="90000"/>
              </a:lnSpc>
              <a:spcBef>
                <a:spcPts val="800"/>
              </a:spcBef>
              <a:spcAft>
                <a:spcPts val="0"/>
              </a:spcAft>
              <a:buSzPts val="1400"/>
              <a:buNone/>
            </a:pPr>
            <a:r>
              <a:t/>
            </a:r>
            <a:endParaRPr sz="1200">
              <a:latin typeface="Arial"/>
              <a:ea typeface="Arial"/>
              <a:cs typeface="Arial"/>
              <a:sym typeface="Arial"/>
            </a:endParaRPr>
          </a:p>
          <a:p>
            <a:pPr indent="-196850" lvl="0" marL="425450" rtl="0" algn="l">
              <a:lnSpc>
                <a:spcPct val="90000"/>
              </a:lnSpc>
              <a:spcBef>
                <a:spcPts val="800"/>
              </a:spcBef>
              <a:spcAft>
                <a:spcPts val="0"/>
              </a:spcAft>
              <a:buSzPts val="1400"/>
              <a:buNone/>
            </a:pPr>
            <a:r>
              <a:t/>
            </a:r>
            <a:endParaRPr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b="1" sz="1200">
              <a:latin typeface="Arial"/>
              <a:ea typeface="Arial"/>
              <a:cs typeface="Arial"/>
              <a:sym typeface="Arial"/>
            </a:endParaRPr>
          </a:p>
          <a:p>
            <a:pPr indent="0" lvl="0" marL="139700" rtl="0" algn="l">
              <a:lnSpc>
                <a:spcPct val="90000"/>
              </a:lnSpc>
              <a:spcBef>
                <a:spcPts val="800"/>
              </a:spcBef>
              <a:spcAft>
                <a:spcPts val="0"/>
              </a:spcAft>
              <a:buSzPts val="1400"/>
              <a:buNone/>
            </a:pPr>
            <a:br>
              <a:rPr lang="en-US"/>
            </a:br>
            <a:br>
              <a:rPr lang="en-US" sz="1200">
                <a:latin typeface="Arial"/>
                <a:ea typeface="Arial"/>
                <a:cs typeface="Arial"/>
                <a:sym typeface="Arial"/>
              </a:rPr>
            </a:b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b="1" sz="1200">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6"/>
          <p:cNvSpPr txBox="1"/>
          <p:nvPr>
            <p:ph type="title"/>
          </p:nvPr>
        </p:nvSpPr>
        <p:spPr>
          <a:xfrm>
            <a:off x="112456" y="144796"/>
            <a:ext cx="7886700" cy="367394"/>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Develop optimal code</a:t>
            </a:r>
            <a:endParaRPr b="1"/>
          </a:p>
        </p:txBody>
      </p:sp>
      <p:sp>
        <p:nvSpPr>
          <p:cNvPr id="382" name="Google Shape;382;p36"/>
          <p:cNvSpPr txBox="1"/>
          <p:nvPr>
            <p:ph idx="1" type="body"/>
          </p:nvPr>
        </p:nvSpPr>
        <p:spPr>
          <a:xfrm>
            <a:off x="287593" y="779283"/>
            <a:ext cx="8697859" cy="4010035"/>
          </a:xfrm>
          <a:prstGeom prst="rect">
            <a:avLst/>
          </a:prstGeom>
          <a:noFill/>
          <a:ln>
            <a:noFill/>
          </a:ln>
        </p:spPr>
        <p:txBody>
          <a:bodyPr anchorCtr="0" anchor="t" bIns="34275" lIns="68575" spcFirstLastPara="1" rIns="68575" wrap="square" tIns="34275">
            <a:noAutofit/>
          </a:bodyPr>
          <a:lstStyle/>
          <a:p>
            <a:pPr indent="0" lvl="0" marL="139700" rtl="0" algn="l">
              <a:lnSpc>
                <a:spcPct val="90000"/>
              </a:lnSpc>
              <a:spcBef>
                <a:spcPts val="800"/>
              </a:spcBef>
              <a:spcAft>
                <a:spcPts val="0"/>
              </a:spcAft>
              <a:buSzPts val="1400"/>
              <a:buNone/>
            </a:pPr>
            <a:r>
              <a:rPr b="1" lang="en-US" sz="1400">
                <a:latin typeface="Arial"/>
                <a:ea typeface="Arial"/>
                <a:cs typeface="Arial"/>
                <a:sym typeface="Arial"/>
              </a:rPr>
              <a:t>Memory overlay</a:t>
            </a:r>
            <a:endParaRPr sz="1200">
              <a:latin typeface="Arial"/>
              <a:ea typeface="Arial"/>
              <a:cs typeface="Arial"/>
              <a:sym typeface="Arial"/>
            </a:endParaRPr>
          </a:p>
          <a:p>
            <a:pPr indent="-317500" lvl="0" marL="457200" rtl="0" algn="just">
              <a:lnSpc>
                <a:spcPct val="90000"/>
              </a:lnSpc>
              <a:spcBef>
                <a:spcPts val="800"/>
              </a:spcBef>
              <a:spcAft>
                <a:spcPts val="0"/>
              </a:spcAft>
              <a:buSzPts val="1400"/>
              <a:buChar char="•"/>
            </a:pPr>
            <a:r>
              <a:rPr lang="en-US" sz="1200"/>
              <a:t>So overlay is a technique to run a program that is bigger than the size of the physical memory by keeping only those instructions and data that are needed at any given time.</a:t>
            </a:r>
            <a:endParaRPr b="1" sz="1200">
              <a:latin typeface="Arial"/>
              <a:ea typeface="Arial"/>
              <a:cs typeface="Arial"/>
              <a:sym typeface="Arial"/>
            </a:endParaRPr>
          </a:p>
          <a:p>
            <a:pPr indent="-317500" lvl="0" marL="457200" rtl="0" algn="just">
              <a:lnSpc>
                <a:spcPct val="90000"/>
              </a:lnSpc>
              <a:spcBef>
                <a:spcPts val="800"/>
              </a:spcBef>
              <a:spcAft>
                <a:spcPts val="0"/>
              </a:spcAft>
              <a:buSzPts val="1400"/>
              <a:buChar char="•"/>
            </a:pPr>
            <a:r>
              <a:rPr lang="en-US" sz="1200"/>
              <a:t>Divide the program into modules in such a way that not all modules need to be in the memory at the same time. </a:t>
            </a:r>
            <a:endParaRPr b="1" sz="1200">
              <a:latin typeface="Arial"/>
              <a:ea typeface="Arial"/>
              <a:cs typeface="Arial"/>
              <a:sym typeface="Arial"/>
            </a:endParaRPr>
          </a:p>
          <a:p>
            <a:pPr indent="0" lvl="0" marL="139700" rtl="0" algn="just">
              <a:lnSpc>
                <a:spcPct val="90000"/>
              </a:lnSpc>
              <a:spcBef>
                <a:spcPts val="800"/>
              </a:spcBef>
              <a:spcAft>
                <a:spcPts val="0"/>
              </a:spcAft>
              <a:buSzPts val="1400"/>
              <a:buNone/>
            </a:pPr>
            <a:r>
              <a:rPr b="1" lang="en-US" sz="1200"/>
              <a:t>Advantages:</a:t>
            </a:r>
            <a:endParaRPr/>
          </a:p>
          <a:p>
            <a:pPr indent="-317500" lvl="0" marL="457200" rtl="0" algn="l">
              <a:lnSpc>
                <a:spcPct val="90000"/>
              </a:lnSpc>
              <a:spcBef>
                <a:spcPts val="800"/>
              </a:spcBef>
              <a:spcAft>
                <a:spcPts val="0"/>
              </a:spcAft>
              <a:buClr>
                <a:schemeClr val="lt1"/>
              </a:buClr>
              <a:buSzPts val="1400"/>
              <a:buChar char="•"/>
            </a:pPr>
            <a:r>
              <a:rPr lang="en-US" sz="1200"/>
              <a:t>Reduce memory requirement</a:t>
            </a:r>
            <a:endParaRPr b="1" sz="1200"/>
          </a:p>
          <a:p>
            <a:pPr indent="-317500" lvl="0" marL="457200" rtl="0" algn="l">
              <a:lnSpc>
                <a:spcPct val="90000"/>
              </a:lnSpc>
              <a:spcBef>
                <a:spcPts val="800"/>
              </a:spcBef>
              <a:spcAft>
                <a:spcPts val="0"/>
              </a:spcAft>
              <a:buClr>
                <a:schemeClr val="lt1"/>
              </a:buClr>
              <a:buSzPts val="1400"/>
              <a:buChar char="•"/>
            </a:pPr>
            <a:r>
              <a:rPr lang="en-US" sz="1200"/>
              <a:t>Reduce time requirement</a:t>
            </a:r>
            <a:endParaRPr/>
          </a:p>
          <a:p>
            <a:pPr indent="0" lvl="0" marL="139700" rtl="0" algn="l">
              <a:lnSpc>
                <a:spcPct val="90000"/>
              </a:lnSpc>
              <a:spcBef>
                <a:spcPts val="800"/>
              </a:spcBef>
              <a:spcAft>
                <a:spcPts val="0"/>
              </a:spcAft>
              <a:buSzPts val="1400"/>
              <a:buNone/>
            </a:pPr>
            <a:r>
              <a:rPr b="1" lang="en-US" sz="1200"/>
              <a:t>Disadvantage :</a:t>
            </a:r>
            <a:endParaRPr sz="1200"/>
          </a:p>
          <a:p>
            <a:pPr indent="-317500" lvl="0" marL="457200" rtl="0" algn="l">
              <a:lnSpc>
                <a:spcPct val="90000"/>
              </a:lnSpc>
              <a:spcBef>
                <a:spcPts val="800"/>
              </a:spcBef>
              <a:spcAft>
                <a:spcPts val="0"/>
              </a:spcAft>
              <a:buClr>
                <a:schemeClr val="lt1"/>
              </a:buClr>
              <a:buSzPts val="1400"/>
              <a:buChar char="•"/>
            </a:pPr>
            <a:r>
              <a:rPr lang="en-US" sz="1200"/>
              <a:t>Overlap map must be specified by programmer</a:t>
            </a:r>
            <a:endParaRPr/>
          </a:p>
          <a:p>
            <a:pPr indent="-317500" lvl="0" marL="457200" rtl="0" algn="l">
              <a:lnSpc>
                <a:spcPct val="90000"/>
              </a:lnSpc>
              <a:spcBef>
                <a:spcPts val="800"/>
              </a:spcBef>
              <a:spcAft>
                <a:spcPts val="0"/>
              </a:spcAft>
              <a:buClr>
                <a:schemeClr val="lt1"/>
              </a:buClr>
              <a:buSzPts val="1400"/>
              <a:buChar char="•"/>
            </a:pPr>
            <a:r>
              <a:rPr lang="en-US" sz="1200"/>
              <a:t>Programmer must know memory requirement</a:t>
            </a:r>
            <a:endParaRPr/>
          </a:p>
          <a:p>
            <a:pPr indent="-317500" lvl="0" marL="457200" rtl="0" algn="l">
              <a:lnSpc>
                <a:spcPct val="90000"/>
              </a:lnSpc>
              <a:spcBef>
                <a:spcPts val="800"/>
              </a:spcBef>
              <a:spcAft>
                <a:spcPts val="0"/>
              </a:spcAft>
              <a:buClr>
                <a:schemeClr val="lt1"/>
              </a:buClr>
              <a:buSzPts val="1400"/>
              <a:buChar char="•"/>
            </a:pPr>
            <a:r>
              <a:rPr lang="en-US" sz="1200"/>
              <a:t>Overlapped module must be completely disjoint</a:t>
            </a:r>
            <a:endParaRPr/>
          </a:p>
          <a:p>
            <a:pPr indent="-317500" lvl="0" marL="457200" rtl="0" algn="l">
              <a:lnSpc>
                <a:spcPct val="90000"/>
              </a:lnSpc>
              <a:spcBef>
                <a:spcPts val="800"/>
              </a:spcBef>
              <a:spcAft>
                <a:spcPts val="0"/>
              </a:spcAft>
              <a:buClr>
                <a:schemeClr val="lt1"/>
              </a:buClr>
              <a:buSzPts val="1400"/>
              <a:buChar char="•"/>
            </a:pPr>
            <a:r>
              <a:rPr lang="en-US" sz="1200"/>
              <a:t>Programming design of overlays structure is complex and not possible in all cases</a:t>
            </a:r>
            <a:endParaRPr/>
          </a:p>
          <a:p>
            <a:pPr indent="-228600" lvl="0" marL="457200" rtl="0" algn="just">
              <a:lnSpc>
                <a:spcPct val="90000"/>
              </a:lnSpc>
              <a:spcBef>
                <a:spcPts val="800"/>
              </a:spcBef>
              <a:spcAft>
                <a:spcPts val="0"/>
              </a:spcAft>
              <a:buSzPts val="1400"/>
              <a:buNone/>
            </a:pPr>
            <a:r>
              <a:t/>
            </a:r>
            <a:endParaRPr b="1" sz="1200"/>
          </a:p>
          <a:p>
            <a:pPr indent="0" lvl="0" marL="139700" rtl="0" algn="just">
              <a:lnSpc>
                <a:spcPct val="90000"/>
              </a:lnSpc>
              <a:spcBef>
                <a:spcPts val="800"/>
              </a:spcBef>
              <a:spcAft>
                <a:spcPts val="0"/>
              </a:spcAft>
              <a:buSzPts val="1400"/>
              <a:buNone/>
            </a:pPr>
            <a:r>
              <a:t/>
            </a:r>
            <a:endParaRPr sz="1200">
              <a:latin typeface="Arial"/>
              <a:ea typeface="Arial"/>
              <a:cs typeface="Arial"/>
              <a:sym typeface="Arial"/>
            </a:endParaRPr>
          </a:p>
          <a:p>
            <a:pPr indent="-196850" lvl="0" marL="425450" rtl="0" algn="l">
              <a:lnSpc>
                <a:spcPct val="90000"/>
              </a:lnSpc>
              <a:spcBef>
                <a:spcPts val="800"/>
              </a:spcBef>
              <a:spcAft>
                <a:spcPts val="0"/>
              </a:spcAft>
              <a:buSzPts val="1400"/>
              <a:buNone/>
            </a:pPr>
            <a:r>
              <a:t/>
            </a:r>
            <a:endParaRPr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b="1" sz="1200">
              <a:latin typeface="Arial"/>
              <a:ea typeface="Arial"/>
              <a:cs typeface="Arial"/>
              <a:sym typeface="Arial"/>
            </a:endParaRPr>
          </a:p>
          <a:p>
            <a:pPr indent="0" lvl="0" marL="139700" rtl="0" algn="l">
              <a:lnSpc>
                <a:spcPct val="90000"/>
              </a:lnSpc>
              <a:spcBef>
                <a:spcPts val="800"/>
              </a:spcBef>
              <a:spcAft>
                <a:spcPts val="0"/>
              </a:spcAft>
              <a:buSzPts val="1400"/>
              <a:buNone/>
            </a:pPr>
            <a:br>
              <a:rPr lang="en-US"/>
            </a:br>
            <a:br>
              <a:rPr lang="en-US" sz="1200">
                <a:latin typeface="Arial"/>
                <a:ea typeface="Arial"/>
                <a:cs typeface="Arial"/>
                <a:sym typeface="Arial"/>
              </a:rPr>
            </a:b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b="1" sz="1200">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7"/>
          <p:cNvSpPr txBox="1"/>
          <p:nvPr>
            <p:ph idx="1" type="body"/>
          </p:nvPr>
        </p:nvSpPr>
        <p:spPr>
          <a:xfrm>
            <a:off x="211364" y="670720"/>
            <a:ext cx="8040914" cy="4424542"/>
          </a:xfrm>
          <a:prstGeom prst="rect">
            <a:avLst/>
          </a:prstGeom>
          <a:noFill/>
          <a:ln>
            <a:noFill/>
          </a:ln>
        </p:spPr>
        <p:txBody>
          <a:bodyPr anchorCtr="0" anchor="t" bIns="34275" lIns="68575" spcFirstLastPara="1" rIns="68575" wrap="square" tIns="34275">
            <a:noAutofit/>
          </a:bodyPr>
          <a:lstStyle/>
          <a:p>
            <a:pPr indent="0" lvl="0" marL="139700" rtl="0" algn="l">
              <a:lnSpc>
                <a:spcPct val="90000"/>
              </a:lnSpc>
              <a:spcBef>
                <a:spcPts val="800"/>
              </a:spcBef>
              <a:spcAft>
                <a:spcPts val="0"/>
              </a:spcAft>
              <a:buSzPts val="1400"/>
              <a:buNone/>
            </a:pPr>
            <a:r>
              <a:rPr b="1" lang="en-US" sz="1400">
                <a:latin typeface="Arial"/>
                <a:ea typeface="Arial"/>
                <a:cs typeface="Arial"/>
                <a:sym typeface="Arial"/>
              </a:rPr>
              <a:t>Structure Padding</a:t>
            </a:r>
            <a:endParaRPr sz="1400">
              <a:latin typeface="Arial"/>
              <a:ea typeface="Arial"/>
              <a:cs typeface="Arial"/>
              <a:sym typeface="Arial"/>
            </a:endParaRPr>
          </a:p>
          <a:p>
            <a:pPr indent="-317500" lvl="0" marL="457200" rtl="0" algn="l">
              <a:lnSpc>
                <a:spcPct val="90000"/>
              </a:lnSpc>
              <a:spcBef>
                <a:spcPts val="800"/>
              </a:spcBef>
              <a:spcAft>
                <a:spcPts val="0"/>
              </a:spcAft>
              <a:buClr>
                <a:schemeClr val="lt1"/>
              </a:buClr>
              <a:buSzPts val="1400"/>
              <a:buChar char="•"/>
            </a:pPr>
            <a:r>
              <a:rPr lang="en-US" sz="1100">
                <a:latin typeface="Arial"/>
                <a:ea typeface="Arial"/>
                <a:cs typeface="Arial"/>
                <a:sym typeface="Arial"/>
              </a:rPr>
              <a:t>Structure members are assigned to memory addresses in increasing order, with the first component starting at the beginning address of the structure name itself.</a:t>
            </a:r>
            <a:endParaRPr sz="1100">
              <a:latin typeface="Arial"/>
              <a:ea typeface="Arial"/>
              <a:cs typeface="Arial"/>
              <a:sym typeface="Arial"/>
            </a:endParaRPr>
          </a:p>
          <a:p>
            <a:pPr indent="-317500" lvl="0" marL="457200" rtl="0" algn="l">
              <a:lnSpc>
                <a:spcPct val="90000"/>
              </a:lnSpc>
              <a:spcBef>
                <a:spcPts val="800"/>
              </a:spcBef>
              <a:spcAft>
                <a:spcPts val="0"/>
              </a:spcAft>
              <a:buClr>
                <a:schemeClr val="lt1"/>
              </a:buClr>
              <a:buSzPts val="1400"/>
              <a:buChar char="•"/>
            </a:pPr>
            <a:r>
              <a:rPr lang="en-US" sz="1100">
                <a:latin typeface="Arial"/>
                <a:ea typeface="Arial"/>
                <a:cs typeface="Arial"/>
                <a:sym typeface="Arial"/>
              </a:rPr>
              <a:t>Structure padding is a concept in C that adds the one or more empty bytes between the memory addresses to align the data in memory.</a:t>
            </a:r>
            <a:endParaRPr/>
          </a:p>
          <a:p>
            <a:pPr indent="-317500" lvl="0" marL="457200" rtl="0" algn="just">
              <a:lnSpc>
                <a:spcPct val="90000"/>
              </a:lnSpc>
              <a:spcBef>
                <a:spcPts val="800"/>
              </a:spcBef>
              <a:spcAft>
                <a:spcPts val="0"/>
              </a:spcAft>
              <a:buSzPts val="1400"/>
              <a:buChar char="•"/>
            </a:pPr>
            <a:r>
              <a:rPr lang="en-US" sz="1100">
                <a:latin typeface="Arial"/>
                <a:ea typeface="Arial"/>
                <a:cs typeface="Arial"/>
                <a:sym typeface="Arial"/>
              </a:rPr>
              <a:t>The processor does not read 1 byte at a time. It reads 1 word at a time.</a:t>
            </a:r>
            <a:endParaRPr/>
          </a:p>
          <a:p>
            <a:pPr indent="-317500" lvl="0" marL="457200" rtl="0" algn="just">
              <a:lnSpc>
                <a:spcPct val="90000"/>
              </a:lnSpc>
              <a:spcBef>
                <a:spcPts val="800"/>
              </a:spcBef>
              <a:spcAft>
                <a:spcPts val="0"/>
              </a:spcAft>
              <a:buSzPts val="1400"/>
              <a:buChar char="•"/>
            </a:pPr>
            <a:r>
              <a:rPr b="1" lang="en-US" sz="1100">
                <a:latin typeface="Arial"/>
                <a:ea typeface="Arial"/>
                <a:cs typeface="Arial"/>
                <a:sym typeface="Arial"/>
              </a:rPr>
              <a:t>What does the 1 word mean?</a:t>
            </a:r>
            <a:endParaRPr sz="1100">
              <a:latin typeface="Arial"/>
              <a:ea typeface="Arial"/>
              <a:cs typeface="Arial"/>
              <a:sym typeface="Arial"/>
            </a:endParaRPr>
          </a:p>
          <a:p>
            <a:pPr indent="0" lvl="0" marL="139700" rtl="0" algn="just">
              <a:lnSpc>
                <a:spcPct val="90000"/>
              </a:lnSpc>
              <a:spcBef>
                <a:spcPts val="800"/>
              </a:spcBef>
              <a:spcAft>
                <a:spcPts val="0"/>
              </a:spcAft>
              <a:buSzPts val="1400"/>
              <a:buNone/>
            </a:pPr>
            <a:r>
              <a:rPr lang="en-US" sz="1100">
                <a:latin typeface="Arial"/>
                <a:ea typeface="Arial"/>
                <a:cs typeface="Arial"/>
                <a:sym typeface="Arial"/>
              </a:rPr>
              <a:t>If we have a </a:t>
            </a:r>
            <a:r>
              <a:rPr b="1" lang="en-US" sz="1100">
                <a:latin typeface="Arial"/>
                <a:ea typeface="Arial"/>
                <a:cs typeface="Arial"/>
                <a:sym typeface="Arial"/>
              </a:rPr>
              <a:t>32-bit processor</a:t>
            </a:r>
            <a:r>
              <a:rPr lang="en-US" sz="1100">
                <a:latin typeface="Arial"/>
                <a:ea typeface="Arial"/>
                <a:cs typeface="Arial"/>
                <a:sym typeface="Arial"/>
              </a:rPr>
              <a:t>, then the processor reads 4 bytes at a time </a:t>
            </a:r>
            <a:r>
              <a:rPr b="1" lang="en-US" sz="1100">
                <a:latin typeface="Arial"/>
                <a:ea typeface="Arial"/>
                <a:cs typeface="Arial"/>
                <a:sym typeface="Arial"/>
              </a:rPr>
              <a:t>1 word = 4 bytes.</a:t>
            </a:r>
            <a:endParaRPr sz="1100">
              <a:latin typeface="Arial"/>
              <a:ea typeface="Arial"/>
              <a:cs typeface="Arial"/>
              <a:sym typeface="Arial"/>
            </a:endParaRPr>
          </a:p>
          <a:p>
            <a:pPr indent="0" lvl="0" marL="139700" rtl="0" algn="just">
              <a:lnSpc>
                <a:spcPct val="90000"/>
              </a:lnSpc>
              <a:spcBef>
                <a:spcPts val="800"/>
              </a:spcBef>
              <a:spcAft>
                <a:spcPts val="0"/>
              </a:spcAft>
              <a:buSzPts val="1400"/>
              <a:buNone/>
            </a:pPr>
            <a:r>
              <a:rPr lang="en-US" sz="1100">
                <a:latin typeface="Arial"/>
                <a:ea typeface="Arial"/>
                <a:cs typeface="Arial"/>
                <a:sym typeface="Arial"/>
              </a:rPr>
              <a:t>If we have a </a:t>
            </a:r>
            <a:r>
              <a:rPr b="1" lang="en-US" sz="1100">
                <a:latin typeface="Arial"/>
                <a:ea typeface="Arial"/>
                <a:cs typeface="Arial"/>
                <a:sym typeface="Arial"/>
              </a:rPr>
              <a:t>64-bit processor</a:t>
            </a:r>
            <a:r>
              <a:rPr lang="en-US" sz="1100">
                <a:latin typeface="Arial"/>
                <a:ea typeface="Arial"/>
                <a:cs typeface="Arial"/>
                <a:sym typeface="Arial"/>
              </a:rPr>
              <a:t>, then the processor reads 8 bytes at a time, </a:t>
            </a:r>
            <a:r>
              <a:rPr b="1" lang="en-US" sz="1100">
                <a:latin typeface="Arial"/>
                <a:ea typeface="Arial"/>
                <a:cs typeface="Arial"/>
                <a:sym typeface="Arial"/>
              </a:rPr>
              <a:t>1 word = 8 bytes.</a:t>
            </a:r>
            <a:endParaRPr/>
          </a:p>
          <a:p>
            <a:pPr indent="-171450" lvl="0" marL="311150" rtl="0" algn="just">
              <a:lnSpc>
                <a:spcPct val="90000"/>
              </a:lnSpc>
              <a:spcBef>
                <a:spcPts val="800"/>
              </a:spcBef>
              <a:spcAft>
                <a:spcPts val="0"/>
              </a:spcAft>
              <a:buSzPts val="1400"/>
              <a:buChar char="•"/>
            </a:pPr>
            <a:r>
              <a:rPr lang="en-US" sz="1100"/>
              <a:t>As we know that structure occupies the contiguous block of memory as shown in diagram.</a:t>
            </a:r>
            <a:endParaRPr/>
          </a:p>
          <a:p>
            <a:pPr indent="-171450" lvl="0" marL="311150" rtl="0" algn="just">
              <a:lnSpc>
                <a:spcPct val="90000"/>
              </a:lnSpc>
              <a:spcBef>
                <a:spcPts val="800"/>
              </a:spcBef>
              <a:spcAft>
                <a:spcPts val="0"/>
              </a:spcAft>
              <a:buSzPts val="1400"/>
              <a:buChar char="•"/>
            </a:pPr>
            <a:r>
              <a:rPr lang="en-US" sz="1100">
                <a:latin typeface="Arial"/>
                <a:ea typeface="Arial"/>
                <a:cs typeface="Arial"/>
                <a:sym typeface="Arial"/>
              </a:rPr>
              <a:t>Consider the </a:t>
            </a:r>
            <a:r>
              <a:rPr b="1" lang="en-US" sz="1100">
                <a:latin typeface="Arial"/>
                <a:ea typeface="Arial"/>
                <a:cs typeface="Arial"/>
                <a:sym typeface="Arial"/>
              </a:rPr>
              <a:t>32 bit architecture:</a:t>
            </a:r>
            <a:endParaRPr/>
          </a:p>
          <a:p>
            <a:pPr indent="0" lvl="1" marL="596900" rtl="0" algn="just">
              <a:lnSpc>
                <a:spcPct val="90000"/>
              </a:lnSpc>
              <a:spcBef>
                <a:spcPts val="400"/>
              </a:spcBef>
              <a:spcAft>
                <a:spcPts val="0"/>
              </a:spcAft>
              <a:buSzPts val="1400"/>
              <a:buNone/>
            </a:pPr>
            <a:r>
              <a:rPr lang="en-US" sz="1100"/>
              <a:t>The problem is that in one CPU cycle we can access:</a:t>
            </a:r>
            <a:endParaRPr/>
          </a:p>
          <a:p>
            <a:pPr indent="-317500" lvl="2" marL="1371600" rtl="0" algn="just">
              <a:lnSpc>
                <a:spcPct val="90000"/>
              </a:lnSpc>
              <a:spcBef>
                <a:spcPts val="400"/>
              </a:spcBef>
              <a:spcAft>
                <a:spcPts val="0"/>
              </a:spcAft>
              <a:buSzPts val="1400"/>
              <a:buChar char="•"/>
            </a:pPr>
            <a:r>
              <a:rPr lang="en-US" sz="1100"/>
              <a:t>one byte of </a:t>
            </a:r>
            <a:r>
              <a:rPr b="1" lang="en-US" sz="1100"/>
              <a:t>char a</a:t>
            </a:r>
            <a:r>
              <a:rPr lang="en-US" sz="1100"/>
              <a:t>, </a:t>
            </a:r>
            <a:endParaRPr/>
          </a:p>
          <a:p>
            <a:pPr indent="-317500" lvl="2" marL="1371600" rtl="0" algn="just">
              <a:lnSpc>
                <a:spcPct val="90000"/>
              </a:lnSpc>
              <a:spcBef>
                <a:spcPts val="400"/>
              </a:spcBef>
              <a:spcAft>
                <a:spcPts val="0"/>
              </a:spcAft>
              <a:buSzPts val="1400"/>
              <a:buChar char="•"/>
            </a:pPr>
            <a:r>
              <a:rPr lang="en-US" sz="1100"/>
              <a:t>one byte of </a:t>
            </a:r>
            <a:r>
              <a:rPr b="1" lang="en-US" sz="1100"/>
              <a:t>char b</a:t>
            </a:r>
            <a:r>
              <a:rPr lang="en-US" sz="1100"/>
              <a:t>, </a:t>
            </a:r>
            <a:endParaRPr/>
          </a:p>
          <a:p>
            <a:pPr indent="-317500" lvl="2" marL="1371600" rtl="0" algn="just">
              <a:lnSpc>
                <a:spcPct val="90000"/>
              </a:lnSpc>
              <a:spcBef>
                <a:spcPts val="400"/>
              </a:spcBef>
              <a:spcAft>
                <a:spcPts val="0"/>
              </a:spcAft>
              <a:buSzPts val="1400"/>
              <a:buChar char="•"/>
            </a:pPr>
            <a:r>
              <a:rPr lang="en-US" sz="1100"/>
              <a:t>2 bytes of </a:t>
            </a:r>
            <a:r>
              <a:rPr b="1" lang="en-US" sz="1100"/>
              <a:t>int c</a:t>
            </a:r>
            <a:r>
              <a:rPr lang="en-US" sz="1100"/>
              <a:t>.</a:t>
            </a:r>
            <a:endParaRPr/>
          </a:p>
          <a:p>
            <a:pPr indent="0" lvl="2" marL="1054100" rtl="0" algn="just">
              <a:lnSpc>
                <a:spcPct val="90000"/>
              </a:lnSpc>
              <a:spcBef>
                <a:spcPts val="400"/>
              </a:spcBef>
              <a:spcAft>
                <a:spcPts val="0"/>
              </a:spcAft>
              <a:buSzPts val="1400"/>
              <a:buNone/>
            </a:pPr>
            <a:r>
              <a:t/>
            </a:r>
            <a:endParaRPr sz="1100"/>
          </a:p>
          <a:p>
            <a:pPr indent="-317500" lvl="0" marL="457200" rtl="0" algn="just">
              <a:lnSpc>
                <a:spcPct val="90000"/>
              </a:lnSpc>
              <a:spcBef>
                <a:spcPts val="800"/>
              </a:spcBef>
              <a:spcAft>
                <a:spcPts val="0"/>
              </a:spcAft>
              <a:buSzPts val="1400"/>
              <a:buChar char="•"/>
            </a:pPr>
            <a:r>
              <a:rPr lang="en-US" sz="1100"/>
              <a:t>We will not face any problem while accessing the </a:t>
            </a:r>
            <a:r>
              <a:rPr b="1" lang="en-US" sz="1100"/>
              <a:t>char a</a:t>
            </a:r>
            <a:r>
              <a:rPr lang="en-US" sz="1100"/>
              <a:t> and </a:t>
            </a:r>
            <a:r>
              <a:rPr b="1" lang="en-US" sz="1100"/>
              <a:t>char b</a:t>
            </a:r>
            <a:r>
              <a:rPr lang="en-US" sz="1100"/>
              <a:t> as both the variables can be accessed in </a:t>
            </a:r>
            <a:r>
              <a:rPr b="1" lang="en-US" sz="1100"/>
              <a:t>one CPU Cycle</a:t>
            </a:r>
            <a:r>
              <a:rPr lang="en-US" sz="1100"/>
              <a:t>.</a:t>
            </a:r>
            <a:endParaRPr/>
          </a:p>
          <a:p>
            <a:pPr indent="-171450" lvl="0" marL="311150" rtl="0" algn="l">
              <a:lnSpc>
                <a:spcPct val="90000"/>
              </a:lnSpc>
              <a:spcBef>
                <a:spcPts val="800"/>
              </a:spcBef>
              <a:spcAft>
                <a:spcPts val="0"/>
              </a:spcAft>
              <a:buSzPts val="1400"/>
              <a:buChar char="•"/>
            </a:pPr>
            <a:r>
              <a:rPr lang="en-US" sz="1100"/>
              <a:t>We will face the problem when we access the </a:t>
            </a:r>
            <a:r>
              <a:rPr b="1" lang="en-US" sz="1100"/>
              <a:t>int c</a:t>
            </a:r>
            <a:r>
              <a:rPr lang="en-US" sz="1100"/>
              <a:t> variable as </a:t>
            </a:r>
            <a:r>
              <a:rPr b="1" lang="en-US" sz="1100"/>
              <a:t>2 CPU cycles</a:t>
            </a:r>
            <a:r>
              <a:rPr lang="en-US" sz="1100"/>
              <a:t> are required to access the value of the 'c' variable.</a:t>
            </a:r>
            <a:endParaRPr/>
          </a:p>
          <a:p>
            <a:pPr indent="0" lvl="0" marL="139700" rtl="0" algn="just">
              <a:lnSpc>
                <a:spcPct val="90000"/>
              </a:lnSpc>
              <a:spcBef>
                <a:spcPts val="800"/>
              </a:spcBef>
              <a:spcAft>
                <a:spcPts val="0"/>
              </a:spcAft>
              <a:buSzPts val="1400"/>
              <a:buNone/>
            </a:pPr>
            <a:r>
              <a:t/>
            </a:r>
            <a:endParaRPr b="1" sz="1200">
              <a:latin typeface="Arial"/>
              <a:ea typeface="Arial"/>
              <a:cs typeface="Arial"/>
              <a:sym typeface="Arial"/>
            </a:endParaRPr>
          </a:p>
          <a:p>
            <a:pPr indent="0" lvl="0" marL="139700" rtl="0" algn="just">
              <a:lnSpc>
                <a:spcPct val="90000"/>
              </a:lnSpc>
              <a:spcBef>
                <a:spcPts val="800"/>
              </a:spcBef>
              <a:spcAft>
                <a:spcPts val="0"/>
              </a:spcAft>
              <a:buSzPts val="1400"/>
              <a:buNone/>
            </a:pPr>
            <a:br>
              <a:rPr lang="en-US" sz="1200"/>
            </a:br>
            <a:br>
              <a:rPr lang="en-US" sz="1200"/>
            </a:b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p:txBody>
      </p:sp>
      <p:sp>
        <p:nvSpPr>
          <p:cNvPr id="388" name="Google Shape;388;p37"/>
          <p:cNvSpPr txBox="1"/>
          <p:nvPr/>
        </p:nvSpPr>
        <p:spPr>
          <a:xfrm>
            <a:off x="156058" y="55545"/>
            <a:ext cx="7886700" cy="576915"/>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lt1"/>
              </a:buClr>
              <a:buSzPts val="1400"/>
              <a:buFont typeface="Helvetica Neue"/>
              <a:buNone/>
            </a:pPr>
            <a:r>
              <a:rPr b="1" i="0" lang="en-US" sz="3200" u="none" cap="none" strike="noStrike">
                <a:solidFill>
                  <a:srgbClr val="000000"/>
                </a:solidFill>
                <a:latin typeface="Helvetica Neue"/>
                <a:ea typeface="Helvetica Neue"/>
                <a:cs typeface="Helvetica Neue"/>
                <a:sym typeface="Helvetica Neue"/>
              </a:rPr>
              <a:t>Develop optimal code</a:t>
            </a:r>
            <a:r>
              <a:rPr b="1" i="0" lang="en-US" sz="3200" u="none" cap="none" strike="noStrike">
                <a:solidFill>
                  <a:srgbClr val="000000"/>
                </a:solidFill>
                <a:latin typeface="Arial"/>
                <a:ea typeface="Arial"/>
                <a:cs typeface="Arial"/>
                <a:sym typeface="Arial"/>
              </a:rPr>
              <a:t> </a:t>
            </a:r>
            <a:endParaRPr b="1" i="0" sz="3200" u="none" cap="none" strike="noStrike">
              <a:solidFill>
                <a:srgbClr val="000000"/>
              </a:solidFill>
              <a:latin typeface="Arial"/>
              <a:ea typeface="Arial"/>
              <a:cs typeface="Arial"/>
              <a:sym typeface="Arial"/>
            </a:endParaRPr>
          </a:p>
        </p:txBody>
      </p:sp>
      <p:pic>
        <p:nvPicPr>
          <p:cNvPr id="389" name="Google Shape;389;p37"/>
          <p:cNvPicPr preferRelativeResize="0"/>
          <p:nvPr/>
        </p:nvPicPr>
        <p:blipFill rotWithShape="1">
          <a:blip r:embed="rId3">
            <a:alphaModFix/>
          </a:blip>
          <a:srcRect b="0" l="0" r="0" t="0"/>
          <a:stretch/>
        </p:blipFill>
        <p:spPr>
          <a:xfrm>
            <a:off x="7114947" y="1732190"/>
            <a:ext cx="1608817" cy="980621"/>
          </a:xfrm>
          <a:prstGeom prst="rect">
            <a:avLst/>
          </a:prstGeom>
          <a:noFill/>
          <a:ln>
            <a:noFill/>
          </a:ln>
        </p:spPr>
      </p:pic>
      <p:graphicFrame>
        <p:nvGraphicFramePr>
          <p:cNvPr id="390" name="Google Shape;390;p37"/>
          <p:cNvGraphicFramePr/>
          <p:nvPr/>
        </p:nvGraphicFramePr>
        <p:xfrm>
          <a:off x="7112000" y="3057071"/>
          <a:ext cx="3000000" cy="3000000"/>
        </p:xfrm>
        <a:graphic>
          <a:graphicData uri="http://schemas.openxmlformats.org/drawingml/2006/table">
            <a:tbl>
              <a:tblPr bandRow="1" firstRow="1">
                <a:noFill/>
                <a:tableStyleId>{C0123827-5410-4645-8025-9E3AA859F507}</a:tableStyleId>
              </a:tblPr>
              <a:tblGrid>
                <a:gridCol w="268325"/>
                <a:gridCol w="268325"/>
                <a:gridCol w="268325"/>
                <a:gridCol w="268325"/>
                <a:gridCol w="268325"/>
                <a:gridCol w="268325"/>
              </a:tblGrid>
              <a:tr h="262750">
                <a:tc>
                  <a:txBody>
                    <a:bodyPr/>
                    <a:lstStyle/>
                    <a:p>
                      <a:pPr indent="0" lvl="0" marL="0" marR="0" rtl="0" algn="ctr">
                        <a:lnSpc>
                          <a:spcPct val="100000"/>
                        </a:lnSpc>
                        <a:spcBef>
                          <a:spcPts val="0"/>
                        </a:spcBef>
                        <a:spcAft>
                          <a:spcPts val="0"/>
                        </a:spcAft>
                        <a:buNone/>
                      </a:pPr>
                      <a:r>
                        <a:rPr b="0" lang="en-US" sz="1000" u="none" cap="none" strike="noStrike">
                          <a:latin typeface="Arial"/>
                          <a:ea typeface="Arial"/>
                          <a:cs typeface="Arial"/>
                          <a:sym typeface="Arial"/>
                        </a:rPr>
                        <a:t>0</a:t>
                      </a:r>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000"/>
                        <a:buFont typeface="Arial"/>
                        <a:buNone/>
                      </a:pPr>
                      <a:r>
                        <a:rPr b="0" lang="en-US" sz="1000" u="none" cap="none" strike="noStrike">
                          <a:latin typeface="Arial"/>
                          <a:ea typeface="Arial"/>
                          <a:cs typeface="Arial"/>
                          <a:sym typeface="Arial"/>
                        </a:rPr>
                        <a:t>1</a:t>
                      </a:r>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000"/>
                        <a:buFont typeface="Arial"/>
                        <a:buNone/>
                      </a:pPr>
                      <a:r>
                        <a:rPr b="0" lang="en-US" sz="1000" u="none" cap="none" strike="noStrike">
                          <a:latin typeface="Arial"/>
                          <a:ea typeface="Arial"/>
                          <a:cs typeface="Arial"/>
                          <a:sym typeface="Arial"/>
                        </a:rPr>
                        <a:t>2</a:t>
                      </a:r>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000"/>
                        <a:buFont typeface="Arial"/>
                        <a:buNone/>
                      </a:pPr>
                      <a:r>
                        <a:rPr b="0" lang="en-US" sz="1000" u="none" cap="none" strike="noStrike">
                          <a:latin typeface="Arial"/>
                          <a:ea typeface="Arial"/>
                          <a:cs typeface="Arial"/>
                          <a:sym typeface="Arial"/>
                        </a:rPr>
                        <a:t>3</a:t>
                      </a:r>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000"/>
                        <a:buFont typeface="Arial"/>
                        <a:buNone/>
                      </a:pPr>
                      <a:r>
                        <a:rPr b="0" lang="en-US" sz="1000" u="none" cap="none" strike="noStrike">
                          <a:latin typeface="Arial"/>
                          <a:ea typeface="Arial"/>
                          <a:cs typeface="Arial"/>
                          <a:sym typeface="Arial"/>
                        </a:rPr>
                        <a:t>4</a:t>
                      </a:r>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000"/>
                        <a:buFont typeface="Arial"/>
                        <a:buNone/>
                      </a:pPr>
                      <a:r>
                        <a:rPr b="0" lang="en-US" sz="1000" u="none" cap="none" strike="noStrike">
                          <a:latin typeface="Arial"/>
                          <a:ea typeface="Arial"/>
                          <a:cs typeface="Arial"/>
                          <a:sym typeface="Arial"/>
                        </a:rPr>
                        <a:t>5</a:t>
                      </a:r>
                      <a:endParaRPr/>
                    </a:p>
                  </a:txBody>
                  <a:tcPr marT="45725" marB="45725" marR="91450" marL="91450" anchor="ctr"/>
                </a:tc>
              </a:tr>
              <a:tr h="262725">
                <a:tc>
                  <a:txBody>
                    <a:bodyPr/>
                    <a:lstStyle/>
                    <a:p>
                      <a:pPr indent="0" lvl="0" marL="0" marR="0" rtl="0" algn="ctr">
                        <a:lnSpc>
                          <a:spcPct val="100000"/>
                        </a:lnSpc>
                        <a:spcBef>
                          <a:spcPts val="0"/>
                        </a:spcBef>
                        <a:spcAft>
                          <a:spcPts val="0"/>
                        </a:spcAft>
                        <a:buClr>
                          <a:srgbClr val="000000"/>
                        </a:buClr>
                        <a:buSzPts val="1000"/>
                        <a:buFont typeface="Arial"/>
                        <a:buNone/>
                      </a:pPr>
                      <a:r>
                        <a:rPr b="0" lang="en-US" sz="1000" u="none" cap="none" strike="noStrike">
                          <a:latin typeface="Arial"/>
                          <a:ea typeface="Arial"/>
                          <a:cs typeface="Arial"/>
                          <a:sym typeface="Arial"/>
                        </a:rPr>
                        <a:t>a</a:t>
                      </a:r>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000"/>
                        <a:buFont typeface="Arial"/>
                        <a:buNone/>
                      </a:pPr>
                      <a:r>
                        <a:rPr b="0" lang="en-US" sz="1000" u="none" cap="none" strike="noStrike">
                          <a:latin typeface="Arial"/>
                          <a:ea typeface="Arial"/>
                          <a:cs typeface="Arial"/>
                          <a:sym typeface="Arial"/>
                        </a:rPr>
                        <a:t>b</a:t>
                      </a:r>
                      <a:endParaRPr/>
                    </a:p>
                  </a:txBody>
                  <a:tcPr marT="45725" marB="45725" marR="91450" marL="91450" anchor="ctr"/>
                </a:tc>
                <a:tc gridSpan="4">
                  <a:txBody>
                    <a:bodyPr/>
                    <a:lstStyle/>
                    <a:p>
                      <a:pPr indent="0" lvl="0" marL="0" marR="0" rtl="0" algn="ctr">
                        <a:lnSpc>
                          <a:spcPct val="100000"/>
                        </a:lnSpc>
                        <a:spcBef>
                          <a:spcPts val="0"/>
                        </a:spcBef>
                        <a:spcAft>
                          <a:spcPts val="0"/>
                        </a:spcAft>
                        <a:buClr>
                          <a:srgbClr val="000000"/>
                        </a:buClr>
                        <a:buSzPts val="1000"/>
                        <a:buFont typeface="Arial"/>
                        <a:buNone/>
                      </a:pPr>
                      <a:r>
                        <a:rPr b="0" lang="en-US" sz="1000" u="none" cap="none" strike="noStrike">
                          <a:latin typeface="Arial"/>
                          <a:ea typeface="Arial"/>
                          <a:cs typeface="Arial"/>
                          <a:sym typeface="Arial"/>
                        </a:rPr>
                        <a:t>c</a:t>
                      </a:r>
                      <a:endParaRPr sz="1400" u="none" cap="none" strike="noStrike"/>
                    </a:p>
                  </a:txBody>
                  <a:tcPr marT="45725" marB="45725" marR="91450" marL="91450" anchor="ctr"/>
                </a:tc>
                <a:tc hMerge="1"/>
                <a:tc hMerge="1"/>
                <a:tc hMerge="1"/>
              </a:tr>
            </a:tbl>
          </a:graphicData>
        </a:graphic>
      </p:graphicFrame>
      <p:sp>
        <p:nvSpPr>
          <p:cNvPr id="391" name="Google Shape;391;p37"/>
          <p:cNvSpPr/>
          <p:nvPr/>
        </p:nvSpPr>
        <p:spPr>
          <a:xfrm>
            <a:off x="6885214" y="1651000"/>
            <a:ext cx="2022928" cy="2059214"/>
          </a:xfrm>
          <a:prstGeom prst="roundRect">
            <a:avLst>
              <a:gd fmla="val 16667" name="adj"/>
            </a:avLst>
          </a:prstGeom>
          <a:noFill/>
          <a:ln cap="flat" cmpd="sng" w="127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92" name="Google Shape;392;p37"/>
          <p:cNvSpPr txBox="1"/>
          <p:nvPr/>
        </p:nvSpPr>
        <p:spPr>
          <a:xfrm>
            <a:off x="7774213" y="2748642"/>
            <a:ext cx="1161142"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Size = 6 bytes</a:t>
            </a:r>
            <a:endParaRPr/>
          </a:p>
        </p:txBody>
      </p:sp>
      <p:sp>
        <p:nvSpPr>
          <p:cNvPr id="393" name="Google Shape;393;p37"/>
          <p:cNvSpPr/>
          <p:nvPr/>
        </p:nvSpPr>
        <p:spPr>
          <a:xfrm>
            <a:off x="7393214" y="2748643"/>
            <a:ext cx="154214" cy="244928"/>
          </a:xfrm>
          <a:prstGeom prst="down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8"/>
          <p:cNvSpPr txBox="1"/>
          <p:nvPr>
            <p:ph idx="1" type="body"/>
          </p:nvPr>
        </p:nvSpPr>
        <p:spPr>
          <a:xfrm>
            <a:off x="265793" y="616291"/>
            <a:ext cx="6671127" cy="4333828"/>
          </a:xfrm>
          <a:prstGeom prst="rect">
            <a:avLst/>
          </a:prstGeom>
          <a:noFill/>
          <a:ln>
            <a:noFill/>
          </a:ln>
        </p:spPr>
        <p:txBody>
          <a:bodyPr anchorCtr="0" anchor="t" bIns="34275" lIns="68575" spcFirstLastPara="1" rIns="68575" wrap="square" tIns="34275">
            <a:noAutofit/>
          </a:bodyPr>
          <a:lstStyle/>
          <a:p>
            <a:pPr indent="0" lvl="0" marL="139700" rtl="0" algn="l">
              <a:lnSpc>
                <a:spcPct val="90000"/>
              </a:lnSpc>
              <a:spcBef>
                <a:spcPts val="800"/>
              </a:spcBef>
              <a:spcAft>
                <a:spcPts val="0"/>
              </a:spcAft>
              <a:buSzPts val="1400"/>
              <a:buNone/>
            </a:pPr>
            <a:r>
              <a:rPr b="1" lang="en-US" sz="1400">
                <a:latin typeface="Arial"/>
                <a:ea typeface="Arial"/>
                <a:cs typeface="Arial"/>
                <a:sym typeface="Arial"/>
              </a:rPr>
              <a:t>Structure Padding</a:t>
            </a:r>
            <a:endParaRPr sz="1400"/>
          </a:p>
          <a:p>
            <a:pPr indent="-317500" lvl="0" marL="457200" rtl="0" algn="l">
              <a:lnSpc>
                <a:spcPct val="90000"/>
              </a:lnSpc>
              <a:spcBef>
                <a:spcPts val="800"/>
              </a:spcBef>
              <a:spcAft>
                <a:spcPts val="0"/>
              </a:spcAft>
              <a:buClr>
                <a:schemeClr val="lt1"/>
              </a:buClr>
              <a:buSzPts val="1400"/>
              <a:buChar char="•"/>
            </a:pPr>
            <a:r>
              <a:rPr lang="en-US" sz="1200">
                <a:latin typeface="Arial"/>
                <a:ea typeface="Arial"/>
                <a:cs typeface="Arial"/>
                <a:sym typeface="Arial"/>
              </a:rPr>
              <a:t>Suppose we only want to access the variable 'c', which requires two cycles. </a:t>
            </a:r>
            <a:endParaRPr/>
          </a:p>
          <a:p>
            <a:pPr indent="-317500" lvl="0" marL="457200" rtl="0" algn="l">
              <a:lnSpc>
                <a:spcPct val="90000"/>
              </a:lnSpc>
              <a:spcBef>
                <a:spcPts val="800"/>
              </a:spcBef>
              <a:spcAft>
                <a:spcPts val="0"/>
              </a:spcAft>
              <a:buClr>
                <a:schemeClr val="lt1"/>
              </a:buClr>
              <a:buSzPts val="1400"/>
              <a:buChar char="•"/>
            </a:pPr>
            <a:r>
              <a:rPr lang="en-US" sz="1200">
                <a:latin typeface="Arial"/>
                <a:ea typeface="Arial"/>
                <a:cs typeface="Arial"/>
                <a:sym typeface="Arial"/>
              </a:rPr>
              <a:t>The variable 'c' is of 4 bytes, so it can be accessed in one cycle also, but in this scenario, it is utilizing 2 cycles. </a:t>
            </a:r>
            <a:endParaRPr/>
          </a:p>
          <a:p>
            <a:pPr indent="-317500" lvl="0" marL="457200" rtl="0" algn="l">
              <a:lnSpc>
                <a:spcPct val="90000"/>
              </a:lnSpc>
              <a:spcBef>
                <a:spcPts val="800"/>
              </a:spcBef>
              <a:spcAft>
                <a:spcPts val="0"/>
              </a:spcAft>
              <a:buClr>
                <a:schemeClr val="lt1"/>
              </a:buClr>
              <a:buSzPts val="1400"/>
              <a:buChar char="•"/>
            </a:pPr>
            <a:r>
              <a:rPr lang="en-US" sz="1200">
                <a:latin typeface="Arial"/>
                <a:ea typeface="Arial"/>
                <a:cs typeface="Arial"/>
                <a:sym typeface="Arial"/>
              </a:rPr>
              <a:t>This is an unnecessary wastage of CPU cycles.</a:t>
            </a:r>
            <a:endParaRPr/>
          </a:p>
          <a:p>
            <a:pPr indent="-317500" lvl="0" marL="457200" rtl="0" algn="l">
              <a:lnSpc>
                <a:spcPct val="90000"/>
              </a:lnSpc>
              <a:spcBef>
                <a:spcPts val="800"/>
              </a:spcBef>
              <a:spcAft>
                <a:spcPts val="0"/>
              </a:spcAft>
              <a:buClr>
                <a:schemeClr val="lt1"/>
              </a:buClr>
              <a:buSzPts val="1400"/>
              <a:buChar char="•"/>
            </a:pPr>
            <a:r>
              <a:rPr lang="en-US" sz="1200">
                <a:latin typeface="Arial"/>
                <a:ea typeface="Arial"/>
                <a:cs typeface="Arial"/>
                <a:sym typeface="Arial"/>
              </a:rPr>
              <a:t>Due to this reason, the structure padding concept was introduced to save the number of CPU cycles.</a:t>
            </a:r>
            <a:endParaRPr/>
          </a:p>
          <a:p>
            <a:pPr indent="-317500" lvl="0" marL="457200" rtl="0" algn="just">
              <a:lnSpc>
                <a:spcPct val="90000"/>
              </a:lnSpc>
              <a:spcBef>
                <a:spcPts val="800"/>
              </a:spcBef>
              <a:spcAft>
                <a:spcPts val="0"/>
              </a:spcAft>
              <a:buSzPts val="1400"/>
              <a:buChar char="•"/>
            </a:pPr>
            <a:r>
              <a:rPr b="1" lang="en-US" sz="1200">
                <a:latin typeface="Arial"/>
                <a:ea typeface="Arial"/>
                <a:cs typeface="Arial"/>
                <a:sym typeface="Arial"/>
              </a:rPr>
              <a:t>How is structure padding done?</a:t>
            </a:r>
            <a:endParaRPr/>
          </a:p>
          <a:p>
            <a:pPr indent="0" lvl="0" marL="139700" rtl="0" algn="l">
              <a:lnSpc>
                <a:spcPct val="90000"/>
              </a:lnSpc>
              <a:spcBef>
                <a:spcPts val="800"/>
              </a:spcBef>
              <a:spcAft>
                <a:spcPts val="0"/>
              </a:spcAft>
              <a:buSzPts val="1400"/>
              <a:buNone/>
            </a:pPr>
            <a:r>
              <a:rPr lang="en-US" sz="1200"/>
              <a:t>To achieve the structure padding, an empty row is created on the left, as shown in the diagram.</a:t>
            </a:r>
            <a:endParaRPr sz="1200">
              <a:latin typeface="Arial"/>
              <a:ea typeface="Arial"/>
              <a:cs typeface="Arial"/>
              <a:sym typeface="Arial"/>
            </a:endParaRPr>
          </a:p>
          <a:p>
            <a:pPr indent="0" lvl="0" marL="139700" rtl="0" algn="l">
              <a:lnSpc>
                <a:spcPct val="90000"/>
              </a:lnSpc>
              <a:spcBef>
                <a:spcPts val="800"/>
              </a:spcBef>
              <a:spcAft>
                <a:spcPts val="0"/>
              </a:spcAft>
              <a:buSzPts val="1400"/>
              <a:buNone/>
            </a:pPr>
            <a:r>
              <a:rPr lang="en-US" sz="1200"/>
              <a:t>The two bytes which are occupied by the 'c' variable on the left are shifted to the right. </a:t>
            </a:r>
            <a:endParaRPr/>
          </a:p>
          <a:p>
            <a:pPr indent="0" lvl="0" marL="139700" rtl="0" algn="l">
              <a:lnSpc>
                <a:spcPct val="90000"/>
              </a:lnSpc>
              <a:spcBef>
                <a:spcPts val="800"/>
              </a:spcBef>
              <a:spcAft>
                <a:spcPts val="0"/>
              </a:spcAft>
              <a:buSzPts val="1400"/>
              <a:buNone/>
            </a:pPr>
            <a:r>
              <a:rPr lang="en-US" sz="1200"/>
              <a:t>So, all the four bytes of 'c' variable are on the right. </a:t>
            </a:r>
            <a:endParaRPr/>
          </a:p>
          <a:p>
            <a:pPr indent="0" lvl="0" marL="139700" rtl="0" algn="l">
              <a:lnSpc>
                <a:spcPct val="90000"/>
              </a:lnSpc>
              <a:spcBef>
                <a:spcPts val="800"/>
              </a:spcBef>
              <a:spcAft>
                <a:spcPts val="0"/>
              </a:spcAft>
              <a:buSzPts val="1400"/>
              <a:buNone/>
            </a:pPr>
            <a:r>
              <a:rPr lang="en-US" sz="1200"/>
              <a:t>Now, the 'c' variable can be accessed in a single CPU cycle. </a:t>
            </a:r>
            <a:endParaRPr/>
          </a:p>
          <a:p>
            <a:pPr indent="0" lvl="0" marL="139700" rtl="0" algn="l">
              <a:lnSpc>
                <a:spcPct val="90000"/>
              </a:lnSpc>
              <a:spcBef>
                <a:spcPts val="800"/>
              </a:spcBef>
              <a:spcAft>
                <a:spcPts val="0"/>
              </a:spcAft>
              <a:buSzPts val="1400"/>
              <a:buNone/>
            </a:pPr>
            <a:r>
              <a:rPr lang="en-US" sz="1200"/>
              <a:t>After structure padding, the total memory occupied by the structure is 8 bytes (1 byte+1 byte+2 bytes+4 bytes).</a:t>
            </a:r>
            <a:endParaRPr/>
          </a:p>
          <a:p>
            <a:pPr indent="0" lvl="0" marL="139700" rtl="0" algn="l">
              <a:lnSpc>
                <a:spcPct val="90000"/>
              </a:lnSpc>
              <a:spcBef>
                <a:spcPts val="800"/>
              </a:spcBef>
              <a:spcAft>
                <a:spcPts val="0"/>
              </a:spcAft>
              <a:buSzPts val="1400"/>
              <a:buNone/>
            </a:pPr>
            <a:r>
              <a:rPr lang="en-US" sz="1200"/>
              <a:t>Although the memory is wasted in this case, the variable can be accessed within a single cycle.</a:t>
            </a:r>
            <a:endParaRPr/>
          </a:p>
          <a:p>
            <a:pPr indent="0" lvl="0" marL="139700" rtl="0" algn="l">
              <a:lnSpc>
                <a:spcPct val="90000"/>
              </a:lnSpc>
              <a:spcBef>
                <a:spcPts val="800"/>
              </a:spcBef>
              <a:spcAft>
                <a:spcPts val="0"/>
              </a:spcAft>
              <a:buSzPts val="1400"/>
              <a:buNone/>
            </a:pPr>
            <a:br>
              <a:rPr lang="en-US" sz="1200"/>
            </a:br>
            <a:endParaRPr sz="1200">
              <a:latin typeface="Arial"/>
              <a:ea typeface="Arial"/>
              <a:cs typeface="Arial"/>
              <a:sym typeface="Arial"/>
            </a:endParaRPr>
          </a:p>
        </p:txBody>
      </p:sp>
      <p:sp>
        <p:nvSpPr>
          <p:cNvPr id="399" name="Google Shape;399;p38"/>
          <p:cNvSpPr txBox="1"/>
          <p:nvPr/>
        </p:nvSpPr>
        <p:spPr>
          <a:xfrm>
            <a:off x="211364" y="92416"/>
            <a:ext cx="7886700" cy="576915"/>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lt1"/>
              </a:buClr>
              <a:buSzPts val="1400"/>
              <a:buFont typeface="Helvetica Neue"/>
              <a:buNone/>
            </a:pPr>
            <a:r>
              <a:rPr b="1" i="0" lang="en-US" sz="3200" u="none" cap="none" strike="noStrike">
                <a:solidFill>
                  <a:srgbClr val="000000"/>
                </a:solidFill>
                <a:latin typeface="Helvetica Neue"/>
                <a:ea typeface="Helvetica Neue"/>
                <a:cs typeface="Helvetica Neue"/>
                <a:sym typeface="Helvetica Neue"/>
              </a:rPr>
              <a:t>Develop optimal code</a:t>
            </a:r>
            <a:endParaRPr b="0" i="0" sz="3200" u="none" cap="none" strike="noStrike">
              <a:solidFill>
                <a:srgbClr val="000000"/>
              </a:solidFill>
              <a:latin typeface="Helvetica Neue"/>
              <a:ea typeface="Helvetica Neue"/>
              <a:cs typeface="Helvetica Neue"/>
              <a:sym typeface="Helvetica Neue"/>
            </a:endParaRPr>
          </a:p>
        </p:txBody>
      </p:sp>
      <p:pic>
        <p:nvPicPr>
          <p:cNvPr id="400" name="Google Shape;400;p38"/>
          <p:cNvPicPr preferRelativeResize="0"/>
          <p:nvPr/>
        </p:nvPicPr>
        <p:blipFill rotWithShape="1">
          <a:blip r:embed="rId3">
            <a:alphaModFix/>
          </a:blip>
          <a:srcRect b="0" l="0" r="0" t="0"/>
          <a:stretch/>
        </p:blipFill>
        <p:spPr>
          <a:xfrm>
            <a:off x="7396160" y="924832"/>
            <a:ext cx="1318531" cy="799193"/>
          </a:xfrm>
          <a:prstGeom prst="rect">
            <a:avLst/>
          </a:prstGeom>
          <a:noFill/>
          <a:ln>
            <a:noFill/>
          </a:ln>
        </p:spPr>
      </p:pic>
      <p:graphicFrame>
        <p:nvGraphicFramePr>
          <p:cNvPr id="401" name="Google Shape;401;p38"/>
          <p:cNvGraphicFramePr/>
          <p:nvPr/>
        </p:nvGraphicFramePr>
        <p:xfrm>
          <a:off x="7066642" y="2059214"/>
          <a:ext cx="3000000" cy="3000000"/>
        </p:xfrm>
        <a:graphic>
          <a:graphicData uri="http://schemas.openxmlformats.org/drawingml/2006/table">
            <a:tbl>
              <a:tblPr bandRow="1" firstRow="1">
                <a:noFill/>
                <a:tableStyleId>{C0123827-5410-4645-8025-9E3AA859F507}</a:tableStyleId>
              </a:tblPr>
              <a:tblGrid>
                <a:gridCol w="237775"/>
                <a:gridCol w="237775"/>
                <a:gridCol w="237775"/>
                <a:gridCol w="237775"/>
                <a:gridCol w="237775"/>
                <a:gridCol w="237775"/>
                <a:gridCol w="237775"/>
                <a:gridCol w="237775"/>
              </a:tblGrid>
              <a:tr h="303075">
                <a:tc>
                  <a:txBody>
                    <a:bodyPr/>
                    <a:lstStyle/>
                    <a:p>
                      <a:pPr indent="0" lvl="0" marL="0" marR="0" rtl="0" algn="ctr">
                        <a:lnSpc>
                          <a:spcPct val="100000"/>
                        </a:lnSpc>
                        <a:spcBef>
                          <a:spcPts val="0"/>
                        </a:spcBef>
                        <a:spcAft>
                          <a:spcPts val="0"/>
                        </a:spcAft>
                        <a:buNone/>
                      </a:pPr>
                      <a:r>
                        <a:rPr b="0" lang="en-US" sz="1000" u="none" cap="none" strike="noStrike">
                          <a:latin typeface="Arial"/>
                          <a:ea typeface="Arial"/>
                          <a:cs typeface="Arial"/>
                          <a:sym typeface="Arial"/>
                        </a:rPr>
                        <a:t>0</a:t>
                      </a:r>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000"/>
                        <a:buFont typeface="Arial"/>
                        <a:buNone/>
                      </a:pPr>
                      <a:r>
                        <a:rPr b="0" lang="en-US" sz="1000" u="none" cap="none" strike="noStrike">
                          <a:latin typeface="Arial"/>
                          <a:ea typeface="Arial"/>
                          <a:cs typeface="Arial"/>
                          <a:sym typeface="Arial"/>
                        </a:rPr>
                        <a:t>1</a:t>
                      </a:r>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000"/>
                        <a:buFont typeface="Arial"/>
                        <a:buNone/>
                      </a:pPr>
                      <a:r>
                        <a:rPr b="0" lang="en-US" sz="1000" u="none" cap="none" strike="noStrike">
                          <a:latin typeface="Arial"/>
                          <a:ea typeface="Arial"/>
                          <a:cs typeface="Arial"/>
                          <a:sym typeface="Arial"/>
                        </a:rPr>
                        <a:t>2</a:t>
                      </a:r>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000"/>
                        <a:buFont typeface="Arial"/>
                        <a:buNone/>
                      </a:pPr>
                      <a:r>
                        <a:rPr b="0" lang="en-US" sz="1000" u="none" cap="none" strike="noStrike">
                          <a:latin typeface="Arial"/>
                          <a:ea typeface="Arial"/>
                          <a:cs typeface="Arial"/>
                          <a:sym typeface="Arial"/>
                        </a:rPr>
                        <a:t>3</a:t>
                      </a:r>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000"/>
                        <a:buFont typeface="Arial"/>
                        <a:buNone/>
                      </a:pPr>
                      <a:r>
                        <a:rPr b="0" lang="en-US" sz="1000" u="none" cap="none" strike="noStrike">
                          <a:latin typeface="Arial"/>
                          <a:ea typeface="Arial"/>
                          <a:cs typeface="Arial"/>
                          <a:sym typeface="Arial"/>
                        </a:rPr>
                        <a:t>4</a:t>
                      </a:r>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000"/>
                        <a:buFont typeface="Arial"/>
                        <a:buNone/>
                      </a:pPr>
                      <a:r>
                        <a:rPr b="0" lang="en-US" sz="1000" u="none" cap="none" strike="noStrike">
                          <a:latin typeface="Arial"/>
                          <a:ea typeface="Arial"/>
                          <a:cs typeface="Arial"/>
                          <a:sym typeface="Arial"/>
                        </a:rPr>
                        <a:t>5</a:t>
                      </a:r>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000"/>
                        <a:buFont typeface="Arial"/>
                        <a:buNone/>
                      </a:pPr>
                      <a:r>
                        <a:rPr b="0" lang="en-US" sz="1000" u="none" cap="none" strike="noStrike">
                          <a:latin typeface="Arial"/>
                          <a:ea typeface="Arial"/>
                          <a:cs typeface="Arial"/>
                          <a:sym typeface="Arial"/>
                        </a:rPr>
                        <a:t>6</a:t>
                      </a:r>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000"/>
                        <a:buFont typeface="Arial"/>
                        <a:buNone/>
                      </a:pPr>
                      <a:r>
                        <a:rPr b="0" lang="en-US" sz="1000" u="none" cap="none" strike="noStrike">
                          <a:latin typeface="Arial"/>
                          <a:ea typeface="Arial"/>
                          <a:cs typeface="Arial"/>
                          <a:sym typeface="Arial"/>
                        </a:rPr>
                        <a:t>7</a:t>
                      </a:r>
                      <a:endParaRPr/>
                    </a:p>
                  </a:txBody>
                  <a:tcPr marT="45725" marB="45725" marR="91450" marL="91450" anchor="ctr"/>
                </a:tc>
              </a:tr>
              <a:tr h="340950">
                <a:tc>
                  <a:txBody>
                    <a:bodyPr/>
                    <a:lstStyle/>
                    <a:p>
                      <a:pPr indent="0" lvl="0" marL="0" marR="0" rtl="0" algn="ctr">
                        <a:lnSpc>
                          <a:spcPct val="100000"/>
                        </a:lnSpc>
                        <a:spcBef>
                          <a:spcPts val="0"/>
                        </a:spcBef>
                        <a:spcAft>
                          <a:spcPts val="0"/>
                        </a:spcAft>
                        <a:buClr>
                          <a:srgbClr val="000000"/>
                        </a:buClr>
                        <a:buSzPts val="1000"/>
                        <a:buFont typeface="Arial"/>
                        <a:buNone/>
                      </a:pPr>
                      <a:r>
                        <a:rPr b="0" lang="en-US" sz="1000" u="none" cap="none" strike="noStrike">
                          <a:latin typeface="Arial"/>
                          <a:ea typeface="Arial"/>
                          <a:cs typeface="Arial"/>
                          <a:sym typeface="Arial"/>
                        </a:rPr>
                        <a:t>a</a:t>
                      </a:r>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000"/>
                        <a:buFont typeface="Arial"/>
                        <a:buNone/>
                      </a:pPr>
                      <a:r>
                        <a:rPr b="0" lang="en-US" sz="1000" u="none" cap="none" strike="noStrike">
                          <a:latin typeface="Arial"/>
                          <a:ea typeface="Arial"/>
                          <a:cs typeface="Arial"/>
                          <a:sym typeface="Arial"/>
                        </a:rPr>
                        <a:t>b</a:t>
                      </a:r>
                      <a:endParaRPr/>
                    </a:p>
                  </a:txBody>
                  <a:tcPr marT="45725" marB="45725" marR="91450" marL="91450" anchor="ctr"/>
                </a:tc>
                <a:tc gridSpan="2">
                  <a:txBody>
                    <a:bodyPr/>
                    <a:lstStyle/>
                    <a:p>
                      <a:pPr indent="0" lvl="0" marL="0" marR="0" rtl="0" algn="ctr">
                        <a:lnSpc>
                          <a:spcPct val="100000"/>
                        </a:lnSpc>
                        <a:spcBef>
                          <a:spcPts val="0"/>
                        </a:spcBef>
                        <a:spcAft>
                          <a:spcPts val="0"/>
                        </a:spcAft>
                        <a:buClr>
                          <a:srgbClr val="000000"/>
                        </a:buClr>
                        <a:buSzPts val="800"/>
                        <a:buFont typeface="Arial"/>
                        <a:buNone/>
                      </a:pPr>
                      <a:r>
                        <a:rPr b="0" lang="en-US" sz="800" u="none" cap="none" strike="noStrike">
                          <a:latin typeface="Arial"/>
                          <a:ea typeface="Arial"/>
                          <a:cs typeface="Arial"/>
                          <a:sym typeface="Arial"/>
                        </a:rPr>
                        <a:t>Empty</a:t>
                      </a:r>
                      <a:endParaRPr sz="800" u="none" cap="none" strike="noStrike"/>
                    </a:p>
                  </a:txBody>
                  <a:tcPr marT="45725" marB="45725" marR="91450" marL="91450" anchor="ctr"/>
                </a:tc>
                <a:tc hMerge="1"/>
                <a:tc gridSpan="4">
                  <a:txBody>
                    <a:bodyPr/>
                    <a:lstStyle/>
                    <a:p>
                      <a:pPr indent="0" lvl="0" marL="0" marR="0" rtl="0" algn="ctr">
                        <a:lnSpc>
                          <a:spcPct val="100000"/>
                        </a:lnSpc>
                        <a:spcBef>
                          <a:spcPts val="0"/>
                        </a:spcBef>
                        <a:spcAft>
                          <a:spcPts val="0"/>
                        </a:spcAft>
                        <a:buClr>
                          <a:srgbClr val="000000"/>
                        </a:buClr>
                        <a:buSzPts val="1000"/>
                        <a:buFont typeface="Arial"/>
                        <a:buNone/>
                      </a:pPr>
                      <a:r>
                        <a:rPr b="0" lang="en-US" sz="1000" u="none" cap="none" strike="noStrike">
                          <a:latin typeface="Arial"/>
                          <a:ea typeface="Arial"/>
                          <a:cs typeface="Arial"/>
                          <a:sym typeface="Arial"/>
                        </a:rPr>
                        <a:t>c</a:t>
                      </a:r>
                      <a:endParaRPr sz="1400" u="none" cap="none" strike="noStrike"/>
                    </a:p>
                  </a:txBody>
                  <a:tcPr marT="45725" marB="45725" marR="91450" marL="91450" anchor="ctr"/>
                </a:tc>
                <a:tc hMerge="1"/>
                <a:tc hMerge="1"/>
                <a:tc hMerge="1"/>
              </a:tr>
            </a:tbl>
          </a:graphicData>
        </a:graphic>
      </p:graphicFrame>
      <p:sp>
        <p:nvSpPr>
          <p:cNvPr id="402" name="Google Shape;402;p38"/>
          <p:cNvSpPr/>
          <p:nvPr/>
        </p:nvSpPr>
        <p:spPr>
          <a:xfrm>
            <a:off x="7012212" y="834573"/>
            <a:ext cx="1995711" cy="2158998"/>
          </a:xfrm>
          <a:prstGeom prst="roundRect">
            <a:avLst>
              <a:gd fmla="val 16667" name="adj"/>
            </a:avLst>
          </a:prstGeom>
          <a:noFill/>
          <a:ln cap="flat" cmpd="sng" w="127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403" name="Google Shape;403;p38"/>
          <p:cNvSpPr txBox="1"/>
          <p:nvPr/>
        </p:nvSpPr>
        <p:spPr>
          <a:xfrm>
            <a:off x="7701639" y="1723571"/>
            <a:ext cx="135164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Size = 8 bytes</a:t>
            </a:r>
            <a:endParaRPr/>
          </a:p>
        </p:txBody>
      </p:sp>
      <p:sp>
        <p:nvSpPr>
          <p:cNvPr id="404" name="Google Shape;404;p38"/>
          <p:cNvSpPr/>
          <p:nvPr/>
        </p:nvSpPr>
        <p:spPr>
          <a:xfrm>
            <a:off x="7411355" y="1814285"/>
            <a:ext cx="108858" cy="190500"/>
          </a:xfrm>
          <a:prstGeom prst="down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05" name="Google Shape;405;p38"/>
          <p:cNvSpPr txBox="1"/>
          <p:nvPr/>
        </p:nvSpPr>
        <p:spPr>
          <a:xfrm>
            <a:off x="7184570" y="2712356"/>
            <a:ext cx="1650999"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Structure Padding</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9"/>
          <p:cNvSpPr txBox="1"/>
          <p:nvPr>
            <p:ph idx="1" type="body"/>
          </p:nvPr>
        </p:nvSpPr>
        <p:spPr>
          <a:xfrm>
            <a:off x="119495" y="666761"/>
            <a:ext cx="5444835" cy="3934685"/>
          </a:xfrm>
          <a:prstGeom prst="rect">
            <a:avLst/>
          </a:prstGeom>
          <a:noFill/>
          <a:ln>
            <a:noFill/>
          </a:ln>
        </p:spPr>
        <p:txBody>
          <a:bodyPr anchorCtr="0" anchor="t" bIns="34275" lIns="68575" spcFirstLastPara="1" rIns="68575" wrap="square" tIns="34275">
            <a:noAutofit/>
          </a:bodyPr>
          <a:lstStyle/>
          <a:p>
            <a:pPr indent="0" lvl="0" marL="139700" rtl="0" algn="just">
              <a:lnSpc>
                <a:spcPct val="90000"/>
              </a:lnSpc>
              <a:spcBef>
                <a:spcPts val="800"/>
              </a:spcBef>
              <a:spcAft>
                <a:spcPts val="0"/>
              </a:spcAft>
              <a:buSzPts val="1400"/>
              <a:buNone/>
            </a:pPr>
            <a:r>
              <a:rPr b="1" lang="en-US" sz="1200">
                <a:latin typeface="Arial"/>
                <a:ea typeface="Arial"/>
                <a:cs typeface="Arial"/>
                <a:sym typeface="Arial"/>
              </a:rPr>
              <a:t>Structure Padding</a:t>
            </a:r>
            <a:endParaRPr/>
          </a:p>
          <a:p>
            <a:pPr indent="-317500" lvl="0" marL="457200" rtl="0" algn="just">
              <a:lnSpc>
                <a:spcPct val="90000"/>
              </a:lnSpc>
              <a:spcBef>
                <a:spcPts val="800"/>
              </a:spcBef>
              <a:spcAft>
                <a:spcPts val="0"/>
              </a:spcAft>
              <a:buSzPts val="1400"/>
              <a:buChar char="•"/>
            </a:pPr>
            <a:r>
              <a:rPr lang="en-US" sz="1200">
                <a:latin typeface="Arial"/>
                <a:ea typeface="Arial"/>
                <a:cs typeface="Arial"/>
                <a:sym typeface="Arial"/>
              </a:rPr>
              <a:t>The structural padding is an in-built process that is automatically done by the compiler.</a:t>
            </a:r>
            <a:endParaRPr/>
          </a:p>
          <a:p>
            <a:pPr indent="-317500" lvl="0" marL="457200" rtl="0" algn="just">
              <a:lnSpc>
                <a:spcPct val="90000"/>
              </a:lnSpc>
              <a:spcBef>
                <a:spcPts val="800"/>
              </a:spcBef>
              <a:spcAft>
                <a:spcPts val="0"/>
              </a:spcAft>
              <a:buSzPts val="1400"/>
              <a:buChar char="•"/>
            </a:pPr>
            <a:r>
              <a:rPr lang="en-US" sz="1200">
                <a:latin typeface="Arial"/>
                <a:ea typeface="Arial"/>
                <a:cs typeface="Arial"/>
                <a:sym typeface="Arial"/>
              </a:rPr>
              <a:t>Sometimes it required to avoid the structure padding in C as it makes the size of the structure greater than the size of the structure members.</a:t>
            </a:r>
            <a:endParaRPr/>
          </a:p>
          <a:p>
            <a:pPr indent="-228600" lvl="0" marL="457200" rtl="0" algn="just">
              <a:lnSpc>
                <a:spcPct val="90000"/>
              </a:lnSpc>
              <a:spcBef>
                <a:spcPts val="800"/>
              </a:spcBef>
              <a:spcAft>
                <a:spcPts val="0"/>
              </a:spcAft>
              <a:buSzPts val="1400"/>
              <a:buNone/>
            </a:pPr>
            <a:r>
              <a:t/>
            </a:r>
            <a:endParaRPr sz="1200">
              <a:latin typeface="Arial"/>
              <a:ea typeface="Arial"/>
              <a:cs typeface="Arial"/>
              <a:sym typeface="Arial"/>
            </a:endParaRPr>
          </a:p>
          <a:p>
            <a:pPr indent="0" lvl="0" marL="139700" rtl="0" algn="just">
              <a:lnSpc>
                <a:spcPct val="90000"/>
              </a:lnSpc>
              <a:spcBef>
                <a:spcPts val="800"/>
              </a:spcBef>
              <a:spcAft>
                <a:spcPts val="0"/>
              </a:spcAft>
              <a:buSzPts val="1400"/>
              <a:buNone/>
            </a:pPr>
            <a:r>
              <a:rPr b="1" lang="en-US" sz="1200">
                <a:latin typeface="Arial"/>
                <a:ea typeface="Arial"/>
                <a:cs typeface="Arial"/>
                <a:sym typeface="Arial"/>
              </a:rPr>
              <a:t>Structure Packing :</a:t>
            </a:r>
            <a:endParaRPr/>
          </a:p>
          <a:p>
            <a:pPr indent="-317500" lvl="0" marL="457200" rtl="0" algn="just">
              <a:lnSpc>
                <a:spcPct val="90000"/>
              </a:lnSpc>
              <a:spcBef>
                <a:spcPts val="800"/>
              </a:spcBef>
              <a:spcAft>
                <a:spcPts val="0"/>
              </a:spcAft>
              <a:buSzPts val="1400"/>
              <a:buChar char="•"/>
            </a:pPr>
            <a:r>
              <a:rPr lang="en-US" sz="1200"/>
              <a:t>Packing, prevents compiler from doing padding means </a:t>
            </a:r>
            <a:r>
              <a:rPr b="1" lang="en-US" sz="1200"/>
              <a:t>remove the unallocated space allocated by structure</a:t>
            </a:r>
            <a:r>
              <a:rPr lang="en-US" sz="1200"/>
              <a:t>.</a:t>
            </a:r>
            <a:endParaRPr/>
          </a:p>
          <a:p>
            <a:pPr indent="-317500" lvl="0" marL="457200" rtl="0" algn="just">
              <a:lnSpc>
                <a:spcPct val="90000"/>
              </a:lnSpc>
              <a:spcBef>
                <a:spcPts val="800"/>
              </a:spcBef>
              <a:spcAft>
                <a:spcPts val="0"/>
              </a:spcAft>
              <a:buSzPts val="1400"/>
              <a:buChar char="•"/>
            </a:pPr>
            <a:r>
              <a:rPr lang="en-US" sz="1200">
                <a:latin typeface="Arial"/>
                <a:ea typeface="Arial"/>
                <a:cs typeface="Arial"/>
                <a:sym typeface="Arial"/>
              </a:rPr>
              <a:t>We can avoid the structure padding in C in two ways:</a:t>
            </a:r>
            <a:endParaRPr/>
          </a:p>
          <a:p>
            <a:pPr indent="-171450" lvl="1" marL="914400" rtl="0" algn="just">
              <a:lnSpc>
                <a:spcPct val="90000"/>
              </a:lnSpc>
              <a:spcBef>
                <a:spcPts val="400"/>
              </a:spcBef>
              <a:spcAft>
                <a:spcPts val="0"/>
              </a:spcAft>
              <a:buSzPts val="1400"/>
              <a:buChar char="•"/>
            </a:pPr>
            <a:r>
              <a:rPr lang="en-US" sz="1200">
                <a:latin typeface="Arial"/>
                <a:ea typeface="Arial"/>
                <a:cs typeface="Arial"/>
                <a:sym typeface="Arial"/>
              </a:rPr>
              <a:t>Using</a:t>
            </a:r>
            <a:r>
              <a:rPr b="1" lang="en-US" sz="1200">
                <a:latin typeface="Arial"/>
                <a:ea typeface="Arial"/>
                <a:cs typeface="Arial"/>
                <a:sym typeface="Arial"/>
              </a:rPr>
              <a:t> #pragma pack(1) </a:t>
            </a:r>
            <a:r>
              <a:rPr lang="en-US" sz="1200">
                <a:latin typeface="Arial"/>
                <a:ea typeface="Arial"/>
                <a:cs typeface="Arial"/>
                <a:sym typeface="Arial"/>
              </a:rPr>
              <a:t>directive</a:t>
            </a:r>
            <a:endParaRPr/>
          </a:p>
          <a:p>
            <a:pPr indent="-171450" lvl="1" marL="914400" rtl="0" algn="just">
              <a:lnSpc>
                <a:spcPct val="90000"/>
              </a:lnSpc>
              <a:spcBef>
                <a:spcPts val="400"/>
              </a:spcBef>
              <a:spcAft>
                <a:spcPts val="0"/>
              </a:spcAft>
              <a:buSzPts val="1400"/>
              <a:buChar char="•"/>
            </a:pPr>
            <a:r>
              <a:rPr lang="en-US" sz="1200">
                <a:latin typeface="Arial"/>
                <a:ea typeface="Arial"/>
                <a:cs typeface="Arial"/>
                <a:sym typeface="Arial"/>
              </a:rPr>
              <a:t>Using</a:t>
            </a:r>
            <a:r>
              <a:rPr b="1" lang="en-US" sz="1200">
                <a:latin typeface="Arial"/>
                <a:ea typeface="Arial"/>
                <a:cs typeface="Arial"/>
                <a:sym typeface="Arial"/>
              </a:rPr>
              <a:t> </a:t>
            </a:r>
            <a:r>
              <a:rPr b="1" lang="en-US" sz="1200"/>
              <a:t>__attribute__((__packed__))</a:t>
            </a:r>
            <a:endParaRPr b="1" sz="1200">
              <a:latin typeface="Arial"/>
              <a:ea typeface="Arial"/>
              <a:cs typeface="Arial"/>
              <a:sym typeface="Arial"/>
            </a:endParaRPr>
          </a:p>
          <a:p>
            <a:pPr indent="-171450" lvl="0" marL="457200" rtl="0" algn="just">
              <a:lnSpc>
                <a:spcPct val="90000"/>
              </a:lnSpc>
              <a:spcBef>
                <a:spcPts val="800"/>
              </a:spcBef>
              <a:spcAft>
                <a:spcPts val="0"/>
              </a:spcAft>
              <a:buSzPts val="1400"/>
              <a:buChar char="•"/>
            </a:pPr>
            <a:r>
              <a:rPr lang="en-US" sz="1200"/>
              <a:t>That will allow us to save some memory.</a:t>
            </a:r>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p:txBody>
      </p:sp>
      <p:sp>
        <p:nvSpPr>
          <p:cNvPr id="411" name="Google Shape;411;p39"/>
          <p:cNvSpPr txBox="1"/>
          <p:nvPr/>
        </p:nvSpPr>
        <p:spPr>
          <a:xfrm>
            <a:off x="5161642" y="3392714"/>
            <a:ext cx="374649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Example Program: Demo for strcut padding: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test_structure_padding.c</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p:txBody>
      </p:sp>
      <p:sp>
        <p:nvSpPr>
          <p:cNvPr id="412" name="Google Shape;412;p39"/>
          <p:cNvSpPr txBox="1"/>
          <p:nvPr/>
        </p:nvSpPr>
        <p:spPr>
          <a:xfrm>
            <a:off x="211364" y="92416"/>
            <a:ext cx="7886700" cy="576915"/>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lt1"/>
              </a:buClr>
              <a:buSzPts val="1400"/>
              <a:buFont typeface="Helvetica Neue"/>
              <a:buNone/>
            </a:pPr>
            <a:r>
              <a:rPr b="1" i="0" lang="en-US" sz="3200" u="none" cap="none" strike="noStrike">
                <a:solidFill>
                  <a:srgbClr val="000000"/>
                </a:solidFill>
                <a:latin typeface="Helvetica Neue"/>
                <a:ea typeface="Helvetica Neue"/>
                <a:cs typeface="Helvetica Neue"/>
                <a:sym typeface="Helvetica Neue"/>
              </a:rPr>
              <a:t>Develop optimal code</a:t>
            </a:r>
            <a:endParaRPr b="0" i="0" sz="3200" u="none" cap="none" strike="noStrike">
              <a:solidFill>
                <a:srgbClr val="000000"/>
              </a:solidFill>
              <a:latin typeface="Helvetica Neue"/>
              <a:ea typeface="Helvetica Neue"/>
              <a:cs typeface="Helvetica Neue"/>
              <a:sym typeface="Helvetica Neue"/>
            </a:endParaRPr>
          </a:p>
        </p:txBody>
      </p:sp>
      <p:pic>
        <p:nvPicPr>
          <p:cNvPr id="413" name="Google Shape;413;p39"/>
          <p:cNvPicPr preferRelativeResize="0"/>
          <p:nvPr/>
        </p:nvPicPr>
        <p:blipFill rotWithShape="1">
          <a:blip r:embed="rId3">
            <a:alphaModFix/>
          </a:blip>
          <a:srcRect b="0" l="0" r="0" t="0"/>
          <a:stretch/>
        </p:blipFill>
        <p:spPr>
          <a:xfrm>
            <a:off x="6400346" y="801687"/>
            <a:ext cx="2430236" cy="2524125"/>
          </a:xfrm>
          <a:prstGeom prst="rect">
            <a:avLst/>
          </a:prstGeom>
          <a:noFill/>
          <a:ln>
            <a:noFill/>
          </a:ln>
        </p:spPr>
      </p:pic>
      <p:pic>
        <p:nvPicPr>
          <p:cNvPr id="414" name="Google Shape;414;p39"/>
          <p:cNvPicPr preferRelativeResize="0"/>
          <p:nvPr/>
        </p:nvPicPr>
        <p:blipFill rotWithShape="1">
          <a:blip r:embed="rId4">
            <a:alphaModFix/>
          </a:blip>
          <a:srcRect b="0" l="0" r="0" t="0"/>
          <a:stretch/>
        </p:blipFill>
        <p:spPr>
          <a:xfrm>
            <a:off x="4524828" y="4037038"/>
            <a:ext cx="4539342" cy="91570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66368" y="34183"/>
            <a:ext cx="7886700" cy="800628"/>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sz="2400" u="none"/>
              <a:t>Key considerations while developing code</a:t>
            </a:r>
            <a:endParaRPr b="1" sz="2400"/>
          </a:p>
        </p:txBody>
      </p:sp>
      <p:sp>
        <p:nvSpPr>
          <p:cNvPr id="104" name="Google Shape;104;p4"/>
          <p:cNvSpPr txBox="1"/>
          <p:nvPr>
            <p:ph idx="1" type="body"/>
          </p:nvPr>
        </p:nvSpPr>
        <p:spPr>
          <a:xfrm>
            <a:off x="232288" y="779284"/>
            <a:ext cx="8716295" cy="3853335"/>
          </a:xfrm>
          <a:prstGeom prst="rect">
            <a:avLst/>
          </a:prstGeom>
          <a:noFill/>
          <a:ln>
            <a:noFill/>
          </a:ln>
        </p:spPr>
        <p:txBody>
          <a:bodyPr anchorCtr="0" anchor="t" bIns="34275" lIns="68575" spcFirstLastPara="1" rIns="68575" wrap="square" tIns="34275">
            <a:noAutofit/>
          </a:bodyPr>
          <a:lstStyle/>
          <a:p>
            <a:pPr indent="0" lvl="0" marL="139700" rtl="0" algn="l">
              <a:lnSpc>
                <a:spcPct val="90000"/>
              </a:lnSpc>
              <a:spcBef>
                <a:spcPts val="800"/>
              </a:spcBef>
              <a:spcAft>
                <a:spcPts val="0"/>
              </a:spcAft>
              <a:buSzPts val="1400"/>
              <a:buNone/>
            </a:pPr>
            <a:r>
              <a:rPr b="1" lang="en-US" sz="1600"/>
              <a:t>Naming Conventions:</a:t>
            </a:r>
            <a:endParaRPr/>
          </a:p>
          <a:p>
            <a:pPr indent="0" lvl="0" marL="139700" rtl="0" algn="l">
              <a:lnSpc>
                <a:spcPct val="90000"/>
              </a:lnSpc>
              <a:spcBef>
                <a:spcPts val="800"/>
              </a:spcBef>
              <a:spcAft>
                <a:spcPts val="0"/>
              </a:spcAft>
              <a:buSzPts val="1400"/>
              <a:buNone/>
            </a:pPr>
            <a:r>
              <a:rPr b="1" lang="en-US" sz="1200"/>
              <a:t>Modules:</a:t>
            </a:r>
            <a:endParaRPr/>
          </a:p>
          <a:p>
            <a:pPr indent="-317500" lvl="0" marL="457200" rtl="0" algn="l">
              <a:lnSpc>
                <a:spcPct val="90000"/>
              </a:lnSpc>
              <a:spcBef>
                <a:spcPts val="800"/>
              </a:spcBef>
              <a:spcAft>
                <a:spcPts val="0"/>
              </a:spcAft>
              <a:buClr>
                <a:schemeClr val="lt1"/>
              </a:buClr>
              <a:buSzPts val="1400"/>
              <a:buChar char="•"/>
            </a:pPr>
            <a:r>
              <a:rPr lang="en-US" sz="1200"/>
              <a:t>All module names shall consist entirely of lowercase letters, numbers, and underscores. No spaces shall appear within the module’s header and source file names.</a:t>
            </a:r>
            <a:endParaRPr/>
          </a:p>
          <a:p>
            <a:pPr indent="-317500" lvl="0" marL="457200" rtl="0" algn="l">
              <a:lnSpc>
                <a:spcPct val="90000"/>
              </a:lnSpc>
              <a:spcBef>
                <a:spcPts val="800"/>
              </a:spcBef>
              <a:spcAft>
                <a:spcPts val="0"/>
              </a:spcAft>
              <a:buClr>
                <a:schemeClr val="lt1"/>
              </a:buClr>
              <a:buSzPts val="1400"/>
              <a:buChar char="•"/>
            </a:pPr>
            <a:r>
              <a:rPr lang="en-US" sz="1200"/>
              <a:t> All module names shall be unique in their first 8 characters and end with suffices .h and .c for the header and source file names, respectively.</a:t>
            </a:r>
            <a:endParaRPr/>
          </a:p>
          <a:p>
            <a:pPr indent="-317500" lvl="0" marL="457200" rtl="0" algn="l">
              <a:lnSpc>
                <a:spcPct val="90000"/>
              </a:lnSpc>
              <a:spcBef>
                <a:spcPts val="800"/>
              </a:spcBef>
              <a:spcAft>
                <a:spcPts val="0"/>
              </a:spcAft>
              <a:buClr>
                <a:schemeClr val="lt1"/>
              </a:buClr>
              <a:buSzPts val="1400"/>
              <a:buChar char="•"/>
            </a:pPr>
            <a:r>
              <a:rPr lang="en-US" sz="1200"/>
              <a:t> No module’s header file name shall share the name of a header file from the C Standard Library or C++ Standard Library. For example, modules shall not be named “</a:t>
            </a:r>
            <a:r>
              <a:rPr b="1" lang="en-US" sz="1200"/>
              <a:t>stdio</a:t>
            </a:r>
            <a:r>
              <a:rPr lang="en-US" sz="1200"/>
              <a:t>” or “</a:t>
            </a:r>
            <a:r>
              <a:rPr b="1" lang="en-US" sz="1200"/>
              <a:t>math</a:t>
            </a:r>
            <a:r>
              <a:rPr lang="en-US" sz="1200"/>
              <a:t>”.</a:t>
            </a:r>
            <a:endParaRPr/>
          </a:p>
          <a:p>
            <a:pPr indent="-317500" lvl="0" marL="457200" rtl="0" algn="l">
              <a:lnSpc>
                <a:spcPct val="90000"/>
              </a:lnSpc>
              <a:spcBef>
                <a:spcPts val="800"/>
              </a:spcBef>
              <a:spcAft>
                <a:spcPts val="0"/>
              </a:spcAft>
              <a:buClr>
                <a:schemeClr val="lt1"/>
              </a:buClr>
              <a:buSzPts val="1400"/>
              <a:buChar char="•"/>
            </a:pPr>
            <a:r>
              <a:rPr lang="en-US" sz="1200"/>
              <a:t>Any module containing a main() function shall have the word “main” as part of its source file name eg : </a:t>
            </a:r>
            <a:r>
              <a:rPr b="1" lang="en-US" sz="1200"/>
              <a:t>app_main.c</a:t>
            </a:r>
            <a:endParaRPr b="1"/>
          </a:p>
          <a:p>
            <a:pPr indent="-317500" lvl="1" marL="457200" rtl="0" algn="l">
              <a:lnSpc>
                <a:spcPct val="90000"/>
              </a:lnSpc>
              <a:spcBef>
                <a:spcPts val="400"/>
              </a:spcBef>
              <a:spcAft>
                <a:spcPts val="0"/>
              </a:spcAft>
              <a:buSzPts val="1400"/>
              <a:buNone/>
            </a:pPr>
            <a:r>
              <a:rPr b="1" lang="en-US" sz="1200"/>
              <a:t>Data Type Rules:</a:t>
            </a:r>
            <a:endParaRPr b="1"/>
          </a:p>
          <a:p>
            <a:pPr indent="-317500" lvl="0" marL="457200" rtl="0" algn="l">
              <a:lnSpc>
                <a:spcPct val="90000"/>
              </a:lnSpc>
              <a:spcBef>
                <a:spcPts val="800"/>
              </a:spcBef>
              <a:spcAft>
                <a:spcPts val="0"/>
              </a:spcAft>
              <a:buClr>
                <a:schemeClr val="lt1"/>
              </a:buClr>
              <a:buSzPts val="1400"/>
              <a:buChar char="•"/>
            </a:pPr>
            <a:r>
              <a:rPr lang="en-US" sz="1200"/>
              <a:t>The names of all new data types, including structures, unions, and enumerations, shall consist only of lowercase characters and internal underscores and end with ‘_t’. </a:t>
            </a:r>
            <a:endParaRPr/>
          </a:p>
          <a:p>
            <a:pPr indent="-317500" lvl="0" marL="457200" rtl="0" algn="l">
              <a:lnSpc>
                <a:spcPct val="90000"/>
              </a:lnSpc>
              <a:spcBef>
                <a:spcPts val="800"/>
              </a:spcBef>
              <a:spcAft>
                <a:spcPts val="0"/>
              </a:spcAft>
              <a:buClr>
                <a:schemeClr val="lt1"/>
              </a:buClr>
              <a:buSzPts val="1400"/>
              <a:buChar char="•"/>
            </a:pPr>
            <a:r>
              <a:rPr lang="en-US" sz="1200"/>
              <a:t> All new structures, unions, and enumerations shall be named via a typedef. </a:t>
            </a:r>
            <a:endParaRPr/>
          </a:p>
          <a:p>
            <a:pPr indent="-317500" lvl="0" marL="457200" rtl="0" algn="l">
              <a:lnSpc>
                <a:spcPct val="90000"/>
              </a:lnSpc>
              <a:spcBef>
                <a:spcPts val="800"/>
              </a:spcBef>
              <a:spcAft>
                <a:spcPts val="0"/>
              </a:spcAft>
              <a:buClr>
                <a:schemeClr val="lt1"/>
              </a:buClr>
              <a:buSzPts val="1400"/>
              <a:buChar char="•"/>
            </a:pPr>
            <a:r>
              <a:rPr lang="en-US" sz="1200"/>
              <a:t> The name of all public data types shall be prefixed with their module name and an underscore.</a:t>
            </a:r>
            <a:endParaRPr/>
          </a:p>
          <a:p>
            <a:pPr indent="-228600" lvl="0" marL="457200" rtl="0" algn="l">
              <a:lnSpc>
                <a:spcPct val="90000"/>
              </a:lnSpc>
              <a:spcBef>
                <a:spcPts val="800"/>
              </a:spcBef>
              <a:spcAft>
                <a:spcPts val="0"/>
              </a:spcAft>
              <a:buClr>
                <a:schemeClr val="lt1"/>
              </a:buClr>
              <a:buSzPts val="1400"/>
              <a:buNone/>
            </a:pPr>
            <a:r>
              <a:t/>
            </a:r>
            <a:endParaRPr sz="1200"/>
          </a:p>
          <a:p>
            <a:pPr indent="0" lvl="0" marL="0" rtl="0" algn="l">
              <a:lnSpc>
                <a:spcPct val="90000"/>
              </a:lnSpc>
              <a:spcBef>
                <a:spcPts val="800"/>
              </a:spcBef>
              <a:spcAft>
                <a:spcPts val="0"/>
              </a:spcAft>
              <a:buSzPts val="1400"/>
              <a:buNone/>
            </a:pPr>
            <a:r>
              <a:t/>
            </a:r>
            <a:endParaRPr b="1" sz="1200"/>
          </a:p>
          <a:p>
            <a:pPr indent="0" lvl="0" marL="139700" rtl="0" algn="l">
              <a:lnSpc>
                <a:spcPct val="90000"/>
              </a:lnSpc>
              <a:spcBef>
                <a:spcPts val="800"/>
              </a:spcBef>
              <a:spcAft>
                <a:spcPts val="0"/>
              </a:spcAft>
              <a:buSzPts val="1400"/>
              <a:buNone/>
            </a:pPr>
            <a:r>
              <a:t/>
            </a:r>
            <a:endParaRPr sz="1200"/>
          </a:p>
        </p:txBody>
      </p:sp>
      <p:pic>
        <p:nvPicPr>
          <p:cNvPr id="105" name="Google Shape;105;p4"/>
          <p:cNvPicPr preferRelativeResize="0"/>
          <p:nvPr/>
        </p:nvPicPr>
        <p:blipFill rotWithShape="1">
          <a:blip r:embed="rId3">
            <a:alphaModFix/>
          </a:blip>
          <a:srcRect b="0" l="0" r="0" t="0"/>
          <a:stretch/>
        </p:blipFill>
        <p:spPr>
          <a:xfrm>
            <a:off x="7081837" y="3583916"/>
            <a:ext cx="1757974" cy="138258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0"/>
          <p:cNvSpPr txBox="1"/>
          <p:nvPr>
            <p:ph type="title"/>
          </p:nvPr>
        </p:nvSpPr>
        <p:spPr>
          <a:xfrm>
            <a:off x="112456" y="144796"/>
            <a:ext cx="7886700" cy="367394"/>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Develop optimal code</a:t>
            </a:r>
            <a:endParaRPr b="1"/>
          </a:p>
        </p:txBody>
      </p:sp>
      <p:sp>
        <p:nvSpPr>
          <p:cNvPr id="420" name="Google Shape;420;p40"/>
          <p:cNvSpPr txBox="1"/>
          <p:nvPr>
            <p:ph idx="1" type="body"/>
          </p:nvPr>
        </p:nvSpPr>
        <p:spPr>
          <a:xfrm>
            <a:off x="287593" y="779283"/>
            <a:ext cx="4411610" cy="4010035"/>
          </a:xfrm>
          <a:prstGeom prst="rect">
            <a:avLst/>
          </a:prstGeom>
          <a:noFill/>
          <a:ln>
            <a:noFill/>
          </a:ln>
        </p:spPr>
        <p:txBody>
          <a:bodyPr anchorCtr="0" anchor="t" bIns="34275" lIns="68575" spcFirstLastPara="1" rIns="68575" wrap="square" tIns="34275">
            <a:noAutofit/>
          </a:bodyPr>
          <a:lstStyle/>
          <a:p>
            <a:pPr indent="0" lvl="0" marL="139700" rtl="0" algn="l">
              <a:lnSpc>
                <a:spcPct val="90000"/>
              </a:lnSpc>
              <a:spcBef>
                <a:spcPts val="800"/>
              </a:spcBef>
              <a:spcAft>
                <a:spcPts val="0"/>
              </a:spcAft>
              <a:buSzPts val="1400"/>
              <a:buNone/>
            </a:pPr>
            <a:r>
              <a:rPr b="1" lang="en-US" sz="1400">
                <a:latin typeface="Arial"/>
                <a:ea typeface="Arial"/>
                <a:cs typeface="Arial"/>
                <a:sym typeface="Arial"/>
              </a:rPr>
              <a:t>Structure Good Practice:</a:t>
            </a:r>
            <a:endParaRPr/>
          </a:p>
          <a:p>
            <a:pPr indent="-317500" lvl="0" marL="457200" rtl="0" algn="l">
              <a:lnSpc>
                <a:spcPct val="90000"/>
              </a:lnSpc>
              <a:spcBef>
                <a:spcPts val="800"/>
              </a:spcBef>
              <a:spcAft>
                <a:spcPts val="0"/>
              </a:spcAft>
              <a:buClr>
                <a:schemeClr val="lt1"/>
              </a:buClr>
              <a:buSzPts val="1400"/>
              <a:buChar char="•"/>
            </a:pPr>
            <a:r>
              <a:rPr lang="en-US" sz="1200">
                <a:latin typeface="Arial"/>
                <a:ea typeface="Arial"/>
                <a:cs typeface="Arial"/>
                <a:sym typeface="Arial"/>
              </a:rPr>
              <a:t>If you don’t want to use the structure packing and still want to reduce the memory wastage, then you need to correctly order the structure. </a:t>
            </a:r>
            <a:endParaRPr/>
          </a:p>
          <a:p>
            <a:pPr indent="-317500" lvl="0" marL="457200" rtl="0" algn="l">
              <a:lnSpc>
                <a:spcPct val="90000"/>
              </a:lnSpc>
              <a:spcBef>
                <a:spcPts val="800"/>
              </a:spcBef>
              <a:spcAft>
                <a:spcPts val="0"/>
              </a:spcAft>
              <a:buClr>
                <a:schemeClr val="lt1"/>
              </a:buClr>
              <a:buSzPts val="1400"/>
              <a:buChar char="•"/>
            </a:pPr>
            <a:r>
              <a:rPr lang="en-US" sz="1200">
                <a:latin typeface="Arial"/>
                <a:ea typeface="Arial"/>
                <a:cs typeface="Arial"/>
                <a:sym typeface="Arial"/>
              </a:rPr>
              <a:t>We need to declare members in decreasing or increasing order of size.</a:t>
            </a:r>
            <a:endParaRPr/>
          </a:p>
          <a:p>
            <a:pPr indent="-317500" lvl="0" marL="457200" rtl="0" algn="l">
              <a:lnSpc>
                <a:spcPct val="90000"/>
              </a:lnSpc>
              <a:spcBef>
                <a:spcPts val="800"/>
              </a:spcBef>
              <a:spcAft>
                <a:spcPts val="0"/>
              </a:spcAft>
              <a:buClr>
                <a:schemeClr val="lt1"/>
              </a:buClr>
              <a:buSzPts val="1400"/>
              <a:buChar char="•"/>
            </a:pPr>
            <a:r>
              <a:rPr lang="en-US" sz="1200"/>
              <a:t>We have given two structures called </a:t>
            </a:r>
            <a:r>
              <a:rPr b="1" lang="en-US" sz="1200"/>
              <a:t>temp1</a:t>
            </a:r>
            <a:r>
              <a:rPr lang="en-US" sz="1200"/>
              <a:t> (members are not ordered) and </a:t>
            </a:r>
            <a:r>
              <a:rPr b="1" lang="en-US" sz="1200"/>
              <a:t>temp2</a:t>
            </a:r>
            <a:r>
              <a:rPr lang="en-US" sz="1200"/>
              <a:t> (members are ordered). </a:t>
            </a:r>
            <a:endParaRPr sz="1200">
              <a:latin typeface="Arial"/>
              <a:ea typeface="Arial"/>
              <a:cs typeface="Arial"/>
              <a:sym typeface="Arial"/>
            </a:endParaRPr>
          </a:p>
          <a:p>
            <a:pPr indent="-317500" lvl="0" marL="457200" rtl="0" algn="l">
              <a:lnSpc>
                <a:spcPct val="90000"/>
              </a:lnSpc>
              <a:spcBef>
                <a:spcPts val="800"/>
              </a:spcBef>
              <a:spcAft>
                <a:spcPts val="0"/>
              </a:spcAft>
              <a:buClr>
                <a:schemeClr val="lt1"/>
              </a:buClr>
              <a:buSzPts val="1400"/>
              <a:buChar char="•"/>
            </a:pPr>
            <a:r>
              <a:rPr lang="en-US" sz="1200"/>
              <a:t>We have saved 4 bytes without using the structure packing and just changing the order of the members.</a:t>
            </a:r>
            <a:endParaRPr/>
          </a:p>
          <a:p>
            <a:pPr indent="-317500" lvl="0" marL="457200" rtl="0" algn="l">
              <a:lnSpc>
                <a:spcPct val="90000"/>
              </a:lnSpc>
              <a:spcBef>
                <a:spcPts val="800"/>
              </a:spcBef>
              <a:spcAft>
                <a:spcPts val="0"/>
              </a:spcAft>
              <a:buClr>
                <a:schemeClr val="lt1"/>
              </a:buClr>
              <a:buSzPts val="1400"/>
              <a:buChar char="•"/>
            </a:pPr>
            <a:r>
              <a:rPr lang="en-US" sz="1200"/>
              <a:t>But still, the last two bytes are padded and we cannot avoid that. </a:t>
            </a:r>
            <a:endParaRPr/>
          </a:p>
          <a:p>
            <a:pPr indent="-317500" lvl="0" marL="457200" rtl="0" algn="l">
              <a:lnSpc>
                <a:spcPct val="90000"/>
              </a:lnSpc>
              <a:spcBef>
                <a:spcPts val="800"/>
              </a:spcBef>
              <a:spcAft>
                <a:spcPts val="0"/>
              </a:spcAft>
              <a:buClr>
                <a:schemeClr val="lt1"/>
              </a:buClr>
              <a:buSzPts val="1400"/>
              <a:buChar char="•"/>
            </a:pPr>
            <a:r>
              <a:rPr lang="en-US" sz="1200"/>
              <a:t>We can use this method also to reduce memory wastage.</a:t>
            </a:r>
            <a:endParaRPr/>
          </a:p>
          <a:p>
            <a:pPr indent="-228600" lvl="0" marL="457200" rtl="0" algn="l">
              <a:lnSpc>
                <a:spcPct val="90000"/>
              </a:lnSpc>
              <a:spcBef>
                <a:spcPts val="800"/>
              </a:spcBef>
              <a:spcAft>
                <a:spcPts val="0"/>
              </a:spcAft>
              <a:buClr>
                <a:schemeClr val="lt1"/>
              </a:buClr>
              <a:buSzPts val="1400"/>
              <a:buNone/>
            </a:pPr>
            <a:r>
              <a:t/>
            </a:r>
            <a:endParaRPr sz="1200"/>
          </a:p>
          <a:p>
            <a:pPr indent="0" lvl="0" marL="139700" rtl="0" algn="l">
              <a:lnSpc>
                <a:spcPct val="90000"/>
              </a:lnSpc>
              <a:spcBef>
                <a:spcPts val="800"/>
              </a:spcBef>
              <a:spcAft>
                <a:spcPts val="0"/>
              </a:spcAft>
              <a:buSzPts val="1400"/>
              <a:buNone/>
            </a:pPr>
            <a:r>
              <a:t/>
            </a:r>
            <a:endParaRPr b="1" sz="1400">
              <a:latin typeface="Arial"/>
              <a:ea typeface="Arial"/>
              <a:cs typeface="Arial"/>
              <a:sym typeface="Arial"/>
            </a:endParaRPr>
          </a:p>
          <a:p>
            <a:pPr indent="-228600" lvl="0" marL="457200" rtl="0" algn="just">
              <a:lnSpc>
                <a:spcPct val="90000"/>
              </a:lnSpc>
              <a:spcBef>
                <a:spcPts val="800"/>
              </a:spcBef>
              <a:spcAft>
                <a:spcPts val="0"/>
              </a:spcAft>
              <a:buSzPts val="1400"/>
              <a:buNone/>
            </a:pPr>
            <a:r>
              <a:t/>
            </a:r>
            <a:endParaRPr sz="1200"/>
          </a:p>
          <a:p>
            <a:pPr indent="-228600" lvl="0" marL="457200" rtl="0" algn="just">
              <a:lnSpc>
                <a:spcPct val="90000"/>
              </a:lnSpc>
              <a:spcBef>
                <a:spcPts val="800"/>
              </a:spcBef>
              <a:spcAft>
                <a:spcPts val="0"/>
              </a:spcAft>
              <a:buSzPts val="1400"/>
              <a:buNone/>
            </a:pPr>
            <a:r>
              <a:t/>
            </a:r>
            <a:endParaRPr b="1" sz="1200"/>
          </a:p>
          <a:p>
            <a:pPr indent="0" lvl="0" marL="139700" rtl="0" algn="just">
              <a:lnSpc>
                <a:spcPct val="90000"/>
              </a:lnSpc>
              <a:spcBef>
                <a:spcPts val="800"/>
              </a:spcBef>
              <a:spcAft>
                <a:spcPts val="0"/>
              </a:spcAft>
              <a:buSzPts val="1400"/>
              <a:buNone/>
            </a:pPr>
            <a:r>
              <a:t/>
            </a:r>
            <a:endParaRPr sz="1200">
              <a:latin typeface="Arial"/>
              <a:ea typeface="Arial"/>
              <a:cs typeface="Arial"/>
              <a:sym typeface="Arial"/>
            </a:endParaRPr>
          </a:p>
          <a:p>
            <a:pPr indent="-196850" lvl="0" marL="425450" rtl="0" algn="l">
              <a:lnSpc>
                <a:spcPct val="90000"/>
              </a:lnSpc>
              <a:spcBef>
                <a:spcPts val="800"/>
              </a:spcBef>
              <a:spcAft>
                <a:spcPts val="0"/>
              </a:spcAft>
              <a:buSzPts val="1400"/>
              <a:buNone/>
            </a:pPr>
            <a:r>
              <a:t/>
            </a:r>
            <a:endParaRPr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b="1" sz="1200">
              <a:latin typeface="Arial"/>
              <a:ea typeface="Arial"/>
              <a:cs typeface="Arial"/>
              <a:sym typeface="Arial"/>
            </a:endParaRPr>
          </a:p>
          <a:p>
            <a:pPr indent="0" lvl="0" marL="139700" rtl="0" algn="l">
              <a:lnSpc>
                <a:spcPct val="90000"/>
              </a:lnSpc>
              <a:spcBef>
                <a:spcPts val="800"/>
              </a:spcBef>
              <a:spcAft>
                <a:spcPts val="0"/>
              </a:spcAft>
              <a:buSzPts val="1400"/>
              <a:buNone/>
            </a:pPr>
            <a:br>
              <a:rPr lang="en-US"/>
            </a:br>
            <a:br>
              <a:rPr lang="en-US" sz="1200">
                <a:latin typeface="Arial"/>
                <a:ea typeface="Arial"/>
                <a:cs typeface="Arial"/>
                <a:sym typeface="Arial"/>
              </a:rPr>
            </a:b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b="1" sz="1200">
              <a:latin typeface="Arial"/>
              <a:ea typeface="Arial"/>
              <a:cs typeface="Arial"/>
              <a:sym typeface="Arial"/>
            </a:endParaRPr>
          </a:p>
        </p:txBody>
      </p:sp>
      <p:pic>
        <p:nvPicPr>
          <p:cNvPr id="421" name="Google Shape;421;p40"/>
          <p:cNvPicPr preferRelativeResize="0"/>
          <p:nvPr/>
        </p:nvPicPr>
        <p:blipFill rotWithShape="1">
          <a:blip r:embed="rId3">
            <a:alphaModFix/>
          </a:blip>
          <a:srcRect b="0" l="0" r="0" t="0"/>
          <a:stretch/>
        </p:blipFill>
        <p:spPr>
          <a:xfrm>
            <a:off x="5302045" y="731197"/>
            <a:ext cx="3471401" cy="3045082"/>
          </a:xfrm>
          <a:prstGeom prst="rect">
            <a:avLst/>
          </a:prstGeom>
          <a:noFill/>
          <a:ln>
            <a:noFill/>
          </a:ln>
        </p:spPr>
      </p:pic>
      <p:pic>
        <p:nvPicPr>
          <p:cNvPr id="422" name="Google Shape;422;p40"/>
          <p:cNvPicPr preferRelativeResize="0"/>
          <p:nvPr/>
        </p:nvPicPr>
        <p:blipFill rotWithShape="1">
          <a:blip r:embed="rId4">
            <a:alphaModFix/>
          </a:blip>
          <a:srcRect b="0" l="0" r="0" t="0"/>
          <a:stretch/>
        </p:blipFill>
        <p:spPr>
          <a:xfrm>
            <a:off x="2453763" y="4121527"/>
            <a:ext cx="6577780" cy="83642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1"/>
          <p:cNvSpPr txBox="1"/>
          <p:nvPr>
            <p:ph type="title"/>
          </p:nvPr>
        </p:nvSpPr>
        <p:spPr>
          <a:xfrm>
            <a:off x="112456" y="144796"/>
            <a:ext cx="7886700" cy="367394"/>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Develop optimal code</a:t>
            </a:r>
            <a:endParaRPr b="1"/>
          </a:p>
        </p:txBody>
      </p:sp>
      <p:sp>
        <p:nvSpPr>
          <p:cNvPr id="428" name="Google Shape;428;p41"/>
          <p:cNvSpPr txBox="1"/>
          <p:nvPr>
            <p:ph idx="1" type="body"/>
          </p:nvPr>
        </p:nvSpPr>
        <p:spPr>
          <a:xfrm>
            <a:off x="287593" y="779283"/>
            <a:ext cx="8697859" cy="4010035"/>
          </a:xfrm>
          <a:prstGeom prst="rect">
            <a:avLst/>
          </a:prstGeom>
          <a:noFill/>
          <a:ln>
            <a:noFill/>
          </a:ln>
        </p:spPr>
        <p:txBody>
          <a:bodyPr anchorCtr="0" anchor="t" bIns="34275" lIns="68575" spcFirstLastPara="1" rIns="68575" wrap="square" tIns="34275">
            <a:noAutofit/>
          </a:bodyPr>
          <a:lstStyle/>
          <a:p>
            <a:pPr indent="0" lvl="0" marL="139700" rtl="0" algn="l">
              <a:lnSpc>
                <a:spcPct val="90000"/>
              </a:lnSpc>
              <a:spcBef>
                <a:spcPts val="800"/>
              </a:spcBef>
              <a:spcAft>
                <a:spcPts val="0"/>
              </a:spcAft>
              <a:buSzPts val="1400"/>
              <a:buNone/>
            </a:pPr>
            <a:r>
              <a:rPr b="1" lang="en-US" sz="1400">
                <a:latin typeface="Arial"/>
                <a:ea typeface="Arial"/>
                <a:cs typeface="Arial"/>
                <a:sym typeface="Arial"/>
              </a:rPr>
              <a:t>Optimize for space</a:t>
            </a:r>
            <a:endParaRPr/>
          </a:p>
          <a:p>
            <a:pPr indent="-317500" lvl="0" marL="457200" rtl="0" algn="l">
              <a:lnSpc>
                <a:spcPct val="90000"/>
              </a:lnSpc>
              <a:spcBef>
                <a:spcPts val="800"/>
              </a:spcBef>
              <a:spcAft>
                <a:spcPts val="0"/>
              </a:spcAft>
              <a:buClr>
                <a:schemeClr val="lt1"/>
              </a:buClr>
              <a:buSzPts val="1400"/>
              <a:buChar char="•"/>
            </a:pPr>
            <a:r>
              <a:rPr lang="en-US" sz="1200">
                <a:latin typeface="Arial"/>
                <a:ea typeface="Arial"/>
                <a:cs typeface="Arial"/>
                <a:sym typeface="Arial"/>
              </a:rPr>
              <a:t>Avoid use of inline function it is used at many place.</a:t>
            </a:r>
            <a:endParaRPr/>
          </a:p>
          <a:p>
            <a:pPr indent="-317500" lvl="0" marL="457200" rtl="0" algn="l">
              <a:lnSpc>
                <a:spcPct val="90000"/>
              </a:lnSpc>
              <a:spcBef>
                <a:spcPts val="800"/>
              </a:spcBef>
              <a:spcAft>
                <a:spcPts val="0"/>
              </a:spcAft>
              <a:buClr>
                <a:schemeClr val="lt1"/>
              </a:buClr>
              <a:buSzPts val="1400"/>
              <a:buChar char="•"/>
            </a:pPr>
            <a:r>
              <a:rPr lang="en-US" sz="1200">
                <a:latin typeface="Arial"/>
                <a:ea typeface="Arial"/>
                <a:cs typeface="Arial"/>
                <a:sym typeface="Arial"/>
              </a:rPr>
              <a:t>Avoid Standard Library Functions :</a:t>
            </a:r>
            <a:endParaRPr/>
          </a:p>
          <a:p>
            <a:pPr indent="0" lvl="1" marL="914400" rtl="0" algn="l">
              <a:lnSpc>
                <a:spcPct val="90000"/>
              </a:lnSpc>
              <a:spcBef>
                <a:spcPts val="400"/>
              </a:spcBef>
              <a:spcAft>
                <a:spcPts val="0"/>
              </a:spcAft>
              <a:buSzPts val="1400"/>
              <a:buNone/>
            </a:pPr>
            <a:r>
              <a:rPr lang="en-US" sz="1200">
                <a:latin typeface="Arial"/>
                <a:ea typeface="Arial"/>
                <a:cs typeface="Arial"/>
                <a:sym typeface="Arial"/>
              </a:rPr>
              <a:t>One of the best things you can do to reduce the size of your program is to avoid using large standard library routines. Many of the largest are expensive only because they try to handle all possible cases. </a:t>
            </a:r>
            <a:endParaRPr/>
          </a:p>
          <a:p>
            <a:pPr indent="0" lvl="1" marL="914400" rtl="0" algn="l">
              <a:lnSpc>
                <a:spcPct val="90000"/>
              </a:lnSpc>
              <a:spcBef>
                <a:spcPts val="400"/>
              </a:spcBef>
              <a:spcAft>
                <a:spcPts val="0"/>
              </a:spcAft>
              <a:buSzPts val="1400"/>
              <a:buNone/>
            </a:pPr>
            <a:r>
              <a:rPr lang="en-US" sz="1200">
                <a:latin typeface="Arial"/>
                <a:ea typeface="Arial"/>
                <a:cs typeface="Arial"/>
                <a:sym typeface="Arial"/>
              </a:rPr>
              <a:t>It might be possible to implement a subset of the functionality yourself with significantly less code.</a:t>
            </a:r>
            <a:endParaRPr/>
          </a:p>
          <a:p>
            <a:pPr indent="-317500" lvl="0" marL="457200" rtl="0" algn="l">
              <a:lnSpc>
                <a:spcPct val="90000"/>
              </a:lnSpc>
              <a:spcBef>
                <a:spcPts val="800"/>
              </a:spcBef>
              <a:spcAft>
                <a:spcPts val="0"/>
              </a:spcAft>
              <a:buClr>
                <a:schemeClr val="lt1"/>
              </a:buClr>
              <a:buSzPts val="1400"/>
              <a:buChar char="•"/>
            </a:pPr>
            <a:r>
              <a:rPr lang="en-US" sz="1200">
                <a:latin typeface="Arial"/>
                <a:ea typeface="Arial"/>
                <a:cs typeface="Arial"/>
                <a:sym typeface="Arial"/>
              </a:rPr>
              <a:t>For reducing the size we can rely on compiler optimization for size flag -Os optimize for code size.</a:t>
            </a:r>
            <a:endParaRPr/>
          </a:p>
          <a:p>
            <a:pPr indent="0" lvl="1" marL="914400" rtl="0" algn="l">
              <a:lnSpc>
                <a:spcPct val="90000"/>
              </a:lnSpc>
              <a:spcBef>
                <a:spcPts val="400"/>
              </a:spcBef>
              <a:spcAft>
                <a:spcPts val="0"/>
              </a:spcAft>
              <a:buSzPts val="1400"/>
              <a:buNone/>
            </a:pPr>
            <a:r>
              <a:rPr lang="en-US" sz="1200">
                <a:latin typeface="Arial"/>
                <a:ea typeface="Arial"/>
                <a:cs typeface="Arial"/>
                <a:sym typeface="Arial"/>
              </a:rPr>
              <a:t>This uses O2 as the baseline, but disables some optimizations. </a:t>
            </a:r>
            <a:endParaRPr/>
          </a:p>
          <a:p>
            <a:pPr indent="0" lvl="1" marL="914400" rtl="0" algn="l">
              <a:lnSpc>
                <a:spcPct val="90000"/>
              </a:lnSpc>
              <a:spcBef>
                <a:spcPts val="400"/>
              </a:spcBef>
              <a:spcAft>
                <a:spcPts val="0"/>
              </a:spcAft>
              <a:buSzPts val="1400"/>
              <a:buNone/>
            </a:pPr>
            <a:r>
              <a:rPr lang="en-US" sz="1200">
                <a:latin typeface="Arial"/>
                <a:ea typeface="Arial"/>
                <a:cs typeface="Arial"/>
                <a:sym typeface="Arial"/>
              </a:rPr>
              <a:t>For example, it will not inline</a:t>
            </a:r>
            <a:r>
              <a:rPr baseline="30000" lang="en-US" sz="1200" u="sng">
                <a:solidFill>
                  <a:schemeClr val="hlink"/>
                </a:solidFill>
                <a:latin typeface="Arial"/>
                <a:ea typeface="Arial"/>
                <a:cs typeface="Arial"/>
                <a:sym typeface="Arial"/>
                <a:hlinkClick r:id="rId3"/>
              </a:rPr>
              <a:t>3</a:t>
            </a:r>
            <a:r>
              <a:rPr lang="en-US" sz="1200">
                <a:latin typeface="Arial"/>
                <a:ea typeface="Arial"/>
                <a:cs typeface="Arial"/>
                <a:sym typeface="Arial"/>
              </a:rPr>
              <a:t> code if that leads to a size increase.</a:t>
            </a:r>
            <a:endParaRPr/>
          </a:p>
          <a:p>
            <a:pPr indent="0" lvl="1" marL="914400" rtl="0" algn="l">
              <a:lnSpc>
                <a:spcPct val="90000"/>
              </a:lnSpc>
              <a:spcBef>
                <a:spcPts val="400"/>
              </a:spcBef>
              <a:spcAft>
                <a:spcPts val="0"/>
              </a:spcAft>
              <a:buSzPts val="1400"/>
              <a:buNone/>
            </a:pPr>
            <a:r>
              <a:rPr lang="en-US" sz="1200">
                <a:latin typeface="Arial"/>
                <a:ea typeface="Arial"/>
                <a:cs typeface="Arial"/>
                <a:sym typeface="Arial"/>
              </a:rPr>
              <a:t>The first time you enable the compiler’s optimization feature your previously working program will suddenly fail. </a:t>
            </a:r>
            <a:endParaRPr/>
          </a:p>
          <a:p>
            <a:pPr indent="0" lvl="1" marL="914400" rtl="0" algn="l">
              <a:lnSpc>
                <a:spcPct val="90000"/>
              </a:lnSpc>
              <a:spcBef>
                <a:spcPts val="400"/>
              </a:spcBef>
              <a:spcAft>
                <a:spcPts val="0"/>
              </a:spcAft>
              <a:buSzPts val="1400"/>
              <a:buNone/>
            </a:pPr>
            <a:r>
              <a:rPr lang="en-US" sz="1200">
                <a:latin typeface="Arial"/>
                <a:ea typeface="Arial"/>
                <a:cs typeface="Arial"/>
                <a:sym typeface="Arial"/>
              </a:rPr>
              <a:t>Perhaps the most notorious of the automatic optimizations is “dead code elimination.” </a:t>
            </a:r>
            <a:endParaRPr/>
          </a:p>
          <a:p>
            <a:pPr indent="0" lvl="1" marL="914400" rtl="0" algn="l">
              <a:lnSpc>
                <a:spcPct val="90000"/>
              </a:lnSpc>
              <a:spcBef>
                <a:spcPts val="400"/>
              </a:spcBef>
              <a:spcAft>
                <a:spcPts val="0"/>
              </a:spcAft>
              <a:buSzPts val="1400"/>
              <a:buNone/>
            </a:pPr>
            <a:r>
              <a:rPr lang="en-US" sz="1200">
                <a:latin typeface="Arial"/>
                <a:ea typeface="Arial"/>
                <a:cs typeface="Arial"/>
                <a:sym typeface="Arial"/>
              </a:rPr>
              <a:t>This optimization eliminates code that the compiler believes to be either redundant or irrelevant. </a:t>
            </a:r>
            <a:endParaRPr/>
          </a:p>
          <a:p>
            <a:pPr indent="0" lvl="1" marL="914400" rtl="0" algn="l">
              <a:lnSpc>
                <a:spcPct val="90000"/>
              </a:lnSpc>
              <a:spcBef>
                <a:spcPts val="400"/>
              </a:spcBef>
              <a:spcAft>
                <a:spcPts val="0"/>
              </a:spcAft>
              <a:buSzPts val="1400"/>
              <a:buNone/>
            </a:pPr>
            <a:r>
              <a:rPr lang="en-US" sz="1200">
                <a:latin typeface="Arial"/>
                <a:ea typeface="Arial"/>
                <a:cs typeface="Arial"/>
                <a:sym typeface="Arial"/>
              </a:rPr>
              <a:t>For example, adding zero to a variable requires no run-time calculation whatsoever. </a:t>
            </a:r>
            <a:endParaRPr/>
          </a:p>
          <a:p>
            <a:pPr indent="0" lvl="1" marL="914400" rtl="0" algn="l">
              <a:lnSpc>
                <a:spcPct val="90000"/>
              </a:lnSpc>
              <a:spcBef>
                <a:spcPts val="400"/>
              </a:spcBef>
              <a:spcAft>
                <a:spcPts val="0"/>
              </a:spcAft>
              <a:buSzPts val="1400"/>
              <a:buNone/>
            </a:pPr>
            <a:r>
              <a:rPr i="1" lang="en-US" sz="1200">
                <a:latin typeface="Arial"/>
                <a:ea typeface="Arial"/>
                <a:cs typeface="Arial"/>
                <a:sym typeface="Arial"/>
              </a:rPr>
              <a:t>Never make the mistake of assuming that the optimized program will behave the same as the unoptimized one. </a:t>
            </a:r>
            <a:br>
              <a:rPr lang="en-US"/>
            </a:b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228600" lvl="0" marL="457200" rtl="0" algn="just">
              <a:lnSpc>
                <a:spcPct val="90000"/>
              </a:lnSpc>
              <a:spcBef>
                <a:spcPts val="800"/>
              </a:spcBef>
              <a:spcAft>
                <a:spcPts val="0"/>
              </a:spcAft>
              <a:buSzPts val="1400"/>
              <a:buNone/>
            </a:pPr>
            <a:r>
              <a:t/>
            </a:r>
            <a:endParaRPr sz="1200">
              <a:latin typeface="Arial"/>
              <a:ea typeface="Arial"/>
              <a:cs typeface="Arial"/>
              <a:sym typeface="Arial"/>
            </a:endParaRPr>
          </a:p>
          <a:p>
            <a:pPr indent="-228600" lvl="0" marL="457200" rtl="0" algn="just">
              <a:lnSpc>
                <a:spcPct val="90000"/>
              </a:lnSpc>
              <a:spcBef>
                <a:spcPts val="800"/>
              </a:spcBef>
              <a:spcAft>
                <a:spcPts val="0"/>
              </a:spcAft>
              <a:buSzPts val="1400"/>
              <a:buNone/>
            </a:pPr>
            <a:r>
              <a:t/>
            </a:r>
            <a:endParaRPr b="1" sz="1200">
              <a:latin typeface="Arial"/>
              <a:ea typeface="Arial"/>
              <a:cs typeface="Arial"/>
              <a:sym typeface="Arial"/>
            </a:endParaRPr>
          </a:p>
          <a:p>
            <a:pPr indent="0" lvl="0" marL="139700" rtl="0" algn="just">
              <a:lnSpc>
                <a:spcPct val="90000"/>
              </a:lnSpc>
              <a:spcBef>
                <a:spcPts val="800"/>
              </a:spcBef>
              <a:spcAft>
                <a:spcPts val="0"/>
              </a:spcAft>
              <a:buSzPts val="1400"/>
              <a:buNone/>
            </a:pPr>
            <a:r>
              <a:t/>
            </a:r>
            <a:endParaRPr sz="1200">
              <a:latin typeface="Arial"/>
              <a:ea typeface="Arial"/>
              <a:cs typeface="Arial"/>
              <a:sym typeface="Arial"/>
            </a:endParaRPr>
          </a:p>
          <a:p>
            <a:pPr indent="-196850" lvl="0" marL="425450" rtl="0" algn="l">
              <a:lnSpc>
                <a:spcPct val="90000"/>
              </a:lnSpc>
              <a:spcBef>
                <a:spcPts val="800"/>
              </a:spcBef>
              <a:spcAft>
                <a:spcPts val="0"/>
              </a:spcAft>
              <a:buSzPts val="1400"/>
              <a:buNone/>
            </a:pPr>
            <a:r>
              <a:t/>
            </a:r>
            <a:endParaRPr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b="1" sz="1200">
              <a:latin typeface="Arial"/>
              <a:ea typeface="Arial"/>
              <a:cs typeface="Arial"/>
              <a:sym typeface="Arial"/>
            </a:endParaRPr>
          </a:p>
          <a:p>
            <a:pPr indent="0" lvl="0" marL="139700" rtl="0" algn="l">
              <a:lnSpc>
                <a:spcPct val="90000"/>
              </a:lnSpc>
              <a:spcBef>
                <a:spcPts val="800"/>
              </a:spcBef>
              <a:spcAft>
                <a:spcPts val="0"/>
              </a:spcAft>
              <a:buSzPts val="1400"/>
              <a:buNone/>
            </a:pPr>
            <a:br>
              <a:rPr lang="en-US"/>
            </a:br>
            <a:br>
              <a:rPr lang="en-US" sz="1200">
                <a:latin typeface="Arial"/>
                <a:ea typeface="Arial"/>
                <a:cs typeface="Arial"/>
                <a:sym typeface="Arial"/>
              </a:rPr>
            </a:b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b="1" sz="1200">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2"/>
          <p:cNvSpPr txBox="1"/>
          <p:nvPr>
            <p:ph type="title"/>
          </p:nvPr>
        </p:nvSpPr>
        <p:spPr>
          <a:xfrm>
            <a:off x="112456" y="144796"/>
            <a:ext cx="7886700" cy="367394"/>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Develop optimal code</a:t>
            </a:r>
            <a:endParaRPr b="1"/>
          </a:p>
        </p:txBody>
      </p:sp>
      <p:sp>
        <p:nvSpPr>
          <p:cNvPr id="434" name="Google Shape;434;p42"/>
          <p:cNvSpPr txBox="1"/>
          <p:nvPr>
            <p:ph idx="1" type="body"/>
          </p:nvPr>
        </p:nvSpPr>
        <p:spPr>
          <a:xfrm>
            <a:off x="287593" y="779283"/>
            <a:ext cx="8697859" cy="4010035"/>
          </a:xfrm>
          <a:prstGeom prst="rect">
            <a:avLst/>
          </a:prstGeom>
          <a:noFill/>
          <a:ln>
            <a:noFill/>
          </a:ln>
        </p:spPr>
        <p:txBody>
          <a:bodyPr anchorCtr="0" anchor="t" bIns="34275" lIns="68575" spcFirstLastPara="1" rIns="68575" wrap="square" tIns="34275">
            <a:noAutofit/>
          </a:bodyPr>
          <a:lstStyle/>
          <a:p>
            <a:pPr indent="0" lvl="0" marL="139700" rtl="0" algn="l">
              <a:lnSpc>
                <a:spcPct val="90000"/>
              </a:lnSpc>
              <a:spcBef>
                <a:spcPts val="800"/>
              </a:spcBef>
              <a:spcAft>
                <a:spcPts val="0"/>
              </a:spcAft>
              <a:buSzPts val="1400"/>
              <a:buNone/>
            </a:pPr>
            <a:r>
              <a:rPr b="1" lang="en-US" sz="1400">
                <a:latin typeface="Arial"/>
                <a:ea typeface="Arial"/>
                <a:cs typeface="Arial"/>
                <a:sym typeface="Arial"/>
              </a:rPr>
              <a:t>Optimize for Performance</a:t>
            </a:r>
            <a:endParaRPr/>
          </a:p>
          <a:p>
            <a:pPr indent="-317500" lvl="0" marL="457200" rtl="0" algn="l">
              <a:lnSpc>
                <a:spcPct val="90000"/>
              </a:lnSpc>
              <a:spcBef>
                <a:spcPts val="800"/>
              </a:spcBef>
              <a:spcAft>
                <a:spcPts val="0"/>
              </a:spcAft>
              <a:buClr>
                <a:schemeClr val="lt1"/>
              </a:buClr>
              <a:buSzPts val="1400"/>
              <a:buChar char="•"/>
            </a:pPr>
            <a:r>
              <a:rPr b="1" lang="en-US" sz="1200">
                <a:latin typeface="Arial"/>
                <a:ea typeface="Arial"/>
                <a:cs typeface="Arial"/>
                <a:sym typeface="Arial"/>
              </a:rPr>
              <a:t>Switch Statement</a:t>
            </a:r>
            <a:endParaRPr sz="1200">
              <a:latin typeface="Arial"/>
              <a:ea typeface="Arial"/>
              <a:cs typeface="Arial"/>
              <a:sym typeface="Arial"/>
            </a:endParaRPr>
          </a:p>
          <a:p>
            <a:pPr indent="0" lvl="1" marL="914400" rtl="0" algn="l">
              <a:lnSpc>
                <a:spcPct val="90000"/>
              </a:lnSpc>
              <a:spcBef>
                <a:spcPts val="400"/>
              </a:spcBef>
              <a:spcAft>
                <a:spcPts val="0"/>
              </a:spcAft>
              <a:buSzPts val="1400"/>
              <a:buNone/>
            </a:pPr>
            <a:r>
              <a:rPr lang="en-US" sz="1200">
                <a:latin typeface="Arial"/>
                <a:ea typeface="Arial"/>
                <a:cs typeface="Arial"/>
                <a:sym typeface="Arial"/>
              </a:rPr>
              <a:t>Compilers translate switch statements in different ways. </a:t>
            </a:r>
            <a:endParaRPr/>
          </a:p>
          <a:p>
            <a:pPr indent="0" lvl="1" marL="914400" rtl="0" algn="l">
              <a:lnSpc>
                <a:spcPct val="90000"/>
              </a:lnSpc>
              <a:spcBef>
                <a:spcPts val="400"/>
              </a:spcBef>
              <a:spcAft>
                <a:spcPts val="0"/>
              </a:spcAft>
              <a:buSzPts val="1400"/>
              <a:buNone/>
            </a:pPr>
            <a:r>
              <a:rPr lang="en-US" sz="1200">
                <a:latin typeface="Arial"/>
                <a:ea typeface="Arial"/>
                <a:cs typeface="Arial"/>
                <a:sym typeface="Arial"/>
              </a:rPr>
              <a:t>If case labels are small contiguous integer values, then it creates a jump table. </a:t>
            </a:r>
            <a:endParaRPr/>
          </a:p>
          <a:p>
            <a:pPr indent="0" lvl="1" marL="914400" rtl="0" algn="l">
              <a:lnSpc>
                <a:spcPct val="90000"/>
              </a:lnSpc>
              <a:spcBef>
                <a:spcPts val="400"/>
              </a:spcBef>
              <a:spcAft>
                <a:spcPts val="0"/>
              </a:spcAft>
              <a:buSzPts val="1400"/>
              <a:buNone/>
            </a:pPr>
            <a:r>
              <a:rPr lang="en-US" sz="1200">
                <a:latin typeface="Arial"/>
                <a:ea typeface="Arial"/>
                <a:cs typeface="Arial"/>
                <a:sym typeface="Arial"/>
              </a:rPr>
              <a:t>This is very fast and doesn’t depend on the number of case labels also. </a:t>
            </a:r>
            <a:endParaRPr/>
          </a:p>
          <a:p>
            <a:pPr indent="0" lvl="1" marL="914400" rtl="0" algn="l">
              <a:lnSpc>
                <a:spcPct val="90000"/>
              </a:lnSpc>
              <a:spcBef>
                <a:spcPts val="400"/>
              </a:spcBef>
              <a:spcAft>
                <a:spcPts val="0"/>
              </a:spcAft>
              <a:buSzPts val="1400"/>
              <a:buNone/>
            </a:pPr>
            <a:r>
              <a:rPr lang="en-US" sz="1200">
                <a:latin typeface="Arial"/>
                <a:ea typeface="Arial"/>
                <a:cs typeface="Arial"/>
                <a:sym typeface="Arial"/>
              </a:rPr>
              <a:t>If case labels are longer and not contiguous then it creates comparison tree i.e. if…else statements. </a:t>
            </a:r>
            <a:endParaRPr/>
          </a:p>
          <a:p>
            <a:pPr indent="0" lvl="1" marL="914400" rtl="0" algn="l">
              <a:lnSpc>
                <a:spcPct val="90000"/>
              </a:lnSpc>
              <a:spcBef>
                <a:spcPts val="400"/>
              </a:spcBef>
              <a:spcAft>
                <a:spcPts val="0"/>
              </a:spcAft>
              <a:buSzPts val="1400"/>
              <a:buNone/>
            </a:pPr>
            <a:r>
              <a:rPr lang="en-US" sz="1200">
                <a:latin typeface="Arial"/>
                <a:ea typeface="Arial"/>
                <a:cs typeface="Arial"/>
                <a:sym typeface="Arial"/>
              </a:rPr>
              <a:t>So, in this case, we should keep the most frequent label first and the least frequent label should be at last.</a:t>
            </a:r>
            <a:endParaRPr/>
          </a:p>
          <a:p>
            <a:pPr indent="-317500" lvl="0" marL="457200" rtl="0" algn="l">
              <a:lnSpc>
                <a:spcPct val="90000"/>
              </a:lnSpc>
              <a:spcBef>
                <a:spcPts val="800"/>
              </a:spcBef>
              <a:spcAft>
                <a:spcPts val="0"/>
              </a:spcAft>
              <a:buClr>
                <a:schemeClr val="lt1"/>
              </a:buClr>
              <a:buSzPts val="1400"/>
              <a:buChar char="•"/>
            </a:pPr>
            <a:r>
              <a:rPr b="1" lang="en-US" sz="1200">
                <a:latin typeface="Arial"/>
                <a:ea typeface="Arial"/>
                <a:cs typeface="Arial"/>
                <a:sym typeface="Arial"/>
              </a:rPr>
              <a:t>Fast Mathematics</a:t>
            </a:r>
            <a:endParaRPr sz="1200">
              <a:latin typeface="Arial"/>
              <a:ea typeface="Arial"/>
              <a:cs typeface="Arial"/>
              <a:sym typeface="Arial"/>
            </a:endParaRPr>
          </a:p>
          <a:p>
            <a:pPr indent="-88900" lvl="1" marL="914400" rtl="0" algn="l">
              <a:lnSpc>
                <a:spcPct val="90000"/>
              </a:lnSpc>
              <a:spcBef>
                <a:spcPts val="400"/>
              </a:spcBef>
              <a:spcAft>
                <a:spcPts val="0"/>
              </a:spcAft>
              <a:buSzPts val="1400"/>
              <a:buChar char="•"/>
            </a:pPr>
            <a:r>
              <a:rPr b="1" lang="en-US" sz="1200">
                <a:latin typeface="Arial"/>
                <a:ea typeface="Arial"/>
                <a:cs typeface="Arial"/>
                <a:sym typeface="Arial"/>
              </a:rPr>
              <a:t> Multiplication and division by power of 2 : </a:t>
            </a:r>
            <a:r>
              <a:rPr lang="en-US" sz="1200">
                <a:latin typeface="Arial"/>
                <a:ea typeface="Arial"/>
                <a:cs typeface="Arial"/>
                <a:sym typeface="Arial"/>
              </a:rPr>
              <a:t>Use left shift(&lt;&lt;) for multiplication and right shift(&gt;&gt;) for division. </a:t>
            </a:r>
            <a:endParaRPr>
              <a:latin typeface="Arial"/>
              <a:ea typeface="Arial"/>
              <a:cs typeface="Arial"/>
              <a:sym typeface="Arial"/>
            </a:endParaRPr>
          </a:p>
          <a:p>
            <a:pPr indent="0" lvl="3" marL="1511300" rtl="0" algn="l">
              <a:lnSpc>
                <a:spcPct val="90000"/>
              </a:lnSpc>
              <a:spcBef>
                <a:spcPts val="400"/>
              </a:spcBef>
              <a:spcAft>
                <a:spcPts val="0"/>
              </a:spcAft>
              <a:buSzPts val="1400"/>
              <a:buNone/>
            </a:pPr>
            <a:r>
              <a:rPr lang="en-US" sz="1200">
                <a:latin typeface="Arial"/>
                <a:ea typeface="Arial"/>
                <a:cs typeface="Arial"/>
                <a:sym typeface="Arial"/>
              </a:rPr>
              <a:t>The bit operations will be much faster than multiplication and division operations.</a:t>
            </a:r>
            <a:endParaRPr>
              <a:latin typeface="Arial"/>
              <a:ea typeface="Arial"/>
              <a:cs typeface="Arial"/>
              <a:sym typeface="Arial"/>
            </a:endParaRPr>
          </a:p>
          <a:p>
            <a:pPr indent="0" lvl="3" marL="1511300" rtl="0" algn="l">
              <a:lnSpc>
                <a:spcPct val="90000"/>
              </a:lnSpc>
              <a:spcBef>
                <a:spcPts val="400"/>
              </a:spcBef>
              <a:spcAft>
                <a:spcPts val="0"/>
              </a:spcAft>
              <a:buSzPts val="1400"/>
              <a:buNone/>
            </a:pPr>
            <a:r>
              <a:rPr b="1" lang="en-US" sz="1200">
                <a:latin typeface="Arial"/>
                <a:ea typeface="Arial"/>
                <a:cs typeface="Arial"/>
                <a:sym typeface="Arial"/>
              </a:rPr>
              <a:t>Multiply by 6 : a= a&lt;&lt;1 + a&lt;&lt;2;</a:t>
            </a:r>
            <a:r>
              <a:rPr lang="en-US" sz="1200">
                <a:latin typeface="Arial"/>
                <a:ea typeface="Arial"/>
                <a:cs typeface="Arial"/>
                <a:sym typeface="Arial"/>
              </a:rPr>
              <a:t> </a:t>
            </a:r>
            <a:br>
              <a:rPr lang="en-US" sz="1200">
                <a:latin typeface="Arial"/>
                <a:ea typeface="Arial"/>
                <a:cs typeface="Arial"/>
                <a:sym typeface="Arial"/>
              </a:rPr>
            </a:br>
            <a:r>
              <a:rPr b="1" lang="en-US" sz="1200">
                <a:latin typeface="Arial"/>
                <a:ea typeface="Arial"/>
                <a:cs typeface="Arial"/>
                <a:sym typeface="Arial"/>
              </a:rPr>
              <a:t>Multiply by 7 : a= a&lt;&lt;3 - a;</a:t>
            </a:r>
            <a:br>
              <a:rPr lang="en-US" sz="1200">
                <a:latin typeface="Arial"/>
                <a:ea typeface="Arial"/>
                <a:cs typeface="Arial"/>
                <a:sym typeface="Arial"/>
              </a:rPr>
            </a:br>
            <a:r>
              <a:rPr b="1" lang="en-US" sz="1200">
                <a:latin typeface="Arial"/>
                <a:ea typeface="Arial"/>
                <a:cs typeface="Arial"/>
                <a:sym typeface="Arial"/>
              </a:rPr>
              <a:t>Divide by 8 : a= a&gt;&gt;3; // division by power of 2</a:t>
            </a:r>
            <a:endParaRPr>
              <a:latin typeface="Arial"/>
              <a:ea typeface="Arial"/>
              <a:cs typeface="Arial"/>
              <a:sym typeface="Arial"/>
            </a:endParaRPr>
          </a:p>
          <a:p>
            <a:pPr indent="-171450" lvl="1" marL="1085850" rtl="0" algn="l">
              <a:lnSpc>
                <a:spcPct val="90000"/>
              </a:lnSpc>
              <a:spcBef>
                <a:spcPts val="400"/>
              </a:spcBef>
              <a:spcAft>
                <a:spcPts val="0"/>
              </a:spcAft>
              <a:buSzPts val="1400"/>
              <a:buChar char="•"/>
            </a:pPr>
            <a:r>
              <a:rPr b="1" lang="en-US" sz="1200">
                <a:latin typeface="Arial"/>
                <a:ea typeface="Arial"/>
                <a:cs typeface="Arial"/>
                <a:sym typeface="Arial"/>
              </a:rPr>
              <a:t>Simplifying Expressions</a:t>
            </a:r>
            <a:r>
              <a:rPr lang="en-US" sz="1200">
                <a:latin typeface="Arial"/>
                <a:ea typeface="Arial"/>
                <a:cs typeface="Arial"/>
                <a:sym typeface="Arial"/>
              </a:rPr>
              <a:t>: Sometimes we can reduce some operations by simplifying expressions.</a:t>
            </a:r>
            <a:endParaRPr/>
          </a:p>
          <a:p>
            <a:pPr indent="0" lvl="3" marL="1682750" rtl="0" algn="l">
              <a:lnSpc>
                <a:spcPct val="90000"/>
              </a:lnSpc>
              <a:spcBef>
                <a:spcPts val="400"/>
              </a:spcBef>
              <a:spcAft>
                <a:spcPts val="0"/>
              </a:spcAft>
              <a:buSzPts val="1400"/>
              <a:buNone/>
            </a:pPr>
            <a:r>
              <a:rPr b="1" lang="en-US" sz="1200">
                <a:latin typeface="Arial"/>
                <a:ea typeface="Arial"/>
                <a:cs typeface="Arial"/>
                <a:sym typeface="Arial"/>
              </a:rPr>
              <a:t>a*b + a*b*c + a*b*c*d ---&gt; (a*b)*(1 + c*(1 + d))</a:t>
            </a:r>
            <a:r>
              <a:rPr lang="en-US" sz="1200">
                <a:latin typeface="Arial"/>
                <a:ea typeface="Arial"/>
                <a:cs typeface="Arial"/>
                <a:sym typeface="Arial"/>
              </a:rPr>
              <a:t> </a:t>
            </a:r>
            <a:br>
              <a:rPr lang="en-US" sz="1200">
                <a:latin typeface="Arial"/>
                <a:ea typeface="Arial"/>
                <a:cs typeface="Arial"/>
                <a:sym typeface="Arial"/>
              </a:rPr>
            </a:br>
            <a:r>
              <a:rPr b="1" lang="en-US" sz="1200">
                <a:latin typeface="Arial"/>
                <a:ea typeface="Arial"/>
                <a:cs typeface="Arial"/>
                <a:sym typeface="Arial"/>
              </a:rPr>
              <a:t> L.H.S can be Simplified to R.H.S</a:t>
            </a:r>
            <a:br>
              <a:rPr lang="en-US" sz="1200">
                <a:latin typeface="Arial"/>
                <a:ea typeface="Arial"/>
                <a:cs typeface="Arial"/>
                <a:sym typeface="Arial"/>
              </a:rPr>
            </a:br>
            <a:r>
              <a:rPr b="1" lang="en-US" sz="1200">
                <a:latin typeface="Arial"/>
                <a:ea typeface="Arial"/>
                <a:cs typeface="Arial"/>
                <a:sym typeface="Arial"/>
              </a:rPr>
              <a:t> L.H.S  : 6 multiplications and 2 additions</a:t>
            </a:r>
            <a:br>
              <a:rPr lang="en-US" sz="1200">
                <a:latin typeface="Arial"/>
                <a:ea typeface="Arial"/>
                <a:cs typeface="Arial"/>
                <a:sym typeface="Arial"/>
              </a:rPr>
            </a:br>
            <a:r>
              <a:rPr b="1" lang="en-US" sz="1200">
                <a:latin typeface="Arial"/>
                <a:ea typeface="Arial"/>
                <a:cs typeface="Arial"/>
                <a:sym typeface="Arial"/>
              </a:rPr>
              <a:t> R.H.S  : 3 multiplications and 2 additions</a:t>
            </a:r>
            <a:endParaRPr sz="1200">
              <a:latin typeface="Arial"/>
              <a:ea typeface="Arial"/>
              <a:cs typeface="Arial"/>
              <a:sym typeface="Arial"/>
            </a:endParaRPr>
          </a:p>
          <a:p>
            <a:pPr indent="0" lvl="1" marL="914400" rtl="0" algn="l">
              <a:lnSpc>
                <a:spcPct val="90000"/>
              </a:lnSpc>
              <a:spcBef>
                <a:spcPts val="400"/>
              </a:spcBef>
              <a:spcAft>
                <a:spcPts val="0"/>
              </a:spcAft>
              <a:buSzPts val="1400"/>
              <a:buNone/>
            </a:pPr>
            <a:r>
              <a:t/>
            </a:r>
            <a:endParaRPr sz="1200">
              <a:latin typeface="Arial"/>
              <a:ea typeface="Arial"/>
              <a:cs typeface="Arial"/>
              <a:sym typeface="Arial"/>
            </a:endParaRPr>
          </a:p>
          <a:p>
            <a:pPr indent="0" lvl="1" marL="914400" rtl="0" algn="l">
              <a:lnSpc>
                <a:spcPct val="90000"/>
              </a:lnSpc>
              <a:spcBef>
                <a:spcPts val="400"/>
              </a:spcBef>
              <a:spcAft>
                <a:spcPts val="0"/>
              </a:spcAft>
              <a:buSzPts val="1400"/>
              <a:buNone/>
            </a:pPr>
            <a:r>
              <a:t/>
            </a:r>
            <a:endParaRPr sz="1200">
              <a:latin typeface="Arial"/>
              <a:ea typeface="Arial"/>
              <a:cs typeface="Arial"/>
              <a:sym typeface="Arial"/>
            </a:endParaRPr>
          </a:p>
          <a:p>
            <a:pPr indent="0" lvl="1" marL="914400" rtl="0" algn="l">
              <a:lnSpc>
                <a:spcPct val="90000"/>
              </a:lnSpc>
              <a:spcBef>
                <a:spcPts val="400"/>
              </a:spcBef>
              <a:spcAft>
                <a:spcPts val="0"/>
              </a:spcAft>
              <a:buSzPts val="1400"/>
              <a:buNone/>
            </a:pPr>
            <a:r>
              <a:t/>
            </a:r>
            <a:endParaRPr sz="1200">
              <a:latin typeface="Arial"/>
              <a:ea typeface="Arial"/>
              <a:cs typeface="Arial"/>
              <a:sym typeface="Arial"/>
            </a:endParaRPr>
          </a:p>
          <a:p>
            <a:pPr indent="0" lvl="1" marL="914400" rtl="0" algn="l">
              <a:lnSpc>
                <a:spcPct val="90000"/>
              </a:lnSpc>
              <a:spcBef>
                <a:spcPts val="400"/>
              </a:spcBef>
              <a:spcAft>
                <a:spcPts val="0"/>
              </a:spcAft>
              <a:buSzPts val="1400"/>
              <a:buNone/>
            </a:pPr>
            <a:br>
              <a:rPr b="1" lang="en-US"/>
            </a:b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228600" lvl="0" marL="457200" rtl="0" algn="just">
              <a:lnSpc>
                <a:spcPct val="90000"/>
              </a:lnSpc>
              <a:spcBef>
                <a:spcPts val="800"/>
              </a:spcBef>
              <a:spcAft>
                <a:spcPts val="0"/>
              </a:spcAft>
              <a:buSzPts val="1400"/>
              <a:buNone/>
            </a:pPr>
            <a:r>
              <a:t/>
            </a:r>
            <a:endParaRPr sz="1200">
              <a:latin typeface="Arial"/>
              <a:ea typeface="Arial"/>
              <a:cs typeface="Arial"/>
              <a:sym typeface="Arial"/>
            </a:endParaRPr>
          </a:p>
          <a:p>
            <a:pPr indent="-228600" lvl="0" marL="457200" rtl="0" algn="just">
              <a:lnSpc>
                <a:spcPct val="90000"/>
              </a:lnSpc>
              <a:spcBef>
                <a:spcPts val="800"/>
              </a:spcBef>
              <a:spcAft>
                <a:spcPts val="0"/>
              </a:spcAft>
              <a:buSzPts val="1400"/>
              <a:buNone/>
            </a:pPr>
            <a:r>
              <a:t/>
            </a:r>
            <a:endParaRPr b="1" sz="1200">
              <a:latin typeface="Arial"/>
              <a:ea typeface="Arial"/>
              <a:cs typeface="Arial"/>
              <a:sym typeface="Arial"/>
            </a:endParaRPr>
          </a:p>
          <a:p>
            <a:pPr indent="0" lvl="0" marL="139700" rtl="0" algn="just">
              <a:lnSpc>
                <a:spcPct val="90000"/>
              </a:lnSpc>
              <a:spcBef>
                <a:spcPts val="800"/>
              </a:spcBef>
              <a:spcAft>
                <a:spcPts val="0"/>
              </a:spcAft>
              <a:buSzPts val="1400"/>
              <a:buNone/>
            </a:pPr>
            <a:r>
              <a:t/>
            </a:r>
            <a:endParaRPr sz="1200">
              <a:latin typeface="Arial"/>
              <a:ea typeface="Arial"/>
              <a:cs typeface="Arial"/>
              <a:sym typeface="Arial"/>
            </a:endParaRPr>
          </a:p>
          <a:p>
            <a:pPr indent="-196850" lvl="0" marL="425450" rtl="0" algn="l">
              <a:lnSpc>
                <a:spcPct val="90000"/>
              </a:lnSpc>
              <a:spcBef>
                <a:spcPts val="800"/>
              </a:spcBef>
              <a:spcAft>
                <a:spcPts val="0"/>
              </a:spcAft>
              <a:buSzPts val="1400"/>
              <a:buNone/>
            </a:pPr>
            <a:r>
              <a:t/>
            </a:r>
            <a:endParaRPr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b="1" sz="1200">
              <a:latin typeface="Arial"/>
              <a:ea typeface="Arial"/>
              <a:cs typeface="Arial"/>
              <a:sym typeface="Arial"/>
            </a:endParaRPr>
          </a:p>
          <a:p>
            <a:pPr indent="0" lvl="0" marL="139700" rtl="0" algn="l">
              <a:lnSpc>
                <a:spcPct val="90000"/>
              </a:lnSpc>
              <a:spcBef>
                <a:spcPts val="800"/>
              </a:spcBef>
              <a:spcAft>
                <a:spcPts val="0"/>
              </a:spcAft>
              <a:buSzPts val="1400"/>
              <a:buNone/>
            </a:pPr>
            <a:br>
              <a:rPr lang="en-US"/>
            </a:br>
            <a:br>
              <a:rPr lang="en-US" sz="1200">
                <a:latin typeface="Arial"/>
                <a:ea typeface="Arial"/>
                <a:cs typeface="Arial"/>
                <a:sym typeface="Arial"/>
              </a:rPr>
            </a:b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b="1" sz="1200">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3"/>
          <p:cNvSpPr txBox="1"/>
          <p:nvPr>
            <p:ph type="title"/>
          </p:nvPr>
        </p:nvSpPr>
        <p:spPr>
          <a:xfrm>
            <a:off x="112456" y="144796"/>
            <a:ext cx="7886700" cy="367394"/>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Develop optimal code</a:t>
            </a:r>
            <a:endParaRPr b="1"/>
          </a:p>
        </p:txBody>
      </p:sp>
      <p:sp>
        <p:nvSpPr>
          <p:cNvPr id="440" name="Google Shape;440;p43"/>
          <p:cNvSpPr txBox="1"/>
          <p:nvPr>
            <p:ph idx="1" type="body"/>
          </p:nvPr>
        </p:nvSpPr>
        <p:spPr>
          <a:xfrm>
            <a:off x="287593" y="779283"/>
            <a:ext cx="4282561" cy="4010035"/>
          </a:xfrm>
          <a:prstGeom prst="rect">
            <a:avLst/>
          </a:prstGeom>
          <a:noFill/>
          <a:ln>
            <a:noFill/>
          </a:ln>
        </p:spPr>
        <p:txBody>
          <a:bodyPr anchorCtr="0" anchor="t" bIns="34275" lIns="68575" spcFirstLastPara="1" rIns="68575" wrap="square" tIns="34275">
            <a:noAutofit/>
          </a:bodyPr>
          <a:lstStyle/>
          <a:p>
            <a:pPr indent="0" lvl="0" marL="139700" rtl="0" algn="l">
              <a:lnSpc>
                <a:spcPct val="90000"/>
              </a:lnSpc>
              <a:spcBef>
                <a:spcPts val="800"/>
              </a:spcBef>
              <a:spcAft>
                <a:spcPts val="0"/>
              </a:spcAft>
              <a:buSzPts val="1400"/>
              <a:buNone/>
            </a:pPr>
            <a:r>
              <a:rPr b="1" lang="en-US" sz="1400">
                <a:latin typeface="Arial"/>
                <a:ea typeface="Arial"/>
                <a:cs typeface="Arial"/>
                <a:sym typeface="Arial"/>
              </a:rPr>
              <a:t>Optimize for Performance</a:t>
            </a:r>
            <a:endParaRPr/>
          </a:p>
          <a:p>
            <a:pPr indent="-317500" lvl="0" marL="457200" rtl="0" algn="l">
              <a:lnSpc>
                <a:spcPct val="90000"/>
              </a:lnSpc>
              <a:spcBef>
                <a:spcPts val="800"/>
              </a:spcBef>
              <a:spcAft>
                <a:spcPts val="0"/>
              </a:spcAft>
              <a:buClr>
                <a:schemeClr val="lt1"/>
              </a:buClr>
              <a:buSzPts val="1400"/>
              <a:buChar char="•"/>
            </a:pPr>
            <a:r>
              <a:rPr b="1" lang="en-US" sz="1200"/>
              <a:t>Unroll small loops</a:t>
            </a:r>
            <a:r>
              <a:rPr lang="en-US" sz="1200"/>
              <a:t>: </a:t>
            </a:r>
            <a:endParaRPr b="1" sz="1200"/>
          </a:p>
          <a:p>
            <a:pPr indent="0" lvl="1" marL="742950" rtl="0" algn="l">
              <a:lnSpc>
                <a:spcPct val="90000"/>
              </a:lnSpc>
              <a:spcBef>
                <a:spcPts val="400"/>
              </a:spcBef>
              <a:spcAft>
                <a:spcPts val="0"/>
              </a:spcAft>
              <a:buSzPts val="1400"/>
              <a:buNone/>
            </a:pPr>
            <a:r>
              <a:rPr lang="en-US" sz="1200"/>
              <a:t>Most of the times Compiler does this automatically, but it is a good habit of writing optimized codes. Matrix updations using this is very advantageous.</a:t>
            </a:r>
            <a:endParaRPr b="1" sz="1200"/>
          </a:p>
          <a:p>
            <a:pPr indent="-196850" lvl="0" marL="285750" rtl="0" algn="l">
              <a:lnSpc>
                <a:spcPct val="90000"/>
              </a:lnSpc>
              <a:spcBef>
                <a:spcPts val="800"/>
              </a:spcBef>
              <a:spcAft>
                <a:spcPts val="0"/>
              </a:spcAft>
              <a:buSzPts val="1400"/>
              <a:buNone/>
            </a:pPr>
            <a:r>
              <a:t/>
            </a:r>
            <a:endParaRPr b="1" sz="1200"/>
          </a:p>
          <a:p>
            <a:pPr indent="-285750" lvl="0" marL="285750" rtl="0" algn="l">
              <a:lnSpc>
                <a:spcPct val="90000"/>
              </a:lnSpc>
              <a:spcBef>
                <a:spcPts val="800"/>
              </a:spcBef>
              <a:spcAft>
                <a:spcPts val="0"/>
              </a:spcAft>
              <a:buSzPts val="1400"/>
              <a:buChar char="•"/>
            </a:pPr>
            <a:r>
              <a:rPr b="1" lang="en-US" sz="1200"/>
              <a:t>Avoid calculations in loop</a:t>
            </a:r>
            <a:r>
              <a:rPr lang="en-US" sz="1200"/>
              <a:t>:</a:t>
            </a:r>
            <a:endParaRPr/>
          </a:p>
          <a:p>
            <a:pPr indent="0" lvl="1" marL="742950" rtl="0" algn="l">
              <a:lnSpc>
                <a:spcPct val="90000"/>
              </a:lnSpc>
              <a:spcBef>
                <a:spcPts val="400"/>
              </a:spcBef>
              <a:spcAft>
                <a:spcPts val="0"/>
              </a:spcAft>
              <a:buSzPts val="1400"/>
              <a:buNone/>
            </a:pPr>
            <a:r>
              <a:rPr lang="en-US" sz="1200"/>
              <a:t> We should avoid any calculation which is more or less constant in value. Inner loops should have minimum possible calculations.</a:t>
            </a:r>
            <a:endParaRPr/>
          </a:p>
          <a:p>
            <a:pPr indent="0" lvl="1" marL="914400" rtl="0" algn="l">
              <a:lnSpc>
                <a:spcPct val="90000"/>
              </a:lnSpc>
              <a:spcBef>
                <a:spcPts val="400"/>
              </a:spcBef>
              <a:spcAft>
                <a:spcPts val="0"/>
              </a:spcAft>
              <a:buSzPts val="1400"/>
              <a:buNone/>
            </a:pPr>
            <a:r>
              <a:t/>
            </a:r>
            <a:endParaRPr sz="1200"/>
          </a:p>
          <a:p>
            <a:pPr indent="0" lvl="1" marL="914400" rtl="0" algn="l">
              <a:lnSpc>
                <a:spcPct val="90000"/>
              </a:lnSpc>
              <a:spcBef>
                <a:spcPts val="400"/>
              </a:spcBef>
              <a:spcAft>
                <a:spcPts val="0"/>
              </a:spcAft>
              <a:buSzPts val="1400"/>
              <a:buNone/>
            </a:pPr>
            <a:r>
              <a:t/>
            </a:r>
            <a:endParaRPr sz="1200"/>
          </a:p>
          <a:p>
            <a:pPr indent="0" lvl="1" marL="914400" rtl="0" algn="l">
              <a:lnSpc>
                <a:spcPct val="90000"/>
              </a:lnSpc>
              <a:spcBef>
                <a:spcPts val="400"/>
              </a:spcBef>
              <a:spcAft>
                <a:spcPts val="0"/>
              </a:spcAft>
              <a:buSzPts val="1400"/>
              <a:buNone/>
            </a:pPr>
            <a:r>
              <a:t/>
            </a:r>
            <a:endParaRPr sz="1200"/>
          </a:p>
          <a:p>
            <a:pPr indent="0" lvl="1" marL="914400" rtl="0" algn="l">
              <a:lnSpc>
                <a:spcPct val="90000"/>
              </a:lnSpc>
              <a:spcBef>
                <a:spcPts val="400"/>
              </a:spcBef>
              <a:spcAft>
                <a:spcPts val="0"/>
              </a:spcAft>
              <a:buSzPts val="1400"/>
              <a:buNone/>
            </a:pPr>
            <a:br>
              <a:rPr b="1" lang="en-US"/>
            </a:b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228600" lvl="0" marL="457200" rtl="0" algn="just">
              <a:lnSpc>
                <a:spcPct val="90000"/>
              </a:lnSpc>
              <a:spcBef>
                <a:spcPts val="800"/>
              </a:spcBef>
              <a:spcAft>
                <a:spcPts val="0"/>
              </a:spcAft>
              <a:buSzPts val="1400"/>
              <a:buNone/>
            </a:pPr>
            <a:r>
              <a:t/>
            </a:r>
            <a:endParaRPr sz="1200">
              <a:latin typeface="Arial"/>
              <a:ea typeface="Arial"/>
              <a:cs typeface="Arial"/>
              <a:sym typeface="Arial"/>
            </a:endParaRPr>
          </a:p>
          <a:p>
            <a:pPr indent="-228600" lvl="0" marL="457200" rtl="0" algn="just">
              <a:lnSpc>
                <a:spcPct val="90000"/>
              </a:lnSpc>
              <a:spcBef>
                <a:spcPts val="800"/>
              </a:spcBef>
              <a:spcAft>
                <a:spcPts val="0"/>
              </a:spcAft>
              <a:buSzPts val="1400"/>
              <a:buNone/>
            </a:pPr>
            <a:r>
              <a:t/>
            </a:r>
            <a:endParaRPr b="1" sz="1200">
              <a:latin typeface="Arial"/>
              <a:ea typeface="Arial"/>
              <a:cs typeface="Arial"/>
              <a:sym typeface="Arial"/>
            </a:endParaRPr>
          </a:p>
          <a:p>
            <a:pPr indent="0" lvl="0" marL="139700" rtl="0" algn="just">
              <a:lnSpc>
                <a:spcPct val="90000"/>
              </a:lnSpc>
              <a:spcBef>
                <a:spcPts val="800"/>
              </a:spcBef>
              <a:spcAft>
                <a:spcPts val="0"/>
              </a:spcAft>
              <a:buSzPts val="1400"/>
              <a:buNone/>
            </a:pPr>
            <a:r>
              <a:t/>
            </a:r>
            <a:endParaRPr sz="1200">
              <a:latin typeface="Arial"/>
              <a:ea typeface="Arial"/>
              <a:cs typeface="Arial"/>
              <a:sym typeface="Arial"/>
            </a:endParaRPr>
          </a:p>
          <a:p>
            <a:pPr indent="-196850" lvl="0" marL="425450" rtl="0" algn="l">
              <a:lnSpc>
                <a:spcPct val="90000"/>
              </a:lnSpc>
              <a:spcBef>
                <a:spcPts val="800"/>
              </a:spcBef>
              <a:spcAft>
                <a:spcPts val="0"/>
              </a:spcAft>
              <a:buSzPts val="1400"/>
              <a:buNone/>
            </a:pPr>
            <a:r>
              <a:t/>
            </a:r>
            <a:endParaRPr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b="1" sz="1200">
              <a:latin typeface="Arial"/>
              <a:ea typeface="Arial"/>
              <a:cs typeface="Arial"/>
              <a:sym typeface="Arial"/>
            </a:endParaRPr>
          </a:p>
          <a:p>
            <a:pPr indent="0" lvl="0" marL="139700" rtl="0" algn="l">
              <a:lnSpc>
                <a:spcPct val="90000"/>
              </a:lnSpc>
              <a:spcBef>
                <a:spcPts val="800"/>
              </a:spcBef>
              <a:spcAft>
                <a:spcPts val="0"/>
              </a:spcAft>
              <a:buSzPts val="1400"/>
              <a:buNone/>
            </a:pPr>
            <a:br>
              <a:rPr lang="en-US"/>
            </a:br>
            <a:br>
              <a:rPr lang="en-US" sz="1200">
                <a:latin typeface="Arial"/>
                <a:ea typeface="Arial"/>
                <a:cs typeface="Arial"/>
                <a:sym typeface="Arial"/>
              </a:rPr>
            </a:b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b="1" sz="1200">
              <a:latin typeface="Arial"/>
              <a:ea typeface="Arial"/>
              <a:cs typeface="Arial"/>
              <a:sym typeface="Arial"/>
            </a:endParaRPr>
          </a:p>
        </p:txBody>
      </p:sp>
      <p:sp>
        <p:nvSpPr>
          <p:cNvPr id="441" name="Google Shape;441;p43"/>
          <p:cNvSpPr txBox="1"/>
          <p:nvPr/>
        </p:nvSpPr>
        <p:spPr>
          <a:xfrm>
            <a:off x="6968614" y="1013946"/>
            <a:ext cx="1935728" cy="1554271"/>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#include &lt;stdio.h&gt;</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int main(void)</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    int fact[5] = { 1, 1, 2, 6, 24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    // Here the same work is done</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    // without counter overhead</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    return 0;</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900" u="none" cap="none" strike="noStrike">
              <a:solidFill>
                <a:schemeClr val="lt1"/>
              </a:solidFill>
              <a:latin typeface="Arial"/>
              <a:ea typeface="Arial"/>
              <a:cs typeface="Arial"/>
              <a:sym typeface="Arial"/>
            </a:endParaRPr>
          </a:p>
        </p:txBody>
      </p:sp>
      <p:sp>
        <p:nvSpPr>
          <p:cNvPr id="442" name="Google Shape;442;p43"/>
          <p:cNvSpPr txBox="1"/>
          <p:nvPr/>
        </p:nvSpPr>
        <p:spPr>
          <a:xfrm>
            <a:off x="4605568" y="676893"/>
            <a:ext cx="2220258" cy="1892826"/>
          </a:xfrm>
          <a:prstGeom prst="rect">
            <a:avLst/>
          </a:prstGeom>
          <a:solidFill>
            <a:schemeClr val="lt1"/>
          </a:solidFill>
          <a:ln cap="flat" cmpd="sng" w="254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#include &lt;stdio.h&gt;</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int main(void)</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    int fact[5];</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    fact[0] = 1;</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    // Overhead of managing a counter</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    // just for 4 iterations</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    // is not a good idea</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    for (int i = 1; i &lt; 5; ++i)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        fact[i] = fact[i - 1] * i;</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    return 0;</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a:t>
            </a:r>
            <a:endParaRPr b="1" i="0" sz="1400" u="none" cap="none" strike="noStrike">
              <a:solidFill>
                <a:schemeClr val="dk1"/>
              </a:solidFill>
              <a:latin typeface="Arial"/>
              <a:ea typeface="Arial"/>
              <a:cs typeface="Arial"/>
              <a:sym typeface="Arial"/>
            </a:endParaRPr>
          </a:p>
        </p:txBody>
      </p:sp>
      <p:sp>
        <p:nvSpPr>
          <p:cNvPr id="443" name="Google Shape;443;p43"/>
          <p:cNvSpPr txBox="1"/>
          <p:nvPr/>
        </p:nvSpPr>
        <p:spPr>
          <a:xfrm>
            <a:off x="3129858" y="2894369"/>
            <a:ext cx="2722888" cy="2185214"/>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#include &lt;stdio.h&gt;</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int main(void)</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    int arr[1000];</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    int a = 1, b = 5, c = 25, d = 7;</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    // pre calculating the constant expression</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    int temp = (((c % d) * a / b) % d);</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    for (int i = 0; i &lt; 1000; ++i)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        arr[i] = temp * i;</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    return 0;</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lt1"/>
                </a:solidFill>
                <a:latin typeface="Arial"/>
                <a:ea typeface="Arial"/>
                <a:cs typeface="Arial"/>
                <a:sym typeface="Arial"/>
              </a:rPr>
              <a:t>}</a:t>
            </a:r>
            <a:endParaRPr b="1" i="0" sz="1400" u="none" cap="none" strike="noStrike">
              <a:solidFill>
                <a:schemeClr val="lt1"/>
              </a:solidFill>
              <a:latin typeface="Arial"/>
              <a:ea typeface="Arial"/>
              <a:cs typeface="Arial"/>
              <a:sym typeface="Arial"/>
            </a:endParaRPr>
          </a:p>
        </p:txBody>
      </p:sp>
      <p:sp>
        <p:nvSpPr>
          <p:cNvPr id="444" name="Google Shape;444;p43"/>
          <p:cNvSpPr txBox="1"/>
          <p:nvPr/>
        </p:nvSpPr>
        <p:spPr>
          <a:xfrm>
            <a:off x="250097" y="3122201"/>
            <a:ext cx="2378177" cy="1969770"/>
          </a:xfrm>
          <a:prstGeom prst="rect">
            <a:avLst/>
          </a:prstGeom>
          <a:solidFill>
            <a:schemeClr val="lt1"/>
          </a:solidFill>
          <a:ln cap="flat" cmpd="sng" w="254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#include &lt;stdio.h&gt;</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int main(void)</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    int arr[1000];</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    int a = 1, b = 5, c = 25, d = 7;</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    // Calculating a constant expression</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    // for each iteration is not good.</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    for (int i = 0; i &lt; 1000; ++i)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        arr[i] = (((c % d) * a / b) % d) * i;</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    return 0;</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chemeClr val="dk1"/>
                </a:solidFill>
                <a:latin typeface="Arial"/>
                <a:ea typeface="Arial"/>
                <a:cs typeface="Arial"/>
                <a:sym typeface="Arial"/>
              </a:rPr>
              <a:t>}</a:t>
            </a:r>
            <a:endParaRPr b="1" i="0" sz="1400" u="none" cap="none" strike="noStrike">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4"/>
          <p:cNvSpPr txBox="1"/>
          <p:nvPr>
            <p:ph type="title"/>
          </p:nvPr>
        </p:nvSpPr>
        <p:spPr>
          <a:xfrm>
            <a:off x="21431" y="95250"/>
            <a:ext cx="7886700" cy="458419"/>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Assignent – Unit Testing</a:t>
            </a:r>
            <a:endParaRPr/>
          </a:p>
        </p:txBody>
      </p:sp>
      <p:sp>
        <p:nvSpPr>
          <p:cNvPr id="450" name="Google Shape;450;p44"/>
          <p:cNvSpPr txBox="1"/>
          <p:nvPr>
            <p:ph idx="1" type="body"/>
          </p:nvPr>
        </p:nvSpPr>
        <p:spPr>
          <a:xfrm>
            <a:off x="235744" y="842367"/>
            <a:ext cx="8743950" cy="4102790"/>
          </a:xfrm>
          <a:prstGeom prst="rect">
            <a:avLst/>
          </a:prstGeom>
          <a:noFill/>
          <a:ln>
            <a:noFill/>
          </a:ln>
        </p:spPr>
        <p:txBody>
          <a:bodyPr anchorCtr="0" anchor="t" bIns="34275" lIns="68575" spcFirstLastPara="1" rIns="68575" wrap="square" tIns="34275">
            <a:noAutofit/>
          </a:bodyPr>
          <a:lstStyle/>
          <a:p>
            <a:pPr indent="0" lvl="0" marL="139700" rtl="0" algn="l">
              <a:lnSpc>
                <a:spcPct val="90000"/>
              </a:lnSpc>
              <a:spcBef>
                <a:spcPts val="800"/>
              </a:spcBef>
              <a:spcAft>
                <a:spcPts val="0"/>
              </a:spcAft>
              <a:buSzPts val="1400"/>
              <a:buNone/>
            </a:pPr>
            <a:r>
              <a:rPr b="1" lang="en-US" sz="1400"/>
              <a:t>Unit Testing:</a:t>
            </a:r>
            <a:endParaRPr/>
          </a:p>
          <a:p>
            <a:pPr indent="-317500" lvl="0" marL="457200" rtl="0" algn="l">
              <a:lnSpc>
                <a:spcPct val="90000"/>
              </a:lnSpc>
              <a:spcBef>
                <a:spcPts val="800"/>
              </a:spcBef>
              <a:spcAft>
                <a:spcPts val="0"/>
              </a:spcAft>
              <a:buClr>
                <a:schemeClr val="lt1"/>
              </a:buClr>
              <a:buSzPts val="1400"/>
              <a:buChar char="•"/>
            </a:pPr>
            <a:r>
              <a:rPr lang="en-US" sz="1400"/>
              <a:t>It is method of software testing where individual software components are isolated and tested for correctness.</a:t>
            </a:r>
            <a:endParaRPr/>
          </a:p>
          <a:p>
            <a:pPr indent="-317500" lvl="0" marL="457200" rtl="0" algn="l">
              <a:lnSpc>
                <a:spcPct val="90000"/>
              </a:lnSpc>
              <a:spcBef>
                <a:spcPts val="800"/>
              </a:spcBef>
              <a:spcAft>
                <a:spcPts val="0"/>
              </a:spcAft>
              <a:buClr>
                <a:schemeClr val="lt1"/>
              </a:buClr>
              <a:buSzPts val="1400"/>
              <a:buChar char="•"/>
            </a:pPr>
            <a:r>
              <a:rPr lang="en-US" sz="1400"/>
              <a:t>Ideally these tests are able to cover most of not all:</a:t>
            </a:r>
            <a:endParaRPr/>
          </a:p>
          <a:p>
            <a:pPr indent="-317500" lvl="1" marL="914400" rtl="0" algn="l">
              <a:lnSpc>
                <a:spcPct val="90000"/>
              </a:lnSpc>
              <a:spcBef>
                <a:spcPts val="400"/>
              </a:spcBef>
              <a:spcAft>
                <a:spcPts val="0"/>
              </a:spcAft>
              <a:buSzPts val="1400"/>
              <a:buChar char="•"/>
            </a:pPr>
            <a:r>
              <a:rPr lang="en-US" sz="1400"/>
              <a:t>Code Paths</a:t>
            </a:r>
            <a:endParaRPr/>
          </a:p>
          <a:p>
            <a:pPr indent="-317500" lvl="1" marL="914400" rtl="0" algn="l">
              <a:lnSpc>
                <a:spcPct val="90000"/>
              </a:lnSpc>
              <a:spcBef>
                <a:spcPts val="400"/>
              </a:spcBef>
              <a:spcAft>
                <a:spcPts val="0"/>
              </a:spcAft>
              <a:buSzPts val="1400"/>
              <a:buChar char="•"/>
            </a:pPr>
            <a:r>
              <a:rPr lang="en-US" sz="1400"/>
              <a:t>Failure cases of software under test.</a:t>
            </a:r>
            <a:endParaRPr/>
          </a:p>
          <a:p>
            <a:pPr indent="-317500" lvl="0" marL="457200" rtl="0" algn="l">
              <a:lnSpc>
                <a:spcPct val="90000"/>
              </a:lnSpc>
              <a:spcBef>
                <a:spcPts val="800"/>
              </a:spcBef>
              <a:spcAft>
                <a:spcPts val="0"/>
              </a:spcAft>
              <a:buClr>
                <a:schemeClr val="lt1"/>
              </a:buClr>
              <a:buSzPts val="1400"/>
              <a:buChar char="•"/>
            </a:pPr>
            <a:r>
              <a:rPr lang="en-US" sz="1400"/>
              <a:t>When we follow Test Driven Development(TDD), proper use of unit tests the time to stabilize the embedded software is decreased dramatically.</a:t>
            </a:r>
            <a:endParaRPr/>
          </a:p>
          <a:p>
            <a:pPr indent="-317500" lvl="0" marL="457200" rtl="0" algn="l">
              <a:lnSpc>
                <a:spcPct val="90000"/>
              </a:lnSpc>
              <a:spcBef>
                <a:spcPts val="800"/>
              </a:spcBef>
              <a:spcAft>
                <a:spcPts val="0"/>
              </a:spcAft>
              <a:buClr>
                <a:schemeClr val="lt1"/>
              </a:buClr>
              <a:buSzPts val="1400"/>
              <a:buChar char="•"/>
            </a:pPr>
            <a:r>
              <a:rPr lang="en-US" sz="1400"/>
              <a:t>Firmware is will experience less functional , control flow bugs &amp; even fatal issues such as memory leaks and Bootloops.</a:t>
            </a:r>
            <a:endParaRPr/>
          </a:p>
          <a:p>
            <a:pPr indent="-317500" lvl="0" marL="457200" rtl="0" algn="l">
              <a:lnSpc>
                <a:spcPct val="90000"/>
              </a:lnSpc>
              <a:spcBef>
                <a:spcPts val="800"/>
              </a:spcBef>
              <a:spcAft>
                <a:spcPts val="0"/>
              </a:spcAft>
              <a:buClr>
                <a:schemeClr val="lt1"/>
              </a:buClr>
              <a:buSzPts val="1400"/>
              <a:buChar char="•"/>
            </a:pPr>
            <a:r>
              <a:rPr lang="en-US" sz="1400"/>
              <a:t>Unit testing suggests to adopt a "</a:t>
            </a:r>
            <a:r>
              <a:rPr b="1" lang="en-US" sz="1400"/>
              <a:t>test as you develop code</a:t>
            </a:r>
            <a:r>
              <a:rPr lang="en-US" sz="1400"/>
              <a:t>" approach.</a:t>
            </a:r>
            <a:endParaRPr/>
          </a:p>
          <a:p>
            <a:pPr indent="-317500" lvl="0" marL="457200" rtl="0" algn="l">
              <a:lnSpc>
                <a:spcPct val="90000"/>
              </a:lnSpc>
              <a:spcBef>
                <a:spcPts val="800"/>
              </a:spcBef>
              <a:spcAft>
                <a:spcPts val="0"/>
              </a:spcAft>
              <a:buClr>
                <a:schemeClr val="lt1"/>
              </a:buClr>
              <a:buSzPts val="1400"/>
              <a:buChar char="•"/>
            </a:pPr>
            <a:r>
              <a:rPr lang="en-US" sz="1400"/>
              <a:t>If we follow this recommendation as a variety of path.</a:t>
            </a:r>
            <a:endParaRPr/>
          </a:p>
          <a:p>
            <a:pPr indent="-317500" lvl="0" marL="457200" rtl="0" algn="l">
              <a:lnSpc>
                <a:spcPct val="90000"/>
              </a:lnSpc>
              <a:spcBef>
                <a:spcPts val="800"/>
              </a:spcBef>
              <a:spcAft>
                <a:spcPts val="0"/>
              </a:spcAft>
              <a:buClr>
                <a:schemeClr val="lt1"/>
              </a:buClr>
              <a:buSzPts val="1400"/>
              <a:buChar char="•"/>
            </a:pPr>
            <a:r>
              <a:rPr lang="en-US" sz="1400"/>
              <a:t>Each path symbolizes potential errors.</a:t>
            </a:r>
            <a:endParaRPr/>
          </a:p>
          <a:p>
            <a:pPr indent="-317500" lvl="0" marL="457200" rtl="0" algn="l">
              <a:lnSpc>
                <a:spcPct val="90000"/>
              </a:lnSpc>
              <a:spcBef>
                <a:spcPts val="800"/>
              </a:spcBef>
              <a:spcAft>
                <a:spcPts val="0"/>
              </a:spcAft>
              <a:buClr>
                <a:schemeClr val="lt1"/>
              </a:buClr>
              <a:buSzPts val="1400"/>
              <a:buChar char="•"/>
            </a:pPr>
            <a:r>
              <a:rPr lang="en-US" sz="1400"/>
              <a:t>The more code we develop without testing, more path we have to check for errors.</a:t>
            </a:r>
            <a:endParaRPr/>
          </a:p>
          <a:p>
            <a:pPr indent="0" lvl="0" marL="139700" rtl="0" algn="l">
              <a:lnSpc>
                <a:spcPct val="90000"/>
              </a:lnSpc>
              <a:spcBef>
                <a:spcPts val="800"/>
              </a:spcBef>
              <a:spcAft>
                <a:spcPts val="0"/>
              </a:spcAft>
              <a:buSzPts val="1400"/>
              <a:buNone/>
            </a:pPr>
            <a:r>
              <a:t/>
            </a:r>
            <a:endParaRPr sz="1400"/>
          </a:p>
          <a:p>
            <a:pPr indent="0" lvl="0" marL="139700" rtl="0" algn="l">
              <a:lnSpc>
                <a:spcPct val="90000"/>
              </a:lnSpc>
              <a:spcBef>
                <a:spcPts val="800"/>
              </a:spcBef>
              <a:spcAft>
                <a:spcPts val="0"/>
              </a:spcAft>
              <a:buSzPts val="1400"/>
              <a:buNone/>
            </a:pPr>
            <a:r>
              <a:t/>
            </a:r>
            <a:endParaRPr sz="1400"/>
          </a:p>
        </p:txBody>
      </p:sp>
      <p:sp>
        <p:nvSpPr>
          <p:cNvPr id="451" name="Google Shape;451;p44"/>
          <p:cNvSpPr txBox="1"/>
          <p:nvPr/>
        </p:nvSpPr>
        <p:spPr>
          <a:xfrm>
            <a:off x="7300019" y="3101279"/>
            <a:ext cx="1679674" cy="1938992"/>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If (condition){</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    ….. Some work.....</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else if(condition){</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    ….. Some work.....</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else if(condition){</a:t>
            </a:r>
            <a:endParaRPr b="1"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    ….. Some work.....</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else{</a:t>
            </a:r>
            <a:endParaRPr b="1"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 Some work.....</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a:t>
            </a:r>
            <a:endParaRPr b="1" i="0" sz="1000" u="none" cap="none" strike="noStrik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5"/>
          <p:cNvSpPr txBox="1"/>
          <p:nvPr>
            <p:ph type="title"/>
          </p:nvPr>
        </p:nvSpPr>
        <p:spPr>
          <a:xfrm>
            <a:off x="21431" y="95250"/>
            <a:ext cx="7886700" cy="458419"/>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Assignent – Unit Testing</a:t>
            </a:r>
            <a:endParaRPr/>
          </a:p>
        </p:txBody>
      </p:sp>
      <p:sp>
        <p:nvSpPr>
          <p:cNvPr id="457" name="Google Shape;457;p45"/>
          <p:cNvSpPr txBox="1"/>
          <p:nvPr>
            <p:ph idx="1" type="body"/>
          </p:nvPr>
        </p:nvSpPr>
        <p:spPr>
          <a:xfrm>
            <a:off x="173236" y="610195"/>
            <a:ext cx="8743950" cy="4102790"/>
          </a:xfrm>
          <a:prstGeom prst="rect">
            <a:avLst/>
          </a:prstGeom>
          <a:noFill/>
          <a:ln>
            <a:noFill/>
          </a:ln>
        </p:spPr>
        <p:txBody>
          <a:bodyPr anchorCtr="0" anchor="t" bIns="34275" lIns="68575" spcFirstLastPara="1" rIns="68575" wrap="square" tIns="34275">
            <a:noAutofit/>
          </a:bodyPr>
          <a:lstStyle/>
          <a:p>
            <a:pPr indent="0" lvl="0" marL="139700" rtl="0" algn="l">
              <a:lnSpc>
                <a:spcPct val="90000"/>
              </a:lnSpc>
              <a:spcBef>
                <a:spcPts val="800"/>
              </a:spcBef>
              <a:spcAft>
                <a:spcPts val="0"/>
              </a:spcAft>
              <a:buSzPts val="1400"/>
              <a:buNone/>
            </a:pPr>
            <a:r>
              <a:rPr b="1" lang="en-US" sz="1400"/>
              <a:t>Regression vs Unit Testing:</a:t>
            </a:r>
            <a:endParaRPr/>
          </a:p>
          <a:p>
            <a:pPr indent="0" lvl="0" marL="139700" rtl="0" algn="l">
              <a:lnSpc>
                <a:spcPct val="90000"/>
              </a:lnSpc>
              <a:spcBef>
                <a:spcPts val="800"/>
              </a:spcBef>
              <a:spcAft>
                <a:spcPts val="0"/>
              </a:spcAft>
              <a:buSzPts val="1400"/>
              <a:buNone/>
            </a:pPr>
            <a:r>
              <a:t/>
            </a:r>
            <a:endParaRPr b="1" sz="1400"/>
          </a:p>
          <a:p>
            <a:pPr indent="0" lvl="0" marL="139700" rtl="0" algn="l">
              <a:lnSpc>
                <a:spcPct val="90000"/>
              </a:lnSpc>
              <a:spcBef>
                <a:spcPts val="800"/>
              </a:spcBef>
              <a:spcAft>
                <a:spcPts val="0"/>
              </a:spcAft>
              <a:buSzPts val="1400"/>
              <a:buNone/>
            </a:pPr>
            <a:r>
              <a:t/>
            </a:r>
            <a:endParaRPr sz="1400"/>
          </a:p>
          <a:p>
            <a:pPr indent="0" lvl="0" marL="139700" rtl="0" algn="l">
              <a:lnSpc>
                <a:spcPct val="90000"/>
              </a:lnSpc>
              <a:spcBef>
                <a:spcPts val="800"/>
              </a:spcBef>
              <a:spcAft>
                <a:spcPts val="0"/>
              </a:spcAft>
              <a:buSzPts val="1400"/>
              <a:buNone/>
            </a:pPr>
            <a:r>
              <a:t/>
            </a:r>
            <a:endParaRPr sz="1400"/>
          </a:p>
        </p:txBody>
      </p:sp>
      <p:graphicFrame>
        <p:nvGraphicFramePr>
          <p:cNvPr id="458" name="Google Shape;458;p45"/>
          <p:cNvGraphicFramePr/>
          <p:nvPr/>
        </p:nvGraphicFramePr>
        <p:xfrm>
          <a:off x="565071" y="1436751"/>
          <a:ext cx="3000000" cy="3000000"/>
        </p:xfrm>
        <a:graphic>
          <a:graphicData uri="http://schemas.openxmlformats.org/drawingml/2006/table">
            <a:tbl>
              <a:tblPr bandRow="1" firstRow="1">
                <a:noFill/>
                <a:tableStyleId>{F4A13984-F5FD-42A7-ABF3-6A57AB197D9C}</a:tableStyleId>
              </a:tblPr>
              <a:tblGrid>
                <a:gridCol w="4031050"/>
                <a:gridCol w="4031050"/>
              </a:tblGrid>
              <a:tr h="400275">
                <a:tc>
                  <a:txBody>
                    <a:bodyPr/>
                    <a:lstStyle/>
                    <a:p>
                      <a:pPr indent="0" lvl="0" marL="0" marR="0" rtl="0" algn="ctr">
                        <a:lnSpc>
                          <a:spcPct val="100000"/>
                        </a:lnSpc>
                        <a:spcBef>
                          <a:spcPts val="0"/>
                        </a:spcBef>
                        <a:spcAft>
                          <a:spcPts val="0"/>
                        </a:spcAft>
                        <a:buNone/>
                      </a:pPr>
                      <a:r>
                        <a:rPr lang="en-US" sz="1000" u="none" cap="none" strike="noStrike"/>
                        <a:t>Regression</a:t>
                      </a:r>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000" u="none" cap="none" strike="noStrike"/>
                        <a:t>Unit Testing</a:t>
                      </a:r>
                      <a:endParaRPr/>
                    </a:p>
                  </a:txBody>
                  <a:tcPr marT="45725" marB="45725" marR="91450" marL="91450" anchor="ctr"/>
                </a:tc>
              </a:tr>
              <a:tr h="241100">
                <a:tc>
                  <a:txBody>
                    <a:bodyPr/>
                    <a:lstStyle/>
                    <a:p>
                      <a:pPr indent="0" lvl="0" marL="0" marR="0" rtl="0" algn="ctr">
                        <a:lnSpc>
                          <a:spcPct val="100000"/>
                        </a:lnSpc>
                        <a:spcBef>
                          <a:spcPts val="0"/>
                        </a:spcBef>
                        <a:spcAft>
                          <a:spcPts val="0"/>
                        </a:spcAft>
                        <a:buNone/>
                      </a:pPr>
                      <a:r>
                        <a:rPr lang="en-US" sz="1000" u="none" cap="none" strike="noStrike"/>
                        <a:t>It ensures that code change does not affect the functionality</a:t>
                      </a:r>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000" u="none" cap="none" strike="noStrike"/>
                        <a:t>It is identifying how a certain part of the code performs.</a:t>
                      </a:r>
                      <a:endParaRPr/>
                    </a:p>
                  </a:txBody>
                  <a:tcPr marT="45725" marB="45725" marR="91450" marL="91450" anchor="ctr"/>
                </a:tc>
              </a:tr>
              <a:tr h="602750">
                <a:tc>
                  <a:txBody>
                    <a:bodyPr/>
                    <a:lstStyle/>
                    <a:p>
                      <a:pPr indent="0" lvl="0" marL="0" marR="0" rtl="0" algn="ctr">
                        <a:lnSpc>
                          <a:spcPct val="100000"/>
                        </a:lnSpc>
                        <a:spcBef>
                          <a:spcPts val="0"/>
                        </a:spcBef>
                        <a:spcAft>
                          <a:spcPts val="0"/>
                        </a:spcAft>
                        <a:buNone/>
                      </a:pPr>
                      <a:r>
                        <a:rPr lang="en-US" sz="1000" u="none" cap="none" strike="noStrike"/>
                        <a:t>It involves retesting unchanged parts of a software, this shows weather the current changes are working fine with existing functionality</a:t>
                      </a:r>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000" u="none" cap="none" strike="noStrike"/>
                        <a:t>When the test fails it shows the results shows which part of code needs to be fixed.</a:t>
                      </a:r>
                      <a:endParaRPr/>
                    </a:p>
                  </a:txBody>
                  <a:tcPr marT="45725" marB="45725" marR="91450" marL="91450" anchor="ctr"/>
                </a:tc>
              </a:tr>
              <a:tr h="699200">
                <a:tc>
                  <a:txBody>
                    <a:bodyPr/>
                    <a:lstStyle/>
                    <a:p>
                      <a:pPr indent="0" lvl="0" marL="0" marR="0" rtl="0" algn="ctr">
                        <a:lnSpc>
                          <a:spcPct val="100000"/>
                        </a:lnSpc>
                        <a:spcBef>
                          <a:spcPts val="0"/>
                        </a:spcBef>
                        <a:spcAft>
                          <a:spcPts val="0"/>
                        </a:spcAft>
                        <a:buNone/>
                      </a:pPr>
                      <a:r>
                        <a:rPr lang="en-US" sz="1000" u="none" cap="none" strike="noStrike"/>
                        <a:t>It comes to play after the development of specific feature is completed by developer. </a:t>
                      </a:r>
                      <a:endParaRPr/>
                    </a:p>
                    <a:p>
                      <a:pPr indent="0" lvl="0" marL="0" marR="0" rtl="0" algn="ctr">
                        <a:lnSpc>
                          <a:spcPct val="100000"/>
                        </a:lnSpc>
                        <a:spcBef>
                          <a:spcPts val="0"/>
                        </a:spcBef>
                        <a:spcAft>
                          <a:spcPts val="0"/>
                        </a:spcAft>
                        <a:buClr>
                          <a:srgbClr val="000000"/>
                        </a:buClr>
                        <a:buSzPts val="1000"/>
                        <a:buFont typeface="Arial"/>
                        <a:buNone/>
                      </a:pPr>
                      <a:r>
                        <a:rPr lang="en-US" sz="1000" u="none" cap="none" strike="noStrike"/>
                        <a:t>The tester then checks that existing functionality is working fine with new change. </a:t>
                      </a:r>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000" u="none" cap="none" strike="noStrike"/>
                        <a:t>During development phase the developer ensure that the software works as expected by checking individual parts of code.</a:t>
                      </a:r>
                      <a:endParaRPr/>
                    </a:p>
                  </a:txBody>
                  <a:tcPr marT="45725" marB="45725" marR="91450" marL="91450" anchor="ctr"/>
                </a:tc>
              </a:tr>
              <a:tr h="1004600">
                <a:tc>
                  <a:txBody>
                    <a:bodyPr/>
                    <a:lstStyle/>
                    <a:p>
                      <a:pPr indent="0" lvl="0" marL="0" marR="0" rtl="0" algn="ctr">
                        <a:lnSpc>
                          <a:spcPct val="100000"/>
                        </a:lnSpc>
                        <a:spcBef>
                          <a:spcPts val="0"/>
                        </a:spcBef>
                        <a:spcAft>
                          <a:spcPts val="0"/>
                        </a:spcAft>
                        <a:buNone/>
                      </a:pPr>
                      <a:r>
                        <a:rPr lang="en-US" sz="1000" u="none" cap="none" strike="noStrike"/>
                        <a:t>Testing Techniques:</a:t>
                      </a:r>
                      <a:endParaRPr/>
                    </a:p>
                    <a:p>
                      <a:pPr indent="-171450" lvl="0" marL="171450" marR="0" rtl="0" algn="ctr">
                        <a:lnSpc>
                          <a:spcPct val="100000"/>
                        </a:lnSpc>
                        <a:spcBef>
                          <a:spcPts val="0"/>
                        </a:spcBef>
                        <a:spcAft>
                          <a:spcPts val="0"/>
                        </a:spcAft>
                        <a:buClr>
                          <a:srgbClr val="000000"/>
                        </a:buClr>
                        <a:buSzPts val="1000"/>
                        <a:buFont typeface="Arial"/>
                        <a:buChar char="•"/>
                      </a:pPr>
                      <a:r>
                        <a:rPr lang="en-US" sz="1000" u="none" cap="none" strike="noStrike"/>
                        <a:t>Retest All</a:t>
                      </a:r>
                      <a:endParaRPr/>
                    </a:p>
                    <a:p>
                      <a:pPr indent="-171450" lvl="0" marL="171450" marR="0" rtl="0" algn="ctr">
                        <a:lnSpc>
                          <a:spcPct val="100000"/>
                        </a:lnSpc>
                        <a:spcBef>
                          <a:spcPts val="0"/>
                        </a:spcBef>
                        <a:spcAft>
                          <a:spcPts val="0"/>
                        </a:spcAft>
                        <a:buClr>
                          <a:srgbClr val="000000"/>
                        </a:buClr>
                        <a:buSzPts val="1000"/>
                        <a:buFont typeface="Arial"/>
                        <a:buChar char="•"/>
                      </a:pPr>
                      <a:r>
                        <a:rPr lang="en-US" sz="1000" u="none" cap="none" strike="noStrike"/>
                        <a:t>Regression Test Selection</a:t>
                      </a:r>
                      <a:endParaRPr/>
                    </a:p>
                    <a:p>
                      <a:pPr indent="-171450" lvl="0" marL="171450" marR="0" rtl="0" algn="ctr">
                        <a:lnSpc>
                          <a:spcPct val="100000"/>
                        </a:lnSpc>
                        <a:spcBef>
                          <a:spcPts val="0"/>
                        </a:spcBef>
                        <a:spcAft>
                          <a:spcPts val="0"/>
                        </a:spcAft>
                        <a:buClr>
                          <a:srgbClr val="000000"/>
                        </a:buClr>
                        <a:buSzPts val="1000"/>
                        <a:buFont typeface="Arial"/>
                        <a:buChar char="•"/>
                      </a:pPr>
                      <a:r>
                        <a:rPr lang="en-US" sz="1000" u="none" cap="none" strike="noStrike"/>
                        <a:t>Prioritization of Test Case</a:t>
                      </a:r>
                      <a:endParaRPr/>
                    </a:p>
                    <a:p>
                      <a:pPr indent="-107950" lvl="0" marL="171450" marR="0" rtl="0" algn="ctr">
                        <a:lnSpc>
                          <a:spcPct val="100000"/>
                        </a:lnSpc>
                        <a:spcBef>
                          <a:spcPts val="0"/>
                        </a:spcBef>
                        <a:spcAft>
                          <a:spcPts val="0"/>
                        </a:spcAft>
                        <a:buClr>
                          <a:srgbClr val="000000"/>
                        </a:buClr>
                        <a:buSzPts val="1000"/>
                        <a:buFont typeface="Arial"/>
                        <a:buNone/>
                      </a:pPr>
                      <a:r>
                        <a:t/>
                      </a:r>
                      <a:endParaRPr sz="1000" u="none" cap="none" strike="noStrike"/>
                    </a:p>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lang="en-US" sz="1000" u="none" cap="none" strike="noStrike"/>
                        <a:t>Testing Techniques:</a:t>
                      </a:r>
                      <a:endParaRPr/>
                    </a:p>
                    <a:p>
                      <a:pPr indent="-171450" lvl="0" marL="171450" marR="0" rtl="0" algn="ctr">
                        <a:lnSpc>
                          <a:spcPct val="100000"/>
                        </a:lnSpc>
                        <a:spcBef>
                          <a:spcPts val="0"/>
                        </a:spcBef>
                        <a:spcAft>
                          <a:spcPts val="0"/>
                        </a:spcAft>
                        <a:buClr>
                          <a:srgbClr val="000000"/>
                        </a:buClr>
                        <a:buSzPts val="1000"/>
                        <a:buFont typeface="Arial"/>
                        <a:buChar char="•"/>
                      </a:pPr>
                      <a:r>
                        <a:rPr lang="en-US" sz="1000" u="none" cap="none" strike="noStrike"/>
                        <a:t>Black Box Testing / Behavioral testing : Focus on input &amp; outputs of the app.</a:t>
                      </a:r>
                      <a:endParaRPr/>
                    </a:p>
                    <a:p>
                      <a:pPr indent="-171450" lvl="0" marL="171450" marR="0" rtl="0" algn="ctr">
                        <a:lnSpc>
                          <a:spcPct val="100000"/>
                        </a:lnSpc>
                        <a:spcBef>
                          <a:spcPts val="0"/>
                        </a:spcBef>
                        <a:spcAft>
                          <a:spcPts val="0"/>
                        </a:spcAft>
                        <a:buClr>
                          <a:srgbClr val="000000"/>
                        </a:buClr>
                        <a:buSzPts val="1000"/>
                        <a:buFont typeface="Arial"/>
                        <a:buChar char="•"/>
                      </a:pPr>
                      <a:r>
                        <a:rPr lang="en-US" sz="1000" u="none" cap="none" strike="noStrike"/>
                        <a:t>White Box Testing : Aims to improve security, Usability &amp; design, code is visible to tester.</a:t>
                      </a:r>
                      <a:endParaRPr/>
                    </a:p>
                  </a:txBody>
                  <a:tcPr marT="45725" marB="45725" marR="91450" marL="91450" anchor="ct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6"/>
          <p:cNvSpPr txBox="1"/>
          <p:nvPr>
            <p:ph type="title"/>
          </p:nvPr>
        </p:nvSpPr>
        <p:spPr>
          <a:xfrm>
            <a:off x="21431" y="95250"/>
            <a:ext cx="7886700" cy="458419"/>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Assignent – Unit Testing</a:t>
            </a:r>
            <a:endParaRPr/>
          </a:p>
        </p:txBody>
      </p:sp>
      <p:sp>
        <p:nvSpPr>
          <p:cNvPr id="464" name="Google Shape;464;p46"/>
          <p:cNvSpPr txBox="1"/>
          <p:nvPr>
            <p:ph idx="1" type="body"/>
          </p:nvPr>
        </p:nvSpPr>
        <p:spPr>
          <a:xfrm>
            <a:off x="316111" y="770929"/>
            <a:ext cx="8252818" cy="3022298"/>
          </a:xfrm>
          <a:prstGeom prst="rect">
            <a:avLst/>
          </a:prstGeom>
          <a:noFill/>
          <a:ln>
            <a:noFill/>
          </a:ln>
        </p:spPr>
        <p:txBody>
          <a:bodyPr anchorCtr="0" anchor="t" bIns="34275" lIns="68575" spcFirstLastPara="1" rIns="68575" wrap="square" tIns="34275">
            <a:noAutofit/>
          </a:bodyPr>
          <a:lstStyle/>
          <a:p>
            <a:pPr indent="-317500" lvl="0" marL="457200" rtl="0" algn="l">
              <a:lnSpc>
                <a:spcPct val="90000"/>
              </a:lnSpc>
              <a:spcBef>
                <a:spcPts val="800"/>
              </a:spcBef>
              <a:spcAft>
                <a:spcPts val="0"/>
              </a:spcAft>
              <a:buSzPts val="1400"/>
              <a:buNone/>
            </a:pPr>
            <a:r>
              <a:rPr b="1" lang="en-US" sz="1400"/>
              <a:t>CUnit:</a:t>
            </a:r>
            <a:endParaRPr/>
          </a:p>
          <a:p>
            <a:pPr indent="-317500" lvl="0" marL="457200" rtl="0" algn="l">
              <a:lnSpc>
                <a:spcPct val="90000"/>
              </a:lnSpc>
              <a:spcBef>
                <a:spcPts val="800"/>
              </a:spcBef>
              <a:spcAft>
                <a:spcPts val="0"/>
              </a:spcAft>
              <a:buClr>
                <a:schemeClr val="lt1"/>
              </a:buClr>
              <a:buSzPts val="1400"/>
              <a:buChar char="•"/>
            </a:pPr>
            <a:r>
              <a:rPr lang="en-US" sz="1200"/>
              <a:t>CUnit is a lightweight system for writing, administering, and running unit tests in C.  </a:t>
            </a:r>
            <a:endParaRPr b="1" sz="1200"/>
          </a:p>
          <a:p>
            <a:pPr indent="-317500" lvl="0" marL="457200" rtl="0" algn="l">
              <a:lnSpc>
                <a:spcPct val="90000"/>
              </a:lnSpc>
              <a:spcBef>
                <a:spcPts val="800"/>
              </a:spcBef>
              <a:spcAft>
                <a:spcPts val="0"/>
              </a:spcAft>
              <a:buClr>
                <a:schemeClr val="lt1"/>
              </a:buClr>
              <a:buSzPts val="1400"/>
              <a:buChar char="•"/>
            </a:pPr>
            <a:r>
              <a:rPr lang="en-US" sz="1200"/>
              <a:t>It provides C programmers a basic testing functionality with a flexible variety of user interfaces.</a:t>
            </a:r>
            <a:endParaRPr b="1" sz="1200"/>
          </a:p>
          <a:p>
            <a:pPr indent="-317500" lvl="0" marL="457200" rtl="0" algn="l">
              <a:lnSpc>
                <a:spcPct val="90000"/>
              </a:lnSpc>
              <a:spcBef>
                <a:spcPts val="800"/>
              </a:spcBef>
              <a:spcAft>
                <a:spcPts val="0"/>
              </a:spcAft>
              <a:buClr>
                <a:schemeClr val="lt1"/>
              </a:buClr>
              <a:buSzPts val="1400"/>
              <a:buChar char="•"/>
            </a:pPr>
            <a:r>
              <a:rPr lang="en-US" sz="1200"/>
              <a:t>It is built as a static library that is linked to the user testing code. When compiling use </a:t>
            </a:r>
            <a:r>
              <a:rPr b="1" lang="en-US" sz="1400"/>
              <a:t>-lcunit </a:t>
            </a:r>
            <a:r>
              <a:rPr lang="en-US" sz="1200"/>
              <a:t>to link library with app.</a:t>
            </a:r>
            <a:endParaRPr b="1" sz="1400"/>
          </a:p>
          <a:p>
            <a:pPr indent="-317500" lvl="0" marL="457200" rtl="0" algn="l">
              <a:lnSpc>
                <a:spcPct val="90000"/>
              </a:lnSpc>
              <a:spcBef>
                <a:spcPts val="800"/>
              </a:spcBef>
              <a:spcAft>
                <a:spcPts val="0"/>
              </a:spcAft>
              <a:buClr>
                <a:schemeClr val="lt1"/>
              </a:buClr>
              <a:buSzPts val="1400"/>
              <a:buChar char="•"/>
            </a:pPr>
            <a:r>
              <a:rPr lang="en-US" sz="1200"/>
              <a:t>It uses a simple framework for building test structures &amp; provide a rich set of assertions for testing common data types.</a:t>
            </a:r>
            <a:endParaRPr/>
          </a:p>
          <a:p>
            <a:pPr indent="-317500" lvl="0" marL="457200" rtl="0" algn="l">
              <a:lnSpc>
                <a:spcPct val="90000"/>
              </a:lnSpc>
              <a:spcBef>
                <a:spcPts val="800"/>
              </a:spcBef>
              <a:spcAft>
                <a:spcPts val="0"/>
              </a:spcAft>
              <a:buClr>
                <a:schemeClr val="lt1"/>
              </a:buClr>
              <a:buSzPts val="1400"/>
              <a:buChar char="•"/>
            </a:pPr>
            <a:r>
              <a:rPr lang="en-US" sz="1200"/>
              <a:t>It also provide different interfaces for running tests &amp; report results:</a:t>
            </a:r>
            <a:endParaRPr/>
          </a:p>
          <a:p>
            <a:pPr indent="-317500" lvl="1" marL="914400" rtl="0" algn="l">
              <a:lnSpc>
                <a:spcPct val="90000"/>
              </a:lnSpc>
              <a:spcBef>
                <a:spcPts val="400"/>
              </a:spcBef>
              <a:spcAft>
                <a:spcPts val="0"/>
              </a:spcAft>
              <a:buSzPts val="1400"/>
              <a:buChar char="•"/>
            </a:pPr>
            <a:r>
              <a:rPr lang="en-US" sz="1200"/>
              <a:t>Automated : Output to xml file</a:t>
            </a:r>
            <a:endParaRPr/>
          </a:p>
          <a:p>
            <a:pPr indent="-317500" lvl="1" marL="914400" rtl="0" algn="l">
              <a:lnSpc>
                <a:spcPct val="90000"/>
              </a:lnSpc>
              <a:spcBef>
                <a:spcPts val="400"/>
              </a:spcBef>
              <a:spcAft>
                <a:spcPts val="0"/>
              </a:spcAft>
              <a:buSzPts val="1400"/>
              <a:buChar char="•"/>
            </a:pPr>
            <a:r>
              <a:rPr lang="en-US" sz="1200"/>
              <a:t>Basic : Flexible programming interface  </a:t>
            </a:r>
            <a:endParaRPr/>
          </a:p>
          <a:p>
            <a:pPr indent="-317500" lvl="1" marL="914400" rtl="0" algn="l">
              <a:lnSpc>
                <a:spcPct val="90000"/>
              </a:lnSpc>
              <a:spcBef>
                <a:spcPts val="400"/>
              </a:spcBef>
              <a:spcAft>
                <a:spcPts val="0"/>
              </a:spcAft>
              <a:buSzPts val="1400"/>
              <a:buChar char="•"/>
            </a:pPr>
            <a:r>
              <a:rPr lang="en-US" sz="1200"/>
              <a:t>Console : Console Interface which is interactive</a:t>
            </a:r>
            <a:endParaRPr/>
          </a:p>
          <a:p>
            <a:pPr indent="-317500" lvl="1" marL="914400" rtl="0" algn="l">
              <a:lnSpc>
                <a:spcPct val="90000"/>
              </a:lnSpc>
              <a:spcBef>
                <a:spcPts val="400"/>
              </a:spcBef>
              <a:spcAft>
                <a:spcPts val="0"/>
              </a:spcAft>
              <a:buSzPts val="1400"/>
              <a:buChar char="•"/>
            </a:pPr>
            <a:r>
              <a:rPr lang="en-US" sz="1200"/>
              <a:t>Curses: GUI Unix interactive </a:t>
            </a:r>
            <a:endParaRPr/>
          </a:p>
          <a:p>
            <a:pPr indent="-317500" lvl="0" marL="457200" rtl="0" algn="l">
              <a:lnSpc>
                <a:spcPct val="90000"/>
              </a:lnSpc>
              <a:spcBef>
                <a:spcPts val="800"/>
              </a:spcBef>
              <a:spcAft>
                <a:spcPts val="0"/>
              </a:spcAft>
              <a:buClr>
                <a:schemeClr val="lt1"/>
              </a:buClr>
              <a:buSzPts val="1400"/>
              <a:buChar char="•"/>
            </a:pPr>
            <a:r>
              <a:rPr lang="en-US" sz="1200"/>
              <a:t>The Detail Documentation for CUint can be found on : </a:t>
            </a:r>
            <a:r>
              <a:rPr lang="en-US" sz="1200" u="sng">
                <a:solidFill>
                  <a:schemeClr val="hlink"/>
                </a:solidFill>
                <a:hlinkClick r:id="rId3"/>
              </a:rPr>
              <a:t>https://cunit.sourceforge.net/documentation.html</a:t>
            </a:r>
            <a:r>
              <a:rPr lang="en-US" sz="1200"/>
              <a:t> </a:t>
            </a:r>
            <a:endParaRPr/>
          </a:p>
          <a:p>
            <a:pPr indent="-317500" lvl="0" marL="457200" rtl="0" algn="l">
              <a:lnSpc>
                <a:spcPct val="90000"/>
              </a:lnSpc>
              <a:spcBef>
                <a:spcPts val="800"/>
              </a:spcBef>
              <a:spcAft>
                <a:spcPts val="0"/>
              </a:spcAft>
              <a:buClr>
                <a:schemeClr val="lt1"/>
              </a:buClr>
              <a:buSzPts val="1400"/>
              <a:buChar char="•"/>
            </a:pPr>
            <a:r>
              <a:rPr lang="en-US" sz="1200"/>
              <a:t>Installation of CUnit Framework:</a:t>
            </a:r>
            <a:endParaRPr/>
          </a:p>
          <a:p>
            <a:pPr indent="-317500" lvl="1" marL="914400" rtl="0" algn="l">
              <a:lnSpc>
                <a:spcPct val="90000"/>
              </a:lnSpc>
              <a:spcBef>
                <a:spcPts val="400"/>
              </a:spcBef>
              <a:spcAft>
                <a:spcPts val="0"/>
              </a:spcAft>
              <a:buSzPts val="1400"/>
              <a:buChar char="•"/>
            </a:pPr>
            <a:r>
              <a:rPr lang="en-US" sz="1200"/>
              <a:t>libcunit1</a:t>
            </a:r>
            <a:endParaRPr/>
          </a:p>
          <a:p>
            <a:pPr indent="-317500" lvl="1" marL="914400" rtl="0" algn="l">
              <a:lnSpc>
                <a:spcPct val="90000"/>
              </a:lnSpc>
              <a:spcBef>
                <a:spcPts val="400"/>
              </a:spcBef>
              <a:spcAft>
                <a:spcPts val="0"/>
              </a:spcAft>
              <a:buSzPts val="1400"/>
              <a:buChar char="•"/>
            </a:pPr>
            <a:r>
              <a:rPr lang="en-US" sz="1200"/>
              <a:t>libcunit1-doc</a:t>
            </a:r>
            <a:endParaRPr/>
          </a:p>
          <a:p>
            <a:pPr indent="-317500" lvl="1" marL="914400" rtl="0" algn="l">
              <a:lnSpc>
                <a:spcPct val="90000"/>
              </a:lnSpc>
              <a:spcBef>
                <a:spcPts val="400"/>
              </a:spcBef>
              <a:spcAft>
                <a:spcPts val="0"/>
              </a:spcAft>
              <a:buSzPts val="1400"/>
              <a:buChar char="•"/>
            </a:pPr>
            <a:r>
              <a:rPr lang="en-US" sz="1200"/>
              <a:t>libcunit1-dev</a:t>
            </a:r>
            <a:endParaRPr/>
          </a:p>
          <a:p>
            <a:pPr indent="-317500" lvl="0" marL="457200" rtl="0" algn="l">
              <a:lnSpc>
                <a:spcPct val="90000"/>
              </a:lnSpc>
              <a:spcBef>
                <a:spcPts val="800"/>
              </a:spcBef>
              <a:spcAft>
                <a:spcPts val="0"/>
              </a:spcAft>
              <a:buSzPts val="1400"/>
              <a:buNone/>
            </a:pPr>
            <a:r>
              <a:rPr b="1" lang="en-US" sz="1400"/>
              <a:t>sudo apt-get install libcunit1 libcunit1-doc libcunit</a:t>
            </a:r>
            <a:endParaRPr b="1"/>
          </a:p>
          <a:p>
            <a:pPr indent="-317500" lvl="0" marL="457200" rtl="0" algn="l">
              <a:lnSpc>
                <a:spcPct val="90000"/>
              </a:lnSpc>
              <a:spcBef>
                <a:spcPts val="800"/>
              </a:spcBef>
              <a:spcAft>
                <a:spcPts val="0"/>
              </a:spcAft>
              <a:buSzPts val="1400"/>
              <a:buNone/>
            </a:pPr>
            <a:r>
              <a:t/>
            </a:r>
            <a:endParaRPr b="1" sz="1400"/>
          </a:p>
          <a:p>
            <a:pPr indent="0" lvl="0" marL="139700" rtl="0" algn="l">
              <a:lnSpc>
                <a:spcPct val="90000"/>
              </a:lnSpc>
              <a:spcBef>
                <a:spcPts val="800"/>
              </a:spcBef>
              <a:spcAft>
                <a:spcPts val="0"/>
              </a:spcAft>
              <a:buSzPts val="1400"/>
              <a:buNone/>
            </a:pPr>
            <a:r>
              <a:t/>
            </a:r>
            <a:endParaRPr b="1" sz="1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7"/>
          <p:cNvSpPr txBox="1"/>
          <p:nvPr>
            <p:ph type="title"/>
          </p:nvPr>
        </p:nvSpPr>
        <p:spPr>
          <a:xfrm>
            <a:off x="21431" y="95250"/>
            <a:ext cx="7886700" cy="458419"/>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Assignent – Unit Testing</a:t>
            </a:r>
            <a:endParaRPr/>
          </a:p>
        </p:txBody>
      </p:sp>
      <p:sp>
        <p:nvSpPr>
          <p:cNvPr id="470" name="Google Shape;470;p47"/>
          <p:cNvSpPr txBox="1"/>
          <p:nvPr>
            <p:ph idx="1" type="body"/>
          </p:nvPr>
        </p:nvSpPr>
        <p:spPr>
          <a:xfrm>
            <a:off x="173237" y="762000"/>
            <a:ext cx="4805959" cy="4236734"/>
          </a:xfrm>
          <a:prstGeom prst="rect">
            <a:avLst/>
          </a:prstGeom>
          <a:noFill/>
          <a:ln>
            <a:noFill/>
          </a:ln>
        </p:spPr>
        <p:txBody>
          <a:bodyPr anchorCtr="0" anchor="t" bIns="34275" lIns="68575" spcFirstLastPara="1" rIns="68575" wrap="square" tIns="34275">
            <a:noAutofit/>
          </a:bodyPr>
          <a:lstStyle/>
          <a:p>
            <a:pPr indent="-317500" lvl="0" marL="457200" rtl="0" algn="l">
              <a:lnSpc>
                <a:spcPct val="90000"/>
              </a:lnSpc>
              <a:spcBef>
                <a:spcPts val="800"/>
              </a:spcBef>
              <a:spcAft>
                <a:spcPts val="0"/>
              </a:spcAft>
              <a:buSzPts val="1400"/>
              <a:buNone/>
            </a:pPr>
            <a:r>
              <a:rPr b="1" lang="en-US" sz="1400"/>
              <a:t>CUnit:</a:t>
            </a:r>
            <a:endParaRPr/>
          </a:p>
          <a:p>
            <a:pPr indent="0" lvl="0" marL="139700" rtl="0" algn="l">
              <a:lnSpc>
                <a:spcPct val="90000"/>
              </a:lnSpc>
              <a:spcBef>
                <a:spcPts val="800"/>
              </a:spcBef>
              <a:spcAft>
                <a:spcPts val="0"/>
              </a:spcAft>
              <a:buSzPts val="1400"/>
              <a:buNone/>
            </a:pPr>
            <a:r>
              <a:rPr b="1" lang="en-US" sz="1200"/>
              <a:t>Structure:</a:t>
            </a:r>
            <a:endParaRPr/>
          </a:p>
          <a:p>
            <a:pPr indent="-317500" lvl="0" marL="457200" rtl="0" algn="l">
              <a:lnSpc>
                <a:spcPct val="90000"/>
              </a:lnSpc>
              <a:spcBef>
                <a:spcPts val="800"/>
              </a:spcBef>
              <a:spcAft>
                <a:spcPts val="0"/>
              </a:spcAft>
              <a:buClr>
                <a:schemeClr val="lt1"/>
              </a:buClr>
              <a:buSzPts val="1400"/>
              <a:buChar char="•"/>
            </a:pPr>
            <a:r>
              <a:rPr lang="en-US" sz="1200"/>
              <a:t>Individual test cases are packaged into suites.</a:t>
            </a:r>
            <a:endParaRPr/>
          </a:p>
          <a:p>
            <a:pPr indent="-317500" lvl="0" marL="457200" rtl="0" algn="l">
              <a:lnSpc>
                <a:spcPct val="90000"/>
              </a:lnSpc>
              <a:spcBef>
                <a:spcPts val="800"/>
              </a:spcBef>
              <a:spcAft>
                <a:spcPts val="0"/>
              </a:spcAft>
              <a:buClr>
                <a:schemeClr val="lt1"/>
              </a:buClr>
              <a:buSzPts val="1400"/>
              <a:buChar char="•"/>
            </a:pPr>
            <a:r>
              <a:rPr lang="en-US" sz="1200"/>
              <a:t>These are registered with Test Registry.</a:t>
            </a:r>
            <a:endParaRPr/>
          </a:p>
          <a:p>
            <a:pPr indent="-317500" lvl="0" marL="457200" rtl="0" algn="l">
              <a:lnSpc>
                <a:spcPct val="90000"/>
              </a:lnSpc>
              <a:spcBef>
                <a:spcPts val="800"/>
              </a:spcBef>
              <a:spcAft>
                <a:spcPts val="0"/>
              </a:spcAft>
              <a:buClr>
                <a:schemeClr val="lt1"/>
              </a:buClr>
              <a:buSzPts val="1400"/>
              <a:buChar char="•"/>
            </a:pPr>
            <a:r>
              <a:rPr lang="en-US" sz="1200"/>
              <a:t>Suites can have setup and teardown functions which are automatically called before and after running the suite's tests.</a:t>
            </a:r>
            <a:endParaRPr/>
          </a:p>
          <a:p>
            <a:pPr indent="0" lvl="0" marL="139700" rtl="0" algn="l">
              <a:lnSpc>
                <a:spcPct val="90000"/>
              </a:lnSpc>
              <a:spcBef>
                <a:spcPts val="800"/>
              </a:spcBef>
              <a:spcAft>
                <a:spcPts val="0"/>
              </a:spcAft>
              <a:buSzPts val="1400"/>
              <a:buNone/>
            </a:pPr>
            <a:r>
              <a:t/>
            </a:r>
            <a:endParaRPr sz="1200"/>
          </a:p>
          <a:p>
            <a:pPr indent="0" lvl="0" marL="139700" rtl="0" algn="l">
              <a:lnSpc>
                <a:spcPct val="90000"/>
              </a:lnSpc>
              <a:spcBef>
                <a:spcPts val="800"/>
              </a:spcBef>
              <a:spcAft>
                <a:spcPts val="0"/>
              </a:spcAft>
              <a:buSzPts val="1400"/>
              <a:buNone/>
            </a:pPr>
            <a:r>
              <a:rPr b="1" lang="en-US" sz="1200"/>
              <a:t>General Usage:</a:t>
            </a:r>
            <a:endParaRPr/>
          </a:p>
          <a:p>
            <a:pPr indent="-317500" lvl="0" marL="457200" rtl="0" algn="l">
              <a:lnSpc>
                <a:spcPct val="90000"/>
              </a:lnSpc>
              <a:spcBef>
                <a:spcPts val="800"/>
              </a:spcBef>
              <a:spcAft>
                <a:spcPts val="0"/>
              </a:spcAft>
              <a:buClr>
                <a:schemeClr val="lt1"/>
              </a:buClr>
              <a:buSzPts val="1400"/>
              <a:buChar char="•"/>
            </a:pPr>
            <a:r>
              <a:rPr lang="en-US" sz="1200"/>
              <a:t>Development of application code completed.</a:t>
            </a:r>
            <a:endParaRPr/>
          </a:p>
          <a:p>
            <a:pPr indent="-317500" lvl="0" marL="457200" rtl="0" algn="l">
              <a:lnSpc>
                <a:spcPct val="90000"/>
              </a:lnSpc>
              <a:spcBef>
                <a:spcPts val="800"/>
              </a:spcBef>
              <a:spcAft>
                <a:spcPts val="0"/>
              </a:spcAft>
              <a:buClr>
                <a:schemeClr val="lt1"/>
              </a:buClr>
              <a:buSzPts val="1400"/>
              <a:buChar char="•"/>
            </a:pPr>
            <a:r>
              <a:rPr lang="en-US" sz="1200"/>
              <a:t>Write functions for tests &amp; suite init/cleanup if necessary.</a:t>
            </a:r>
            <a:endParaRPr/>
          </a:p>
          <a:p>
            <a:pPr indent="-317500" lvl="0" marL="457200" rtl="0" algn="l">
              <a:lnSpc>
                <a:spcPct val="90000"/>
              </a:lnSpc>
              <a:spcBef>
                <a:spcPts val="800"/>
              </a:spcBef>
              <a:spcAft>
                <a:spcPts val="0"/>
              </a:spcAft>
              <a:buClr>
                <a:schemeClr val="lt1"/>
              </a:buClr>
              <a:buSzPts val="1400"/>
              <a:buChar char="•"/>
            </a:pPr>
            <a:r>
              <a:rPr lang="en-US" sz="1200"/>
              <a:t>Initialize the test Registry - </a:t>
            </a:r>
            <a:r>
              <a:rPr b="1" lang="en-US" sz="1200"/>
              <a:t>CU_initialize_registry()</a:t>
            </a:r>
            <a:endParaRPr/>
          </a:p>
          <a:p>
            <a:pPr indent="-317500" lvl="0" marL="457200" rtl="0" algn="l">
              <a:lnSpc>
                <a:spcPct val="90000"/>
              </a:lnSpc>
              <a:spcBef>
                <a:spcPts val="800"/>
              </a:spcBef>
              <a:spcAft>
                <a:spcPts val="0"/>
              </a:spcAft>
              <a:buClr>
                <a:schemeClr val="lt1"/>
              </a:buClr>
              <a:buSzPts val="1400"/>
              <a:buChar char="•"/>
            </a:pPr>
            <a:r>
              <a:rPr lang="en-US" sz="1200"/>
              <a:t>Add suites to the test registry -</a:t>
            </a:r>
            <a:r>
              <a:rPr b="1" lang="en-US" sz="1200"/>
              <a:t> CU_add_suite()</a:t>
            </a:r>
            <a:endParaRPr/>
          </a:p>
          <a:p>
            <a:pPr indent="-317500" lvl="0" marL="457200" rtl="0" algn="l">
              <a:lnSpc>
                <a:spcPct val="90000"/>
              </a:lnSpc>
              <a:spcBef>
                <a:spcPts val="800"/>
              </a:spcBef>
              <a:spcAft>
                <a:spcPts val="0"/>
              </a:spcAft>
              <a:buClr>
                <a:schemeClr val="lt1"/>
              </a:buClr>
              <a:buSzPts val="1400"/>
              <a:buChar char="•"/>
            </a:pPr>
            <a:r>
              <a:rPr lang="en-US" sz="1200"/>
              <a:t>Add tests to the suites - </a:t>
            </a:r>
            <a:r>
              <a:rPr b="1" lang="en-US" sz="1200"/>
              <a:t>CU_add_test()</a:t>
            </a:r>
            <a:endParaRPr/>
          </a:p>
          <a:p>
            <a:pPr indent="-317500" lvl="0" marL="457200" rtl="0" algn="l">
              <a:lnSpc>
                <a:spcPct val="90000"/>
              </a:lnSpc>
              <a:spcBef>
                <a:spcPts val="800"/>
              </a:spcBef>
              <a:spcAft>
                <a:spcPts val="0"/>
              </a:spcAft>
              <a:buClr>
                <a:schemeClr val="lt1"/>
              </a:buClr>
              <a:buSzPts val="1400"/>
              <a:buChar char="•"/>
            </a:pPr>
            <a:r>
              <a:rPr lang="en-US" sz="1200"/>
              <a:t>Run tests using an appropriate interface - </a:t>
            </a:r>
            <a:r>
              <a:rPr b="1" lang="en-US" sz="1200"/>
              <a:t>CU_console_run_tests()</a:t>
            </a:r>
            <a:endParaRPr/>
          </a:p>
          <a:p>
            <a:pPr indent="-317500" lvl="0" marL="457200" rtl="0" algn="l">
              <a:lnSpc>
                <a:spcPct val="90000"/>
              </a:lnSpc>
              <a:spcBef>
                <a:spcPts val="800"/>
              </a:spcBef>
              <a:spcAft>
                <a:spcPts val="0"/>
              </a:spcAft>
              <a:buClr>
                <a:schemeClr val="lt1"/>
              </a:buClr>
              <a:buSzPts val="1400"/>
              <a:buChar char="•"/>
            </a:pPr>
            <a:r>
              <a:rPr lang="en-US" sz="1200"/>
              <a:t>Cleanup the test registry - </a:t>
            </a:r>
            <a:r>
              <a:rPr b="1" lang="en-US" sz="1200"/>
              <a:t>CU_cleanup_registry()</a:t>
            </a:r>
            <a:endParaRPr/>
          </a:p>
          <a:p>
            <a:pPr indent="-228600" lvl="0" marL="457200" rtl="0" algn="l">
              <a:lnSpc>
                <a:spcPct val="90000"/>
              </a:lnSpc>
              <a:spcBef>
                <a:spcPts val="800"/>
              </a:spcBef>
              <a:spcAft>
                <a:spcPts val="0"/>
              </a:spcAft>
              <a:buClr>
                <a:schemeClr val="lt1"/>
              </a:buClr>
              <a:buSzPts val="1400"/>
              <a:buNone/>
            </a:pPr>
            <a:r>
              <a:t/>
            </a:r>
            <a:endParaRPr sz="1200"/>
          </a:p>
          <a:p>
            <a:pPr indent="-228600" lvl="0" marL="457200" rtl="0" algn="l">
              <a:lnSpc>
                <a:spcPct val="90000"/>
              </a:lnSpc>
              <a:spcBef>
                <a:spcPts val="800"/>
              </a:spcBef>
              <a:spcAft>
                <a:spcPts val="0"/>
              </a:spcAft>
              <a:buClr>
                <a:schemeClr val="lt1"/>
              </a:buClr>
              <a:buSzPts val="1400"/>
              <a:buNone/>
            </a:pPr>
            <a:r>
              <a:t/>
            </a:r>
            <a:endParaRPr sz="1200"/>
          </a:p>
          <a:p>
            <a:pPr indent="-228600" lvl="0" marL="457200" rtl="0" algn="l">
              <a:lnSpc>
                <a:spcPct val="90000"/>
              </a:lnSpc>
              <a:spcBef>
                <a:spcPts val="800"/>
              </a:spcBef>
              <a:spcAft>
                <a:spcPts val="0"/>
              </a:spcAft>
              <a:buClr>
                <a:schemeClr val="lt1"/>
              </a:buClr>
              <a:buSzPts val="1400"/>
              <a:buNone/>
            </a:pPr>
            <a:r>
              <a:t/>
            </a:r>
            <a:endParaRPr sz="1200"/>
          </a:p>
          <a:p>
            <a:pPr indent="0" lvl="0" marL="139700" rtl="0" algn="l">
              <a:lnSpc>
                <a:spcPct val="90000"/>
              </a:lnSpc>
              <a:spcBef>
                <a:spcPts val="800"/>
              </a:spcBef>
              <a:spcAft>
                <a:spcPts val="0"/>
              </a:spcAft>
              <a:buSzPts val="1400"/>
              <a:buNone/>
            </a:pPr>
            <a:r>
              <a:t/>
            </a:r>
            <a:endParaRPr sz="1200"/>
          </a:p>
          <a:p>
            <a:pPr indent="-228600" lvl="0" marL="457200" rtl="0" algn="l">
              <a:lnSpc>
                <a:spcPct val="90000"/>
              </a:lnSpc>
              <a:spcBef>
                <a:spcPts val="800"/>
              </a:spcBef>
              <a:spcAft>
                <a:spcPts val="0"/>
              </a:spcAft>
              <a:buClr>
                <a:schemeClr val="lt1"/>
              </a:buClr>
              <a:buSzPts val="1400"/>
              <a:buNone/>
            </a:pPr>
            <a:r>
              <a:t/>
            </a:r>
            <a:endParaRPr sz="1200"/>
          </a:p>
          <a:p>
            <a:pPr indent="0" lvl="0" marL="139700" rtl="0" algn="l">
              <a:lnSpc>
                <a:spcPct val="90000"/>
              </a:lnSpc>
              <a:spcBef>
                <a:spcPts val="800"/>
              </a:spcBef>
              <a:spcAft>
                <a:spcPts val="0"/>
              </a:spcAft>
              <a:buSzPts val="1400"/>
              <a:buNone/>
            </a:pPr>
            <a:r>
              <a:t/>
            </a:r>
            <a:endParaRPr b="1" sz="1400"/>
          </a:p>
        </p:txBody>
      </p:sp>
      <p:sp>
        <p:nvSpPr>
          <p:cNvPr id="471" name="Google Shape;471;p47"/>
          <p:cNvSpPr txBox="1"/>
          <p:nvPr/>
        </p:nvSpPr>
        <p:spPr>
          <a:xfrm>
            <a:off x="4794348" y="973336"/>
            <a:ext cx="4117478" cy="2462213"/>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                  Test Registry</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                            |</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             ---------------------------------</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             |                                      |</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          Suite '1'      . . . .         Suite 'N'</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             |                                      |</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        ---------------                      ---------------</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       |                   |                    |                |</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    Test '11' ... Test '1M'     Test 'N1' ... Test 'NM'</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8"/>
          <p:cNvSpPr txBox="1"/>
          <p:nvPr>
            <p:ph type="title"/>
          </p:nvPr>
        </p:nvSpPr>
        <p:spPr>
          <a:xfrm>
            <a:off x="21431" y="95250"/>
            <a:ext cx="7886700" cy="458419"/>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Assignent – Unit Testing</a:t>
            </a:r>
            <a:endParaRPr/>
          </a:p>
        </p:txBody>
      </p:sp>
      <p:sp>
        <p:nvSpPr>
          <p:cNvPr id="477" name="Google Shape;477;p48"/>
          <p:cNvSpPr txBox="1"/>
          <p:nvPr>
            <p:ph idx="1" type="body"/>
          </p:nvPr>
        </p:nvSpPr>
        <p:spPr>
          <a:xfrm>
            <a:off x="48221" y="770929"/>
            <a:ext cx="9065418" cy="4102790"/>
          </a:xfrm>
          <a:prstGeom prst="rect">
            <a:avLst/>
          </a:prstGeom>
          <a:noFill/>
          <a:ln>
            <a:noFill/>
          </a:ln>
        </p:spPr>
        <p:txBody>
          <a:bodyPr anchorCtr="0" anchor="t" bIns="34275" lIns="68575" spcFirstLastPara="1" rIns="68575" wrap="square" tIns="34275">
            <a:noAutofit/>
          </a:bodyPr>
          <a:lstStyle/>
          <a:p>
            <a:pPr indent="-317500" lvl="0" marL="457200" rtl="0" algn="l">
              <a:lnSpc>
                <a:spcPct val="90000"/>
              </a:lnSpc>
              <a:spcBef>
                <a:spcPts val="800"/>
              </a:spcBef>
              <a:spcAft>
                <a:spcPts val="0"/>
              </a:spcAft>
              <a:buSzPts val="1400"/>
              <a:buNone/>
            </a:pPr>
            <a:r>
              <a:rPr lang="en-US" sz="1200">
                <a:latin typeface="Arial"/>
                <a:ea typeface="Arial"/>
                <a:cs typeface="Arial"/>
                <a:sym typeface="Arial"/>
              </a:rPr>
              <a:t>For example consider:</a:t>
            </a:r>
            <a:r>
              <a:rPr b="1" lang="en-US" sz="1200">
                <a:latin typeface="Arial"/>
                <a:ea typeface="Arial"/>
                <a:cs typeface="Arial"/>
                <a:sym typeface="Arial"/>
              </a:rPr>
              <a:t> </a:t>
            </a:r>
            <a:endParaRPr/>
          </a:p>
          <a:p>
            <a:pPr indent="-317500" lvl="0" marL="457200" rtl="0" algn="l">
              <a:lnSpc>
                <a:spcPct val="90000"/>
              </a:lnSpc>
              <a:spcBef>
                <a:spcPts val="800"/>
              </a:spcBef>
              <a:spcAft>
                <a:spcPts val="0"/>
              </a:spcAft>
              <a:buSzPts val="1400"/>
              <a:buNone/>
            </a:pPr>
            <a:r>
              <a:rPr b="1" lang="en-US" sz="1200">
                <a:latin typeface="Arial"/>
                <a:ea typeface="Arial"/>
                <a:cs typeface="Arial"/>
                <a:sym typeface="Arial"/>
              </a:rPr>
              <a:t>Module3_SystemProgramming_Using_C/Chapter10_Coding_Practices/CUnit_Testing_Example/Example1 </a:t>
            </a:r>
            <a:endParaRPr/>
          </a:p>
          <a:p>
            <a:pPr indent="-317500" lvl="0" marL="457200" rtl="0" algn="l">
              <a:lnSpc>
                <a:spcPct val="90000"/>
              </a:lnSpc>
              <a:spcBef>
                <a:spcPts val="800"/>
              </a:spcBef>
              <a:spcAft>
                <a:spcPts val="0"/>
              </a:spcAft>
              <a:buSzPts val="1400"/>
              <a:buNone/>
            </a:pPr>
            <a:r>
              <a:t/>
            </a:r>
            <a:endParaRPr b="1"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b="1" sz="1200">
              <a:latin typeface="Arial"/>
              <a:ea typeface="Arial"/>
              <a:cs typeface="Arial"/>
              <a:sym typeface="Arial"/>
            </a:endParaRPr>
          </a:p>
        </p:txBody>
      </p:sp>
      <p:grpSp>
        <p:nvGrpSpPr>
          <p:cNvPr id="478" name="Google Shape;478;p48"/>
          <p:cNvGrpSpPr/>
          <p:nvPr/>
        </p:nvGrpSpPr>
        <p:grpSpPr>
          <a:xfrm>
            <a:off x="1401582" y="1912847"/>
            <a:ext cx="5401930" cy="1323975"/>
            <a:chOff x="2288381" y="2052637"/>
            <a:chExt cx="5401930" cy="1323975"/>
          </a:xfrm>
        </p:grpSpPr>
        <p:pic>
          <p:nvPicPr>
            <p:cNvPr id="479" name="Google Shape;479;p48"/>
            <p:cNvPicPr preferRelativeResize="0"/>
            <p:nvPr/>
          </p:nvPicPr>
          <p:blipFill rotWithShape="1">
            <a:blip r:embed="rId3">
              <a:alphaModFix/>
            </a:blip>
            <a:srcRect b="0" l="0" r="0" t="0"/>
            <a:stretch/>
          </p:blipFill>
          <p:spPr>
            <a:xfrm>
              <a:off x="2288381" y="2052637"/>
              <a:ext cx="2209800" cy="1323975"/>
            </a:xfrm>
            <a:prstGeom prst="rect">
              <a:avLst/>
            </a:prstGeom>
            <a:noFill/>
            <a:ln>
              <a:noFill/>
            </a:ln>
          </p:spPr>
        </p:pic>
        <p:sp>
          <p:nvSpPr>
            <p:cNvPr id="480" name="Google Shape;480;p48"/>
            <p:cNvSpPr txBox="1"/>
            <p:nvPr/>
          </p:nvSpPr>
          <p:spPr>
            <a:xfrm>
              <a:off x="4407823" y="2340032"/>
              <a:ext cx="3282488" cy="738664"/>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user_lib.c &amp; user_lib.h -: User library code developed.</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Test_user_lib.c -: User lib test runner.</a:t>
              </a:r>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9"/>
          <p:cNvSpPr txBox="1"/>
          <p:nvPr>
            <p:ph type="title"/>
          </p:nvPr>
        </p:nvSpPr>
        <p:spPr>
          <a:xfrm>
            <a:off x="21431" y="95250"/>
            <a:ext cx="7886700" cy="458419"/>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Assignent – Unit Testing</a:t>
            </a:r>
            <a:endParaRPr/>
          </a:p>
        </p:txBody>
      </p:sp>
      <p:sp>
        <p:nvSpPr>
          <p:cNvPr id="486" name="Google Shape;486;p49"/>
          <p:cNvSpPr txBox="1"/>
          <p:nvPr>
            <p:ph idx="1" type="body"/>
          </p:nvPr>
        </p:nvSpPr>
        <p:spPr>
          <a:xfrm>
            <a:off x="48221" y="770929"/>
            <a:ext cx="9065418" cy="4102790"/>
          </a:xfrm>
          <a:prstGeom prst="rect">
            <a:avLst/>
          </a:prstGeom>
          <a:noFill/>
          <a:ln>
            <a:noFill/>
          </a:ln>
        </p:spPr>
        <p:txBody>
          <a:bodyPr anchorCtr="0" anchor="t" bIns="34275" lIns="68575" spcFirstLastPara="1" rIns="68575" wrap="square" tIns="34275">
            <a:noAutofit/>
          </a:bodyPr>
          <a:lstStyle/>
          <a:p>
            <a:pPr indent="-317500" lvl="0" marL="457200" rtl="0" algn="l">
              <a:lnSpc>
                <a:spcPct val="90000"/>
              </a:lnSpc>
              <a:spcBef>
                <a:spcPts val="800"/>
              </a:spcBef>
              <a:spcAft>
                <a:spcPts val="0"/>
              </a:spcAft>
              <a:buSzPts val="1400"/>
              <a:buNone/>
            </a:pPr>
            <a:r>
              <a:rPr lang="en-US" sz="1200">
                <a:latin typeface="Arial"/>
                <a:ea typeface="Arial"/>
                <a:cs typeface="Arial"/>
                <a:sym typeface="Arial"/>
              </a:rPr>
              <a:t>Example Test Cases:</a:t>
            </a:r>
            <a:endParaRPr/>
          </a:p>
          <a:p>
            <a:pPr indent="-317500" lvl="0" marL="457200" rtl="0" algn="l">
              <a:lnSpc>
                <a:spcPct val="90000"/>
              </a:lnSpc>
              <a:spcBef>
                <a:spcPts val="800"/>
              </a:spcBef>
              <a:spcAft>
                <a:spcPts val="0"/>
              </a:spcAft>
              <a:buSzPts val="1400"/>
              <a:buNone/>
            </a:pPr>
            <a:r>
              <a:rPr lang="en-US" sz="1200"/>
              <a:t>CUnit Assertions -&gt; CUnit provides a set of assertions for testing logical conditions.</a:t>
            </a:r>
            <a:endParaRPr/>
          </a:p>
          <a:p>
            <a:pPr indent="-317500" lvl="0" marL="457200" rtl="0" algn="l">
              <a:lnSpc>
                <a:spcPct val="90000"/>
              </a:lnSpc>
              <a:spcBef>
                <a:spcPts val="800"/>
              </a:spcBef>
              <a:spcAft>
                <a:spcPts val="0"/>
              </a:spcAft>
              <a:buSzPts val="1400"/>
              <a:buNone/>
            </a:pPr>
            <a:r>
              <a:rPr b="1" lang="en-US" sz="1200"/>
              <a:t>CU_ASSERT</a:t>
            </a:r>
            <a:r>
              <a:rPr lang="en-US" sz="1200"/>
              <a:t>(int expression) =&gt; Assert that </a:t>
            </a:r>
            <a:r>
              <a:rPr i="1" lang="en-US" sz="1200"/>
              <a:t>expression</a:t>
            </a:r>
            <a:r>
              <a:rPr lang="en-US" sz="1200"/>
              <a:t> is TRUE (non-zero)</a:t>
            </a:r>
            <a:endParaRPr/>
          </a:p>
          <a:p>
            <a:pPr indent="-317500" lvl="0" marL="457200" rtl="0" algn="l">
              <a:lnSpc>
                <a:spcPct val="90000"/>
              </a:lnSpc>
              <a:spcBef>
                <a:spcPts val="800"/>
              </a:spcBef>
              <a:spcAft>
                <a:spcPts val="0"/>
              </a:spcAft>
              <a:buSzPts val="1400"/>
              <a:buNone/>
            </a:pPr>
            <a:r>
              <a:t/>
            </a:r>
            <a:endParaRPr/>
          </a:p>
          <a:p>
            <a:pPr indent="-317500" lvl="0" marL="457200" rtl="0" algn="l">
              <a:lnSpc>
                <a:spcPct val="90000"/>
              </a:lnSpc>
              <a:spcBef>
                <a:spcPts val="800"/>
              </a:spcBef>
              <a:spcAft>
                <a:spcPts val="0"/>
              </a:spcAft>
              <a:buSzPts val="1400"/>
              <a:buNone/>
            </a:pPr>
            <a:r>
              <a:t/>
            </a:r>
            <a:endParaRPr b="1"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b="1" sz="1200">
              <a:latin typeface="Arial"/>
              <a:ea typeface="Arial"/>
              <a:cs typeface="Arial"/>
              <a:sym typeface="Arial"/>
            </a:endParaRPr>
          </a:p>
        </p:txBody>
      </p:sp>
      <p:grpSp>
        <p:nvGrpSpPr>
          <p:cNvPr id="487" name="Google Shape;487;p49"/>
          <p:cNvGrpSpPr/>
          <p:nvPr/>
        </p:nvGrpSpPr>
        <p:grpSpPr>
          <a:xfrm>
            <a:off x="669132" y="1787129"/>
            <a:ext cx="2447925" cy="2933699"/>
            <a:chOff x="669132" y="1787129"/>
            <a:chExt cx="2447925" cy="2933699"/>
          </a:xfrm>
        </p:grpSpPr>
        <p:grpSp>
          <p:nvGrpSpPr>
            <p:cNvPr id="488" name="Google Shape;488;p49"/>
            <p:cNvGrpSpPr/>
            <p:nvPr/>
          </p:nvGrpSpPr>
          <p:grpSpPr>
            <a:xfrm>
              <a:off x="669132" y="1787129"/>
              <a:ext cx="2447925" cy="2539065"/>
              <a:chOff x="669132" y="1787129"/>
              <a:chExt cx="2447925" cy="2539065"/>
            </a:xfrm>
          </p:grpSpPr>
          <p:pic>
            <p:nvPicPr>
              <p:cNvPr id="489" name="Google Shape;489;p49"/>
              <p:cNvPicPr preferRelativeResize="0"/>
              <p:nvPr/>
            </p:nvPicPr>
            <p:blipFill rotWithShape="1">
              <a:blip r:embed="rId3">
                <a:alphaModFix/>
              </a:blip>
              <a:srcRect b="0" l="0" r="0" t="0"/>
              <a:stretch/>
            </p:blipFill>
            <p:spPr>
              <a:xfrm>
                <a:off x="669132" y="1787129"/>
                <a:ext cx="2447925" cy="2533650"/>
              </a:xfrm>
              <a:prstGeom prst="rect">
                <a:avLst/>
              </a:prstGeom>
              <a:noFill/>
              <a:ln>
                <a:noFill/>
              </a:ln>
            </p:spPr>
          </p:pic>
          <p:sp>
            <p:nvSpPr>
              <p:cNvPr id="490" name="Google Shape;490;p49"/>
              <p:cNvSpPr txBox="1"/>
              <p:nvPr/>
            </p:nvSpPr>
            <p:spPr>
              <a:xfrm>
                <a:off x="2202061" y="4079973"/>
                <a:ext cx="860821"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user_lib.c</a:t>
                </a:r>
                <a:endParaRPr/>
              </a:p>
            </p:txBody>
          </p:sp>
        </p:grpSp>
        <p:sp>
          <p:nvSpPr>
            <p:cNvPr id="491" name="Google Shape;491;p49"/>
            <p:cNvSpPr txBox="1"/>
            <p:nvPr/>
          </p:nvSpPr>
          <p:spPr>
            <a:xfrm>
              <a:off x="987623" y="4413051"/>
              <a:ext cx="1441252" cy="307777"/>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User Functions</a:t>
              </a:r>
              <a:endParaRPr/>
            </a:p>
          </p:txBody>
        </p:sp>
      </p:grpSp>
      <p:grpSp>
        <p:nvGrpSpPr>
          <p:cNvPr id="492" name="Google Shape;492;p49"/>
          <p:cNvGrpSpPr/>
          <p:nvPr/>
        </p:nvGrpSpPr>
        <p:grpSpPr>
          <a:xfrm>
            <a:off x="3879056" y="1784813"/>
            <a:ext cx="4997649" cy="2783078"/>
            <a:chOff x="3879056" y="1784813"/>
            <a:chExt cx="4997649" cy="2783078"/>
          </a:xfrm>
        </p:grpSpPr>
        <p:grpSp>
          <p:nvGrpSpPr>
            <p:cNvPr id="493" name="Google Shape;493;p49"/>
            <p:cNvGrpSpPr/>
            <p:nvPr/>
          </p:nvGrpSpPr>
          <p:grpSpPr>
            <a:xfrm>
              <a:off x="3879056" y="1784813"/>
              <a:ext cx="2743200" cy="2783078"/>
              <a:chOff x="3879056" y="1784813"/>
              <a:chExt cx="2743200" cy="2783078"/>
            </a:xfrm>
          </p:grpSpPr>
          <p:pic>
            <p:nvPicPr>
              <p:cNvPr id="494" name="Google Shape;494;p49"/>
              <p:cNvPicPr preferRelativeResize="0"/>
              <p:nvPr/>
            </p:nvPicPr>
            <p:blipFill rotWithShape="1">
              <a:blip r:embed="rId4">
                <a:alphaModFix/>
              </a:blip>
              <a:srcRect b="0" l="0" r="0" t="0"/>
              <a:stretch/>
            </p:blipFill>
            <p:spPr>
              <a:xfrm>
                <a:off x="3879056" y="1784813"/>
                <a:ext cx="2743200" cy="2770450"/>
              </a:xfrm>
              <a:prstGeom prst="rect">
                <a:avLst/>
              </a:prstGeom>
              <a:noFill/>
              <a:ln>
                <a:noFill/>
              </a:ln>
            </p:spPr>
          </p:pic>
          <p:sp>
            <p:nvSpPr>
              <p:cNvPr id="495" name="Google Shape;495;p49"/>
              <p:cNvSpPr txBox="1"/>
              <p:nvPr/>
            </p:nvSpPr>
            <p:spPr>
              <a:xfrm>
                <a:off x="4649391" y="4321670"/>
                <a:ext cx="1137641"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test_user_lib.c</a:t>
                </a:r>
                <a:endParaRPr/>
              </a:p>
            </p:txBody>
          </p:sp>
        </p:grpSp>
        <p:sp>
          <p:nvSpPr>
            <p:cNvPr id="496" name="Google Shape;496;p49"/>
            <p:cNvSpPr txBox="1"/>
            <p:nvPr/>
          </p:nvSpPr>
          <p:spPr>
            <a:xfrm>
              <a:off x="6846094" y="2333029"/>
              <a:ext cx="2030611" cy="1169551"/>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Test Cases for </a:t>
              </a:r>
              <a:r>
                <a:rPr b="1" i="0" lang="en-US" sz="1400" u="none" cap="none" strike="noStrike">
                  <a:solidFill>
                    <a:schemeClr val="dk1"/>
                  </a:solidFill>
                  <a:latin typeface="Arial"/>
                  <a:ea typeface="Arial"/>
                  <a:cs typeface="Arial"/>
                  <a:sym typeface="Arial"/>
                </a:rPr>
                <a:t>MySum()</a:t>
              </a:r>
              <a:r>
                <a:rPr b="0" i="0" lang="en-US" sz="1400" u="none" cap="none" strike="noStrike">
                  <a:solidFill>
                    <a:schemeClr val="dk1"/>
                  </a:solidFill>
                  <a:latin typeface="Arial"/>
                  <a:ea typeface="Arial"/>
                  <a:cs typeface="Arial"/>
                  <a:sym typeface="Arial"/>
                </a:rPr>
                <a:t> &amp; </a:t>
              </a:r>
              <a:r>
                <a:rPr b="1" i="0" lang="en-US" sz="1400" u="none" cap="none" strike="noStrike">
                  <a:solidFill>
                    <a:schemeClr val="dk1"/>
                  </a:solidFill>
                  <a:latin typeface="Arial"/>
                  <a:ea typeface="Arial"/>
                  <a:cs typeface="Arial"/>
                  <a:sym typeface="Arial"/>
                </a:rPr>
                <a:t>MyDiff()</a:t>
              </a:r>
              <a:r>
                <a:rPr b="0" i="0" lang="en-US" sz="14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All the assertions should be TRUE to say the function is Passed.</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66368" y="34183"/>
            <a:ext cx="7886700" cy="800628"/>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sz="2400" u="none"/>
              <a:t>Key considerations while developing code </a:t>
            </a:r>
            <a:r>
              <a:rPr b="1" lang="en-US" sz="1600" u="none"/>
              <a:t>contd...</a:t>
            </a:r>
            <a:endParaRPr b="1" sz="1600"/>
          </a:p>
        </p:txBody>
      </p:sp>
      <p:sp>
        <p:nvSpPr>
          <p:cNvPr id="111" name="Google Shape;111;p5"/>
          <p:cNvSpPr txBox="1"/>
          <p:nvPr>
            <p:ph idx="1" type="body"/>
          </p:nvPr>
        </p:nvSpPr>
        <p:spPr>
          <a:xfrm>
            <a:off x="232288" y="779284"/>
            <a:ext cx="8716295" cy="3853335"/>
          </a:xfrm>
          <a:prstGeom prst="rect">
            <a:avLst/>
          </a:prstGeom>
          <a:noFill/>
          <a:ln>
            <a:noFill/>
          </a:ln>
        </p:spPr>
        <p:txBody>
          <a:bodyPr anchorCtr="0" anchor="t" bIns="34275" lIns="68575" spcFirstLastPara="1" rIns="68575" wrap="square" tIns="34275">
            <a:noAutofit/>
          </a:bodyPr>
          <a:lstStyle/>
          <a:p>
            <a:pPr indent="0" lvl="0" marL="139700" rtl="0" algn="l">
              <a:lnSpc>
                <a:spcPct val="90000"/>
              </a:lnSpc>
              <a:spcBef>
                <a:spcPts val="800"/>
              </a:spcBef>
              <a:spcAft>
                <a:spcPts val="0"/>
              </a:spcAft>
              <a:buSzPts val="1400"/>
              <a:buNone/>
            </a:pPr>
            <a:r>
              <a:rPr b="1" lang="en-US" sz="1600"/>
              <a:t>Naming Conventions:</a:t>
            </a:r>
            <a:endParaRPr/>
          </a:p>
          <a:p>
            <a:pPr indent="0" lvl="0" marL="139700" rtl="0" algn="l">
              <a:lnSpc>
                <a:spcPct val="90000"/>
              </a:lnSpc>
              <a:spcBef>
                <a:spcPts val="800"/>
              </a:spcBef>
              <a:spcAft>
                <a:spcPts val="0"/>
              </a:spcAft>
              <a:buSzPts val="1400"/>
              <a:buNone/>
            </a:pPr>
            <a:r>
              <a:rPr b="1" lang="en-US" sz="1400"/>
              <a:t>Variable Rules:</a:t>
            </a:r>
            <a:endParaRPr/>
          </a:p>
          <a:p>
            <a:pPr indent="-317500" lvl="0" marL="457200" rtl="0" algn="l">
              <a:lnSpc>
                <a:spcPct val="90000"/>
              </a:lnSpc>
              <a:spcBef>
                <a:spcPts val="800"/>
              </a:spcBef>
              <a:spcAft>
                <a:spcPts val="0"/>
              </a:spcAft>
              <a:buClr>
                <a:schemeClr val="lt1"/>
              </a:buClr>
              <a:buSzPts val="1400"/>
              <a:buChar char="•"/>
            </a:pPr>
            <a:r>
              <a:rPr lang="en-US" sz="1200"/>
              <a:t>No variable shall have a name that is a keyword of C, C++, or any other well-known extension of the C programming language, including specifically K&amp;R C and C99. Restricted names include </a:t>
            </a:r>
            <a:r>
              <a:rPr b="1" lang="en-US" sz="1200"/>
              <a:t>interrupt</a:t>
            </a:r>
            <a:r>
              <a:rPr lang="en-US" sz="1200"/>
              <a:t>, </a:t>
            </a:r>
            <a:r>
              <a:rPr b="1" lang="en-US" sz="1200"/>
              <a:t>inline</a:t>
            </a:r>
            <a:r>
              <a:rPr lang="en-US" sz="1200"/>
              <a:t>, </a:t>
            </a:r>
            <a:r>
              <a:rPr b="1" lang="en-US" sz="1200"/>
              <a:t>restrict</a:t>
            </a:r>
            <a:r>
              <a:rPr lang="en-US" sz="1200"/>
              <a:t>, </a:t>
            </a:r>
            <a:r>
              <a:rPr b="1" lang="en-US" sz="1200"/>
              <a:t>class</a:t>
            </a:r>
            <a:r>
              <a:rPr lang="en-US" sz="1200"/>
              <a:t>, </a:t>
            </a:r>
            <a:r>
              <a:rPr b="1" lang="en-US" sz="1200"/>
              <a:t>true</a:t>
            </a:r>
            <a:r>
              <a:rPr lang="en-US" sz="1200"/>
              <a:t>, </a:t>
            </a:r>
            <a:r>
              <a:rPr b="1" lang="en-US" sz="1200"/>
              <a:t>false</a:t>
            </a:r>
            <a:r>
              <a:rPr lang="en-US" sz="1200"/>
              <a:t>, </a:t>
            </a:r>
            <a:r>
              <a:rPr b="1" lang="en-US" sz="1200"/>
              <a:t>public</a:t>
            </a:r>
            <a:r>
              <a:rPr lang="en-US" sz="1200"/>
              <a:t>, </a:t>
            </a:r>
            <a:r>
              <a:rPr b="1" lang="en-US" sz="1200"/>
              <a:t>private</a:t>
            </a:r>
            <a:r>
              <a:rPr lang="en-US" sz="1200"/>
              <a:t>, </a:t>
            </a:r>
            <a:r>
              <a:rPr b="1" lang="en-US" sz="1200"/>
              <a:t>friend</a:t>
            </a:r>
            <a:r>
              <a:rPr lang="en-US" sz="1200"/>
              <a:t>, and </a:t>
            </a:r>
            <a:r>
              <a:rPr b="1" lang="en-US" sz="1200"/>
              <a:t>protected</a:t>
            </a:r>
            <a:r>
              <a:rPr lang="en-US" sz="1200"/>
              <a:t>.</a:t>
            </a:r>
            <a:endParaRPr/>
          </a:p>
          <a:p>
            <a:pPr indent="-317500" lvl="0" marL="457200" rtl="0" algn="l">
              <a:lnSpc>
                <a:spcPct val="90000"/>
              </a:lnSpc>
              <a:spcBef>
                <a:spcPts val="800"/>
              </a:spcBef>
              <a:spcAft>
                <a:spcPts val="0"/>
              </a:spcAft>
              <a:buClr>
                <a:schemeClr val="lt1"/>
              </a:buClr>
              <a:buSzPts val="1400"/>
              <a:buChar char="•"/>
            </a:pPr>
            <a:r>
              <a:rPr lang="en-US" sz="1200"/>
              <a:t>No variable shall have a name that overlaps with a variable name from the C Standard Library (e.g., </a:t>
            </a:r>
            <a:r>
              <a:rPr b="1" lang="en-US" sz="1200"/>
              <a:t>errno</a:t>
            </a:r>
            <a:r>
              <a:rPr lang="en-US" sz="1200"/>
              <a:t>).</a:t>
            </a:r>
            <a:endParaRPr/>
          </a:p>
          <a:p>
            <a:pPr indent="-317500" lvl="0" marL="457200" rtl="0" algn="l">
              <a:lnSpc>
                <a:spcPct val="90000"/>
              </a:lnSpc>
              <a:spcBef>
                <a:spcPts val="800"/>
              </a:spcBef>
              <a:spcAft>
                <a:spcPts val="0"/>
              </a:spcAft>
              <a:buClr>
                <a:schemeClr val="lt1"/>
              </a:buClr>
              <a:buSzPts val="1400"/>
              <a:buChar char="•"/>
            </a:pPr>
            <a:r>
              <a:rPr lang="en-US" sz="1200"/>
              <a:t>No variable shall have a name that begins with an underscore.</a:t>
            </a:r>
            <a:endParaRPr/>
          </a:p>
          <a:p>
            <a:pPr indent="-317500" lvl="0" marL="457200" rtl="0" algn="l">
              <a:lnSpc>
                <a:spcPct val="90000"/>
              </a:lnSpc>
              <a:spcBef>
                <a:spcPts val="800"/>
              </a:spcBef>
              <a:spcAft>
                <a:spcPts val="0"/>
              </a:spcAft>
              <a:buClr>
                <a:schemeClr val="lt1"/>
              </a:buClr>
              <a:buSzPts val="1400"/>
              <a:buChar char="•"/>
            </a:pPr>
            <a:r>
              <a:rPr lang="en-US" sz="1200"/>
              <a:t>No variable name shall be </a:t>
            </a:r>
            <a:r>
              <a:rPr b="1" lang="en-US" sz="1200"/>
              <a:t>longer than 31</a:t>
            </a:r>
            <a:r>
              <a:rPr lang="en-US" sz="1200"/>
              <a:t> characters.</a:t>
            </a:r>
            <a:endParaRPr/>
          </a:p>
          <a:p>
            <a:pPr indent="-317500" lvl="0" marL="457200" rtl="0" algn="l">
              <a:lnSpc>
                <a:spcPct val="90000"/>
              </a:lnSpc>
              <a:spcBef>
                <a:spcPts val="800"/>
              </a:spcBef>
              <a:spcAft>
                <a:spcPts val="0"/>
              </a:spcAft>
              <a:buClr>
                <a:schemeClr val="lt1"/>
              </a:buClr>
              <a:buSzPts val="1400"/>
              <a:buChar char="•"/>
            </a:pPr>
            <a:r>
              <a:rPr lang="en-US" sz="1200"/>
              <a:t>No variable name shall be </a:t>
            </a:r>
            <a:r>
              <a:rPr b="1" lang="en-US" sz="1200"/>
              <a:t>shorter than 3</a:t>
            </a:r>
            <a:r>
              <a:rPr lang="en-US" sz="1200"/>
              <a:t> characters, including loop counters.</a:t>
            </a:r>
            <a:endParaRPr/>
          </a:p>
          <a:p>
            <a:pPr indent="-317500" lvl="0" marL="457200" rtl="0" algn="l">
              <a:lnSpc>
                <a:spcPct val="90000"/>
              </a:lnSpc>
              <a:spcBef>
                <a:spcPts val="800"/>
              </a:spcBef>
              <a:spcAft>
                <a:spcPts val="0"/>
              </a:spcAft>
              <a:buClr>
                <a:schemeClr val="lt1"/>
              </a:buClr>
              <a:buSzPts val="1400"/>
              <a:buChar char="•"/>
            </a:pPr>
            <a:r>
              <a:rPr lang="en-US" sz="1200"/>
              <a:t>Each variable’s name shall be descriptive of its purpose.</a:t>
            </a:r>
            <a:endParaRPr/>
          </a:p>
          <a:p>
            <a:pPr indent="-317500" lvl="0" marL="457200" rtl="0" algn="l">
              <a:lnSpc>
                <a:spcPct val="90000"/>
              </a:lnSpc>
              <a:spcBef>
                <a:spcPts val="800"/>
              </a:spcBef>
              <a:spcAft>
                <a:spcPts val="0"/>
              </a:spcAft>
              <a:buClr>
                <a:schemeClr val="lt1"/>
              </a:buClr>
              <a:buSzPts val="1400"/>
              <a:buChar char="•"/>
            </a:pPr>
            <a:r>
              <a:rPr lang="en-US" sz="1200"/>
              <a:t>The names of any </a:t>
            </a:r>
            <a:r>
              <a:rPr b="1" lang="en-US" sz="1200"/>
              <a:t>global variables</a:t>
            </a:r>
            <a:r>
              <a:rPr lang="en-US" sz="1200"/>
              <a:t> shall begin with the letter ‘</a:t>
            </a:r>
            <a:r>
              <a:rPr b="1" lang="en-US" sz="1200"/>
              <a:t>g</a:t>
            </a:r>
            <a:r>
              <a:rPr lang="en-US" sz="1200"/>
              <a:t>’. For example, </a:t>
            </a:r>
            <a:r>
              <a:rPr b="1" lang="en-US" sz="1200"/>
              <a:t>g_zero_offset</a:t>
            </a:r>
            <a:r>
              <a:rPr lang="en-US" sz="1200"/>
              <a:t>.</a:t>
            </a:r>
            <a:endParaRPr/>
          </a:p>
          <a:p>
            <a:pPr indent="-317500" lvl="0" marL="457200" rtl="0" algn="l">
              <a:lnSpc>
                <a:spcPct val="90000"/>
              </a:lnSpc>
              <a:spcBef>
                <a:spcPts val="800"/>
              </a:spcBef>
              <a:spcAft>
                <a:spcPts val="0"/>
              </a:spcAft>
              <a:buClr>
                <a:schemeClr val="lt1"/>
              </a:buClr>
              <a:buSzPts val="1400"/>
              <a:buChar char="•"/>
            </a:pPr>
            <a:r>
              <a:rPr lang="en-US" sz="1200"/>
              <a:t>The names of any </a:t>
            </a:r>
            <a:r>
              <a:rPr b="1" lang="en-US" sz="1200"/>
              <a:t>pointer variables</a:t>
            </a:r>
            <a:r>
              <a:rPr lang="en-US" sz="1200"/>
              <a:t> shall begin with the letter ‘</a:t>
            </a:r>
            <a:r>
              <a:rPr b="1" lang="en-US" sz="1200"/>
              <a:t>p</a:t>
            </a:r>
            <a:r>
              <a:rPr lang="en-US" sz="1200"/>
              <a:t>’. For example, </a:t>
            </a:r>
            <a:r>
              <a:rPr b="1" lang="en-US" sz="1200"/>
              <a:t>p_led_reg</a:t>
            </a:r>
            <a:r>
              <a:rPr lang="en-US" sz="1200"/>
              <a:t>.</a:t>
            </a:r>
            <a:endParaRPr/>
          </a:p>
          <a:p>
            <a:pPr indent="-317500" lvl="0" marL="457200" rtl="0" algn="l">
              <a:lnSpc>
                <a:spcPct val="90000"/>
              </a:lnSpc>
              <a:spcBef>
                <a:spcPts val="800"/>
              </a:spcBef>
              <a:spcAft>
                <a:spcPts val="0"/>
              </a:spcAft>
              <a:buClr>
                <a:schemeClr val="lt1"/>
              </a:buClr>
              <a:buSzPts val="1400"/>
              <a:buChar char="•"/>
            </a:pPr>
            <a:r>
              <a:rPr lang="en-US" sz="1200"/>
              <a:t>The names of any </a:t>
            </a:r>
            <a:r>
              <a:rPr b="1" lang="en-US" sz="1200"/>
              <a:t>pointer-to-pointer</a:t>
            </a:r>
            <a:r>
              <a:rPr lang="en-US" sz="1200"/>
              <a:t> variables shall begin with the letters ‘</a:t>
            </a:r>
            <a:r>
              <a:rPr b="1" lang="en-US" sz="1200"/>
              <a:t>pp</a:t>
            </a:r>
            <a:r>
              <a:rPr lang="en-US" sz="1200"/>
              <a:t>’. For example, </a:t>
            </a:r>
            <a:r>
              <a:rPr b="1" lang="en-US" sz="1200"/>
              <a:t>pp_vector_table.</a:t>
            </a:r>
            <a:endParaRPr/>
          </a:p>
          <a:p>
            <a:pPr indent="-317500" lvl="0" marL="457200" rtl="0" algn="l">
              <a:lnSpc>
                <a:spcPct val="90000"/>
              </a:lnSpc>
              <a:spcBef>
                <a:spcPts val="800"/>
              </a:spcBef>
              <a:spcAft>
                <a:spcPts val="0"/>
              </a:spcAft>
              <a:buClr>
                <a:schemeClr val="lt1"/>
              </a:buClr>
              <a:buSzPts val="1400"/>
              <a:buChar char="•"/>
            </a:pPr>
            <a:r>
              <a:rPr lang="en-US" sz="1200"/>
              <a:t>The names of all </a:t>
            </a:r>
            <a:r>
              <a:rPr b="1" lang="en-US" sz="1200"/>
              <a:t>integer variables containing Boolean information</a:t>
            </a:r>
            <a:r>
              <a:rPr lang="en-US" sz="1200"/>
              <a:t> (including 0 vs. non-zero) shall begin with the letter ‘</a:t>
            </a:r>
            <a:r>
              <a:rPr b="1" lang="en-US" sz="1200"/>
              <a:t>b</a:t>
            </a:r>
            <a:r>
              <a:rPr lang="en-US" sz="1200"/>
              <a:t>’ and phrased as the question they answer. For example, </a:t>
            </a:r>
            <a:r>
              <a:rPr b="1" lang="en-US" sz="1200"/>
              <a:t>b_done_yet</a:t>
            </a:r>
            <a:r>
              <a:rPr lang="en-US" sz="1200"/>
              <a:t> or </a:t>
            </a:r>
            <a:r>
              <a:rPr b="1" lang="en-US" sz="1200"/>
              <a:t>b_is_buffer_full</a:t>
            </a:r>
            <a:r>
              <a:rPr lang="en-US" sz="1200"/>
              <a: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0"/>
          <p:cNvSpPr txBox="1"/>
          <p:nvPr>
            <p:ph type="title"/>
          </p:nvPr>
        </p:nvSpPr>
        <p:spPr>
          <a:xfrm>
            <a:off x="21431" y="95250"/>
            <a:ext cx="7886700" cy="458419"/>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Assignent – Unit Testing</a:t>
            </a:r>
            <a:endParaRPr/>
          </a:p>
        </p:txBody>
      </p:sp>
      <p:sp>
        <p:nvSpPr>
          <p:cNvPr id="502" name="Google Shape;502;p50"/>
          <p:cNvSpPr txBox="1"/>
          <p:nvPr>
            <p:ph idx="1" type="body"/>
          </p:nvPr>
        </p:nvSpPr>
        <p:spPr>
          <a:xfrm>
            <a:off x="39291" y="494109"/>
            <a:ext cx="9065418" cy="4102790"/>
          </a:xfrm>
          <a:prstGeom prst="rect">
            <a:avLst/>
          </a:prstGeom>
          <a:noFill/>
          <a:ln>
            <a:noFill/>
          </a:ln>
        </p:spPr>
        <p:txBody>
          <a:bodyPr anchorCtr="0" anchor="t" bIns="34275" lIns="68575" spcFirstLastPara="1" rIns="68575" wrap="square" tIns="34275">
            <a:noAutofit/>
          </a:bodyPr>
          <a:lstStyle/>
          <a:p>
            <a:pPr indent="-317500" lvl="0" marL="457200" rtl="0" algn="l">
              <a:lnSpc>
                <a:spcPct val="90000"/>
              </a:lnSpc>
              <a:spcBef>
                <a:spcPts val="800"/>
              </a:spcBef>
              <a:spcAft>
                <a:spcPts val="0"/>
              </a:spcAft>
              <a:buSzPts val="1400"/>
              <a:buNone/>
            </a:pPr>
            <a:r>
              <a:rPr lang="en-US" sz="1200">
                <a:latin typeface="Arial"/>
                <a:ea typeface="Arial"/>
                <a:cs typeface="Arial"/>
                <a:sym typeface="Arial"/>
              </a:rPr>
              <a:t>Example Test Cases:</a:t>
            </a:r>
            <a:endParaRPr/>
          </a:p>
          <a:p>
            <a:pPr indent="-317500" lvl="0" marL="457200" rtl="0" algn="l">
              <a:lnSpc>
                <a:spcPct val="90000"/>
              </a:lnSpc>
              <a:spcBef>
                <a:spcPts val="800"/>
              </a:spcBef>
              <a:spcAft>
                <a:spcPts val="0"/>
              </a:spcAft>
              <a:buSzPts val="1400"/>
              <a:buNone/>
            </a:pPr>
            <a:r>
              <a:t/>
            </a:r>
            <a:endParaRPr sz="1200"/>
          </a:p>
          <a:p>
            <a:pPr indent="-317500" lvl="0" marL="457200" rtl="0" algn="l">
              <a:lnSpc>
                <a:spcPct val="90000"/>
              </a:lnSpc>
              <a:spcBef>
                <a:spcPts val="800"/>
              </a:spcBef>
              <a:spcAft>
                <a:spcPts val="0"/>
              </a:spcAft>
              <a:buSzPts val="1400"/>
              <a:buNone/>
            </a:pPr>
            <a:r>
              <a:t/>
            </a:r>
            <a:endParaRPr/>
          </a:p>
          <a:p>
            <a:pPr indent="-317500" lvl="0" marL="457200" rtl="0" algn="l">
              <a:lnSpc>
                <a:spcPct val="90000"/>
              </a:lnSpc>
              <a:spcBef>
                <a:spcPts val="800"/>
              </a:spcBef>
              <a:spcAft>
                <a:spcPts val="0"/>
              </a:spcAft>
              <a:buSzPts val="1400"/>
              <a:buNone/>
            </a:pPr>
            <a:r>
              <a:t/>
            </a:r>
            <a:endParaRPr b="1"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b="1" sz="1200">
              <a:latin typeface="Arial"/>
              <a:ea typeface="Arial"/>
              <a:cs typeface="Arial"/>
              <a:sym typeface="Arial"/>
            </a:endParaRPr>
          </a:p>
        </p:txBody>
      </p:sp>
      <p:grpSp>
        <p:nvGrpSpPr>
          <p:cNvPr id="503" name="Google Shape;503;p50"/>
          <p:cNvGrpSpPr/>
          <p:nvPr/>
        </p:nvGrpSpPr>
        <p:grpSpPr>
          <a:xfrm>
            <a:off x="182166" y="847283"/>
            <a:ext cx="7752754" cy="4300443"/>
            <a:chOff x="182166" y="749056"/>
            <a:chExt cx="7752754" cy="4300443"/>
          </a:xfrm>
        </p:grpSpPr>
        <p:grpSp>
          <p:nvGrpSpPr>
            <p:cNvPr id="504" name="Google Shape;504;p50"/>
            <p:cNvGrpSpPr/>
            <p:nvPr/>
          </p:nvGrpSpPr>
          <p:grpSpPr>
            <a:xfrm>
              <a:off x="182166" y="749056"/>
              <a:ext cx="7752754" cy="4300443"/>
              <a:chOff x="155377" y="811564"/>
              <a:chExt cx="7752754" cy="4300443"/>
            </a:xfrm>
          </p:grpSpPr>
          <p:pic>
            <p:nvPicPr>
              <p:cNvPr id="505" name="Google Shape;505;p50"/>
              <p:cNvPicPr preferRelativeResize="0"/>
              <p:nvPr/>
            </p:nvPicPr>
            <p:blipFill rotWithShape="1">
              <a:blip r:embed="rId3">
                <a:alphaModFix/>
              </a:blip>
              <a:srcRect b="0" l="0" r="0" t="0"/>
              <a:stretch/>
            </p:blipFill>
            <p:spPr>
              <a:xfrm>
                <a:off x="155377" y="811564"/>
                <a:ext cx="3886199" cy="4297253"/>
              </a:xfrm>
              <a:prstGeom prst="rect">
                <a:avLst/>
              </a:prstGeom>
              <a:noFill/>
              <a:ln>
                <a:noFill/>
              </a:ln>
            </p:spPr>
          </p:pic>
          <p:sp>
            <p:nvSpPr>
              <p:cNvPr id="506" name="Google Shape;506;p50"/>
              <p:cNvSpPr txBox="1"/>
              <p:nvPr/>
            </p:nvSpPr>
            <p:spPr>
              <a:xfrm>
                <a:off x="1478756" y="4865786"/>
                <a:ext cx="860821"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user_lib.c</a:t>
                </a:r>
                <a:endParaRPr/>
              </a:p>
            </p:txBody>
          </p:sp>
          <p:sp>
            <p:nvSpPr>
              <p:cNvPr id="507" name="Google Shape;507;p50"/>
              <p:cNvSpPr txBox="1"/>
              <p:nvPr/>
            </p:nvSpPr>
            <p:spPr>
              <a:xfrm>
                <a:off x="2210989" y="1043879"/>
                <a:ext cx="1762719"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MyCompare():</a:t>
                </a:r>
                <a:endParaRPr/>
              </a:p>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This I sample function which have Nested If-else conditions.</a:t>
                </a:r>
                <a:endParaRPr/>
              </a:p>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The Unit test cases should validate that all the paths are evaluated. </a:t>
                </a:r>
                <a:endParaRPr/>
              </a:p>
            </p:txBody>
          </p:sp>
          <p:sp>
            <p:nvSpPr>
              <p:cNvPr id="508" name="Google Shape;508;p50"/>
              <p:cNvSpPr/>
              <p:nvPr/>
            </p:nvSpPr>
            <p:spPr>
              <a:xfrm>
                <a:off x="691157" y="3005732"/>
                <a:ext cx="3330773" cy="1160859"/>
              </a:xfrm>
              <a:prstGeom prst="rect">
                <a:avLst/>
              </a:prstGeom>
              <a:noFill/>
              <a:ln cap="flat" cmpd="sng" w="28575">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509" name="Google Shape;509;p50"/>
              <p:cNvPicPr preferRelativeResize="0"/>
              <p:nvPr/>
            </p:nvPicPr>
            <p:blipFill rotWithShape="1">
              <a:blip r:embed="rId4">
                <a:alphaModFix/>
              </a:blip>
              <a:srcRect b="0" l="0" r="0" t="0"/>
              <a:stretch/>
            </p:blipFill>
            <p:spPr>
              <a:xfrm>
                <a:off x="4611291" y="3127990"/>
                <a:ext cx="3296840" cy="1584286"/>
              </a:xfrm>
              <a:prstGeom prst="rect">
                <a:avLst/>
              </a:prstGeom>
              <a:noFill/>
              <a:ln>
                <a:noFill/>
              </a:ln>
            </p:spPr>
          </p:pic>
        </p:grpSp>
        <p:sp>
          <p:nvSpPr>
            <p:cNvPr id="510" name="Google Shape;510;p50"/>
            <p:cNvSpPr txBox="1"/>
            <p:nvPr/>
          </p:nvSpPr>
          <p:spPr>
            <a:xfrm>
              <a:off x="5681066" y="4348902"/>
              <a:ext cx="1280516"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test_user_lib.c</a:t>
              </a:r>
              <a:endParaRPr/>
            </a:p>
          </p:txBody>
        </p:sp>
        <p:sp>
          <p:nvSpPr>
            <p:cNvPr id="511" name="Google Shape;511;p50"/>
            <p:cNvSpPr txBox="1"/>
            <p:nvPr/>
          </p:nvSpPr>
          <p:spPr>
            <a:xfrm>
              <a:off x="4854772" y="1928513"/>
              <a:ext cx="2852140" cy="1015663"/>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Test cases for MyCompare() -:</a:t>
              </a:r>
              <a:endParaRPr/>
            </a:p>
            <a:p>
              <a:pPr indent="-171450" lvl="0" marL="171450" marR="0" rtl="0" algn="l">
                <a:lnSpc>
                  <a:spcPct val="100000"/>
                </a:lnSpc>
                <a:spcBef>
                  <a:spcPts val="0"/>
                </a:spcBef>
                <a:spcAft>
                  <a:spcPts val="0"/>
                </a:spcAft>
                <a:buClr>
                  <a:srgbClr val="000000"/>
                </a:buClr>
                <a:buSzPts val="1000"/>
                <a:buFont typeface="Arial"/>
                <a:buChar char="•"/>
              </a:pPr>
              <a:r>
                <a:rPr b="1" i="0" lang="en-US" sz="1000" u="none" cap="none" strike="noStrike">
                  <a:solidFill>
                    <a:schemeClr val="dk1"/>
                  </a:solidFill>
                  <a:latin typeface="Arial"/>
                  <a:ea typeface="Arial"/>
                  <a:cs typeface="Arial"/>
                  <a:sym typeface="Arial"/>
                </a:rPr>
                <a:t>Test Cases should cover all the possible paths the function has.</a:t>
              </a:r>
              <a:endParaRPr/>
            </a:p>
            <a:p>
              <a:pPr indent="-171450" lvl="0" marL="171450" marR="0" rtl="0" algn="l">
                <a:lnSpc>
                  <a:spcPct val="100000"/>
                </a:lnSpc>
                <a:spcBef>
                  <a:spcPts val="0"/>
                </a:spcBef>
                <a:spcAft>
                  <a:spcPts val="0"/>
                </a:spcAft>
                <a:buClr>
                  <a:srgbClr val="000000"/>
                </a:buClr>
                <a:buSzPts val="1000"/>
                <a:buFont typeface="Arial"/>
                <a:buChar char="•"/>
              </a:pPr>
              <a:r>
                <a:rPr b="1" i="0" lang="en-US" sz="1000" u="none" cap="none" strike="noStrike">
                  <a:solidFill>
                    <a:schemeClr val="dk1"/>
                  </a:solidFill>
                  <a:latin typeface="Arial"/>
                  <a:ea typeface="Arial"/>
                  <a:cs typeface="Arial"/>
                  <a:sym typeface="Arial"/>
                </a:rPr>
                <a:t>It should pass different Input parameters.</a:t>
              </a:r>
              <a:endParaRPr/>
            </a:p>
            <a:p>
              <a:pPr indent="-171450" lvl="0" marL="171450" marR="0" rtl="0" algn="l">
                <a:lnSpc>
                  <a:spcPct val="100000"/>
                </a:lnSpc>
                <a:spcBef>
                  <a:spcPts val="0"/>
                </a:spcBef>
                <a:spcAft>
                  <a:spcPts val="0"/>
                </a:spcAft>
                <a:buClr>
                  <a:srgbClr val="000000"/>
                </a:buClr>
                <a:buSzPts val="1000"/>
                <a:buFont typeface="Arial"/>
                <a:buChar char="•"/>
              </a:pPr>
              <a:r>
                <a:rPr b="1" i="0" lang="en-US" sz="1000" u="none" cap="none" strike="noStrike">
                  <a:solidFill>
                    <a:schemeClr val="dk1"/>
                  </a:solidFill>
                  <a:latin typeface="Arial"/>
                  <a:ea typeface="Arial"/>
                  <a:cs typeface="Arial"/>
                  <a:sym typeface="Arial"/>
                </a:rPr>
                <a:t>It should verify the all outputs that are expected for the input.</a:t>
              </a:r>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1"/>
          <p:cNvSpPr txBox="1"/>
          <p:nvPr>
            <p:ph type="title"/>
          </p:nvPr>
        </p:nvSpPr>
        <p:spPr>
          <a:xfrm>
            <a:off x="21431" y="95250"/>
            <a:ext cx="7886700" cy="458419"/>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Assignent – Unit Testing</a:t>
            </a:r>
            <a:endParaRPr/>
          </a:p>
        </p:txBody>
      </p:sp>
      <p:grpSp>
        <p:nvGrpSpPr>
          <p:cNvPr id="517" name="Google Shape;517;p51"/>
          <p:cNvGrpSpPr/>
          <p:nvPr/>
        </p:nvGrpSpPr>
        <p:grpSpPr>
          <a:xfrm>
            <a:off x="1860947" y="746712"/>
            <a:ext cx="5011340" cy="4301942"/>
            <a:chOff x="1700213" y="746712"/>
            <a:chExt cx="5011340" cy="4301942"/>
          </a:xfrm>
        </p:grpSpPr>
        <p:grpSp>
          <p:nvGrpSpPr>
            <p:cNvPr id="518" name="Google Shape;518;p51"/>
            <p:cNvGrpSpPr/>
            <p:nvPr/>
          </p:nvGrpSpPr>
          <p:grpSpPr>
            <a:xfrm>
              <a:off x="1700213" y="746712"/>
              <a:ext cx="5011340" cy="4301942"/>
              <a:chOff x="137518" y="746712"/>
              <a:chExt cx="5011340" cy="4301942"/>
            </a:xfrm>
          </p:grpSpPr>
          <p:pic>
            <p:nvPicPr>
              <p:cNvPr id="519" name="Google Shape;519;p51"/>
              <p:cNvPicPr preferRelativeResize="0"/>
              <p:nvPr/>
            </p:nvPicPr>
            <p:blipFill rotWithShape="1">
              <a:blip r:embed="rId3">
                <a:alphaModFix/>
              </a:blip>
              <a:srcRect b="0" l="0" r="0" t="0"/>
              <a:stretch/>
            </p:blipFill>
            <p:spPr>
              <a:xfrm>
                <a:off x="137518" y="746712"/>
                <a:ext cx="5011340" cy="4301942"/>
              </a:xfrm>
              <a:prstGeom prst="rect">
                <a:avLst/>
              </a:prstGeom>
              <a:noFill/>
              <a:ln>
                <a:noFill/>
              </a:ln>
            </p:spPr>
          </p:pic>
          <p:sp>
            <p:nvSpPr>
              <p:cNvPr id="520" name="Google Shape;520;p51"/>
              <p:cNvSpPr txBox="1"/>
              <p:nvPr/>
            </p:nvSpPr>
            <p:spPr>
              <a:xfrm>
                <a:off x="2874466" y="1233190"/>
                <a:ext cx="210472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Initialize the test Registry</a:t>
                </a:r>
                <a:endParaRPr/>
              </a:p>
            </p:txBody>
          </p:sp>
          <p:sp>
            <p:nvSpPr>
              <p:cNvPr id="521" name="Google Shape;521;p51"/>
              <p:cNvSpPr txBox="1"/>
              <p:nvPr/>
            </p:nvSpPr>
            <p:spPr>
              <a:xfrm>
                <a:off x="2874465" y="1858268"/>
                <a:ext cx="2104727"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Add suites to the test registry</a:t>
                </a:r>
                <a:endParaRPr/>
              </a:p>
            </p:txBody>
          </p:sp>
          <p:sp>
            <p:nvSpPr>
              <p:cNvPr id="522" name="Google Shape;522;p51"/>
              <p:cNvSpPr txBox="1"/>
              <p:nvPr/>
            </p:nvSpPr>
            <p:spPr>
              <a:xfrm>
                <a:off x="2874464" y="2688728"/>
                <a:ext cx="2104727"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Add tests to the suites</a:t>
                </a:r>
                <a:endParaRPr b="1" i="0" sz="1400" u="none" cap="none" strike="noStrike">
                  <a:solidFill>
                    <a:schemeClr val="lt1"/>
                  </a:solidFill>
                  <a:latin typeface="Arial"/>
                  <a:ea typeface="Arial"/>
                  <a:cs typeface="Arial"/>
                  <a:sym typeface="Arial"/>
                </a:endParaRPr>
              </a:p>
            </p:txBody>
          </p:sp>
          <p:sp>
            <p:nvSpPr>
              <p:cNvPr id="523" name="Google Shape;523;p51"/>
              <p:cNvSpPr txBox="1"/>
              <p:nvPr/>
            </p:nvSpPr>
            <p:spPr>
              <a:xfrm>
                <a:off x="1963635" y="4447877"/>
                <a:ext cx="2720875"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Run tests using an appropriate interface</a:t>
                </a:r>
                <a:endParaRPr/>
              </a:p>
            </p:txBody>
          </p:sp>
          <p:sp>
            <p:nvSpPr>
              <p:cNvPr id="524" name="Google Shape;524;p51"/>
              <p:cNvSpPr txBox="1"/>
              <p:nvPr/>
            </p:nvSpPr>
            <p:spPr>
              <a:xfrm>
                <a:off x="1963634" y="4724696"/>
                <a:ext cx="2720875"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Cleanup the test registry</a:t>
                </a:r>
                <a:endParaRPr b="1" i="0" sz="1400" u="none" cap="none" strike="noStrike">
                  <a:solidFill>
                    <a:schemeClr val="lt1"/>
                  </a:solidFill>
                  <a:latin typeface="Arial"/>
                  <a:ea typeface="Arial"/>
                  <a:cs typeface="Arial"/>
                  <a:sym typeface="Arial"/>
                </a:endParaRPr>
              </a:p>
            </p:txBody>
          </p:sp>
        </p:grpSp>
        <p:sp>
          <p:nvSpPr>
            <p:cNvPr id="525" name="Google Shape;525;p51"/>
            <p:cNvSpPr txBox="1"/>
            <p:nvPr/>
          </p:nvSpPr>
          <p:spPr>
            <a:xfrm>
              <a:off x="3532584" y="749201"/>
              <a:ext cx="1307305"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test_user_lib.c</a:t>
              </a:r>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52"/>
          <p:cNvSpPr txBox="1"/>
          <p:nvPr>
            <p:ph type="title"/>
          </p:nvPr>
        </p:nvSpPr>
        <p:spPr>
          <a:xfrm>
            <a:off x="21431" y="95250"/>
            <a:ext cx="7886700" cy="458419"/>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Assignent – Unit Testing</a:t>
            </a:r>
            <a:endParaRPr/>
          </a:p>
        </p:txBody>
      </p:sp>
      <p:sp>
        <p:nvSpPr>
          <p:cNvPr id="531" name="Google Shape;531;p52"/>
          <p:cNvSpPr txBox="1"/>
          <p:nvPr/>
        </p:nvSpPr>
        <p:spPr>
          <a:xfrm>
            <a:off x="313432" y="723304"/>
            <a:ext cx="856714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Build The Code: </a:t>
            </a:r>
            <a:r>
              <a:rPr b="1" i="0" lang="en-US" sz="1400" u="none" cap="none" strike="noStrike">
                <a:solidFill>
                  <a:srgbClr val="000000"/>
                </a:solidFill>
                <a:latin typeface="Arial"/>
                <a:ea typeface="Arial"/>
                <a:cs typeface="Arial"/>
                <a:sym typeface="Arial"/>
              </a:rPr>
              <a:t>gcc -o test_user_lib  user_lib.c test_user_lib.c -lcunit</a:t>
            </a:r>
            <a:endParaRPr b="1" i="0" sz="1400" u="none" cap="none" strike="noStrike">
              <a:solidFill>
                <a:srgbClr val="000000"/>
              </a:solidFill>
              <a:latin typeface="Arial"/>
              <a:ea typeface="Arial"/>
              <a:cs typeface="Arial"/>
              <a:sym typeface="Arial"/>
            </a:endParaRPr>
          </a:p>
        </p:txBody>
      </p:sp>
      <p:grpSp>
        <p:nvGrpSpPr>
          <p:cNvPr id="532" name="Google Shape;532;p52"/>
          <p:cNvGrpSpPr/>
          <p:nvPr/>
        </p:nvGrpSpPr>
        <p:grpSpPr>
          <a:xfrm>
            <a:off x="923330" y="1158462"/>
            <a:ext cx="6270190" cy="3764194"/>
            <a:chOff x="1003697" y="1194181"/>
            <a:chExt cx="6270190" cy="3764194"/>
          </a:xfrm>
        </p:grpSpPr>
        <p:grpSp>
          <p:nvGrpSpPr>
            <p:cNvPr id="533" name="Google Shape;533;p52"/>
            <p:cNvGrpSpPr/>
            <p:nvPr/>
          </p:nvGrpSpPr>
          <p:grpSpPr>
            <a:xfrm>
              <a:off x="1003697" y="1194181"/>
              <a:ext cx="6261496" cy="3764194"/>
              <a:chOff x="-587123" y="1283478"/>
              <a:chExt cx="5502473" cy="3308780"/>
            </a:xfrm>
          </p:grpSpPr>
          <p:pic>
            <p:nvPicPr>
              <p:cNvPr id="534" name="Google Shape;534;p52"/>
              <p:cNvPicPr preferRelativeResize="0"/>
              <p:nvPr/>
            </p:nvPicPr>
            <p:blipFill rotWithShape="1">
              <a:blip r:embed="rId3">
                <a:alphaModFix/>
              </a:blip>
              <a:srcRect b="0" l="0" r="0" t="0"/>
              <a:stretch/>
            </p:blipFill>
            <p:spPr>
              <a:xfrm>
                <a:off x="-587123" y="1283478"/>
                <a:ext cx="5502473" cy="3308780"/>
              </a:xfrm>
              <a:prstGeom prst="rect">
                <a:avLst/>
              </a:prstGeom>
              <a:noFill/>
              <a:ln>
                <a:noFill/>
              </a:ln>
            </p:spPr>
          </p:pic>
          <p:sp>
            <p:nvSpPr>
              <p:cNvPr id="535" name="Google Shape;535;p52"/>
              <p:cNvSpPr txBox="1"/>
              <p:nvPr/>
            </p:nvSpPr>
            <p:spPr>
              <a:xfrm>
                <a:off x="977792" y="2370600"/>
                <a:ext cx="1300161"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chemeClr val="lt1"/>
                    </a:solidFill>
                    <a:latin typeface="Arial"/>
                    <a:ea typeface="Arial"/>
                    <a:cs typeface="Arial"/>
                    <a:sym typeface="Arial"/>
                  </a:rPr>
                  <a:t>Printf From user lib</a:t>
                </a:r>
                <a:endParaRPr/>
              </a:p>
            </p:txBody>
          </p:sp>
          <p:sp>
            <p:nvSpPr>
              <p:cNvPr id="536" name="Google Shape;536;p52"/>
              <p:cNvSpPr/>
              <p:nvPr/>
            </p:nvSpPr>
            <p:spPr>
              <a:xfrm>
                <a:off x="665253" y="2297376"/>
                <a:ext cx="214312" cy="428625"/>
              </a:xfrm>
              <a:prstGeom prst="rightBrace">
                <a:avLst>
                  <a:gd fmla="val 8333" name="adj1"/>
                  <a:gd fmla="val 50000" name="adj2"/>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sp>
          <p:nvSpPr>
            <p:cNvPr id="537" name="Google Shape;537;p52"/>
            <p:cNvSpPr txBox="1"/>
            <p:nvPr/>
          </p:nvSpPr>
          <p:spPr>
            <a:xfrm>
              <a:off x="5794379" y="4476426"/>
              <a:ext cx="1479508"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chemeClr val="lt1"/>
                  </a:solidFill>
                  <a:latin typeface="Arial"/>
                  <a:ea typeface="Arial"/>
                  <a:cs typeface="Arial"/>
                  <a:sym typeface="Arial"/>
                </a:rPr>
                <a:t>Test Summary</a:t>
              </a:r>
              <a:endParaRPr b="0" i="0" sz="1400" u="none" cap="none" strike="noStrike">
                <a:solidFill>
                  <a:schemeClr val="lt1"/>
                </a:solidFill>
                <a:latin typeface="Arial"/>
                <a:ea typeface="Arial"/>
                <a:cs typeface="Arial"/>
                <a:sym typeface="Arial"/>
              </a:endParaRPr>
            </a:p>
          </p:txBody>
        </p:sp>
        <p:sp>
          <p:nvSpPr>
            <p:cNvPr id="538" name="Google Shape;538;p52"/>
            <p:cNvSpPr/>
            <p:nvPr/>
          </p:nvSpPr>
          <p:spPr>
            <a:xfrm>
              <a:off x="1117997" y="2927150"/>
              <a:ext cx="4527351" cy="741164"/>
            </a:xfrm>
            <a:prstGeom prst="rect">
              <a:avLst/>
            </a:prstGeom>
            <a:noFill/>
            <a:ln cap="flat" cmpd="sng" w="28575">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39" name="Google Shape;539;p52"/>
            <p:cNvSpPr txBox="1"/>
            <p:nvPr/>
          </p:nvSpPr>
          <p:spPr>
            <a:xfrm>
              <a:off x="5731871" y="1967185"/>
              <a:ext cx="1479508" cy="1785104"/>
            </a:xfrm>
            <a:prstGeom prst="rect">
              <a:avLst/>
            </a:prstGeom>
            <a:noFill/>
            <a:ln cap="flat" cmpd="sng" w="28575">
              <a:solidFill>
                <a:srgbClr val="FF0000"/>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chemeClr val="lt1"/>
                  </a:solidFill>
                  <a:latin typeface="Arial"/>
                  <a:ea typeface="Arial"/>
                  <a:cs typeface="Arial"/>
                  <a:sym typeface="Arial"/>
                </a:rPr>
                <a:t>Test Case Failed :</a:t>
              </a:r>
              <a:br>
                <a:rPr b="0" i="0" lang="en-US" sz="1000" u="none" cap="none" strike="noStrike">
                  <a:solidFill>
                    <a:schemeClr val="lt1"/>
                  </a:solidFill>
                  <a:latin typeface="Arial"/>
                  <a:ea typeface="Arial"/>
                  <a:cs typeface="Arial"/>
                  <a:sym typeface="Arial"/>
                </a:rPr>
              </a:br>
              <a:r>
                <a:rPr b="0" i="0" lang="en-US" sz="1000" u="none" cap="none" strike="noStrike">
                  <a:solidFill>
                    <a:schemeClr val="lt1"/>
                  </a:solidFill>
                  <a:latin typeface="Arial"/>
                  <a:ea typeface="Arial"/>
                  <a:cs typeface="Arial"/>
                  <a:sym typeface="Arial"/>
                </a:rPr>
                <a:t>This one is the failure because error we have introduced in MyFunction()</a:t>
              </a:r>
              <a:endParaRPr/>
            </a:p>
            <a:p>
              <a:pPr indent="0" lvl="0" marL="0" marR="0" rtl="0" algn="l">
                <a:lnSpc>
                  <a:spcPct val="100000"/>
                </a:lnSpc>
                <a:spcBef>
                  <a:spcPts val="0"/>
                </a:spcBef>
                <a:spcAft>
                  <a:spcPts val="0"/>
                </a:spcAft>
                <a:buNone/>
              </a:pPr>
              <a:r>
                <a:t/>
              </a:r>
              <a:endParaRPr b="0" i="0" sz="1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000" u="none" cap="none" strike="noStrike">
                  <a:solidFill>
                    <a:schemeClr val="lt1"/>
                  </a:solidFill>
                  <a:latin typeface="Arial"/>
                  <a:ea typeface="Arial"/>
                  <a:cs typeface="Arial"/>
                  <a:sym typeface="Arial"/>
                </a:rPr>
                <a:t>In Similar way by adding all the test cases, the potential error can be found in the developed code.</a:t>
              </a:r>
              <a:endParaRPr/>
            </a:p>
          </p:txBody>
        </p:sp>
        <p:sp>
          <p:nvSpPr>
            <p:cNvPr id="540" name="Google Shape;540;p52"/>
            <p:cNvSpPr/>
            <p:nvPr/>
          </p:nvSpPr>
          <p:spPr>
            <a:xfrm>
              <a:off x="1117996" y="3739752"/>
              <a:ext cx="4527351" cy="1017984"/>
            </a:xfrm>
            <a:prstGeom prst="rect">
              <a:avLst/>
            </a:prstGeom>
            <a:noFill/>
            <a:ln cap="flat" cmpd="sng" w="28575">
              <a:solidFill>
                <a:srgbClr val="92D05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53"/>
          <p:cNvSpPr txBox="1"/>
          <p:nvPr>
            <p:ph type="title"/>
          </p:nvPr>
        </p:nvSpPr>
        <p:spPr>
          <a:xfrm>
            <a:off x="21431" y="95250"/>
            <a:ext cx="7886700" cy="458419"/>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Assignent – Unit Testing</a:t>
            </a:r>
            <a:endParaRPr/>
          </a:p>
        </p:txBody>
      </p:sp>
      <p:sp>
        <p:nvSpPr>
          <p:cNvPr id="546" name="Google Shape;546;p53"/>
          <p:cNvSpPr txBox="1"/>
          <p:nvPr>
            <p:ph idx="1" type="body"/>
          </p:nvPr>
        </p:nvSpPr>
        <p:spPr>
          <a:xfrm>
            <a:off x="39291" y="494109"/>
            <a:ext cx="9065418" cy="4102790"/>
          </a:xfrm>
          <a:prstGeom prst="rect">
            <a:avLst/>
          </a:prstGeom>
          <a:noFill/>
          <a:ln>
            <a:noFill/>
          </a:ln>
        </p:spPr>
        <p:txBody>
          <a:bodyPr anchorCtr="0" anchor="t" bIns="34275" lIns="68575" spcFirstLastPara="1" rIns="68575" wrap="square" tIns="34275">
            <a:noAutofit/>
          </a:bodyPr>
          <a:lstStyle/>
          <a:p>
            <a:pPr indent="-317500" lvl="0" marL="457200" rtl="0" algn="l">
              <a:lnSpc>
                <a:spcPct val="90000"/>
              </a:lnSpc>
              <a:spcBef>
                <a:spcPts val="800"/>
              </a:spcBef>
              <a:spcAft>
                <a:spcPts val="0"/>
              </a:spcAft>
              <a:buSzPts val="1400"/>
              <a:buNone/>
            </a:pPr>
            <a:r>
              <a:rPr b="1" lang="en-US" sz="1400">
                <a:latin typeface="Arial"/>
                <a:ea typeface="Arial"/>
                <a:cs typeface="Arial"/>
                <a:sym typeface="Arial"/>
              </a:rPr>
              <a:t>Example2 : </a:t>
            </a:r>
            <a:endParaRPr/>
          </a:p>
          <a:p>
            <a:pPr indent="-317500" lvl="0" marL="457200" rtl="0" algn="l">
              <a:lnSpc>
                <a:spcPct val="90000"/>
              </a:lnSpc>
              <a:spcBef>
                <a:spcPts val="800"/>
              </a:spcBef>
              <a:spcAft>
                <a:spcPts val="0"/>
              </a:spcAft>
              <a:buSzPts val="1400"/>
              <a:buNone/>
            </a:pPr>
            <a:r>
              <a:rPr b="1" lang="en-US" sz="1200">
                <a:latin typeface="Arial"/>
                <a:ea typeface="Arial"/>
                <a:cs typeface="Arial"/>
                <a:sym typeface="Arial"/>
              </a:rPr>
              <a:t>Module3_SystemProgramming_Using_C/Chapter10_Coding_Practices/CUnit_Testing_Example/Example2</a:t>
            </a:r>
            <a:endParaRPr sz="1200"/>
          </a:p>
          <a:p>
            <a:pPr indent="-317500" lvl="0" marL="457200" rtl="0" algn="l">
              <a:lnSpc>
                <a:spcPct val="90000"/>
              </a:lnSpc>
              <a:spcBef>
                <a:spcPts val="800"/>
              </a:spcBef>
              <a:spcAft>
                <a:spcPts val="0"/>
              </a:spcAft>
              <a:buSzPts val="1400"/>
              <a:buNone/>
            </a:pPr>
            <a:r>
              <a:t/>
            </a:r>
            <a:endParaRPr b="1" sz="1200">
              <a:latin typeface="Arial"/>
              <a:ea typeface="Arial"/>
              <a:cs typeface="Arial"/>
              <a:sym typeface="Arial"/>
            </a:endParaRPr>
          </a:p>
          <a:p>
            <a:pPr indent="-317500" lvl="0" marL="457200" rtl="0" algn="l">
              <a:lnSpc>
                <a:spcPct val="90000"/>
              </a:lnSpc>
              <a:spcBef>
                <a:spcPts val="800"/>
              </a:spcBef>
              <a:spcAft>
                <a:spcPts val="0"/>
              </a:spcAft>
              <a:buSzPts val="1400"/>
              <a:buNone/>
            </a:pPr>
            <a:r>
              <a:t/>
            </a:r>
            <a:endParaRPr b="1" sz="1200">
              <a:latin typeface="Arial"/>
              <a:ea typeface="Arial"/>
              <a:cs typeface="Arial"/>
              <a:sym typeface="Arial"/>
            </a:endParaRPr>
          </a:p>
          <a:p>
            <a:pPr indent="-317500" lvl="0" marL="457200" rtl="0" algn="l">
              <a:lnSpc>
                <a:spcPct val="90000"/>
              </a:lnSpc>
              <a:spcBef>
                <a:spcPts val="800"/>
              </a:spcBef>
              <a:spcAft>
                <a:spcPts val="0"/>
              </a:spcAft>
              <a:buSzPts val="1400"/>
              <a:buNone/>
            </a:pPr>
            <a:r>
              <a:t/>
            </a:r>
            <a:endParaRPr b="1" sz="1200">
              <a:latin typeface="Arial"/>
              <a:ea typeface="Arial"/>
              <a:cs typeface="Arial"/>
              <a:sym typeface="Arial"/>
            </a:endParaRPr>
          </a:p>
          <a:p>
            <a:pPr indent="-317500" lvl="0" marL="457200" rtl="0" algn="l">
              <a:lnSpc>
                <a:spcPct val="90000"/>
              </a:lnSpc>
              <a:spcBef>
                <a:spcPts val="800"/>
              </a:spcBef>
              <a:spcAft>
                <a:spcPts val="0"/>
              </a:spcAft>
              <a:buSzPts val="1400"/>
              <a:buNone/>
            </a:pPr>
            <a:r>
              <a:t/>
            </a:r>
            <a:endParaRPr b="1" sz="1200">
              <a:latin typeface="Arial"/>
              <a:ea typeface="Arial"/>
              <a:cs typeface="Arial"/>
              <a:sym typeface="Arial"/>
            </a:endParaRPr>
          </a:p>
          <a:p>
            <a:pPr indent="-317500" lvl="0" marL="457200" rtl="0" algn="l">
              <a:lnSpc>
                <a:spcPct val="90000"/>
              </a:lnSpc>
              <a:spcBef>
                <a:spcPts val="800"/>
              </a:spcBef>
              <a:spcAft>
                <a:spcPts val="0"/>
              </a:spcAft>
              <a:buSzPts val="1400"/>
              <a:buNone/>
            </a:pPr>
            <a:r>
              <a:t/>
            </a:r>
            <a:endParaRPr b="1" sz="1200">
              <a:latin typeface="Arial"/>
              <a:ea typeface="Arial"/>
              <a:cs typeface="Arial"/>
              <a:sym typeface="Arial"/>
            </a:endParaRPr>
          </a:p>
          <a:p>
            <a:pPr indent="-317500" lvl="0" marL="457200" rtl="0" algn="l">
              <a:lnSpc>
                <a:spcPct val="90000"/>
              </a:lnSpc>
              <a:spcBef>
                <a:spcPts val="800"/>
              </a:spcBef>
              <a:spcAft>
                <a:spcPts val="0"/>
              </a:spcAft>
              <a:buSzPts val="1400"/>
              <a:buNone/>
            </a:pPr>
            <a:r>
              <a:t/>
            </a:r>
            <a:endParaRPr b="1" sz="1200">
              <a:latin typeface="Arial"/>
              <a:ea typeface="Arial"/>
              <a:cs typeface="Arial"/>
              <a:sym typeface="Arial"/>
            </a:endParaRPr>
          </a:p>
          <a:p>
            <a:pPr indent="-317500" lvl="0" marL="457200" rtl="0" algn="l">
              <a:lnSpc>
                <a:spcPct val="90000"/>
              </a:lnSpc>
              <a:spcBef>
                <a:spcPts val="800"/>
              </a:spcBef>
              <a:spcAft>
                <a:spcPts val="0"/>
              </a:spcAft>
              <a:buSzPts val="1400"/>
              <a:buNone/>
            </a:pPr>
            <a:r>
              <a:t/>
            </a:r>
            <a:endParaRPr b="1" sz="1400">
              <a:latin typeface="Arial"/>
              <a:ea typeface="Arial"/>
              <a:cs typeface="Arial"/>
              <a:sym typeface="Arial"/>
            </a:endParaRPr>
          </a:p>
          <a:p>
            <a:pPr indent="-317500" lvl="0" marL="457200" rtl="0" algn="l">
              <a:lnSpc>
                <a:spcPct val="90000"/>
              </a:lnSpc>
              <a:spcBef>
                <a:spcPts val="800"/>
              </a:spcBef>
              <a:spcAft>
                <a:spcPts val="0"/>
              </a:spcAft>
              <a:buSzPts val="1400"/>
              <a:buNone/>
            </a:pPr>
            <a:r>
              <a:t/>
            </a:r>
            <a:endParaRPr b="1" sz="1400">
              <a:latin typeface="Arial"/>
              <a:ea typeface="Arial"/>
              <a:cs typeface="Arial"/>
              <a:sym typeface="Arial"/>
            </a:endParaRPr>
          </a:p>
          <a:p>
            <a:pPr indent="-317500" lvl="0" marL="457200" rtl="0" algn="l">
              <a:lnSpc>
                <a:spcPct val="90000"/>
              </a:lnSpc>
              <a:spcBef>
                <a:spcPts val="800"/>
              </a:spcBef>
              <a:spcAft>
                <a:spcPts val="0"/>
              </a:spcAft>
              <a:buSzPts val="1400"/>
              <a:buNone/>
            </a:pPr>
            <a:r>
              <a:rPr b="1" lang="en-US" sz="1400">
                <a:latin typeface="Arial"/>
                <a:ea typeface="Arial"/>
                <a:cs typeface="Arial"/>
                <a:sym typeface="Arial"/>
              </a:rPr>
              <a:t>Automated Mode:</a:t>
            </a:r>
            <a:endParaRPr/>
          </a:p>
          <a:p>
            <a:pPr indent="-317500" lvl="0" marL="457200" rtl="0" algn="l">
              <a:lnSpc>
                <a:spcPct val="90000"/>
              </a:lnSpc>
              <a:spcBef>
                <a:spcPts val="800"/>
              </a:spcBef>
              <a:spcAft>
                <a:spcPts val="0"/>
              </a:spcAft>
              <a:buClr>
                <a:schemeClr val="lt1"/>
              </a:buClr>
              <a:buSzPts val="1400"/>
              <a:buChar char="•"/>
            </a:pPr>
            <a:r>
              <a:rPr lang="en-US" sz="1200"/>
              <a:t>The automated interface is non-interactive. </a:t>
            </a:r>
            <a:endParaRPr b="1" sz="1200">
              <a:latin typeface="Arial"/>
              <a:ea typeface="Arial"/>
              <a:cs typeface="Arial"/>
              <a:sym typeface="Arial"/>
            </a:endParaRPr>
          </a:p>
          <a:p>
            <a:pPr indent="-317500" lvl="0" marL="457200" rtl="0" algn="l">
              <a:lnSpc>
                <a:spcPct val="90000"/>
              </a:lnSpc>
              <a:spcBef>
                <a:spcPts val="800"/>
              </a:spcBef>
              <a:spcAft>
                <a:spcPts val="0"/>
              </a:spcAft>
              <a:buClr>
                <a:schemeClr val="lt1"/>
              </a:buClr>
              <a:buSzPts val="1400"/>
              <a:buChar char="•"/>
            </a:pPr>
            <a:r>
              <a:rPr lang="en-US" sz="1200"/>
              <a:t>Clients initiate a test run, and the results are output to an XML file. </a:t>
            </a:r>
            <a:endParaRPr b="1" sz="1200">
              <a:latin typeface="Arial"/>
              <a:ea typeface="Arial"/>
              <a:cs typeface="Arial"/>
              <a:sym typeface="Arial"/>
            </a:endParaRPr>
          </a:p>
          <a:p>
            <a:pPr indent="-317500" lvl="0" marL="457200" rtl="0" algn="l">
              <a:lnSpc>
                <a:spcPct val="90000"/>
              </a:lnSpc>
              <a:spcBef>
                <a:spcPts val="800"/>
              </a:spcBef>
              <a:spcAft>
                <a:spcPts val="0"/>
              </a:spcAft>
              <a:buClr>
                <a:schemeClr val="lt1"/>
              </a:buClr>
              <a:buSzPts val="1400"/>
              <a:buChar char="•"/>
            </a:pPr>
            <a:r>
              <a:rPr lang="en-US" sz="1200"/>
              <a:t>A listing of the registered tests and suites can also be reported to an XML file.</a:t>
            </a:r>
            <a:endParaRPr b="1" sz="1200">
              <a:latin typeface="Arial"/>
              <a:ea typeface="Arial"/>
              <a:cs typeface="Arial"/>
              <a:sym typeface="Arial"/>
            </a:endParaRPr>
          </a:p>
          <a:p>
            <a:pPr indent="-317500" lvl="0" marL="457200" rtl="0" algn="l">
              <a:lnSpc>
                <a:spcPct val="90000"/>
              </a:lnSpc>
              <a:spcBef>
                <a:spcPts val="800"/>
              </a:spcBef>
              <a:spcAft>
                <a:spcPts val="0"/>
              </a:spcAft>
              <a:buSzPts val="1400"/>
              <a:buNone/>
            </a:pPr>
            <a:r>
              <a:rPr lang="en-US" sz="1200"/>
              <a:t>void </a:t>
            </a:r>
            <a:r>
              <a:rPr b="1" lang="en-US" sz="1200"/>
              <a:t>CU_automated_run_tests</a:t>
            </a:r>
            <a:r>
              <a:rPr lang="en-US" sz="1200"/>
              <a:t>(void) : Runs all tests in all registered suites. Test results are output to a file named </a:t>
            </a:r>
            <a:r>
              <a:rPr i="1" lang="en-US" sz="1200"/>
              <a:t>ROOT-Results.xml</a:t>
            </a:r>
            <a:r>
              <a:rPr lang="en-US" sz="1200"/>
              <a:t>.</a:t>
            </a:r>
            <a:endParaRPr/>
          </a:p>
          <a:p>
            <a:pPr indent="-317500" lvl="0" marL="457200" rtl="0" algn="l">
              <a:lnSpc>
                <a:spcPct val="90000"/>
              </a:lnSpc>
              <a:spcBef>
                <a:spcPts val="800"/>
              </a:spcBef>
              <a:spcAft>
                <a:spcPts val="0"/>
              </a:spcAft>
              <a:buSzPts val="1400"/>
              <a:buNone/>
            </a:pPr>
            <a:r>
              <a:t/>
            </a:r>
            <a:endParaRPr/>
          </a:p>
          <a:p>
            <a:pPr indent="-317500" lvl="0" marL="457200" rtl="0" algn="l">
              <a:lnSpc>
                <a:spcPct val="90000"/>
              </a:lnSpc>
              <a:spcBef>
                <a:spcPts val="800"/>
              </a:spcBef>
              <a:spcAft>
                <a:spcPts val="0"/>
              </a:spcAft>
              <a:buSzPts val="1400"/>
              <a:buNone/>
            </a:pPr>
            <a:r>
              <a:t/>
            </a:r>
            <a:endParaRPr b="1"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b="1" sz="1200">
              <a:latin typeface="Arial"/>
              <a:ea typeface="Arial"/>
              <a:cs typeface="Arial"/>
              <a:sym typeface="Arial"/>
            </a:endParaRPr>
          </a:p>
        </p:txBody>
      </p:sp>
      <p:grpSp>
        <p:nvGrpSpPr>
          <p:cNvPr id="547" name="Google Shape;547;p53"/>
          <p:cNvGrpSpPr/>
          <p:nvPr/>
        </p:nvGrpSpPr>
        <p:grpSpPr>
          <a:xfrm>
            <a:off x="719138" y="1493044"/>
            <a:ext cx="6218318" cy="1514475"/>
            <a:chOff x="236935" y="1350169"/>
            <a:chExt cx="6218318" cy="1514475"/>
          </a:xfrm>
        </p:grpSpPr>
        <p:pic>
          <p:nvPicPr>
            <p:cNvPr id="548" name="Google Shape;548;p53"/>
            <p:cNvPicPr preferRelativeResize="0"/>
            <p:nvPr/>
          </p:nvPicPr>
          <p:blipFill rotWithShape="1">
            <a:blip r:embed="rId3">
              <a:alphaModFix/>
            </a:blip>
            <a:srcRect b="0" l="0" r="0" t="0"/>
            <a:stretch/>
          </p:blipFill>
          <p:spPr>
            <a:xfrm>
              <a:off x="236935" y="1350169"/>
              <a:ext cx="2133600" cy="1514475"/>
            </a:xfrm>
            <a:prstGeom prst="rect">
              <a:avLst/>
            </a:prstGeom>
            <a:noFill/>
            <a:ln>
              <a:noFill/>
            </a:ln>
          </p:spPr>
        </p:pic>
        <p:sp>
          <p:nvSpPr>
            <p:cNvPr id="549" name="Google Shape;549;p53"/>
            <p:cNvSpPr txBox="1"/>
            <p:nvPr/>
          </p:nvSpPr>
          <p:spPr>
            <a:xfrm>
              <a:off x="2136922" y="1601953"/>
              <a:ext cx="4318331" cy="738664"/>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func.c</a:t>
              </a:r>
              <a:r>
                <a:rPr b="0" i="0" lang="en-US" sz="1400" u="none" cap="none" strike="noStrike">
                  <a:solidFill>
                    <a:schemeClr val="dk1"/>
                  </a:solidFill>
                  <a:latin typeface="Arial"/>
                  <a:ea typeface="Arial"/>
                  <a:cs typeface="Arial"/>
                  <a:sym typeface="Arial"/>
                </a:rPr>
                <a:t> &amp; </a:t>
              </a:r>
              <a:r>
                <a:rPr b="1" i="0" lang="en-US" sz="1400" u="none" cap="none" strike="noStrike">
                  <a:solidFill>
                    <a:schemeClr val="dk1"/>
                  </a:solidFill>
                  <a:latin typeface="Arial"/>
                  <a:ea typeface="Arial"/>
                  <a:cs typeface="Arial"/>
                  <a:sym typeface="Arial"/>
                </a:rPr>
                <a:t>func.h</a:t>
              </a:r>
              <a:r>
                <a:rPr b="0" i="0" lang="en-US" sz="1400" u="none" cap="none" strike="noStrike">
                  <a:solidFill>
                    <a:schemeClr val="dk1"/>
                  </a:solidFill>
                  <a:latin typeface="Arial"/>
                  <a:ea typeface="Arial"/>
                  <a:cs typeface="Arial"/>
                  <a:sym typeface="Arial"/>
                </a:rPr>
                <a:t> -: User Function code developed.</a:t>
              </a:r>
              <a:endParaRPr/>
            </a:p>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test_func.c</a:t>
              </a:r>
              <a:r>
                <a:rPr b="0" i="0" lang="en-US" sz="1400" u="none" cap="none" strike="noStrike">
                  <a:solidFill>
                    <a:schemeClr val="dk1"/>
                  </a:solidFill>
                  <a:latin typeface="Arial"/>
                  <a:ea typeface="Arial"/>
                  <a:cs typeface="Arial"/>
                  <a:sym typeface="Arial"/>
                </a:rPr>
                <a:t> &amp; </a:t>
              </a:r>
              <a:r>
                <a:rPr b="1" i="0" lang="en-US" sz="1400" u="none" cap="none" strike="noStrike">
                  <a:solidFill>
                    <a:schemeClr val="dk1"/>
                  </a:solidFill>
                  <a:latin typeface="Arial"/>
                  <a:ea typeface="Arial"/>
                  <a:cs typeface="Arial"/>
                  <a:sym typeface="Arial"/>
                </a:rPr>
                <a:t>test_func.h</a:t>
              </a:r>
              <a:r>
                <a:rPr b="0" i="0" lang="en-US" sz="1400" u="none" cap="none" strike="noStrike">
                  <a:solidFill>
                    <a:schemeClr val="dk1"/>
                  </a:solidFill>
                  <a:latin typeface="Arial"/>
                  <a:ea typeface="Arial"/>
                  <a:cs typeface="Arial"/>
                  <a:sym typeface="Arial"/>
                </a:rPr>
                <a:t> -:  test cases.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test_runner.c -: </a:t>
              </a:r>
              <a:r>
                <a:rPr b="0" i="0" lang="en-US" sz="1400" u="none" cap="none" strike="noStrike">
                  <a:solidFill>
                    <a:schemeClr val="dk1"/>
                  </a:solidFill>
                  <a:latin typeface="Arial"/>
                  <a:ea typeface="Arial"/>
                  <a:cs typeface="Arial"/>
                  <a:sym typeface="Arial"/>
                </a:rPr>
                <a:t>Test Runner</a:t>
              </a:r>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54"/>
          <p:cNvSpPr txBox="1"/>
          <p:nvPr>
            <p:ph type="title"/>
          </p:nvPr>
        </p:nvSpPr>
        <p:spPr>
          <a:xfrm>
            <a:off x="21431" y="95250"/>
            <a:ext cx="7886700" cy="458419"/>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Assignent – Unit Testing</a:t>
            </a:r>
            <a:endParaRPr/>
          </a:p>
        </p:txBody>
      </p:sp>
      <p:sp>
        <p:nvSpPr>
          <p:cNvPr id="555" name="Google Shape;555;p54"/>
          <p:cNvSpPr txBox="1"/>
          <p:nvPr>
            <p:ph idx="1" type="body"/>
          </p:nvPr>
        </p:nvSpPr>
        <p:spPr>
          <a:xfrm>
            <a:off x="39291" y="494109"/>
            <a:ext cx="9065418" cy="4102790"/>
          </a:xfrm>
          <a:prstGeom prst="rect">
            <a:avLst/>
          </a:prstGeom>
          <a:noFill/>
          <a:ln>
            <a:noFill/>
          </a:ln>
        </p:spPr>
        <p:txBody>
          <a:bodyPr anchorCtr="0" anchor="t" bIns="34275" lIns="68575" spcFirstLastPara="1" rIns="68575" wrap="square" tIns="34275">
            <a:noAutofit/>
          </a:bodyPr>
          <a:lstStyle/>
          <a:p>
            <a:pPr indent="-317500" lvl="0" marL="457200" rtl="0" algn="l">
              <a:lnSpc>
                <a:spcPct val="90000"/>
              </a:lnSpc>
              <a:spcBef>
                <a:spcPts val="800"/>
              </a:spcBef>
              <a:spcAft>
                <a:spcPts val="0"/>
              </a:spcAft>
              <a:buSzPts val="1400"/>
              <a:buNone/>
            </a:pPr>
            <a:r>
              <a:rPr b="1" lang="en-US" sz="1400"/>
              <a:t>Shortcut Methods for Managing Tests:</a:t>
            </a:r>
            <a:endParaRPr/>
          </a:p>
          <a:p>
            <a:pPr indent="-317500" lvl="0" marL="457200" rtl="0" algn="l">
              <a:lnSpc>
                <a:spcPct val="90000"/>
              </a:lnSpc>
              <a:spcBef>
                <a:spcPts val="800"/>
              </a:spcBef>
              <a:spcAft>
                <a:spcPts val="0"/>
              </a:spcAft>
              <a:buClr>
                <a:schemeClr val="lt1"/>
              </a:buClr>
              <a:buSzPts val="1400"/>
              <a:buChar char="•"/>
            </a:pPr>
            <a:r>
              <a:rPr lang="en-US" sz="1200"/>
              <a:t>For large test structures with many tests and suites, managing test/suite associations and registration is tedious and error-prone. </a:t>
            </a:r>
            <a:endParaRPr b="1" sz="1200"/>
          </a:p>
          <a:p>
            <a:pPr indent="-317500" lvl="0" marL="457200" rtl="0" algn="l">
              <a:lnSpc>
                <a:spcPct val="90000"/>
              </a:lnSpc>
              <a:spcBef>
                <a:spcPts val="800"/>
              </a:spcBef>
              <a:spcAft>
                <a:spcPts val="0"/>
              </a:spcAft>
              <a:buClr>
                <a:schemeClr val="lt1"/>
              </a:buClr>
              <a:buSzPts val="1400"/>
              <a:buChar char="•"/>
            </a:pPr>
            <a:r>
              <a:rPr lang="en-US" sz="1200"/>
              <a:t>CUnit provides a special registration system to help manage suites and tests. </a:t>
            </a:r>
            <a:endParaRPr b="1" sz="1200"/>
          </a:p>
          <a:p>
            <a:pPr indent="-317500" lvl="0" marL="457200" rtl="0" algn="l">
              <a:lnSpc>
                <a:spcPct val="90000"/>
              </a:lnSpc>
              <a:spcBef>
                <a:spcPts val="800"/>
              </a:spcBef>
              <a:spcAft>
                <a:spcPts val="0"/>
              </a:spcAft>
              <a:buClr>
                <a:schemeClr val="lt1"/>
              </a:buClr>
              <a:buSzPts val="1400"/>
              <a:buChar char="•"/>
            </a:pPr>
            <a:r>
              <a:rPr lang="en-US" sz="1200"/>
              <a:t>It's primary benefit is to centralize the registration of suites and associated tests, and to minimize the amount of error checking code the user needs to write.</a:t>
            </a:r>
            <a:endParaRPr b="1" sz="1200"/>
          </a:p>
          <a:p>
            <a:pPr indent="-228600" lvl="0" marL="457200" rtl="0" algn="l">
              <a:lnSpc>
                <a:spcPct val="90000"/>
              </a:lnSpc>
              <a:spcBef>
                <a:spcPts val="800"/>
              </a:spcBef>
              <a:spcAft>
                <a:spcPts val="0"/>
              </a:spcAft>
              <a:buClr>
                <a:schemeClr val="lt1"/>
              </a:buClr>
              <a:buSzPts val="1400"/>
              <a:buNone/>
            </a:pPr>
            <a:r>
              <a:t/>
            </a:r>
            <a:endParaRPr sz="1200"/>
          </a:p>
          <a:p>
            <a:pPr indent="-317500" lvl="0" marL="457200" rtl="0" algn="l">
              <a:lnSpc>
                <a:spcPct val="90000"/>
              </a:lnSpc>
              <a:spcBef>
                <a:spcPts val="800"/>
              </a:spcBef>
              <a:spcAft>
                <a:spcPts val="0"/>
              </a:spcAft>
              <a:buSzPts val="1400"/>
              <a:buNone/>
            </a:pPr>
            <a:r>
              <a:t/>
            </a:r>
            <a:endParaRPr/>
          </a:p>
          <a:p>
            <a:pPr indent="-317500" lvl="0" marL="457200" rtl="0" algn="l">
              <a:lnSpc>
                <a:spcPct val="90000"/>
              </a:lnSpc>
              <a:spcBef>
                <a:spcPts val="800"/>
              </a:spcBef>
              <a:spcAft>
                <a:spcPts val="0"/>
              </a:spcAft>
              <a:buSzPts val="1400"/>
              <a:buNone/>
            </a:pPr>
            <a:r>
              <a:t/>
            </a:r>
            <a:endParaRPr b="1"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b="1" sz="1200">
              <a:latin typeface="Arial"/>
              <a:ea typeface="Arial"/>
              <a:cs typeface="Arial"/>
              <a:sym typeface="Arial"/>
            </a:endParaRPr>
          </a:p>
        </p:txBody>
      </p:sp>
      <p:grpSp>
        <p:nvGrpSpPr>
          <p:cNvPr id="556" name="Google Shape;556;p54"/>
          <p:cNvGrpSpPr/>
          <p:nvPr/>
        </p:nvGrpSpPr>
        <p:grpSpPr>
          <a:xfrm>
            <a:off x="1959175" y="1721510"/>
            <a:ext cx="5890911" cy="3236385"/>
            <a:chOff x="1959175" y="1721510"/>
            <a:chExt cx="5890911" cy="3236385"/>
          </a:xfrm>
        </p:grpSpPr>
        <p:grpSp>
          <p:nvGrpSpPr>
            <p:cNvPr id="557" name="Google Shape;557;p54"/>
            <p:cNvGrpSpPr/>
            <p:nvPr/>
          </p:nvGrpSpPr>
          <p:grpSpPr>
            <a:xfrm>
              <a:off x="1959175" y="1721510"/>
              <a:ext cx="5890911" cy="3236385"/>
              <a:chOff x="155378" y="1882244"/>
              <a:chExt cx="5890911" cy="3236385"/>
            </a:xfrm>
          </p:grpSpPr>
          <p:pic>
            <p:nvPicPr>
              <p:cNvPr id="558" name="Google Shape;558;p54"/>
              <p:cNvPicPr preferRelativeResize="0"/>
              <p:nvPr/>
            </p:nvPicPr>
            <p:blipFill rotWithShape="1">
              <a:blip r:embed="rId3">
                <a:alphaModFix/>
              </a:blip>
              <a:srcRect b="0" l="0" r="0" t="0"/>
              <a:stretch/>
            </p:blipFill>
            <p:spPr>
              <a:xfrm>
                <a:off x="155378" y="1882244"/>
                <a:ext cx="5725714" cy="3236385"/>
              </a:xfrm>
              <a:prstGeom prst="rect">
                <a:avLst/>
              </a:prstGeom>
              <a:noFill/>
              <a:ln>
                <a:noFill/>
              </a:ln>
            </p:spPr>
          </p:pic>
          <p:grpSp>
            <p:nvGrpSpPr>
              <p:cNvPr id="559" name="Google Shape;559;p54"/>
              <p:cNvGrpSpPr/>
              <p:nvPr/>
            </p:nvGrpSpPr>
            <p:grpSpPr>
              <a:xfrm>
                <a:off x="2752130" y="1981496"/>
                <a:ext cx="2981621" cy="400110"/>
                <a:chOff x="2752130" y="1981496"/>
                <a:chExt cx="2981621" cy="400110"/>
              </a:xfrm>
            </p:grpSpPr>
            <p:sp>
              <p:nvSpPr>
                <p:cNvPr id="560" name="Google Shape;560;p54"/>
                <p:cNvSpPr txBox="1"/>
                <p:nvPr/>
              </p:nvSpPr>
              <p:spPr>
                <a:xfrm>
                  <a:off x="3332559" y="1981496"/>
                  <a:ext cx="240119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Test cases are first grouped into arrays of CU_TestInfo instances</a:t>
                  </a:r>
                  <a:endParaRPr/>
                </a:p>
              </p:txBody>
            </p:sp>
            <p:cxnSp>
              <p:nvCxnSpPr>
                <p:cNvPr id="561" name="Google Shape;561;p54"/>
                <p:cNvCxnSpPr/>
                <p:nvPr/>
              </p:nvCxnSpPr>
              <p:spPr>
                <a:xfrm flipH="1">
                  <a:off x="2752130" y="2150269"/>
                  <a:ext cx="603647" cy="3572"/>
                </a:xfrm>
                <a:prstGeom prst="straightConnector1">
                  <a:avLst/>
                </a:prstGeom>
                <a:noFill/>
                <a:ln cap="flat" cmpd="sng" w="28575">
                  <a:solidFill>
                    <a:schemeClr val="lt1"/>
                  </a:solidFill>
                  <a:prstDash val="dash"/>
                  <a:round/>
                  <a:headEnd len="sm" w="sm" type="none"/>
                  <a:tailEnd len="med" w="med" type="triangle"/>
                </a:ln>
              </p:spPr>
            </p:cxnSp>
          </p:grpSp>
          <p:grpSp>
            <p:nvGrpSpPr>
              <p:cNvPr id="562" name="Google Shape;562;p54"/>
              <p:cNvGrpSpPr/>
              <p:nvPr/>
            </p:nvGrpSpPr>
            <p:grpSpPr>
              <a:xfrm>
                <a:off x="1671638" y="2651222"/>
                <a:ext cx="4374651" cy="553998"/>
                <a:chOff x="1387703" y="1820762"/>
                <a:chExt cx="4284823" cy="553998"/>
              </a:xfrm>
            </p:grpSpPr>
            <p:sp>
              <p:nvSpPr>
                <p:cNvPr id="563" name="Google Shape;563;p54"/>
                <p:cNvSpPr txBox="1"/>
                <p:nvPr/>
              </p:nvSpPr>
              <p:spPr>
                <a:xfrm>
                  <a:off x="3061423" y="1820762"/>
                  <a:ext cx="2611103"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Suite information is then defined in one or more arrays of CU_SuiteInfo instances</a:t>
                  </a:r>
                  <a:endParaRPr/>
                </a:p>
              </p:txBody>
            </p:sp>
            <p:cxnSp>
              <p:nvCxnSpPr>
                <p:cNvPr id="564" name="Google Shape;564;p54"/>
                <p:cNvCxnSpPr/>
                <p:nvPr/>
              </p:nvCxnSpPr>
              <p:spPr>
                <a:xfrm flipH="1">
                  <a:off x="1387703" y="2105621"/>
                  <a:ext cx="1661953" cy="155376"/>
                </a:xfrm>
                <a:prstGeom prst="straightConnector1">
                  <a:avLst/>
                </a:prstGeom>
                <a:noFill/>
                <a:ln cap="flat" cmpd="sng" w="28575">
                  <a:solidFill>
                    <a:schemeClr val="lt1"/>
                  </a:solidFill>
                  <a:prstDash val="dash"/>
                  <a:round/>
                  <a:headEnd len="sm" w="sm" type="none"/>
                  <a:tailEnd len="med" w="med" type="triangle"/>
                </a:ln>
              </p:spPr>
            </p:cxnSp>
          </p:grpSp>
          <p:sp>
            <p:nvSpPr>
              <p:cNvPr id="565" name="Google Shape;565;p54"/>
              <p:cNvSpPr txBox="1"/>
              <p:nvPr/>
            </p:nvSpPr>
            <p:spPr>
              <a:xfrm>
                <a:off x="3449240" y="3785888"/>
                <a:ext cx="2204739"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000" u="none" cap="none" strike="noStrike">
                    <a:solidFill>
                      <a:schemeClr val="lt1"/>
                    </a:solidFill>
                    <a:latin typeface="Arial"/>
                    <a:ea typeface="Arial"/>
                    <a:cs typeface="Arial"/>
                    <a:sym typeface="Arial"/>
                  </a:rPr>
                  <a:t>All suites defined in a CU_SuiteInfo array can then be registered in a single statement.</a:t>
                </a:r>
                <a:endParaRPr/>
              </a:p>
            </p:txBody>
          </p:sp>
          <p:cxnSp>
            <p:nvCxnSpPr>
              <p:cNvPr id="566" name="Google Shape;566;p54"/>
              <p:cNvCxnSpPr/>
              <p:nvPr/>
            </p:nvCxnSpPr>
            <p:spPr>
              <a:xfrm flipH="1">
                <a:off x="2330649" y="4106765"/>
                <a:ext cx="1148357" cy="307181"/>
              </a:xfrm>
              <a:prstGeom prst="straightConnector1">
                <a:avLst/>
              </a:prstGeom>
              <a:noFill/>
              <a:ln cap="flat" cmpd="sng" w="28575">
                <a:solidFill>
                  <a:schemeClr val="lt1"/>
                </a:solidFill>
                <a:prstDash val="dash"/>
                <a:round/>
                <a:headEnd len="sm" w="sm" type="none"/>
                <a:tailEnd len="med" w="med" type="triangle"/>
              </a:ln>
            </p:spPr>
          </p:cxnSp>
        </p:grpSp>
        <p:sp>
          <p:nvSpPr>
            <p:cNvPr id="567" name="Google Shape;567;p54"/>
            <p:cNvSpPr txBox="1"/>
            <p:nvPr/>
          </p:nvSpPr>
          <p:spPr>
            <a:xfrm>
              <a:off x="5087286" y="4567315"/>
              <a:ext cx="176228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lt1"/>
                  </a:solidFill>
                  <a:latin typeface="Arial"/>
                  <a:ea typeface="Arial"/>
                  <a:cs typeface="Arial"/>
                  <a:sym typeface="Arial"/>
                </a:rPr>
                <a:t>test_func.c</a:t>
              </a:r>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55"/>
          <p:cNvSpPr txBox="1"/>
          <p:nvPr>
            <p:ph type="title"/>
          </p:nvPr>
        </p:nvSpPr>
        <p:spPr>
          <a:xfrm>
            <a:off x="21431" y="95250"/>
            <a:ext cx="7886700" cy="458419"/>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Assignent – Unit Testing</a:t>
            </a:r>
            <a:endParaRPr/>
          </a:p>
        </p:txBody>
      </p:sp>
      <p:sp>
        <p:nvSpPr>
          <p:cNvPr id="573" name="Google Shape;573;p55"/>
          <p:cNvSpPr txBox="1"/>
          <p:nvPr>
            <p:ph idx="1" type="body"/>
          </p:nvPr>
        </p:nvSpPr>
        <p:spPr>
          <a:xfrm>
            <a:off x="39291" y="494109"/>
            <a:ext cx="9065418" cy="4102790"/>
          </a:xfrm>
          <a:prstGeom prst="rect">
            <a:avLst/>
          </a:prstGeom>
          <a:noFill/>
          <a:ln>
            <a:noFill/>
          </a:ln>
        </p:spPr>
        <p:txBody>
          <a:bodyPr anchorCtr="0" anchor="t" bIns="34275" lIns="68575" spcFirstLastPara="1" rIns="68575" wrap="square" tIns="34275">
            <a:noAutofit/>
          </a:bodyPr>
          <a:lstStyle/>
          <a:p>
            <a:pPr indent="-317500" lvl="0" marL="457200" rtl="0" algn="l">
              <a:lnSpc>
                <a:spcPct val="90000"/>
              </a:lnSpc>
              <a:spcBef>
                <a:spcPts val="800"/>
              </a:spcBef>
              <a:spcAft>
                <a:spcPts val="0"/>
              </a:spcAft>
              <a:buSzPts val="1400"/>
              <a:buNone/>
            </a:pPr>
            <a:r>
              <a:rPr b="1" lang="en-US" sz="1400"/>
              <a:t>Test Runner Steps:</a:t>
            </a:r>
            <a:endParaRPr/>
          </a:p>
          <a:p>
            <a:pPr indent="-317500" lvl="0" marL="457200" rtl="0" algn="l">
              <a:lnSpc>
                <a:spcPct val="90000"/>
              </a:lnSpc>
              <a:spcBef>
                <a:spcPts val="800"/>
              </a:spcBef>
              <a:spcAft>
                <a:spcPts val="0"/>
              </a:spcAft>
              <a:buClr>
                <a:schemeClr val="lt1"/>
              </a:buClr>
              <a:buSzPts val="1400"/>
              <a:buChar char="•"/>
            </a:pPr>
            <a:r>
              <a:rPr lang="en-US" sz="1200"/>
              <a:t>Initialize test registry.</a:t>
            </a:r>
            <a:endParaRPr/>
          </a:p>
          <a:p>
            <a:pPr indent="-317500" lvl="0" marL="457200" rtl="0" algn="l">
              <a:lnSpc>
                <a:spcPct val="90000"/>
              </a:lnSpc>
              <a:spcBef>
                <a:spcPts val="800"/>
              </a:spcBef>
              <a:spcAft>
                <a:spcPts val="0"/>
              </a:spcAft>
              <a:buClr>
                <a:schemeClr val="lt1"/>
              </a:buClr>
              <a:buSzPts val="1400"/>
              <a:buChar char="•"/>
            </a:pPr>
            <a:r>
              <a:rPr b="1" lang="en-US" sz="1200"/>
              <a:t>AddTests()</a:t>
            </a:r>
            <a:r>
              <a:rPr lang="en-US" sz="1200"/>
              <a:t> : To add  the tests suites all at once</a:t>
            </a:r>
            <a:endParaRPr/>
          </a:p>
          <a:p>
            <a:pPr indent="-317500" lvl="0" marL="457200" rtl="0" algn="l">
              <a:lnSpc>
                <a:spcPct val="90000"/>
              </a:lnSpc>
              <a:spcBef>
                <a:spcPts val="800"/>
              </a:spcBef>
              <a:spcAft>
                <a:spcPts val="0"/>
              </a:spcAft>
              <a:buClr>
                <a:schemeClr val="lt1"/>
              </a:buClr>
              <a:buSzPts val="1400"/>
              <a:buChar char="•"/>
            </a:pPr>
            <a:r>
              <a:rPr lang="en-US" sz="1200"/>
              <a:t>Run the Automated test Mode.</a:t>
            </a:r>
            <a:endParaRPr/>
          </a:p>
          <a:p>
            <a:pPr indent="-317500" lvl="0" marL="457200" rtl="0" algn="l">
              <a:lnSpc>
                <a:spcPct val="90000"/>
              </a:lnSpc>
              <a:spcBef>
                <a:spcPts val="800"/>
              </a:spcBef>
              <a:spcAft>
                <a:spcPts val="0"/>
              </a:spcAft>
              <a:buClr>
                <a:schemeClr val="lt1"/>
              </a:buClr>
              <a:buSzPts val="1400"/>
              <a:buChar char="•"/>
            </a:pPr>
            <a:r>
              <a:rPr lang="en-US" sz="1200"/>
              <a:t>Cleanup the test registry </a:t>
            </a:r>
            <a:endParaRPr/>
          </a:p>
          <a:p>
            <a:pPr indent="-228600" lvl="0" marL="457200" rtl="0" algn="l">
              <a:lnSpc>
                <a:spcPct val="90000"/>
              </a:lnSpc>
              <a:spcBef>
                <a:spcPts val="800"/>
              </a:spcBef>
              <a:spcAft>
                <a:spcPts val="0"/>
              </a:spcAft>
              <a:buClr>
                <a:schemeClr val="lt1"/>
              </a:buClr>
              <a:buSzPts val="1400"/>
              <a:buNone/>
            </a:pPr>
            <a:r>
              <a:t/>
            </a:r>
            <a:endParaRPr sz="1400"/>
          </a:p>
          <a:p>
            <a:pPr indent="-228600" lvl="0" marL="457200" rtl="0" algn="l">
              <a:lnSpc>
                <a:spcPct val="90000"/>
              </a:lnSpc>
              <a:spcBef>
                <a:spcPts val="800"/>
              </a:spcBef>
              <a:spcAft>
                <a:spcPts val="0"/>
              </a:spcAft>
              <a:buClr>
                <a:schemeClr val="lt1"/>
              </a:buClr>
              <a:buSzPts val="1400"/>
              <a:buNone/>
            </a:pPr>
            <a:r>
              <a:t/>
            </a:r>
            <a:endParaRPr sz="1400"/>
          </a:p>
          <a:p>
            <a:pPr indent="-228600" lvl="0" marL="457200" rtl="0" algn="l">
              <a:lnSpc>
                <a:spcPct val="90000"/>
              </a:lnSpc>
              <a:spcBef>
                <a:spcPts val="800"/>
              </a:spcBef>
              <a:spcAft>
                <a:spcPts val="0"/>
              </a:spcAft>
              <a:buClr>
                <a:schemeClr val="lt1"/>
              </a:buClr>
              <a:buSzPts val="1400"/>
              <a:buNone/>
            </a:pPr>
            <a:r>
              <a:t/>
            </a:r>
            <a:endParaRPr sz="1400"/>
          </a:p>
          <a:p>
            <a:pPr indent="-317500" lvl="0" marL="457200" rtl="0" algn="l">
              <a:lnSpc>
                <a:spcPct val="90000"/>
              </a:lnSpc>
              <a:spcBef>
                <a:spcPts val="800"/>
              </a:spcBef>
              <a:spcAft>
                <a:spcPts val="0"/>
              </a:spcAft>
              <a:buSzPts val="1400"/>
              <a:buNone/>
            </a:pPr>
            <a:r>
              <a:t/>
            </a:r>
            <a:endParaRPr b="1" sz="1400"/>
          </a:p>
          <a:p>
            <a:pPr indent="-228600" lvl="0" marL="457200" rtl="0" algn="l">
              <a:lnSpc>
                <a:spcPct val="90000"/>
              </a:lnSpc>
              <a:spcBef>
                <a:spcPts val="800"/>
              </a:spcBef>
              <a:spcAft>
                <a:spcPts val="0"/>
              </a:spcAft>
              <a:buClr>
                <a:schemeClr val="lt1"/>
              </a:buClr>
              <a:buSzPts val="1400"/>
              <a:buNone/>
            </a:pPr>
            <a:r>
              <a:t/>
            </a:r>
            <a:endParaRPr sz="1200"/>
          </a:p>
          <a:p>
            <a:pPr indent="-317500" lvl="0" marL="457200" rtl="0" algn="l">
              <a:lnSpc>
                <a:spcPct val="90000"/>
              </a:lnSpc>
              <a:spcBef>
                <a:spcPts val="800"/>
              </a:spcBef>
              <a:spcAft>
                <a:spcPts val="0"/>
              </a:spcAft>
              <a:buSzPts val="1400"/>
              <a:buNone/>
            </a:pPr>
            <a:r>
              <a:t/>
            </a:r>
            <a:endParaRPr/>
          </a:p>
          <a:p>
            <a:pPr indent="-317500" lvl="0" marL="457200" rtl="0" algn="l">
              <a:lnSpc>
                <a:spcPct val="90000"/>
              </a:lnSpc>
              <a:spcBef>
                <a:spcPts val="800"/>
              </a:spcBef>
              <a:spcAft>
                <a:spcPts val="0"/>
              </a:spcAft>
              <a:buSzPts val="1400"/>
              <a:buNone/>
            </a:pPr>
            <a:r>
              <a:t/>
            </a:r>
            <a:endParaRPr b="1"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b="1" sz="1200">
              <a:latin typeface="Arial"/>
              <a:ea typeface="Arial"/>
              <a:cs typeface="Arial"/>
              <a:sym typeface="Arial"/>
            </a:endParaRPr>
          </a:p>
        </p:txBody>
      </p:sp>
      <p:grpSp>
        <p:nvGrpSpPr>
          <p:cNvPr id="574" name="Google Shape;574;p55"/>
          <p:cNvGrpSpPr/>
          <p:nvPr/>
        </p:nvGrpSpPr>
        <p:grpSpPr>
          <a:xfrm>
            <a:off x="202366" y="2235019"/>
            <a:ext cx="5010462" cy="2425437"/>
            <a:chOff x="202366" y="2235019"/>
            <a:chExt cx="5010462" cy="2425437"/>
          </a:xfrm>
        </p:grpSpPr>
        <p:pic>
          <p:nvPicPr>
            <p:cNvPr id="575" name="Google Shape;575;p55"/>
            <p:cNvPicPr preferRelativeResize="0"/>
            <p:nvPr/>
          </p:nvPicPr>
          <p:blipFill rotWithShape="1">
            <a:blip r:embed="rId3">
              <a:alphaModFix/>
            </a:blip>
            <a:srcRect b="0" l="0" r="0" t="0"/>
            <a:stretch/>
          </p:blipFill>
          <p:spPr>
            <a:xfrm>
              <a:off x="202366" y="2235019"/>
              <a:ext cx="5010462" cy="2425437"/>
            </a:xfrm>
            <a:prstGeom prst="rect">
              <a:avLst/>
            </a:prstGeom>
            <a:noFill/>
            <a:ln>
              <a:noFill/>
            </a:ln>
          </p:spPr>
        </p:pic>
        <p:sp>
          <p:nvSpPr>
            <p:cNvPr id="576" name="Google Shape;576;p55"/>
            <p:cNvSpPr txBox="1"/>
            <p:nvPr/>
          </p:nvSpPr>
          <p:spPr>
            <a:xfrm>
              <a:off x="3423378" y="3979888"/>
              <a:ext cx="142500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lt1"/>
                  </a:solidFill>
                  <a:latin typeface="Arial"/>
                  <a:ea typeface="Arial"/>
                  <a:cs typeface="Arial"/>
                  <a:sym typeface="Arial"/>
                </a:rPr>
                <a:t>test_runner.c</a:t>
              </a:r>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56"/>
          <p:cNvSpPr txBox="1"/>
          <p:nvPr>
            <p:ph type="title"/>
          </p:nvPr>
        </p:nvSpPr>
        <p:spPr>
          <a:xfrm>
            <a:off x="21431" y="95250"/>
            <a:ext cx="7886700" cy="458419"/>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u="none"/>
              <a:t>Assignent – Unit Testing</a:t>
            </a:r>
            <a:endParaRPr/>
          </a:p>
        </p:txBody>
      </p:sp>
      <p:sp>
        <p:nvSpPr>
          <p:cNvPr id="582" name="Google Shape;582;p56"/>
          <p:cNvSpPr txBox="1"/>
          <p:nvPr>
            <p:ph idx="1" type="body"/>
          </p:nvPr>
        </p:nvSpPr>
        <p:spPr>
          <a:xfrm>
            <a:off x="39291" y="494109"/>
            <a:ext cx="9065418" cy="4102790"/>
          </a:xfrm>
          <a:prstGeom prst="rect">
            <a:avLst/>
          </a:prstGeom>
          <a:noFill/>
          <a:ln>
            <a:noFill/>
          </a:ln>
        </p:spPr>
        <p:txBody>
          <a:bodyPr anchorCtr="0" anchor="t" bIns="34275" lIns="68575" spcFirstLastPara="1" rIns="68575" wrap="square" tIns="34275">
            <a:noAutofit/>
          </a:bodyPr>
          <a:lstStyle/>
          <a:p>
            <a:pPr indent="-317500" lvl="0" marL="457200" rtl="0" algn="l">
              <a:lnSpc>
                <a:spcPct val="90000"/>
              </a:lnSpc>
              <a:spcBef>
                <a:spcPts val="800"/>
              </a:spcBef>
              <a:spcAft>
                <a:spcPts val="0"/>
              </a:spcAft>
              <a:buSzPts val="1400"/>
              <a:buNone/>
            </a:pPr>
            <a:r>
              <a:rPr b="1" lang="en-US" sz="1400"/>
              <a:t>Build &amp; Test:  </a:t>
            </a:r>
            <a:endParaRPr b="1"/>
          </a:p>
          <a:p>
            <a:pPr indent="-317500" lvl="0" marL="457200" rtl="0" algn="l">
              <a:lnSpc>
                <a:spcPct val="90000"/>
              </a:lnSpc>
              <a:spcBef>
                <a:spcPts val="800"/>
              </a:spcBef>
              <a:spcAft>
                <a:spcPts val="0"/>
              </a:spcAft>
              <a:buSzPts val="1400"/>
              <a:buNone/>
            </a:pPr>
            <a:r>
              <a:rPr b="1" lang="en-US" sz="1400"/>
              <a:t>Compile : gcc -o test_func test_func.c func.c test_runner.c  -lcunit</a:t>
            </a:r>
            <a:endParaRPr b="1"/>
          </a:p>
          <a:p>
            <a:pPr indent="-317500" lvl="0" marL="457200" rtl="0" algn="l">
              <a:lnSpc>
                <a:spcPct val="90000"/>
              </a:lnSpc>
              <a:spcBef>
                <a:spcPts val="800"/>
              </a:spcBef>
              <a:spcAft>
                <a:spcPts val="0"/>
              </a:spcAft>
              <a:buSzPts val="1400"/>
              <a:buNone/>
            </a:pPr>
            <a:r>
              <a:rPr b="1" lang="en-US" sz="1400"/>
              <a:t>Test: </a:t>
            </a:r>
            <a:endParaRPr/>
          </a:p>
          <a:p>
            <a:pPr indent="-317500" lvl="0" marL="457200" rtl="0" algn="l">
              <a:lnSpc>
                <a:spcPct val="90000"/>
              </a:lnSpc>
              <a:spcBef>
                <a:spcPts val="800"/>
              </a:spcBef>
              <a:spcAft>
                <a:spcPts val="0"/>
              </a:spcAft>
              <a:buSzPts val="1400"/>
              <a:buNone/>
            </a:pPr>
            <a:r>
              <a:rPr lang="en-US" sz="1400"/>
              <a:t>After running the test </a:t>
            </a:r>
            <a:r>
              <a:rPr b="1" lang="en-US" sz="1400"/>
              <a:t>CUnitAutomated-Results.xml </a:t>
            </a:r>
            <a:r>
              <a:rPr lang="en-US" sz="1200"/>
              <a:t>is generated.</a:t>
            </a:r>
            <a:r>
              <a:rPr b="1" lang="en-US" sz="1200"/>
              <a:t> </a:t>
            </a:r>
            <a:endParaRPr b="1"/>
          </a:p>
          <a:p>
            <a:pPr indent="-317500" lvl="0" marL="457200" rtl="0" algn="l">
              <a:lnSpc>
                <a:spcPct val="90000"/>
              </a:lnSpc>
              <a:spcBef>
                <a:spcPts val="800"/>
              </a:spcBef>
              <a:spcAft>
                <a:spcPts val="0"/>
              </a:spcAft>
              <a:buSzPts val="1400"/>
              <a:buNone/>
            </a:pPr>
            <a:r>
              <a:rPr lang="en-US" sz="1200"/>
              <a:t>This XML has all the test results.</a:t>
            </a:r>
            <a:endParaRPr/>
          </a:p>
          <a:p>
            <a:pPr indent="-317500" lvl="0" marL="457200" rtl="0" algn="l">
              <a:lnSpc>
                <a:spcPct val="90000"/>
              </a:lnSpc>
              <a:spcBef>
                <a:spcPts val="800"/>
              </a:spcBef>
              <a:spcAft>
                <a:spcPts val="0"/>
              </a:spcAft>
              <a:buSzPts val="1400"/>
              <a:buNone/>
            </a:pPr>
            <a:r>
              <a:t/>
            </a:r>
            <a:endParaRPr b="1" sz="1400"/>
          </a:p>
          <a:p>
            <a:pPr indent="-228600" lvl="0" marL="457200" rtl="0" algn="l">
              <a:lnSpc>
                <a:spcPct val="90000"/>
              </a:lnSpc>
              <a:spcBef>
                <a:spcPts val="800"/>
              </a:spcBef>
              <a:spcAft>
                <a:spcPts val="0"/>
              </a:spcAft>
              <a:buClr>
                <a:schemeClr val="lt1"/>
              </a:buClr>
              <a:buSzPts val="1400"/>
              <a:buNone/>
            </a:pPr>
            <a:r>
              <a:t/>
            </a:r>
            <a:endParaRPr sz="1400"/>
          </a:p>
          <a:p>
            <a:pPr indent="-228600" lvl="0" marL="457200" rtl="0" algn="l">
              <a:lnSpc>
                <a:spcPct val="90000"/>
              </a:lnSpc>
              <a:spcBef>
                <a:spcPts val="800"/>
              </a:spcBef>
              <a:spcAft>
                <a:spcPts val="0"/>
              </a:spcAft>
              <a:buClr>
                <a:schemeClr val="lt1"/>
              </a:buClr>
              <a:buSzPts val="1400"/>
              <a:buNone/>
            </a:pPr>
            <a:r>
              <a:t/>
            </a:r>
            <a:endParaRPr sz="1400"/>
          </a:p>
          <a:p>
            <a:pPr indent="-228600" lvl="0" marL="457200" rtl="0" algn="l">
              <a:lnSpc>
                <a:spcPct val="90000"/>
              </a:lnSpc>
              <a:spcBef>
                <a:spcPts val="800"/>
              </a:spcBef>
              <a:spcAft>
                <a:spcPts val="0"/>
              </a:spcAft>
              <a:buClr>
                <a:schemeClr val="lt1"/>
              </a:buClr>
              <a:buSzPts val="1400"/>
              <a:buNone/>
            </a:pPr>
            <a:r>
              <a:t/>
            </a:r>
            <a:endParaRPr sz="1400"/>
          </a:p>
          <a:p>
            <a:pPr indent="-317500" lvl="0" marL="457200" rtl="0" algn="l">
              <a:lnSpc>
                <a:spcPct val="90000"/>
              </a:lnSpc>
              <a:spcBef>
                <a:spcPts val="800"/>
              </a:spcBef>
              <a:spcAft>
                <a:spcPts val="0"/>
              </a:spcAft>
              <a:buSzPts val="1400"/>
              <a:buNone/>
            </a:pPr>
            <a:r>
              <a:t/>
            </a:r>
            <a:endParaRPr b="1" sz="1400"/>
          </a:p>
          <a:p>
            <a:pPr indent="-228600" lvl="0" marL="457200" rtl="0" algn="l">
              <a:lnSpc>
                <a:spcPct val="90000"/>
              </a:lnSpc>
              <a:spcBef>
                <a:spcPts val="800"/>
              </a:spcBef>
              <a:spcAft>
                <a:spcPts val="0"/>
              </a:spcAft>
              <a:buClr>
                <a:schemeClr val="lt1"/>
              </a:buClr>
              <a:buSzPts val="1400"/>
              <a:buNone/>
            </a:pPr>
            <a:r>
              <a:t/>
            </a:r>
            <a:endParaRPr sz="1200"/>
          </a:p>
          <a:p>
            <a:pPr indent="-317500" lvl="0" marL="457200" rtl="0" algn="l">
              <a:lnSpc>
                <a:spcPct val="90000"/>
              </a:lnSpc>
              <a:spcBef>
                <a:spcPts val="800"/>
              </a:spcBef>
              <a:spcAft>
                <a:spcPts val="0"/>
              </a:spcAft>
              <a:buSzPts val="1400"/>
              <a:buNone/>
            </a:pPr>
            <a:r>
              <a:t/>
            </a:r>
            <a:endParaRPr/>
          </a:p>
          <a:p>
            <a:pPr indent="-317500" lvl="0" marL="457200" rtl="0" algn="l">
              <a:lnSpc>
                <a:spcPct val="90000"/>
              </a:lnSpc>
              <a:spcBef>
                <a:spcPts val="800"/>
              </a:spcBef>
              <a:spcAft>
                <a:spcPts val="0"/>
              </a:spcAft>
              <a:buSzPts val="1400"/>
              <a:buNone/>
            </a:pPr>
            <a:r>
              <a:t/>
            </a:r>
            <a:endParaRPr b="1"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b="1" sz="1200">
              <a:latin typeface="Arial"/>
              <a:ea typeface="Arial"/>
              <a:cs typeface="Arial"/>
              <a:sym typeface="Arial"/>
            </a:endParaRPr>
          </a:p>
        </p:txBody>
      </p:sp>
      <p:pic>
        <p:nvPicPr>
          <p:cNvPr id="583" name="Google Shape;583;p56"/>
          <p:cNvPicPr preferRelativeResize="0"/>
          <p:nvPr/>
        </p:nvPicPr>
        <p:blipFill rotWithShape="1">
          <a:blip r:embed="rId3">
            <a:alphaModFix/>
          </a:blip>
          <a:srcRect b="0" l="0" r="0" t="0"/>
          <a:stretch/>
        </p:blipFill>
        <p:spPr>
          <a:xfrm>
            <a:off x="89942" y="2254717"/>
            <a:ext cx="5038569" cy="849550"/>
          </a:xfrm>
          <a:prstGeom prst="rect">
            <a:avLst/>
          </a:prstGeom>
          <a:noFill/>
          <a:ln>
            <a:noFill/>
          </a:ln>
        </p:spPr>
      </p:pic>
      <p:grpSp>
        <p:nvGrpSpPr>
          <p:cNvPr id="584" name="Google Shape;584;p56"/>
          <p:cNvGrpSpPr/>
          <p:nvPr/>
        </p:nvGrpSpPr>
        <p:grpSpPr>
          <a:xfrm>
            <a:off x="5355236" y="812279"/>
            <a:ext cx="3614503" cy="4206425"/>
            <a:chOff x="5355236" y="812279"/>
            <a:chExt cx="3614503" cy="4206425"/>
          </a:xfrm>
        </p:grpSpPr>
        <p:pic>
          <p:nvPicPr>
            <p:cNvPr id="585" name="Google Shape;585;p56"/>
            <p:cNvPicPr preferRelativeResize="0"/>
            <p:nvPr/>
          </p:nvPicPr>
          <p:blipFill rotWithShape="1">
            <a:blip r:embed="rId4">
              <a:alphaModFix/>
            </a:blip>
            <a:srcRect b="0" l="0" r="0" t="0"/>
            <a:stretch/>
          </p:blipFill>
          <p:spPr>
            <a:xfrm>
              <a:off x="5355236" y="1164738"/>
              <a:ext cx="3614503" cy="3853966"/>
            </a:xfrm>
            <a:prstGeom prst="rect">
              <a:avLst/>
            </a:prstGeom>
            <a:noFill/>
            <a:ln>
              <a:noFill/>
            </a:ln>
          </p:spPr>
        </p:pic>
        <p:sp>
          <p:nvSpPr>
            <p:cNvPr id="586" name="Google Shape;586;p56"/>
            <p:cNvSpPr txBox="1"/>
            <p:nvPr/>
          </p:nvSpPr>
          <p:spPr>
            <a:xfrm>
              <a:off x="6033541" y="812279"/>
              <a:ext cx="2725398" cy="307777"/>
            </a:xfrm>
            <a:prstGeom prst="rect">
              <a:avLst/>
            </a:prstGeom>
            <a:solidFill>
              <a:schemeClr val="lt1"/>
            </a:solidFill>
            <a:ln cap="flat" cmpd="sng" w="25400">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CUnitAutomated-Results.xml </a:t>
              </a:r>
              <a:endParaRPr b="0" i="0" sz="1400" u="none" cap="none" strike="noStrike">
                <a:solidFill>
                  <a:schemeClr val="dk1"/>
                </a:solidFill>
                <a:latin typeface="Arial"/>
                <a:ea typeface="Arial"/>
                <a:cs typeface="Arial"/>
                <a:sym typeface="Arial"/>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5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t/>
            </a:r>
            <a:endParaRPr/>
          </a:p>
        </p:txBody>
      </p:sp>
      <p:sp>
        <p:nvSpPr>
          <p:cNvPr id="592" name="Google Shape;592;p5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228600" lvl="0" marL="457200" rtl="0" algn="l">
              <a:lnSpc>
                <a:spcPct val="90000"/>
              </a:lnSpc>
              <a:spcBef>
                <a:spcPts val="800"/>
              </a:spcBef>
              <a:spcAft>
                <a:spcPts val="0"/>
              </a:spcAft>
              <a:buClr>
                <a:schemeClr val="lt1"/>
              </a:buClr>
              <a:buSzPts val="14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type="title"/>
          </p:nvPr>
        </p:nvSpPr>
        <p:spPr>
          <a:xfrm>
            <a:off x="66368" y="34183"/>
            <a:ext cx="7886700" cy="800628"/>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sz="2400" u="none"/>
              <a:t>Key considerations while developing code</a:t>
            </a:r>
            <a:endParaRPr b="1" sz="2400"/>
          </a:p>
        </p:txBody>
      </p:sp>
      <p:sp>
        <p:nvSpPr>
          <p:cNvPr id="117" name="Google Shape;117;p6"/>
          <p:cNvSpPr txBox="1"/>
          <p:nvPr>
            <p:ph idx="1" type="body"/>
          </p:nvPr>
        </p:nvSpPr>
        <p:spPr>
          <a:xfrm>
            <a:off x="176982" y="604147"/>
            <a:ext cx="8716295" cy="3853335"/>
          </a:xfrm>
          <a:prstGeom prst="rect">
            <a:avLst/>
          </a:prstGeom>
          <a:noFill/>
          <a:ln>
            <a:noFill/>
          </a:ln>
        </p:spPr>
        <p:txBody>
          <a:bodyPr anchorCtr="0" anchor="t" bIns="34275" lIns="68575" spcFirstLastPara="1" rIns="68575" wrap="square" tIns="34275">
            <a:noAutofit/>
          </a:bodyPr>
          <a:lstStyle/>
          <a:p>
            <a:pPr indent="-317500" lvl="0" marL="457200" rtl="0" algn="l">
              <a:lnSpc>
                <a:spcPct val="90000"/>
              </a:lnSpc>
              <a:spcBef>
                <a:spcPts val="800"/>
              </a:spcBef>
              <a:spcAft>
                <a:spcPts val="0"/>
              </a:spcAft>
              <a:buSzPts val="1400"/>
              <a:buNone/>
            </a:pPr>
            <a:r>
              <a:rPr b="1" lang="en-US" sz="1400"/>
              <a:t>Calling Convention:</a:t>
            </a:r>
            <a:endParaRPr/>
          </a:p>
          <a:p>
            <a:pPr indent="-317500" lvl="0" marL="457200" rtl="0" algn="l">
              <a:lnSpc>
                <a:spcPct val="90000"/>
              </a:lnSpc>
              <a:spcBef>
                <a:spcPts val="800"/>
              </a:spcBef>
              <a:spcAft>
                <a:spcPts val="0"/>
              </a:spcAft>
              <a:buClr>
                <a:schemeClr val="lt1"/>
              </a:buClr>
              <a:buSzPts val="1400"/>
              <a:buChar char="•"/>
            </a:pPr>
            <a:r>
              <a:rPr lang="en-US" sz="1400"/>
              <a:t>Calling conventions are a scheme for how functions receive parameters from their caller and how they return a result.</a:t>
            </a:r>
            <a:endParaRPr/>
          </a:p>
          <a:p>
            <a:pPr indent="-317500" lvl="0" marL="457200" rtl="0" algn="l">
              <a:lnSpc>
                <a:spcPct val="90000"/>
              </a:lnSpc>
              <a:spcBef>
                <a:spcPts val="800"/>
              </a:spcBef>
              <a:spcAft>
                <a:spcPts val="0"/>
              </a:spcAft>
              <a:buClr>
                <a:schemeClr val="lt1"/>
              </a:buClr>
              <a:buSzPts val="1400"/>
              <a:buChar char="•"/>
            </a:pPr>
            <a:r>
              <a:rPr lang="en-US" sz="1400"/>
              <a:t>Adhering to calling conventions ensures that your functions won't step on each other's data when using the same registers.</a:t>
            </a:r>
            <a:endParaRPr/>
          </a:p>
          <a:p>
            <a:pPr indent="-317500" lvl="0" marL="457200" rtl="0" algn="l">
              <a:lnSpc>
                <a:spcPct val="90000"/>
              </a:lnSpc>
              <a:spcBef>
                <a:spcPts val="800"/>
              </a:spcBef>
              <a:spcAft>
                <a:spcPts val="0"/>
              </a:spcAft>
              <a:buClr>
                <a:schemeClr val="lt1"/>
              </a:buClr>
              <a:buSzPts val="1400"/>
              <a:buChar char="•"/>
            </a:pPr>
            <a:r>
              <a:rPr lang="en-US" sz="1400"/>
              <a:t>Calling conventions allow us to implement recursive functions and call functions which we cannot see the implementations of.</a:t>
            </a:r>
            <a:endParaRPr/>
          </a:p>
          <a:p>
            <a:pPr indent="-317500" lvl="0" marL="457200" rtl="0" algn="l">
              <a:lnSpc>
                <a:spcPct val="90000"/>
              </a:lnSpc>
              <a:spcBef>
                <a:spcPts val="800"/>
              </a:spcBef>
              <a:spcAft>
                <a:spcPts val="0"/>
              </a:spcAft>
              <a:buClr>
                <a:schemeClr val="lt1"/>
              </a:buClr>
              <a:buSzPts val="1400"/>
              <a:buChar char="•"/>
            </a:pPr>
            <a:r>
              <a:rPr lang="en-US" sz="1400"/>
              <a:t>Certain registers need to have their contents preserved by the caller if the caller wants to ensure that the values in those registers are saved across the function call.</a:t>
            </a:r>
            <a:endParaRPr/>
          </a:p>
          <a:p>
            <a:pPr indent="-317500" lvl="0" marL="457200" rtl="0" algn="l">
              <a:lnSpc>
                <a:spcPct val="90000"/>
              </a:lnSpc>
              <a:spcBef>
                <a:spcPts val="800"/>
              </a:spcBef>
              <a:spcAft>
                <a:spcPts val="0"/>
              </a:spcAft>
              <a:buClr>
                <a:schemeClr val="lt1"/>
              </a:buClr>
              <a:buSzPts val="1400"/>
              <a:buChar char="•"/>
            </a:pPr>
            <a:r>
              <a:rPr lang="en-US" sz="1400"/>
              <a:t>Other registers need to have their contents saved by the callee (the function being called) before using them.</a:t>
            </a:r>
            <a:endParaRPr/>
          </a:p>
          <a:p>
            <a:pPr indent="-317500" lvl="0" marL="457200" rtl="0" algn="l">
              <a:lnSpc>
                <a:spcPct val="90000"/>
              </a:lnSpc>
              <a:spcBef>
                <a:spcPts val="800"/>
              </a:spcBef>
              <a:spcAft>
                <a:spcPts val="0"/>
              </a:spcAft>
              <a:buClr>
                <a:schemeClr val="lt1"/>
              </a:buClr>
              <a:buSzPts val="1400"/>
              <a:buChar char="•"/>
            </a:pPr>
            <a:r>
              <a:rPr lang="en-US" sz="1400"/>
              <a:t>When arguments are pushed onto the stack, eventually they must be popped back off again. </a:t>
            </a:r>
            <a:endParaRPr/>
          </a:p>
          <a:p>
            <a:pPr indent="-317500" lvl="0" marL="457200" rtl="0" algn="l">
              <a:lnSpc>
                <a:spcPct val="90000"/>
              </a:lnSpc>
              <a:spcBef>
                <a:spcPts val="800"/>
              </a:spcBef>
              <a:spcAft>
                <a:spcPts val="0"/>
              </a:spcAft>
              <a:buClr>
                <a:schemeClr val="lt1"/>
              </a:buClr>
              <a:buSzPts val="1400"/>
              <a:buChar char="•"/>
            </a:pPr>
            <a:r>
              <a:rPr lang="en-US" sz="1400"/>
              <a:t>Whichever function, the caller or the callee, is responsible for cleaning the stack must reset the stack pointer to eliminate the passed arguments.</a:t>
            </a:r>
            <a:endParaRPr/>
          </a:p>
          <a:p>
            <a:pPr indent="-228600" lvl="0" marL="457200" rtl="0" algn="l">
              <a:lnSpc>
                <a:spcPct val="90000"/>
              </a:lnSpc>
              <a:spcBef>
                <a:spcPts val="800"/>
              </a:spcBef>
              <a:spcAft>
                <a:spcPts val="0"/>
              </a:spcAft>
              <a:buClr>
                <a:schemeClr val="lt1"/>
              </a:buClr>
              <a:buSzPts val="1400"/>
              <a:buNone/>
            </a:pPr>
            <a:r>
              <a:t/>
            </a:r>
            <a:endParaRPr sz="1400"/>
          </a:p>
          <a:p>
            <a:pPr indent="-317500" lvl="0" marL="457200" rtl="0" algn="l">
              <a:lnSpc>
                <a:spcPct val="90000"/>
              </a:lnSpc>
              <a:spcBef>
                <a:spcPts val="800"/>
              </a:spcBef>
              <a:spcAft>
                <a:spcPts val="0"/>
              </a:spcAft>
              <a:buSzPts val="1400"/>
              <a:buNone/>
            </a:pPr>
            <a:r>
              <a:t/>
            </a:r>
            <a:endParaRPr b="1" sz="1400"/>
          </a:p>
          <a:p>
            <a:pPr indent="-317500" lvl="0" marL="457200" rtl="0" algn="l">
              <a:lnSpc>
                <a:spcPct val="90000"/>
              </a:lnSpc>
              <a:spcBef>
                <a:spcPts val="800"/>
              </a:spcBef>
              <a:spcAft>
                <a:spcPts val="0"/>
              </a:spcAft>
              <a:buSzPts val="1400"/>
              <a:buNone/>
            </a:pPr>
            <a:r>
              <a:t/>
            </a:r>
            <a:endParaRPr b="1" sz="1400">
              <a:latin typeface="Arial"/>
              <a:ea typeface="Arial"/>
              <a:cs typeface="Arial"/>
              <a:sym typeface="Arial"/>
            </a:endParaRPr>
          </a:p>
          <a:p>
            <a:pPr indent="-317500" lvl="0" marL="457200" rtl="0" algn="l">
              <a:lnSpc>
                <a:spcPct val="90000"/>
              </a:lnSpc>
              <a:spcBef>
                <a:spcPts val="800"/>
              </a:spcBef>
              <a:spcAft>
                <a:spcPts val="0"/>
              </a:spcAft>
              <a:buSzPts val="1400"/>
              <a:buNone/>
            </a:pPr>
            <a:r>
              <a:t/>
            </a:r>
            <a:endParaRPr b="1" sz="1400">
              <a:latin typeface="Arial"/>
              <a:ea typeface="Arial"/>
              <a:cs typeface="Arial"/>
              <a:sym typeface="Arial"/>
            </a:endParaRPr>
          </a:p>
          <a:p>
            <a:pPr indent="0" lvl="0" marL="139700" rtl="0" algn="l">
              <a:lnSpc>
                <a:spcPct val="90000"/>
              </a:lnSpc>
              <a:spcBef>
                <a:spcPts val="800"/>
              </a:spcBef>
              <a:spcAft>
                <a:spcPts val="0"/>
              </a:spcAft>
              <a:buSzPts val="1400"/>
              <a:buNone/>
            </a:pPr>
            <a:r>
              <a:t/>
            </a:r>
            <a:endParaRPr b="1"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66368" y="34183"/>
            <a:ext cx="7886700" cy="800628"/>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sz="2400" u="none"/>
              <a:t>Key considerations while developing code</a:t>
            </a:r>
            <a:endParaRPr b="1" sz="2400"/>
          </a:p>
        </p:txBody>
      </p:sp>
      <p:sp>
        <p:nvSpPr>
          <p:cNvPr id="123" name="Google Shape;123;p7"/>
          <p:cNvSpPr txBox="1"/>
          <p:nvPr>
            <p:ph idx="1" type="body"/>
          </p:nvPr>
        </p:nvSpPr>
        <p:spPr>
          <a:xfrm>
            <a:off x="176982" y="604147"/>
            <a:ext cx="8716295" cy="3853335"/>
          </a:xfrm>
          <a:prstGeom prst="rect">
            <a:avLst/>
          </a:prstGeom>
          <a:noFill/>
          <a:ln>
            <a:noFill/>
          </a:ln>
        </p:spPr>
        <p:txBody>
          <a:bodyPr anchorCtr="0" anchor="t" bIns="34275" lIns="68575" spcFirstLastPara="1" rIns="68575" wrap="square" tIns="34275">
            <a:noAutofit/>
          </a:bodyPr>
          <a:lstStyle/>
          <a:p>
            <a:pPr indent="-317500" lvl="0" marL="457200" rtl="0" algn="l">
              <a:lnSpc>
                <a:spcPct val="90000"/>
              </a:lnSpc>
              <a:spcBef>
                <a:spcPts val="800"/>
              </a:spcBef>
              <a:spcAft>
                <a:spcPts val="0"/>
              </a:spcAft>
              <a:buSzPts val="1400"/>
              <a:buNone/>
            </a:pPr>
            <a:r>
              <a:rPr b="1" lang="en-US" sz="1400"/>
              <a:t>C Calling Conventions</a:t>
            </a:r>
            <a:endParaRPr/>
          </a:p>
          <a:p>
            <a:pPr indent="0" lvl="0" marL="139700" rtl="0" algn="l">
              <a:lnSpc>
                <a:spcPct val="90000"/>
              </a:lnSpc>
              <a:spcBef>
                <a:spcPts val="800"/>
              </a:spcBef>
              <a:spcAft>
                <a:spcPts val="0"/>
              </a:spcAft>
              <a:buSzPts val="1400"/>
              <a:buNone/>
            </a:pPr>
            <a:r>
              <a:t/>
            </a:r>
            <a:endParaRPr sz="1400"/>
          </a:p>
          <a:p>
            <a:pPr indent="-228600" lvl="0" marL="457200" rtl="0" algn="l">
              <a:lnSpc>
                <a:spcPct val="90000"/>
              </a:lnSpc>
              <a:spcBef>
                <a:spcPts val="800"/>
              </a:spcBef>
              <a:spcAft>
                <a:spcPts val="0"/>
              </a:spcAft>
              <a:buClr>
                <a:schemeClr val="lt1"/>
              </a:buClr>
              <a:buSzPts val="1400"/>
              <a:buNone/>
            </a:pPr>
            <a:r>
              <a:t/>
            </a:r>
            <a:endParaRPr sz="1400"/>
          </a:p>
          <a:p>
            <a:pPr indent="-228600" lvl="0" marL="457200" rtl="0" algn="l">
              <a:lnSpc>
                <a:spcPct val="90000"/>
              </a:lnSpc>
              <a:spcBef>
                <a:spcPts val="800"/>
              </a:spcBef>
              <a:spcAft>
                <a:spcPts val="0"/>
              </a:spcAft>
              <a:buClr>
                <a:schemeClr val="lt1"/>
              </a:buClr>
              <a:buSzPts val="1400"/>
              <a:buNone/>
            </a:pPr>
            <a:r>
              <a:t/>
            </a:r>
            <a:endParaRPr sz="1400"/>
          </a:p>
          <a:p>
            <a:pPr indent="-317500" lvl="0" marL="457200" rtl="0" algn="l">
              <a:lnSpc>
                <a:spcPct val="90000"/>
              </a:lnSpc>
              <a:spcBef>
                <a:spcPts val="800"/>
              </a:spcBef>
              <a:spcAft>
                <a:spcPts val="0"/>
              </a:spcAft>
              <a:buSzPts val="1400"/>
              <a:buNone/>
            </a:pPr>
            <a:r>
              <a:t/>
            </a:r>
            <a:endParaRPr b="1" sz="1400"/>
          </a:p>
          <a:p>
            <a:pPr indent="-317500" lvl="0" marL="457200" rtl="0" algn="l">
              <a:lnSpc>
                <a:spcPct val="90000"/>
              </a:lnSpc>
              <a:spcBef>
                <a:spcPts val="800"/>
              </a:spcBef>
              <a:spcAft>
                <a:spcPts val="0"/>
              </a:spcAft>
              <a:buSzPts val="1400"/>
              <a:buNone/>
            </a:pPr>
            <a:r>
              <a:t/>
            </a:r>
            <a:endParaRPr b="1" sz="1400">
              <a:latin typeface="Arial"/>
              <a:ea typeface="Arial"/>
              <a:cs typeface="Arial"/>
              <a:sym typeface="Arial"/>
            </a:endParaRPr>
          </a:p>
          <a:p>
            <a:pPr indent="-317500" lvl="0" marL="457200" rtl="0" algn="l">
              <a:lnSpc>
                <a:spcPct val="90000"/>
              </a:lnSpc>
              <a:spcBef>
                <a:spcPts val="800"/>
              </a:spcBef>
              <a:spcAft>
                <a:spcPts val="0"/>
              </a:spcAft>
              <a:buSzPts val="1400"/>
              <a:buNone/>
            </a:pPr>
            <a:r>
              <a:t/>
            </a:r>
            <a:endParaRPr b="1" sz="1400">
              <a:latin typeface="Arial"/>
              <a:ea typeface="Arial"/>
              <a:cs typeface="Arial"/>
              <a:sym typeface="Arial"/>
            </a:endParaRPr>
          </a:p>
          <a:p>
            <a:pPr indent="0" lvl="0" marL="139700" rtl="0" algn="l">
              <a:lnSpc>
                <a:spcPct val="90000"/>
              </a:lnSpc>
              <a:spcBef>
                <a:spcPts val="800"/>
              </a:spcBef>
              <a:spcAft>
                <a:spcPts val="0"/>
              </a:spcAft>
              <a:buSzPts val="1400"/>
              <a:buNone/>
            </a:pPr>
            <a:r>
              <a:t/>
            </a:r>
            <a:endParaRPr b="1" sz="1600"/>
          </a:p>
        </p:txBody>
      </p:sp>
      <p:graphicFrame>
        <p:nvGraphicFramePr>
          <p:cNvPr id="124" name="Google Shape;124;p7"/>
          <p:cNvGraphicFramePr/>
          <p:nvPr/>
        </p:nvGraphicFramePr>
        <p:xfrm>
          <a:off x="955495" y="1579797"/>
          <a:ext cx="3000000" cy="3000000"/>
        </p:xfrm>
        <a:graphic>
          <a:graphicData uri="http://schemas.openxmlformats.org/drawingml/2006/table">
            <a:tbl>
              <a:tblPr bandRow="1" firstRow="1">
                <a:noFill/>
                <a:tableStyleId>{F4A13984-F5FD-42A7-ABF3-6A57AB197D9C}</a:tableStyleId>
              </a:tblPr>
              <a:tblGrid>
                <a:gridCol w="1222075"/>
                <a:gridCol w="1141950"/>
                <a:gridCol w="5014175"/>
              </a:tblGrid>
              <a:tr h="280125">
                <a:tc>
                  <a:txBody>
                    <a:bodyPr/>
                    <a:lstStyle/>
                    <a:p>
                      <a:pPr indent="0" lvl="0" marL="0" marR="0" rtl="0" algn="l">
                        <a:lnSpc>
                          <a:spcPct val="100000"/>
                        </a:lnSpc>
                        <a:spcBef>
                          <a:spcPts val="0"/>
                        </a:spcBef>
                        <a:spcAft>
                          <a:spcPts val="0"/>
                        </a:spcAft>
                        <a:buNone/>
                      </a:pPr>
                      <a:r>
                        <a:rPr lang="en-US" sz="1200" u="none" cap="none" strike="noStrike"/>
                        <a:t>Keyword</a:t>
                      </a:r>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t>Stack cleanup</a:t>
                      </a:r>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t>Parameter passing</a:t>
                      </a:r>
                      <a:endParaRPr/>
                    </a:p>
                  </a:txBody>
                  <a:tcPr marT="45725" marB="45725" marR="91450" marL="91450"/>
                </a:tc>
              </a:tr>
              <a:tr h="267325">
                <a:tc>
                  <a:txBody>
                    <a:bodyPr/>
                    <a:lstStyle/>
                    <a:p>
                      <a:pPr indent="0" lvl="0" marL="0" marR="0" rtl="0" algn="l">
                        <a:lnSpc>
                          <a:spcPct val="100000"/>
                        </a:lnSpc>
                        <a:spcBef>
                          <a:spcPts val="0"/>
                        </a:spcBef>
                        <a:spcAft>
                          <a:spcPts val="0"/>
                        </a:spcAft>
                        <a:buNone/>
                      </a:pPr>
                      <a:r>
                        <a:rPr lang="en-US" sz="1200" u="none" cap="none" strike="noStrike"/>
                        <a:t>__cdecl</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t>Caller</a:t>
                      </a:r>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t>Pushes parameters on the stack, in reverse order (right to left)</a:t>
                      </a:r>
                      <a:endParaRPr/>
                    </a:p>
                  </a:txBody>
                  <a:tcPr marT="45725" marB="45725" marR="91450" marL="91450"/>
                </a:tc>
              </a:tr>
              <a:tr h="285750">
                <a:tc>
                  <a:txBody>
                    <a:bodyPr/>
                    <a:lstStyle/>
                    <a:p>
                      <a:pPr indent="0" lvl="0" marL="0" marR="0" rtl="0" algn="l">
                        <a:lnSpc>
                          <a:spcPct val="100000"/>
                        </a:lnSpc>
                        <a:spcBef>
                          <a:spcPts val="0"/>
                        </a:spcBef>
                        <a:spcAft>
                          <a:spcPts val="0"/>
                        </a:spcAft>
                        <a:buNone/>
                      </a:pPr>
                      <a:r>
                        <a:rPr lang="en-US" sz="1200" u="none" cap="none" strike="noStrike"/>
                        <a:t>__clrcall</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t>n/a</a:t>
                      </a:r>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t>Load parameters onto CLR expression stack in order (left to right).</a:t>
                      </a:r>
                      <a:endParaRPr/>
                    </a:p>
                  </a:txBody>
                  <a:tcPr marT="45725" marB="45725" marR="91450" marL="91450"/>
                </a:tc>
              </a:tr>
              <a:tr h="276525">
                <a:tc>
                  <a:txBody>
                    <a:bodyPr/>
                    <a:lstStyle/>
                    <a:p>
                      <a:pPr indent="0" lvl="0" marL="0" marR="0" rtl="0" algn="l">
                        <a:lnSpc>
                          <a:spcPct val="100000"/>
                        </a:lnSpc>
                        <a:spcBef>
                          <a:spcPts val="0"/>
                        </a:spcBef>
                        <a:spcAft>
                          <a:spcPts val="0"/>
                        </a:spcAft>
                        <a:buNone/>
                      </a:pPr>
                      <a:r>
                        <a:rPr lang="en-US" sz="1200" u="none" cap="none" strike="noStrike"/>
                        <a:t>__stdcall</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t>Callee</a:t>
                      </a:r>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t>Pushes parameters on the stack, in reverse order (right to left)</a:t>
                      </a:r>
                      <a:endParaRPr/>
                    </a:p>
                  </a:txBody>
                  <a:tcPr marT="45725" marB="45725" marR="91450" marL="91450"/>
                </a:tc>
              </a:tr>
              <a:tr h="267325">
                <a:tc>
                  <a:txBody>
                    <a:bodyPr/>
                    <a:lstStyle/>
                    <a:p>
                      <a:pPr indent="0" lvl="0" marL="0" marR="0" rtl="0" algn="l">
                        <a:lnSpc>
                          <a:spcPct val="100000"/>
                        </a:lnSpc>
                        <a:spcBef>
                          <a:spcPts val="0"/>
                        </a:spcBef>
                        <a:spcAft>
                          <a:spcPts val="0"/>
                        </a:spcAft>
                        <a:buNone/>
                      </a:pPr>
                      <a:r>
                        <a:rPr lang="en-US" sz="1200" u="none" cap="none" strike="noStrike"/>
                        <a:t>__fastcall</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t>Callee</a:t>
                      </a:r>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t>Stored in registers, then pushed on stack</a:t>
                      </a:r>
                      <a:endParaRPr/>
                    </a:p>
                  </a:txBody>
                  <a:tcPr marT="45725" marB="45725" marR="91450" marL="91450"/>
                </a:tc>
              </a:tr>
              <a:tr h="248875">
                <a:tc>
                  <a:txBody>
                    <a:bodyPr/>
                    <a:lstStyle/>
                    <a:p>
                      <a:pPr indent="0" lvl="0" marL="0" marR="0" rtl="0" algn="l">
                        <a:lnSpc>
                          <a:spcPct val="100000"/>
                        </a:lnSpc>
                        <a:spcBef>
                          <a:spcPts val="0"/>
                        </a:spcBef>
                        <a:spcAft>
                          <a:spcPts val="0"/>
                        </a:spcAft>
                        <a:buNone/>
                      </a:pPr>
                      <a:r>
                        <a:rPr lang="en-US" sz="1200" u="none" cap="none" strike="noStrike"/>
                        <a:t>__thiscall</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t>Callee</a:t>
                      </a:r>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t>Pushed on stack; this pointer stored in ECX</a:t>
                      </a:r>
                      <a:endParaRPr/>
                    </a:p>
                  </a:txBody>
                  <a:tcPr marT="45725" marB="45725" marR="91450" marL="91450"/>
                </a:tc>
              </a:tr>
              <a:tr h="285750">
                <a:tc>
                  <a:txBody>
                    <a:bodyPr/>
                    <a:lstStyle/>
                    <a:p>
                      <a:pPr indent="0" lvl="0" marL="0" marR="0" rtl="0" algn="l">
                        <a:lnSpc>
                          <a:spcPct val="100000"/>
                        </a:lnSpc>
                        <a:spcBef>
                          <a:spcPts val="0"/>
                        </a:spcBef>
                        <a:spcAft>
                          <a:spcPts val="0"/>
                        </a:spcAft>
                        <a:buNone/>
                      </a:pPr>
                      <a:r>
                        <a:rPr lang="en-US" sz="1200" u="none" cap="none" strike="noStrike"/>
                        <a:t>__vectorcall</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t>Callee</a:t>
                      </a:r>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t>Stored in registers, then pushed on stack in reverse order (right to left)</a:t>
                      </a:r>
                      <a:endParaRPr/>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type="title"/>
          </p:nvPr>
        </p:nvSpPr>
        <p:spPr>
          <a:xfrm>
            <a:off x="66368" y="34183"/>
            <a:ext cx="7886700" cy="800628"/>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400"/>
              <a:buNone/>
            </a:pPr>
            <a:r>
              <a:rPr b="1" lang="en-US" sz="2400" u="none"/>
              <a:t>Key considerations while developing code</a:t>
            </a:r>
            <a:endParaRPr b="1" sz="2400"/>
          </a:p>
        </p:txBody>
      </p:sp>
      <p:sp>
        <p:nvSpPr>
          <p:cNvPr id="130" name="Google Shape;130;p8"/>
          <p:cNvSpPr txBox="1"/>
          <p:nvPr>
            <p:ph idx="1" type="body"/>
          </p:nvPr>
        </p:nvSpPr>
        <p:spPr>
          <a:xfrm>
            <a:off x="176982" y="604147"/>
            <a:ext cx="8716295" cy="3853335"/>
          </a:xfrm>
          <a:prstGeom prst="rect">
            <a:avLst/>
          </a:prstGeom>
          <a:noFill/>
          <a:ln>
            <a:noFill/>
          </a:ln>
        </p:spPr>
        <p:txBody>
          <a:bodyPr anchorCtr="0" anchor="t" bIns="34275" lIns="68575" spcFirstLastPara="1" rIns="68575" wrap="square" tIns="34275">
            <a:noAutofit/>
          </a:bodyPr>
          <a:lstStyle/>
          <a:p>
            <a:pPr indent="-317500" lvl="0" marL="457200" rtl="0" algn="l">
              <a:lnSpc>
                <a:spcPct val="90000"/>
              </a:lnSpc>
              <a:spcBef>
                <a:spcPts val="800"/>
              </a:spcBef>
              <a:spcAft>
                <a:spcPts val="0"/>
              </a:spcAft>
              <a:buSzPts val="1400"/>
              <a:buNone/>
            </a:pPr>
            <a:r>
              <a:rPr b="1" lang="en-US" sz="1400">
                <a:latin typeface="Arial"/>
                <a:ea typeface="Arial"/>
                <a:cs typeface="Arial"/>
                <a:sym typeface="Arial"/>
              </a:rPr>
              <a:t>C Calling Conventions</a:t>
            </a:r>
            <a:endParaRPr/>
          </a:p>
          <a:p>
            <a:pPr indent="-317500" lvl="0" marL="457200" rtl="0" algn="l">
              <a:lnSpc>
                <a:spcPct val="90000"/>
              </a:lnSpc>
              <a:spcBef>
                <a:spcPts val="800"/>
              </a:spcBef>
              <a:spcAft>
                <a:spcPts val="0"/>
              </a:spcAft>
              <a:buSzPts val="1400"/>
              <a:buNone/>
            </a:pPr>
            <a:r>
              <a:rPr b="1" lang="en-US" sz="1200">
                <a:latin typeface="Arial"/>
                <a:ea typeface="Arial"/>
                <a:cs typeface="Arial"/>
                <a:sym typeface="Arial"/>
              </a:rPr>
              <a:t>__</a:t>
            </a:r>
            <a:r>
              <a:rPr b="1" lang="en-US" sz="1400">
                <a:latin typeface="Arial"/>
                <a:ea typeface="Arial"/>
                <a:cs typeface="Arial"/>
                <a:sym typeface="Arial"/>
              </a:rPr>
              <a:t>cdecl</a:t>
            </a:r>
            <a:endParaRPr b="1" sz="1400">
              <a:latin typeface="Arial"/>
              <a:ea typeface="Arial"/>
              <a:cs typeface="Arial"/>
              <a:sym typeface="Arial"/>
            </a:endParaRPr>
          </a:p>
          <a:p>
            <a:pPr indent="-317500" lvl="0" marL="457200" rtl="0" algn="l">
              <a:lnSpc>
                <a:spcPct val="90000"/>
              </a:lnSpc>
              <a:spcBef>
                <a:spcPts val="800"/>
              </a:spcBef>
              <a:spcAft>
                <a:spcPts val="0"/>
              </a:spcAft>
              <a:buClr>
                <a:schemeClr val="lt1"/>
              </a:buClr>
              <a:buSzPts val="1400"/>
              <a:buChar char="•"/>
            </a:pPr>
            <a:r>
              <a:rPr lang="en-US" sz="1200">
                <a:latin typeface="Arial"/>
                <a:ea typeface="Arial"/>
                <a:cs typeface="Arial"/>
                <a:sym typeface="Arial"/>
              </a:rPr>
              <a:t>The default calling convention for C and C++ programs. </a:t>
            </a:r>
            <a:endParaRPr/>
          </a:p>
          <a:p>
            <a:pPr indent="-317500" lvl="0" marL="457200" rtl="0" algn="l">
              <a:lnSpc>
                <a:spcPct val="90000"/>
              </a:lnSpc>
              <a:spcBef>
                <a:spcPts val="800"/>
              </a:spcBef>
              <a:spcAft>
                <a:spcPts val="0"/>
              </a:spcAft>
              <a:buClr>
                <a:schemeClr val="lt1"/>
              </a:buClr>
              <a:buSzPts val="1400"/>
              <a:buChar char="•"/>
            </a:pPr>
            <a:r>
              <a:rPr lang="en-US" sz="1200">
                <a:latin typeface="Arial"/>
                <a:ea typeface="Arial"/>
                <a:cs typeface="Arial"/>
                <a:sym typeface="Arial"/>
              </a:rPr>
              <a:t>Pushes parameters on the stack, in reverse order (right to left)</a:t>
            </a:r>
            <a:endParaRPr/>
          </a:p>
          <a:p>
            <a:pPr indent="-317500" lvl="0" marL="457200" rtl="0" algn="l">
              <a:lnSpc>
                <a:spcPct val="90000"/>
              </a:lnSpc>
              <a:spcBef>
                <a:spcPts val="800"/>
              </a:spcBef>
              <a:spcAft>
                <a:spcPts val="0"/>
              </a:spcAft>
              <a:buClr>
                <a:schemeClr val="lt1"/>
              </a:buClr>
              <a:buSzPts val="1400"/>
              <a:buChar char="•"/>
            </a:pPr>
            <a:r>
              <a:rPr lang="en-US" sz="1200">
                <a:latin typeface="Arial"/>
                <a:ea typeface="Arial"/>
                <a:cs typeface="Arial"/>
                <a:sym typeface="Arial"/>
              </a:rPr>
              <a:t>Because the stack is cleaned up by the caller, it can do vararg functions. </a:t>
            </a:r>
            <a:endParaRPr/>
          </a:p>
          <a:p>
            <a:pPr indent="-317500" lvl="0" marL="457200" rtl="0" algn="l">
              <a:lnSpc>
                <a:spcPct val="90000"/>
              </a:lnSpc>
              <a:spcBef>
                <a:spcPts val="800"/>
              </a:spcBef>
              <a:spcAft>
                <a:spcPts val="0"/>
              </a:spcAft>
              <a:buClr>
                <a:schemeClr val="lt1"/>
              </a:buClr>
              <a:buSzPts val="1400"/>
              <a:buChar char="•"/>
            </a:pPr>
            <a:r>
              <a:rPr lang="en-US" sz="1200">
                <a:latin typeface="Arial"/>
                <a:ea typeface="Arial"/>
                <a:cs typeface="Arial"/>
                <a:sym typeface="Arial"/>
              </a:rPr>
              <a:t>The </a:t>
            </a:r>
            <a:r>
              <a:rPr b="1" lang="en-US" sz="1200">
                <a:latin typeface="Arial"/>
                <a:ea typeface="Arial"/>
                <a:cs typeface="Arial"/>
                <a:sym typeface="Arial"/>
              </a:rPr>
              <a:t>__cdecl</a:t>
            </a:r>
            <a:r>
              <a:rPr lang="en-US" sz="1200">
                <a:latin typeface="Arial"/>
                <a:ea typeface="Arial"/>
                <a:cs typeface="Arial"/>
                <a:sym typeface="Arial"/>
              </a:rPr>
              <a:t> calling convention creates larger executables than __stdcall, because it requires each function call to include stack cleanup code.</a:t>
            </a:r>
            <a:endParaRPr/>
          </a:p>
          <a:p>
            <a:pPr indent="-317500" lvl="0" marL="457200" rtl="0" algn="l">
              <a:lnSpc>
                <a:spcPct val="90000"/>
              </a:lnSpc>
              <a:spcBef>
                <a:spcPts val="800"/>
              </a:spcBef>
              <a:spcAft>
                <a:spcPts val="0"/>
              </a:spcAft>
              <a:buClr>
                <a:schemeClr val="lt1"/>
              </a:buClr>
              <a:buSzPts val="1400"/>
              <a:buChar char="•"/>
            </a:pPr>
            <a:r>
              <a:rPr lang="en-US" sz="1200">
                <a:latin typeface="Arial"/>
                <a:ea typeface="Arial"/>
                <a:cs typeface="Arial"/>
                <a:sym typeface="Arial"/>
              </a:rPr>
              <a:t>Consider the following code : </a:t>
            </a:r>
            <a:r>
              <a:rPr b="1" lang="en-US" sz="1200">
                <a:latin typeface="Arial"/>
                <a:ea typeface="Arial"/>
                <a:cs typeface="Arial"/>
                <a:sym typeface="Arial"/>
              </a:rPr>
              <a:t>test_calling_convention.c</a:t>
            </a:r>
            <a:endParaRPr b="1" sz="1200">
              <a:latin typeface="Arial"/>
              <a:ea typeface="Arial"/>
              <a:cs typeface="Arial"/>
              <a:sym typeface="Arial"/>
            </a:endParaRPr>
          </a:p>
          <a:p>
            <a:pPr indent="-317500" lvl="0" marL="457200" rtl="0" algn="l">
              <a:lnSpc>
                <a:spcPct val="90000"/>
              </a:lnSpc>
              <a:spcBef>
                <a:spcPts val="800"/>
              </a:spcBef>
              <a:spcAft>
                <a:spcPts val="0"/>
              </a:spcAft>
              <a:buClr>
                <a:schemeClr val="lt1"/>
              </a:buClr>
              <a:buSzPts val="1400"/>
              <a:buChar char="•"/>
            </a:pPr>
            <a:r>
              <a:rPr lang="en-US" sz="1200">
                <a:latin typeface="Arial"/>
                <a:ea typeface="Arial"/>
                <a:cs typeface="Arial"/>
                <a:sym typeface="Arial"/>
              </a:rPr>
              <a:t>What do you think the output of program will be?</a:t>
            </a:r>
            <a:endParaRPr/>
          </a:p>
          <a:p>
            <a:pPr indent="-342900" lvl="1" marL="939800" rtl="0" algn="l">
              <a:lnSpc>
                <a:spcPct val="90000"/>
              </a:lnSpc>
              <a:spcBef>
                <a:spcPts val="400"/>
              </a:spcBef>
              <a:spcAft>
                <a:spcPts val="0"/>
              </a:spcAft>
              <a:buSzPts val="1400"/>
              <a:buAutoNum type="arabicPeriod"/>
            </a:pPr>
            <a:r>
              <a:rPr lang="en-US" sz="1200" strike="sngStrike">
                <a:solidFill>
                  <a:srgbClr val="FF0000"/>
                </a:solidFill>
                <a:latin typeface="Arial"/>
                <a:ea typeface="Arial"/>
                <a:cs typeface="Arial"/>
                <a:sym typeface="Arial"/>
              </a:rPr>
              <a:t>Output : 1    2    3</a:t>
            </a:r>
            <a:endParaRPr/>
          </a:p>
          <a:p>
            <a:pPr indent="-342900" lvl="1" marL="939800" rtl="0" algn="l">
              <a:lnSpc>
                <a:spcPct val="90000"/>
              </a:lnSpc>
              <a:spcBef>
                <a:spcPts val="400"/>
              </a:spcBef>
              <a:spcAft>
                <a:spcPts val="0"/>
              </a:spcAft>
              <a:buSzPts val="1400"/>
              <a:buAutoNum type="arabicPeriod"/>
            </a:pPr>
            <a:r>
              <a:rPr b="1" lang="en-US" sz="1200">
                <a:solidFill>
                  <a:srgbClr val="FFC000"/>
                </a:solidFill>
                <a:latin typeface="Arial"/>
                <a:ea typeface="Arial"/>
                <a:cs typeface="Arial"/>
                <a:sym typeface="Arial"/>
              </a:rPr>
              <a:t>Output : 3    3    1</a:t>
            </a:r>
            <a:endParaRPr/>
          </a:p>
          <a:p>
            <a:pPr indent="-317500" lvl="0" marL="457200" rtl="0" algn="l">
              <a:lnSpc>
                <a:spcPct val="90000"/>
              </a:lnSpc>
              <a:spcBef>
                <a:spcPts val="800"/>
              </a:spcBef>
              <a:spcAft>
                <a:spcPts val="0"/>
              </a:spcAft>
              <a:buClr>
                <a:schemeClr val="lt1"/>
              </a:buClr>
              <a:buSzPts val="1400"/>
              <a:buChar char="•"/>
            </a:pPr>
            <a:r>
              <a:rPr lang="en-US" sz="1200">
                <a:latin typeface="Arial"/>
                <a:ea typeface="Arial"/>
                <a:cs typeface="Arial"/>
                <a:sym typeface="Arial"/>
              </a:rPr>
              <a:t>As Calling convention is </a:t>
            </a:r>
            <a:r>
              <a:rPr b="1" lang="en-US" sz="1200">
                <a:latin typeface="Arial"/>
                <a:ea typeface="Arial"/>
                <a:cs typeface="Arial"/>
                <a:sym typeface="Arial"/>
              </a:rPr>
              <a:t>Right to Left : </a:t>
            </a:r>
            <a:endParaRPr/>
          </a:p>
          <a:p>
            <a:pPr indent="-317500" lvl="1" marL="914400" rtl="0" algn="l">
              <a:lnSpc>
                <a:spcPct val="90000"/>
              </a:lnSpc>
              <a:spcBef>
                <a:spcPts val="400"/>
              </a:spcBef>
              <a:spcAft>
                <a:spcPts val="0"/>
              </a:spcAft>
              <a:buSzPts val="1400"/>
              <a:buAutoNum type="arabicPeriod"/>
            </a:pPr>
            <a:r>
              <a:rPr lang="en-US" sz="1200">
                <a:latin typeface="Arial"/>
                <a:ea typeface="Arial"/>
                <a:cs typeface="Arial"/>
                <a:sym typeface="Arial"/>
              </a:rPr>
              <a:t>X value is assigned to x++ ( Post Increment ), arg value = 1</a:t>
            </a:r>
            <a:endParaRPr/>
          </a:p>
          <a:p>
            <a:pPr indent="-317500" lvl="1" marL="914400" rtl="0" algn="l">
              <a:lnSpc>
                <a:spcPct val="90000"/>
              </a:lnSpc>
              <a:spcBef>
                <a:spcPts val="400"/>
              </a:spcBef>
              <a:spcAft>
                <a:spcPts val="0"/>
              </a:spcAft>
              <a:buSzPts val="1400"/>
              <a:buAutoNum type="arabicPeriod"/>
            </a:pPr>
            <a:r>
              <a:rPr lang="en-US" sz="1200">
                <a:latin typeface="Arial"/>
                <a:ea typeface="Arial"/>
                <a:cs typeface="Arial"/>
                <a:sym typeface="Arial"/>
              </a:rPr>
              <a:t>x++ increments the value of x, new value of x = 2</a:t>
            </a:r>
            <a:endParaRPr/>
          </a:p>
          <a:p>
            <a:pPr indent="-317500" lvl="1" marL="914400" rtl="0" algn="l">
              <a:lnSpc>
                <a:spcPct val="90000"/>
              </a:lnSpc>
              <a:spcBef>
                <a:spcPts val="400"/>
              </a:spcBef>
              <a:spcAft>
                <a:spcPts val="0"/>
              </a:spcAft>
              <a:buSzPts val="1400"/>
              <a:buAutoNum type="arabicPeriod"/>
            </a:pPr>
            <a:r>
              <a:rPr lang="en-US" sz="1200">
                <a:latin typeface="Arial"/>
                <a:ea typeface="Arial"/>
                <a:cs typeface="Arial"/>
                <a:sym typeface="Arial"/>
              </a:rPr>
              <a:t>++x due to pre increment new value of x = 3, arg value = 3</a:t>
            </a:r>
            <a:endParaRPr/>
          </a:p>
          <a:p>
            <a:pPr indent="-317500" lvl="1" marL="914400" rtl="0" algn="l">
              <a:lnSpc>
                <a:spcPct val="90000"/>
              </a:lnSpc>
              <a:spcBef>
                <a:spcPts val="400"/>
              </a:spcBef>
              <a:spcAft>
                <a:spcPts val="0"/>
              </a:spcAft>
              <a:buSzPts val="1400"/>
              <a:buAutoNum type="arabicPeriod"/>
            </a:pPr>
            <a:r>
              <a:rPr lang="en-US" sz="1200">
                <a:latin typeface="Arial"/>
                <a:ea typeface="Arial"/>
                <a:cs typeface="Arial"/>
                <a:sym typeface="Arial"/>
              </a:rPr>
              <a:t>Current X value = 3, arg value = 3</a:t>
            </a:r>
            <a:endParaRPr/>
          </a:p>
          <a:p>
            <a:pPr indent="-228600" lvl="0" marL="457200" rtl="0" algn="l">
              <a:lnSpc>
                <a:spcPct val="90000"/>
              </a:lnSpc>
              <a:spcBef>
                <a:spcPts val="800"/>
              </a:spcBef>
              <a:spcAft>
                <a:spcPts val="0"/>
              </a:spcAft>
              <a:buSzPts val="1400"/>
              <a:buNone/>
            </a:pPr>
            <a:r>
              <a:t/>
            </a:r>
            <a:endParaRPr b="1"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228600" lvl="0" marL="457200" rtl="0" algn="l">
              <a:lnSpc>
                <a:spcPct val="90000"/>
              </a:lnSpc>
              <a:spcBef>
                <a:spcPts val="800"/>
              </a:spcBef>
              <a:spcAft>
                <a:spcPts val="0"/>
              </a:spcAft>
              <a:buClr>
                <a:schemeClr val="lt1"/>
              </a:buClr>
              <a:buSzPts val="1400"/>
              <a:buNone/>
            </a:pPr>
            <a:r>
              <a:t/>
            </a:r>
            <a:endParaRPr sz="1200">
              <a:latin typeface="Arial"/>
              <a:ea typeface="Arial"/>
              <a:cs typeface="Arial"/>
              <a:sym typeface="Arial"/>
            </a:endParaRPr>
          </a:p>
          <a:p>
            <a:pPr indent="-317500" lvl="0" marL="457200" rtl="0" algn="l">
              <a:lnSpc>
                <a:spcPct val="90000"/>
              </a:lnSpc>
              <a:spcBef>
                <a:spcPts val="800"/>
              </a:spcBef>
              <a:spcAft>
                <a:spcPts val="0"/>
              </a:spcAft>
              <a:buSzPts val="1400"/>
              <a:buNone/>
            </a:pPr>
            <a:r>
              <a:t/>
            </a:r>
            <a:endParaRPr b="1" sz="1200">
              <a:latin typeface="Arial"/>
              <a:ea typeface="Arial"/>
              <a:cs typeface="Arial"/>
              <a:sym typeface="Arial"/>
            </a:endParaRPr>
          </a:p>
          <a:p>
            <a:pPr indent="-317500" lvl="0" marL="457200" rtl="0" algn="l">
              <a:lnSpc>
                <a:spcPct val="90000"/>
              </a:lnSpc>
              <a:spcBef>
                <a:spcPts val="800"/>
              </a:spcBef>
              <a:spcAft>
                <a:spcPts val="0"/>
              </a:spcAft>
              <a:buSzPts val="1400"/>
              <a:buNone/>
            </a:pPr>
            <a:r>
              <a:t/>
            </a:r>
            <a:endParaRPr b="1" sz="1200">
              <a:latin typeface="Arial"/>
              <a:ea typeface="Arial"/>
              <a:cs typeface="Arial"/>
              <a:sym typeface="Arial"/>
            </a:endParaRPr>
          </a:p>
          <a:p>
            <a:pPr indent="-317500" lvl="0" marL="457200" rtl="0" algn="l">
              <a:lnSpc>
                <a:spcPct val="90000"/>
              </a:lnSpc>
              <a:spcBef>
                <a:spcPts val="800"/>
              </a:spcBef>
              <a:spcAft>
                <a:spcPts val="0"/>
              </a:spcAft>
              <a:buSzPts val="1400"/>
              <a:buNone/>
            </a:pPr>
            <a:r>
              <a:t/>
            </a:r>
            <a:endParaRPr b="1" sz="1200">
              <a:latin typeface="Arial"/>
              <a:ea typeface="Arial"/>
              <a:cs typeface="Arial"/>
              <a:sym typeface="Arial"/>
            </a:endParaRPr>
          </a:p>
          <a:p>
            <a:pPr indent="0" lvl="0" marL="139700" rtl="0" algn="l">
              <a:lnSpc>
                <a:spcPct val="90000"/>
              </a:lnSpc>
              <a:spcBef>
                <a:spcPts val="800"/>
              </a:spcBef>
              <a:spcAft>
                <a:spcPts val="0"/>
              </a:spcAft>
              <a:buSzPts val="1400"/>
              <a:buNone/>
            </a:pPr>
            <a:r>
              <a:t/>
            </a:r>
            <a:endParaRPr b="1" sz="1200">
              <a:latin typeface="Arial"/>
              <a:ea typeface="Arial"/>
              <a:cs typeface="Arial"/>
              <a:sym typeface="Arial"/>
            </a:endParaRPr>
          </a:p>
        </p:txBody>
      </p:sp>
      <p:pic>
        <p:nvPicPr>
          <p:cNvPr id="131" name="Google Shape;131;p8"/>
          <p:cNvPicPr preferRelativeResize="0"/>
          <p:nvPr/>
        </p:nvPicPr>
        <p:blipFill rotWithShape="1">
          <a:blip r:embed="rId3">
            <a:alphaModFix/>
          </a:blip>
          <a:srcRect b="0" l="0" r="0" t="0"/>
          <a:stretch/>
        </p:blipFill>
        <p:spPr>
          <a:xfrm>
            <a:off x="5799802" y="717728"/>
            <a:ext cx="3222524" cy="1348303"/>
          </a:xfrm>
          <a:prstGeom prst="rect">
            <a:avLst/>
          </a:prstGeom>
          <a:noFill/>
          <a:ln>
            <a:noFill/>
          </a:ln>
        </p:spPr>
      </p:pic>
      <p:pic>
        <p:nvPicPr>
          <p:cNvPr id="132" name="Google Shape;132;p8"/>
          <p:cNvPicPr preferRelativeResize="0"/>
          <p:nvPr/>
        </p:nvPicPr>
        <p:blipFill rotWithShape="1">
          <a:blip r:embed="rId4">
            <a:alphaModFix/>
          </a:blip>
          <a:srcRect b="0" l="0" r="0" t="0"/>
          <a:stretch/>
        </p:blipFill>
        <p:spPr>
          <a:xfrm>
            <a:off x="3430841" y="3084908"/>
            <a:ext cx="5683660" cy="6236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9"/>
          <p:cNvSpPr txBox="1"/>
          <p:nvPr>
            <p:ph idx="1" type="body"/>
          </p:nvPr>
        </p:nvSpPr>
        <p:spPr>
          <a:xfrm>
            <a:off x="315247" y="770066"/>
            <a:ext cx="8504288" cy="4166738"/>
          </a:xfrm>
          <a:prstGeom prst="rect">
            <a:avLst/>
          </a:prstGeom>
          <a:noFill/>
          <a:ln>
            <a:noFill/>
          </a:ln>
        </p:spPr>
        <p:txBody>
          <a:bodyPr anchorCtr="0" anchor="t" bIns="34275" lIns="68575" spcFirstLastPara="1" rIns="68575" wrap="square" tIns="34275">
            <a:noAutofit/>
          </a:bodyPr>
          <a:lstStyle/>
          <a:p>
            <a:pPr indent="0" lvl="0" marL="139700" rtl="0" algn="l">
              <a:lnSpc>
                <a:spcPct val="90000"/>
              </a:lnSpc>
              <a:spcBef>
                <a:spcPts val="800"/>
              </a:spcBef>
              <a:spcAft>
                <a:spcPts val="0"/>
              </a:spcAft>
              <a:buSzPts val="1400"/>
              <a:buNone/>
            </a:pPr>
            <a:r>
              <a:rPr b="1" lang="en-US" sz="1400">
                <a:latin typeface="Arial"/>
                <a:ea typeface="Arial"/>
                <a:cs typeface="Arial"/>
                <a:sym typeface="Arial"/>
              </a:rPr>
              <a:t>Comment</a:t>
            </a:r>
            <a:endParaRPr/>
          </a:p>
          <a:p>
            <a:pPr indent="-317500" lvl="0" marL="457200" rtl="0" algn="l">
              <a:lnSpc>
                <a:spcPct val="90000"/>
              </a:lnSpc>
              <a:spcBef>
                <a:spcPts val="800"/>
              </a:spcBef>
              <a:spcAft>
                <a:spcPts val="0"/>
              </a:spcAft>
              <a:buClr>
                <a:schemeClr val="lt1"/>
              </a:buClr>
              <a:buSzPts val="1400"/>
              <a:buChar char="•"/>
            </a:pPr>
            <a:r>
              <a:rPr lang="en-US" sz="1200">
                <a:latin typeface="Arial"/>
                <a:ea typeface="Arial"/>
                <a:cs typeface="Arial"/>
                <a:sym typeface="Arial"/>
              </a:rPr>
              <a:t>A </a:t>
            </a:r>
            <a:r>
              <a:rPr b="1" lang="en-US" sz="1200">
                <a:latin typeface="Arial"/>
                <a:ea typeface="Arial"/>
                <a:cs typeface="Arial"/>
                <a:sym typeface="Arial"/>
              </a:rPr>
              <a:t>comment</a:t>
            </a:r>
            <a:r>
              <a:rPr lang="en-US" sz="1200">
                <a:latin typeface="Arial"/>
                <a:ea typeface="Arial"/>
                <a:cs typeface="Arial"/>
                <a:sym typeface="Arial"/>
              </a:rPr>
              <a:t> is an explanation or description of the source code of the program. </a:t>
            </a:r>
            <a:endParaRPr/>
          </a:p>
          <a:p>
            <a:pPr indent="-317500" lvl="0" marL="457200" rtl="0" algn="l">
              <a:lnSpc>
                <a:spcPct val="90000"/>
              </a:lnSpc>
              <a:spcBef>
                <a:spcPts val="800"/>
              </a:spcBef>
              <a:spcAft>
                <a:spcPts val="0"/>
              </a:spcAft>
              <a:buClr>
                <a:schemeClr val="lt1"/>
              </a:buClr>
              <a:buSzPts val="1400"/>
              <a:buChar char="•"/>
            </a:pPr>
            <a:r>
              <a:rPr lang="en-US" sz="1200">
                <a:latin typeface="Arial"/>
                <a:ea typeface="Arial"/>
                <a:cs typeface="Arial"/>
                <a:sym typeface="Arial"/>
              </a:rPr>
              <a:t>It helps a developer explain logic of the code and improves program readability.</a:t>
            </a:r>
            <a:endParaRPr>
              <a:latin typeface="Arial"/>
              <a:ea typeface="Arial"/>
              <a:cs typeface="Arial"/>
              <a:sym typeface="Arial"/>
            </a:endParaRPr>
          </a:p>
          <a:p>
            <a:pPr indent="-317500" lvl="0" marL="457200" rtl="0" algn="l">
              <a:lnSpc>
                <a:spcPct val="90000"/>
              </a:lnSpc>
              <a:spcBef>
                <a:spcPts val="800"/>
              </a:spcBef>
              <a:spcAft>
                <a:spcPts val="0"/>
              </a:spcAft>
              <a:buClr>
                <a:schemeClr val="lt1"/>
              </a:buClr>
              <a:buSzPts val="1400"/>
              <a:buChar char="•"/>
            </a:pPr>
            <a:r>
              <a:rPr lang="en-US" sz="1200">
                <a:latin typeface="Arial"/>
                <a:ea typeface="Arial"/>
                <a:cs typeface="Arial"/>
                <a:sym typeface="Arial"/>
              </a:rPr>
              <a:t>At run-time, a comment is ignored by the compiler.</a:t>
            </a:r>
            <a:endParaRPr>
              <a:latin typeface="Arial"/>
              <a:ea typeface="Arial"/>
              <a:cs typeface="Arial"/>
              <a:sym typeface="Arial"/>
            </a:endParaRPr>
          </a:p>
          <a:p>
            <a:pPr indent="-317500" lvl="0" marL="457200" rtl="0" algn="l">
              <a:lnSpc>
                <a:spcPct val="90000"/>
              </a:lnSpc>
              <a:spcBef>
                <a:spcPts val="800"/>
              </a:spcBef>
              <a:spcAft>
                <a:spcPts val="0"/>
              </a:spcAft>
              <a:buClr>
                <a:schemeClr val="lt1"/>
              </a:buClr>
              <a:buSzPts val="1400"/>
              <a:buChar char="•"/>
            </a:pPr>
            <a:r>
              <a:rPr lang="en-US" sz="1200">
                <a:latin typeface="Arial"/>
                <a:ea typeface="Arial"/>
                <a:cs typeface="Arial"/>
                <a:sym typeface="Arial"/>
              </a:rPr>
              <a:t>Types of Comments : There are two ways to add comments in C:</a:t>
            </a:r>
            <a:endParaRPr/>
          </a:p>
          <a:p>
            <a:pPr indent="-317500" lvl="1" marL="914400" rtl="0" algn="l">
              <a:lnSpc>
                <a:spcPct val="90000"/>
              </a:lnSpc>
              <a:spcBef>
                <a:spcPts val="400"/>
              </a:spcBef>
              <a:spcAft>
                <a:spcPts val="0"/>
              </a:spcAft>
              <a:buSzPts val="1400"/>
              <a:buChar char="•"/>
            </a:pPr>
            <a:r>
              <a:rPr b="1" lang="en-US" sz="1400">
                <a:latin typeface="Arial"/>
                <a:ea typeface="Arial"/>
                <a:cs typeface="Arial"/>
                <a:sym typeface="Arial"/>
              </a:rPr>
              <a:t>//</a:t>
            </a:r>
            <a:r>
              <a:rPr lang="en-US" sz="1200">
                <a:latin typeface="Arial"/>
                <a:ea typeface="Arial"/>
                <a:cs typeface="Arial"/>
                <a:sym typeface="Arial"/>
              </a:rPr>
              <a:t> - Single Line Comment</a:t>
            </a:r>
            <a:endParaRPr/>
          </a:p>
          <a:p>
            <a:pPr indent="-317500" lvl="1" marL="914400" rtl="0" algn="l">
              <a:lnSpc>
                <a:spcPct val="90000"/>
              </a:lnSpc>
              <a:spcBef>
                <a:spcPts val="400"/>
              </a:spcBef>
              <a:spcAft>
                <a:spcPts val="0"/>
              </a:spcAft>
              <a:buSzPts val="1400"/>
              <a:buChar char="•"/>
            </a:pPr>
            <a:r>
              <a:rPr b="1" lang="en-US" sz="1400">
                <a:latin typeface="Arial"/>
                <a:ea typeface="Arial"/>
                <a:cs typeface="Arial"/>
                <a:sym typeface="Arial"/>
              </a:rPr>
              <a:t>/*...*/</a:t>
            </a:r>
            <a:r>
              <a:rPr lang="en-US" sz="1200">
                <a:latin typeface="Arial"/>
                <a:ea typeface="Arial"/>
                <a:cs typeface="Arial"/>
                <a:sym typeface="Arial"/>
              </a:rPr>
              <a:t> - Multi-line Comment</a:t>
            </a:r>
            <a:endParaRPr/>
          </a:p>
          <a:p>
            <a:pPr indent="-317500" lvl="0" marL="457200" rtl="0" algn="l">
              <a:lnSpc>
                <a:spcPct val="90000"/>
              </a:lnSpc>
              <a:spcBef>
                <a:spcPts val="800"/>
              </a:spcBef>
              <a:spcAft>
                <a:spcPts val="0"/>
              </a:spcAft>
              <a:buSzPts val="1400"/>
              <a:buNone/>
            </a:pPr>
            <a:r>
              <a:rPr lang="en-US" sz="1200">
                <a:latin typeface="Arial"/>
                <a:ea typeface="Arial"/>
                <a:cs typeface="Arial"/>
                <a:sym typeface="Arial"/>
              </a:rPr>
              <a:t>Advantages of commenting on a program:</a:t>
            </a:r>
            <a:endParaRPr/>
          </a:p>
          <a:p>
            <a:pPr indent="-285750" lvl="0" marL="285750" rtl="0" algn="l">
              <a:lnSpc>
                <a:spcPct val="90000"/>
              </a:lnSpc>
              <a:spcBef>
                <a:spcPts val="800"/>
              </a:spcBef>
              <a:spcAft>
                <a:spcPts val="0"/>
              </a:spcAft>
              <a:buSzPts val="1400"/>
              <a:buChar char="•"/>
            </a:pPr>
            <a:r>
              <a:rPr lang="en-US" sz="1200">
                <a:latin typeface="Arial"/>
                <a:ea typeface="Arial"/>
                <a:cs typeface="Arial"/>
                <a:sym typeface="Arial"/>
              </a:rPr>
              <a:t>Using comments in a program, the program seems easy to read and maintain.</a:t>
            </a:r>
            <a:endParaRPr>
              <a:latin typeface="Arial"/>
              <a:ea typeface="Arial"/>
              <a:cs typeface="Arial"/>
              <a:sym typeface="Arial"/>
            </a:endParaRPr>
          </a:p>
          <a:p>
            <a:pPr indent="-285750" lvl="0" marL="285750" rtl="0" algn="l">
              <a:lnSpc>
                <a:spcPct val="90000"/>
              </a:lnSpc>
              <a:spcBef>
                <a:spcPts val="800"/>
              </a:spcBef>
              <a:spcAft>
                <a:spcPts val="0"/>
              </a:spcAft>
              <a:buSzPts val="1400"/>
              <a:buChar char="•"/>
            </a:pPr>
            <a:r>
              <a:rPr lang="en-US" sz="1200">
                <a:latin typeface="Arial"/>
                <a:ea typeface="Arial"/>
                <a:cs typeface="Arial"/>
                <a:sym typeface="Arial"/>
              </a:rPr>
              <a:t>By using comments to explain the program's working and logic made the program universally accepted as everyone finds it easy to use and understand.</a:t>
            </a:r>
            <a:endParaRPr>
              <a:latin typeface="Arial"/>
              <a:ea typeface="Arial"/>
              <a:cs typeface="Arial"/>
              <a:sym typeface="Arial"/>
            </a:endParaRPr>
          </a:p>
          <a:p>
            <a:pPr indent="-285750" lvl="0" marL="285750" rtl="0" algn="l">
              <a:lnSpc>
                <a:spcPct val="90000"/>
              </a:lnSpc>
              <a:spcBef>
                <a:spcPts val="800"/>
              </a:spcBef>
              <a:spcAft>
                <a:spcPts val="0"/>
              </a:spcAft>
              <a:buSzPts val="1400"/>
              <a:buChar char="•"/>
            </a:pPr>
            <a:r>
              <a:rPr lang="en-US" sz="1200">
                <a:latin typeface="Arial"/>
                <a:ea typeface="Arial"/>
                <a:cs typeface="Arial"/>
                <a:sym typeface="Arial"/>
              </a:rPr>
              <a:t>Using comments not only others but you can also understand your code after ages.</a:t>
            </a:r>
            <a:endParaRPr>
              <a:latin typeface="Arial"/>
              <a:ea typeface="Arial"/>
              <a:cs typeface="Arial"/>
              <a:sym typeface="Arial"/>
            </a:endParaRPr>
          </a:p>
          <a:p>
            <a:pPr indent="0" lvl="0" marL="0" rtl="0" algn="l">
              <a:lnSpc>
                <a:spcPct val="90000"/>
              </a:lnSpc>
              <a:spcBef>
                <a:spcPts val="800"/>
              </a:spcBef>
              <a:spcAft>
                <a:spcPts val="0"/>
              </a:spcAft>
              <a:buSzPts val="1400"/>
              <a:buNone/>
            </a:pPr>
            <a:br>
              <a:rPr lang="en-US"/>
            </a:br>
            <a:endParaRPr>
              <a:latin typeface="Arial"/>
              <a:ea typeface="Arial"/>
              <a:cs typeface="Arial"/>
              <a:sym typeface="Arial"/>
            </a:endParaRPr>
          </a:p>
        </p:txBody>
      </p:sp>
      <p:sp>
        <p:nvSpPr>
          <p:cNvPr id="138" name="Google Shape;138;p9"/>
          <p:cNvSpPr txBox="1"/>
          <p:nvPr/>
        </p:nvSpPr>
        <p:spPr>
          <a:xfrm>
            <a:off x="66368" y="34183"/>
            <a:ext cx="7886700" cy="800628"/>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lt1"/>
              </a:buClr>
              <a:buSzPts val="1400"/>
              <a:buFont typeface="Helvetica Neue"/>
              <a:buNone/>
            </a:pPr>
            <a:r>
              <a:rPr b="1" i="0" lang="en-US" sz="2400" u="none" cap="none" strike="noStrike">
                <a:solidFill>
                  <a:srgbClr val="000000"/>
                </a:solidFill>
                <a:latin typeface="Helvetica Neue"/>
                <a:ea typeface="Helvetica Neue"/>
                <a:cs typeface="Helvetica Neue"/>
                <a:sym typeface="Helvetica Neue"/>
              </a:rPr>
              <a:t>Key considerations while developing code </a:t>
            </a:r>
            <a:r>
              <a:rPr b="1" i="0" lang="en-US" sz="1600" u="none" cap="none" strike="noStrike">
                <a:solidFill>
                  <a:srgbClr val="000000"/>
                </a:solidFill>
                <a:latin typeface="Helvetica Neue"/>
                <a:ea typeface="Helvetica Neue"/>
                <a:cs typeface="Helvetica Neue"/>
                <a:sym typeface="Helvetica Neue"/>
              </a:rPr>
              <a:t>contd...</a:t>
            </a:r>
            <a:endParaRPr b="1" i="0" sz="1600" u="sng"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