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Gill San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PmZlt49Q/Ymgz3/mh7Rsu3Rd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670ADB-AF02-4B7B-A4D6-9B0F0311FCA5}">
  <a:tblStyle styleId="{F9670ADB-AF02-4B7B-A4D6-9B0F0311FC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1839C93-BB16-4920-80BE-B3AF1ACEE00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55" Type="http://schemas.openxmlformats.org/officeDocument/2006/relationships/font" Target="fonts/GillSans-regular.fntdata"/><Relationship Id="rId10" Type="http://schemas.openxmlformats.org/officeDocument/2006/relationships/slide" Target="slides/slide4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4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qemu.org/docs/master/system/target-arm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17585" y="755508"/>
            <a:ext cx="7957867" cy="1467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b="1" lang="en-US" sz="4000" u="none">
                <a:latin typeface="Arial"/>
                <a:ea typeface="Arial"/>
                <a:cs typeface="Arial"/>
                <a:sym typeface="Arial"/>
              </a:rPr>
              <a:t>System Programming using C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67519" y="227020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Chapter 1 : Building an Executable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120651" y="471399"/>
            <a:ext cx="5164414" cy="44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Consider the main.c that we compiled in previous section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will use  </a:t>
            </a:r>
            <a:r>
              <a:rPr b="1" lang="en-US" sz="1200"/>
              <a:t>arm-none-eabi-objdump</a:t>
            </a:r>
            <a:r>
              <a:rPr lang="en-US" sz="1200"/>
              <a:t> command to display information of object files.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5" y="1776694"/>
            <a:ext cx="3217652" cy="32506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0"/>
          <p:cNvGrpSpPr/>
          <p:nvPr/>
        </p:nvGrpSpPr>
        <p:grpSpPr>
          <a:xfrm>
            <a:off x="5281523" y="681569"/>
            <a:ext cx="3746020" cy="4370646"/>
            <a:chOff x="5281523" y="681569"/>
            <a:chExt cx="3746020" cy="4370646"/>
          </a:xfrm>
        </p:grpSpPr>
        <p:pic>
          <p:nvPicPr>
            <p:cNvPr id="154" name="Google Shape;15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1523" y="681569"/>
              <a:ext cx="3746020" cy="4370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0"/>
            <p:cNvSpPr txBox="1"/>
            <p:nvPr/>
          </p:nvSpPr>
          <p:spPr>
            <a:xfrm>
              <a:off x="7804701" y="4573242"/>
              <a:ext cx="9384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main.c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170" y="568446"/>
            <a:ext cx="4495867" cy="44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Consider the </a:t>
            </a:r>
            <a:r>
              <a:rPr b="1" lang="en-US" sz="1200"/>
              <a:t>startup.c</a:t>
            </a:r>
            <a:r>
              <a:rPr lang="en-US" sz="1200"/>
              <a:t> that we compiled in previous section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can also get the details of specific section in from object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vector table </a:t>
            </a:r>
            <a:r>
              <a:rPr b="1" lang="en-US" sz="1200"/>
              <a:t>contains the reset value of the stack pointer, and the start addresses, also called exception vectors, for all exception handlers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will study the </a:t>
            </a:r>
            <a:r>
              <a:rPr b="1" lang="en-US" sz="1200"/>
              <a:t>startup.c</a:t>
            </a:r>
            <a:r>
              <a:rPr lang="en-US" sz="1200"/>
              <a:t> file upcoming chapters.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grpSp>
        <p:nvGrpSpPr>
          <p:cNvPr id="162" name="Google Shape;162;p11"/>
          <p:cNvGrpSpPr/>
          <p:nvPr/>
        </p:nvGrpSpPr>
        <p:grpSpPr>
          <a:xfrm>
            <a:off x="558561" y="935743"/>
            <a:ext cx="8545142" cy="3932404"/>
            <a:chOff x="558561" y="935743"/>
            <a:chExt cx="8545142" cy="3932404"/>
          </a:xfrm>
        </p:grpSpPr>
        <p:grpSp>
          <p:nvGrpSpPr>
            <p:cNvPr id="163" name="Google Shape;163;p11"/>
            <p:cNvGrpSpPr/>
            <p:nvPr/>
          </p:nvGrpSpPr>
          <p:grpSpPr>
            <a:xfrm>
              <a:off x="558561" y="935743"/>
              <a:ext cx="8545142" cy="3932404"/>
              <a:chOff x="558561" y="935743"/>
              <a:chExt cx="8545142" cy="3932404"/>
            </a:xfrm>
          </p:grpSpPr>
          <p:grpSp>
            <p:nvGrpSpPr>
              <p:cNvPr id="164" name="Google Shape;164;p11"/>
              <p:cNvGrpSpPr/>
              <p:nvPr/>
            </p:nvGrpSpPr>
            <p:grpSpPr>
              <a:xfrm>
                <a:off x="558561" y="935743"/>
                <a:ext cx="8544463" cy="3932404"/>
                <a:chOff x="558561" y="773998"/>
                <a:chExt cx="8544463" cy="3932404"/>
              </a:xfrm>
            </p:grpSpPr>
            <p:pic>
              <p:nvPicPr>
                <p:cNvPr id="165" name="Google Shape;165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623759" y="773998"/>
                  <a:ext cx="4479265" cy="35200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6" name="Google Shape;166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8561" y="3240681"/>
                  <a:ext cx="5536001" cy="146572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rotWithShape="0" algn="tl">
                    <a:srgbClr val="000000">
                      <a:alpha val="69803"/>
                    </a:srgbClr>
                  </a:outerShdw>
                </a:effectLst>
              </p:spPr>
            </p:pic>
          </p:grpSp>
          <p:sp>
            <p:nvSpPr>
              <p:cNvPr id="167" name="Google Shape;167;p11"/>
              <p:cNvSpPr/>
              <p:nvPr/>
            </p:nvSpPr>
            <p:spPr>
              <a:xfrm>
                <a:off x="4650317" y="939224"/>
                <a:ext cx="4453386" cy="981254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606684" y="3602629"/>
                <a:ext cx="4895489" cy="1261612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1"/>
            <p:cNvSpPr txBox="1"/>
            <p:nvPr/>
          </p:nvSpPr>
          <p:spPr>
            <a:xfrm>
              <a:off x="7740003" y="4001742"/>
              <a:ext cx="9384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startup.c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170" y="568446"/>
            <a:ext cx="5164414" cy="44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Consider the </a:t>
            </a:r>
            <a:r>
              <a:rPr b="1" lang="en-US" sz="1200"/>
              <a:t>main.c</a:t>
            </a:r>
            <a:r>
              <a:rPr lang="en-US" sz="1200"/>
              <a:t> that we compiled in previous section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.rodata Section</a:t>
            </a:r>
            <a:r>
              <a:rPr lang="en-US" sz="1200"/>
              <a:t> 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Contains all the constant data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grpSp>
        <p:nvGrpSpPr>
          <p:cNvPr id="176" name="Google Shape;176;p12"/>
          <p:cNvGrpSpPr/>
          <p:nvPr/>
        </p:nvGrpSpPr>
        <p:grpSpPr>
          <a:xfrm>
            <a:off x="170372" y="1736613"/>
            <a:ext cx="8814039" cy="2921103"/>
            <a:chOff x="40976" y="2157151"/>
            <a:chExt cx="8814039" cy="2921103"/>
          </a:xfrm>
        </p:grpSpPr>
        <p:pic>
          <p:nvPicPr>
            <p:cNvPr id="177" name="Google Shape;17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976" y="2157151"/>
              <a:ext cx="5277210" cy="29211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" name="Google Shape;178;p12"/>
            <p:cNvGrpSpPr/>
            <p:nvPr/>
          </p:nvGrpSpPr>
          <p:grpSpPr>
            <a:xfrm>
              <a:off x="4369959" y="2635147"/>
              <a:ext cx="4485056" cy="1609271"/>
              <a:chOff x="4768930" y="758902"/>
              <a:chExt cx="4129217" cy="1296564"/>
            </a:xfrm>
          </p:grpSpPr>
          <p:pic>
            <p:nvPicPr>
              <p:cNvPr id="179" name="Google Shape;179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85504" y="758902"/>
                <a:ext cx="4112643" cy="12965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  <p:sp>
            <p:nvSpPr>
              <p:cNvPr id="180" name="Google Shape;180;p12"/>
              <p:cNvSpPr/>
              <p:nvPr/>
            </p:nvSpPr>
            <p:spPr>
              <a:xfrm>
                <a:off x="4768930" y="939224"/>
                <a:ext cx="4119113" cy="258792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2"/>
              <p:cNvSpPr/>
              <p:nvPr/>
            </p:nvSpPr>
            <p:spPr>
              <a:xfrm>
                <a:off x="4768930" y="1553856"/>
                <a:ext cx="4119113" cy="258792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77465" y="143501"/>
            <a:ext cx="7886700" cy="522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Linking Process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227598" y="867903"/>
            <a:ext cx="8769015" cy="3965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What is linker?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say “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compilation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” when referring to the process by which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source code is built into an executable file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 previous steps we compiled the C code: '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main.c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' &amp; 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startup.c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Both those compilation created the object files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main.o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startup.o.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Linking process  comes after the compilation. 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Whether we use an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IDE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GCC 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from the command line,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compilation and linking will happen together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as both are invoked with the same command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linker takes one or more object files, adds external libraries &amp; links it all into an executable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Each object file is likely to make reference to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that are hold in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other object files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resolving those dependencies is done by linker.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Linker scripts tell the linker how to do the job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Linker script defines microcontroller specific features like memory sections, memory map, stack location, and size.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37099" y="837825"/>
            <a:ext cx="9049752" cy="361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Anatomy of a Linker Script: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 linker script hold four things: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Memory layout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information of what and where the memory is available “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”, and “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” any specific memory available with the cpu (Eg : Core Coupled SRAM, Secondary SRAM etc.)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Section definitions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2" marL="1200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Defines which part of a program should go where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Data &amp; Code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Options: </a:t>
            </a:r>
            <a:endParaRPr/>
          </a:p>
          <a:p>
            <a:pPr indent="0" lvl="2" marL="1200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Commands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to specify architecture, entry point of application if needed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Symbols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 </a:t>
            </a:r>
            <a:endParaRPr/>
          </a:p>
          <a:p>
            <a:pPr indent="0" lvl="2" marL="1200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Variables to insert into the program at link time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>
            <p:ph type="title"/>
          </p:nvPr>
        </p:nvSpPr>
        <p:spPr>
          <a:xfrm>
            <a:off x="157412" y="374106"/>
            <a:ext cx="7886700" cy="522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Linker 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267703" y="123449"/>
            <a:ext cx="7886700" cy="51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97256" y="677403"/>
            <a:ext cx="4918909" cy="43863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allocate program space, the linker must know how much memory is available &amp; at what addresses that memory exists.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is defined in MEMORY definition in the linker script.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syntax for MEMORY :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name</a:t>
            </a:r>
            <a:r>
              <a:rPr lang="en-US" sz="1200"/>
              <a:t> : 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Is a name we want to use for the region. Names do not carry meaning, so we are free to use anything we want. 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Often “flash” &amp; “ram” as region names.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(attr) :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Are attributes for the region: 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writable (w), readable (r), or executable (x)</a:t>
            </a:r>
            <a:r>
              <a:rPr lang="en-US" sz="1200"/>
              <a:t>.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Flash </a:t>
            </a:r>
            <a:r>
              <a:rPr lang="en-US" sz="1200"/>
              <a:t>is (</a:t>
            </a:r>
            <a:r>
              <a:rPr b="1" lang="en-US" sz="1200"/>
              <a:t>rx</a:t>
            </a:r>
            <a:r>
              <a:rPr lang="en-US" sz="1200"/>
              <a:t>), 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RAM</a:t>
            </a:r>
            <a:r>
              <a:rPr lang="en-US" sz="1200"/>
              <a:t> is </a:t>
            </a:r>
            <a:r>
              <a:rPr b="1" lang="en-US" sz="1200"/>
              <a:t>rw. 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These attributes describe the properties of the memory, not set it.</a:t>
            </a:r>
            <a:endParaRPr/>
          </a:p>
          <a:p>
            <a:pPr indent="0" lvl="0" marL="596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origin :</a:t>
            </a:r>
            <a:endParaRPr/>
          </a:p>
          <a:p>
            <a:pPr indent="0" lvl="1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 Is the start address of the memory region.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len :</a:t>
            </a:r>
            <a:endParaRPr sz="1200"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Is the size of the memory region, in bytes.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196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1" marL="628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196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15"/>
          <p:cNvSpPr txBox="1"/>
          <p:nvPr/>
        </p:nvSpPr>
        <p:spPr>
          <a:xfrm>
            <a:off x="5083343" y="741948"/>
            <a:ext cx="3910262" cy="1015663"/>
          </a:xfrm>
          <a:prstGeom prst="rect">
            <a:avLst/>
          </a:prstGeom>
          <a:solidFill>
            <a:srgbClr val="A5A5A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b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{</a:t>
            </a:r>
            <a:b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name [(attr)] : ORIGIN = origin, LENGTH = len</a:t>
            </a:r>
            <a:b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…</a:t>
            </a:r>
            <a:b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15"/>
          <p:cNvGraphicFramePr/>
          <p:nvPr/>
        </p:nvGraphicFramePr>
        <p:xfrm>
          <a:off x="5644815" y="2025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{91839C93-BB16-4920-80BE-B3AF1ACEE006}</a:tableStyleId>
              </a:tblPr>
              <a:tblGrid>
                <a:gridCol w="737175"/>
                <a:gridCol w="1113000"/>
                <a:gridCol w="1082850"/>
              </a:tblGrid>
              <a:tr h="3409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STM32F100RBTx Memory Map</a:t>
                      </a:r>
                      <a:endParaRPr/>
                    </a:p>
                  </a:txBody>
                  <a:tcPr marT="95250" marB="95250" marR="95250" marL="95250" anchor="ctr"/>
                </a:tc>
                <a:tc hMerge="1"/>
                <a:tc hMerge="1"/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Memory</a:t>
                      </a:r>
                      <a:endParaRPr b="1" sz="1000" u="none" cap="none" strike="noStrike"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Start Address</a:t>
                      </a:r>
                      <a:endParaRPr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Size</a:t>
                      </a:r>
                      <a:endParaRPr b="1" sz="1000" u="none" cap="none" strike="noStrike"/>
                    </a:p>
                  </a:txBody>
                  <a:tcPr marT="95250" marB="95250" marR="95250" marL="95250" anchor="ctr"/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Flash</a:t>
                      </a:r>
                      <a:endParaRPr sz="1000" u="none" cap="none" strike="noStrike"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0x08000000</a:t>
                      </a:r>
                      <a:endParaRPr sz="1400" u="none" cap="none" strike="noStrike"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128 Kbytes</a:t>
                      </a:r>
                      <a:endParaRPr/>
                    </a:p>
                  </a:txBody>
                  <a:tcPr marT="95250" marB="95250" marR="95250" marL="95250" anchor="ctr"/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SRAM</a:t>
                      </a:r>
                      <a:endParaRPr sz="1000" u="none" cap="none" strike="noStrike"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0x20000000</a:t>
                      </a:r>
                      <a:endParaRPr sz="1400" u="none" cap="none" strike="noStrike"/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 Kbytes</a:t>
                      </a:r>
                      <a:endParaRPr/>
                    </a:p>
                  </a:txBody>
                  <a:tcPr marT="95250" marB="95250" marR="95250" marL="95250" anchor="ctr"/>
                </a:tc>
              </a:tr>
            </a:tbl>
          </a:graphicData>
        </a:graphic>
      </p:graphicFrame>
      <p:sp>
        <p:nvSpPr>
          <p:cNvPr id="202" name="Google Shape;202;p15"/>
          <p:cNvSpPr txBox="1"/>
          <p:nvPr/>
        </p:nvSpPr>
        <p:spPr>
          <a:xfrm>
            <a:off x="4892841" y="3779920"/>
            <a:ext cx="4160921" cy="1169551"/>
          </a:xfrm>
          <a:prstGeom prst="rect">
            <a:avLst/>
          </a:prstGeom>
          <a:solidFill>
            <a:srgbClr val="A5A5A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memory map gives us: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FLASH      (rx)  : ORIGIN = 0x08000000, LENGTH = 128K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SRAM      (rw) : ORIGIN = 0x20000000, LENGTH = 8K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398045" y="847851"/>
            <a:ext cx="8448172" cy="38950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Code &amp; data are bucketed into sections, which are contiguous blocks of memory.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name those sections as: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.text - code &amp; constants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.bss - uninitialized data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.stack - our stack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.data - initialized data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.text</a:t>
            </a:r>
            <a:r>
              <a:rPr lang="en-US" sz="1200"/>
              <a:t> </a:t>
            </a:r>
            <a:r>
              <a:rPr b="1" lang="en-US" sz="1200"/>
              <a:t>Section</a:t>
            </a:r>
            <a:r>
              <a:rPr lang="en-US" sz="1200"/>
              <a:t>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code segment, it usually called .text.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contains the executable code, which means it’s read-only and has a known size.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section goes in FLASH. The syntax is: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defines a section named .text &amp; adds it to the FLASH.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also need to tell the linker what to put in this section.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is done by listing all of the sections from input object files we want in .text.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287756" y="153528"/>
            <a:ext cx="7886700" cy="5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 Section Definitions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962892" y="2694977"/>
            <a:ext cx="1092869" cy="1384995"/>
          </a:xfrm>
          <a:prstGeom prst="rect">
            <a:avLst/>
          </a:prstGeom>
          <a:solidFill>
            <a:srgbClr val="A5A5A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SECTIONS</a:t>
            </a: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.text :</a:t>
            </a: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{</a:t>
            </a: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 } &gt;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b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3309838" y="516982"/>
            <a:ext cx="4756408" cy="1774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.text Section contd..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find the sections are in object file, we need to look at objdump. 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display summary contents of .text section .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Run the below command on both startup.o &amp; main.o: </a:t>
            </a:r>
            <a:endParaRPr b="1" sz="1200"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arm-none-eabi-objdump -hS  main.o</a:t>
            </a:r>
            <a:endParaRPr b="1"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arm-none-eabi-objdump -hS startup.o </a:t>
            </a:r>
            <a:endParaRPr b="1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147387" y="3133"/>
            <a:ext cx="7886700" cy="51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146983" y="522406"/>
            <a:ext cx="3135729" cy="4585575"/>
            <a:chOff x="146983" y="522406"/>
            <a:chExt cx="3023161" cy="4473007"/>
          </a:xfrm>
        </p:grpSpPr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/>
            </a:blip>
            <a:srcRect b="1901" l="-134" r="0" t="-60"/>
            <a:stretch/>
          </p:blipFill>
          <p:spPr>
            <a:xfrm>
              <a:off x="146983" y="522406"/>
              <a:ext cx="3023161" cy="4473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7"/>
            <p:cNvSpPr txBox="1"/>
            <p:nvPr/>
          </p:nvSpPr>
          <p:spPr>
            <a:xfrm>
              <a:off x="2225123" y="626165"/>
              <a:ext cx="7827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main.o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107282" y="516982"/>
            <a:ext cx="8929436" cy="39953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.text Section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 contd..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add all of our functions in the 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text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section in linker script, we use the syntax: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&lt;filename&gt;(&lt;section&gt;)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Filename :  The name of the input file whose symbols we want to include in the section.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Section :  The name of the input sections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want following sections from object files, we can use wildcard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to include from all input files: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.vector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- It contains functions we want to keep at the very start of our 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text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section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KEEP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will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instruct linker to keep specified section, even if no symbols inside it are referenced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 rodata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- segment for constant data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.=ALIGN(4); 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This means: insert padding bytes,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until current location becomes aligned on 4-byte boundary.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will talk about this concept in future chapters.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&gt;FLASH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means that sections are located in FLASH memory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Finally the .text section looks like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>
            <p:ph type="title"/>
          </p:nvPr>
        </p:nvSpPr>
        <p:spPr>
          <a:xfrm>
            <a:off x="147387" y="3133"/>
            <a:ext cx="7886700" cy="51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5583145" y="3531911"/>
            <a:ext cx="2376237" cy="1384995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.text 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KEEP(*(.vectors))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*(.text)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*(.rodata)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. = ALIGN(4);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} &gt; FLASH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107282" y="516982"/>
            <a:ext cx="8929436" cy="39953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.text Section</a:t>
            </a:r>
            <a:r>
              <a:rPr b="1" lang="en-US" sz="1200"/>
              <a:t> contd..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Highlighted sections goes into .text section in linker file.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/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147387" y="3133"/>
            <a:ext cx="7886700" cy="51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400214" y="1185244"/>
            <a:ext cx="8350383" cy="3862637"/>
            <a:chOff x="400214" y="1185244"/>
            <a:chExt cx="8350383" cy="3862637"/>
          </a:xfrm>
        </p:grpSpPr>
        <p:pic>
          <p:nvPicPr>
            <p:cNvPr id="233" name="Google Shape;233;p19"/>
            <p:cNvPicPr preferRelativeResize="0"/>
            <p:nvPr/>
          </p:nvPicPr>
          <p:blipFill rotWithShape="1">
            <a:blip r:embed="rId3">
              <a:alphaModFix/>
            </a:blip>
            <a:srcRect b="5978" l="0" r="134" t="0"/>
            <a:stretch/>
          </p:blipFill>
          <p:spPr>
            <a:xfrm>
              <a:off x="400214" y="1185244"/>
              <a:ext cx="8350383" cy="3862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9"/>
            <p:cNvSpPr/>
            <p:nvPr/>
          </p:nvSpPr>
          <p:spPr>
            <a:xfrm>
              <a:off x="548692" y="2011877"/>
              <a:ext cx="3925018" cy="30192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700154" y="2011877"/>
              <a:ext cx="3925018" cy="30192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700154" y="2755905"/>
              <a:ext cx="3925018" cy="30192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48691" y="2755905"/>
              <a:ext cx="3925018" cy="30192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32631" y="133665"/>
            <a:ext cx="7886700" cy="58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Contents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240461" y="722238"/>
            <a:ext cx="8641511" cy="42123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QEMU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Build Setup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Hello World! Bare metal application ARM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C Startup Code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Linking Process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Linker Script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Linking Hello World! Program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Map File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Object file, Symbol Table.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Map File Interpretation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600"/>
              <a:t>Building Libraries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Static Library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Dynamic Library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  <a:p>
            <a:pPr indent="-82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57150" y="884173"/>
            <a:ext cx="4759625" cy="388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.bss Section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unitialized data segment, also called as the BSS segment.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is the section where we put uninitialized static memory.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.</a:t>
            </a:r>
            <a:r>
              <a:rPr b="1" lang="en-US" sz="1200"/>
              <a:t>bss </a:t>
            </a:r>
            <a:r>
              <a:rPr lang="en-US" sz="1200"/>
              <a:t>must be reserved in the memory map, but there is nothing to load as all variables are </a:t>
            </a:r>
            <a:r>
              <a:rPr b="1" lang="en-US" sz="1200"/>
              <a:t>initialized to zero.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 .</a:t>
            </a:r>
            <a:r>
              <a:rPr b="1" lang="en-US" sz="1200"/>
              <a:t>bss </a:t>
            </a:r>
            <a:r>
              <a:rPr lang="en-US" sz="1200"/>
              <a:t>section also contain </a:t>
            </a:r>
            <a:r>
              <a:rPr b="1" lang="en-US" sz="1200"/>
              <a:t>*(COMMON)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is a special input section where the compiler place global uninitialized variables that go beyond scope of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permits the linker to merge multiple definitions into one symbol if they have same name.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specify that </a:t>
            </a:r>
            <a:r>
              <a:rPr b="1" lang="en-US" sz="1200"/>
              <a:t>this section is not loaded</a:t>
            </a:r>
            <a:r>
              <a:rPr lang="en-US" sz="1200"/>
              <a:t> with use of </a:t>
            </a:r>
            <a:r>
              <a:rPr b="1" lang="en-US" sz="1200"/>
              <a:t>NOLOAD </a:t>
            </a:r>
            <a:r>
              <a:rPr lang="en-US" sz="1200"/>
              <a:t>property.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147387" y="223712"/>
            <a:ext cx="7886700" cy="51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4722276" y="3460337"/>
            <a:ext cx="1985212" cy="1384995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.bss (NOLOAD):{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. = ALIGN(4);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*(.bss)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*(COMMON)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. = ALIGN(4);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&gt; SRAM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0"/>
          <p:cNvGrpSpPr/>
          <p:nvPr/>
        </p:nvGrpSpPr>
        <p:grpSpPr>
          <a:xfrm>
            <a:off x="4818767" y="916443"/>
            <a:ext cx="4273474" cy="2113698"/>
            <a:chOff x="4818767" y="916443"/>
            <a:chExt cx="4273474" cy="2113698"/>
          </a:xfrm>
        </p:grpSpPr>
        <p:pic>
          <p:nvPicPr>
            <p:cNvPr id="246" name="Google Shape;24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28636" y="916443"/>
              <a:ext cx="4263605" cy="2113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0"/>
            <p:cNvSpPr/>
            <p:nvPr/>
          </p:nvSpPr>
          <p:spPr>
            <a:xfrm>
              <a:off x="4818767" y="2324584"/>
              <a:ext cx="3213339" cy="668546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207545" y="123449"/>
            <a:ext cx="7886700" cy="452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-3007" y="527009"/>
            <a:ext cx="4669198" cy="46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.data Section: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 .data section hold static variables which have an initial value at start. 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 Since RAM isn’t persisted when power is off, those sections are loaded from flash.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At startup, the Reset_Handler() copies the data from Flash to RAM before the main function is called.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make this viable, every section in our linker script needs two addresses:</a:t>
            </a:r>
            <a:endParaRPr b="1" sz="1200"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i="1" lang="en-US" sz="1200"/>
              <a:t>Load</a:t>
            </a:r>
            <a:r>
              <a:rPr lang="en-US" sz="1200"/>
              <a:t> address (LMA): 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Is where our Programmer needs to place the section. LMA is the address </a:t>
            </a:r>
            <a:r>
              <a:rPr b="1" lang="en-US" sz="1200"/>
              <a:t>“at rest”</a:t>
            </a:r>
            <a:r>
              <a:rPr lang="en-US" sz="1200"/>
              <a:t> 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i="1" lang="en-US" sz="1200"/>
              <a:t>Virtual</a:t>
            </a:r>
            <a:r>
              <a:rPr lang="en-US" sz="1200"/>
              <a:t> address (VMA) : 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VMA the address during execution i.e. the device is on and the program is running.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21"/>
          <p:cNvSpPr txBox="1"/>
          <p:nvPr/>
        </p:nvSpPr>
        <p:spPr>
          <a:xfrm>
            <a:off x="146235" y="4143138"/>
            <a:ext cx="4381501" cy="861774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.data :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*(.data*);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&gt; ram AT &gt; rom  /* "&gt; ram" is the VMA, "&gt; rom" is the LMA */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5157689" y="3992743"/>
            <a:ext cx="2556712" cy="1015663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.data :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. = ALIGN(4);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*(.data);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. = ALIGN(4);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&gt; SRAM AT &gt; FLASH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21"/>
          <p:cNvGrpSpPr/>
          <p:nvPr/>
        </p:nvGrpSpPr>
        <p:grpSpPr>
          <a:xfrm>
            <a:off x="4662903" y="1415713"/>
            <a:ext cx="4450902" cy="1848403"/>
            <a:chOff x="4662903" y="1415713"/>
            <a:chExt cx="4450902" cy="1848403"/>
          </a:xfrm>
        </p:grpSpPr>
        <p:pic>
          <p:nvPicPr>
            <p:cNvPr id="257" name="Google Shape;25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6890" y="1415713"/>
              <a:ext cx="4446915" cy="1848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1"/>
            <p:cNvSpPr/>
            <p:nvPr/>
          </p:nvSpPr>
          <p:spPr>
            <a:xfrm>
              <a:off x="4662903" y="2982675"/>
              <a:ext cx="3213339" cy="278887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207545" y="123449"/>
            <a:ext cx="7886700" cy="452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978248" y="796584"/>
            <a:ext cx="6038641" cy="34523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.stack Section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Similar to </a:t>
            </a:r>
            <a:r>
              <a:rPr b="1" lang="en-US" sz="1200"/>
              <a:t>.bss</a:t>
            </a:r>
            <a:r>
              <a:rPr lang="en-US" sz="1200"/>
              <a:t> section we do same with .</a:t>
            </a:r>
            <a:r>
              <a:rPr b="1" lang="en-US" sz="1200"/>
              <a:t>stack </a:t>
            </a:r>
            <a:r>
              <a:rPr lang="en-US" sz="1200"/>
              <a:t>memory, since it is in </a:t>
            </a:r>
            <a:r>
              <a:rPr b="1" lang="en-US" sz="1200"/>
              <a:t>RAM i</a:t>
            </a:r>
            <a:r>
              <a:rPr lang="en-US" sz="1200"/>
              <a:t>t is</a:t>
            </a:r>
            <a:r>
              <a:rPr b="1" lang="en-US" sz="1200"/>
              <a:t> </a:t>
            </a:r>
            <a:r>
              <a:rPr lang="en-US" sz="1200"/>
              <a:t>not loaded.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stack does not hold symbols, we must explicitly reserve space for it by indicating the size.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65" name="Google Shape;265;p22"/>
          <p:cNvSpPr txBox="1"/>
          <p:nvPr/>
        </p:nvSpPr>
        <p:spPr>
          <a:xfrm>
            <a:off x="2779183" y="2676079"/>
            <a:ext cx="2556712" cy="1200329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STACK_SIZE = 0x1F40; /* 8kB */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.stack (NOLOAD) 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. = . + STACK_SIZE;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&gt; SRAM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186523" y="626743"/>
            <a:ext cx="5861540" cy="42560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Variables: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make section addresses available to code, the linker is able to create symbols &amp; add them to the program.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syntax is similar to C assignment: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symbol = expression;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need: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_etext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- end of code in .text section in FLASH.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_sram_sdata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- start of .data section in RAM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_sram_edata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                  - end of .data section in RAM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_sram_sbss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  - start of .bss section in RAM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_sram_ebss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  - end of .bss section in RAM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_sram_stacktop     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top of stack.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_flash_sdata           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- Return the absolute LMA of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.data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section.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They are straight forward: we can assign symbols to the value of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location counter (.)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at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start and at the end of each section definition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Final Linker Script: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Linker script is now ready. 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You can find the linker script inside: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"linker.ld".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>
            <p:ph type="title"/>
          </p:nvPr>
        </p:nvSpPr>
        <p:spPr>
          <a:xfrm>
            <a:off x="-3008" y="83344"/>
            <a:ext cx="7886700" cy="452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Linker Script : Memory Layout</a:t>
            </a:r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759" y="716860"/>
            <a:ext cx="2984302" cy="436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2721" y="137773"/>
            <a:ext cx="7886700" cy="5497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400" u="none"/>
              <a:t>Build The Code - Linking</a:t>
            </a:r>
            <a:endParaRPr sz="2400" u="none"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29721" y="552790"/>
            <a:ext cx="8938985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Now that we have all the files for  building &amp; emulating the first Bear Metal App -&gt; 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main.c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: main application program,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startup.c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: Startup File &amp; 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linker.ld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  Linker File 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already have compiled objects for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main.o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startup.o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Run the command to create system.elf &amp; system.bin binary image which we can use with QEMU emulator for ARM core.</a:t>
            </a:r>
            <a:endParaRPr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arm-none-eabi-ld -T linker.ld -o startup.elf startup.o main.o</a:t>
            </a:r>
            <a:endParaRPr b="1"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arm-none-eabi-objcopy -O binary startup.elf system.bin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run my program in the emulator, the command is: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qemu-system-arm -M stm32vldiscovery --cpu cortex-m3 -d unimp,guest_errors -kernel system.bin -serial stdio</a:t>
            </a:r>
            <a:endParaRPr b="1"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UART1</a:t>
            </a:r>
            <a:r>
              <a:rPr lang="en-US" sz="1200"/>
              <a:t> particularly can be used as a terminal when using the </a:t>
            </a:r>
            <a:r>
              <a:rPr b="1" lang="en-US" sz="1200"/>
              <a:t>-nographic </a:t>
            </a:r>
            <a:r>
              <a:rPr lang="en-US" sz="1200"/>
              <a:t>or “</a:t>
            </a:r>
            <a:r>
              <a:rPr b="1" lang="en-US" sz="1200"/>
              <a:t>-serial stdio</a:t>
            </a:r>
            <a:r>
              <a:rPr lang="en-US" sz="1200"/>
              <a:t>” options with QEMU.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 </a:t>
            </a:r>
            <a:r>
              <a:rPr b="1" lang="en-US" sz="1200"/>
              <a:t>-M</a:t>
            </a:r>
            <a:r>
              <a:rPr lang="en-US" sz="1200"/>
              <a:t> option specifies the </a:t>
            </a:r>
            <a:r>
              <a:rPr b="1" lang="en-US" sz="1200"/>
              <a:t>emulated system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825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82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93" y="2122658"/>
            <a:ext cx="6020395" cy="133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File- Symbol Table</a:t>
            </a:r>
            <a:endParaRPr/>
          </a:p>
        </p:txBody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120651" y="568446"/>
            <a:ext cx="8884556" cy="44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 previous section we saw object file (</a:t>
            </a:r>
            <a:r>
              <a:rPr b="1" lang="en-US" sz="1200"/>
              <a:t>main.o &amp; startup.o</a:t>
            </a:r>
            <a:r>
              <a:rPr lang="en-US" sz="1200"/>
              <a:t>) is the real output from the </a:t>
            </a:r>
            <a:r>
              <a:rPr b="1" lang="en-US" sz="1200"/>
              <a:t>compilation phase.</a:t>
            </a:r>
            <a:r>
              <a:rPr lang="en-US" sz="1200"/>
              <a:t>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It's mostly machine code, also contains metadata about the </a:t>
            </a:r>
            <a:r>
              <a:rPr b="1" lang="en-US" sz="1200"/>
              <a:t>addresses </a:t>
            </a:r>
            <a:r>
              <a:rPr lang="en-US" sz="1200"/>
              <a:t>of its </a:t>
            </a:r>
            <a:r>
              <a:rPr b="1" lang="en-US" sz="1200"/>
              <a:t>functions  &amp; variables</a:t>
            </a:r>
            <a:r>
              <a:rPr lang="en-US" sz="1200"/>
              <a:t> these are termed as </a:t>
            </a:r>
            <a:r>
              <a:rPr b="1" lang="en-US" sz="1200"/>
              <a:t>Symbols </a:t>
            </a:r>
            <a:r>
              <a:rPr lang="en-US" sz="1200"/>
              <a:t>in an data structure called a </a:t>
            </a:r>
            <a:r>
              <a:rPr b="1" lang="en-US" sz="1200"/>
              <a:t>symbol table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 The addresses may not be the final address of the symbol in the final executable.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 know the symbols our object files main.o &amp; startup.o contain we can use </a:t>
            </a:r>
            <a:r>
              <a:rPr b="1" lang="en-US" sz="1200"/>
              <a:t>arm-none-eabi-nm</a:t>
            </a:r>
            <a:r>
              <a:rPr lang="en-US" sz="1200"/>
              <a:t> command </a:t>
            </a:r>
            <a:r>
              <a:rPr b="1"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arm-none-eabi-nm </a:t>
            </a:r>
            <a:r>
              <a:rPr lang="en-US" sz="1200"/>
              <a:t>- prints the symbol table for a given object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Just run following commands in terminal: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arm-none-eabi-nm –n main.o </a:t>
            </a:r>
            <a:endParaRPr b="1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arm-none-eabi-nm –n startup.o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output is a list (separated by space) of </a:t>
            </a:r>
            <a:r>
              <a:rPr b="1" lang="en-US" sz="1200"/>
              <a:t>address</a:t>
            </a:r>
            <a:r>
              <a:rPr lang="en-US" sz="1200"/>
              <a:t>, </a:t>
            </a:r>
            <a:r>
              <a:rPr b="1" lang="en-US" sz="1200"/>
              <a:t>type</a:t>
            </a:r>
            <a:r>
              <a:rPr lang="en-US" sz="1200"/>
              <a:t>, and </a:t>
            </a:r>
            <a:r>
              <a:rPr b="1" lang="en-US" sz="1200"/>
              <a:t>symbol name.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Address</a:t>
            </a:r>
            <a:r>
              <a:rPr lang="en-US" sz="1200"/>
              <a:t>: are placeholders in object files, and final in executables.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Name</a:t>
            </a:r>
            <a:r>
              <a:rPr lang="en-US" sz="1200"/>
              <a:t>: name of function or variable.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Type: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If </a:t>
            </a:r>
            <a:r>
              <a:rPr b="1" lang="en-US" sz="1200"/>
              <a:t>lowercase</a:t>
            </a:r>
            <a:r>
              <a:rPr lang="en-US" sz="1200"/>
              <a:t>, the symbol is usually </a:t>
            </a:r>
            <a:r>
              <a:rPr b="1" lang="en-US" sz="1200"/>
              <a:t>local.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If </a:t>
            </a:r>
            <a:r>
              <a:rPr b="1" lang="en-US" sz="1200"/>
              <a:t>uppercase</a:t>
            </a:r>
            <a:r>
              <a:rPr lang="en-US" sz="1200"/>
              <a:t>, the symbol is global (</a:t>
            </a:r>
            <a:r>
              <a:rPr b="1" lang="en-US" sz="1200"/>
              <a:t>external</a:t>
            </a:r>
            <a:r>
              <a:rPr lang="en-US" sz="1200"/>
              <a:t>).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"t"</a:t>
            </a:r>
            <a:r>
              <a:rPr lang="en-US" sz="1200"/>
              <a:t> The symbol is in the .text section, </a:t>
            </a:r>
            <a:r>
              <a:rPr b="1" lang="en-US" sz="1200"/>
              <a:t>"U"</a:t>
            </a:r>
            <a:r>
              <a:rPr lang="en-US" sz="1200"/>
              <a:t> The symbol is undefined, </a:t>
            </a:r>
            <a:r>
              <a:rPr b="1" lang="en-US" sz="1200"/>
              <a:t>"D"</a:t>
            </a:r>
            <a:r>
              <a:rPr lang="en-US" sz="1200"/>
              <a:t> The symbol is in the initialized data section,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"W"</a:t>
            </a:r>
            <a:r>
              <a:rPr lang="en-US" sz="1200"/>
              <a:t> The symbol is a weak symbol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837" y="2005172"/>
            <a:ext cx="3626427" cy="23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File- Symbol Table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74566" y="1118379"/>
            <a:ext cx="8787509" cy="3418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understand the “relocatable file”, look at the difference between the symbol tables of a relocatable object file and an executable object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relocatable object file has symbols associated with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00000000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address.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executable object file has symbols associated with real addresses.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compiler and assembler generate  relocatable object file, the data start at address 0.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linker then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relocates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these sections by associating each with a location with in memory (FLASH &amp; RAM).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address starts from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0x08000000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address starts from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0x20000000.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File- Symbol Table</a:t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66" y="687467"/>
            <a:ext cx="8555247" cy="333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-839" l="0" r="26582" t="0"/>
          <a:stretch/>
        </p:blipFill>
        <p:spPr>
          <a:xfrm>
            <a:off x="2522059" y="3466293"/>
            <a:ext cx="2118056" cy="14781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140110" y="126360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Map File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278376" y="806937"/>
            <a:ext cx="8725514" cy="4120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map file provides important information that helps in understand and optimize memory.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is symbol table for whole program.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  map file provides information about the linker / Locate process, including the following: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Where object files are mapped into memory.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How common symbols are allocated.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All archive members included in the link, with a mention of the symbol which caused the archive member to be brought in.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values assigned to symbols.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How to generate MAP file run the command: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arm-none-eabi-ld -Map output.map -T linker.ld -o startup.elf startup.o main.o 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-Map </a:t>
            </a:r>
            <a:r>
              <a:rPr lang="en-US" sz="1200"/>
              <a:t>= </a:t>
            </a:r>
            <a:r>
              <a:rPr i="1" lang="en-US" sz="1200"/>
              <a:t>mapfile </a:t>
            </a:r>
            <a:r>
              <a:rPr lang="en-US" sz="1200"/>
              <a:t>Print a link map to the file </a:t>
            </a:r>
            <a:r>
              <a:rPr b="1" lang="en-US" sz="1200"/>
              <a:t>output.map</a:t>
            </a:r>
            <a:r>
              <a:rPr lang="en-US" sz="1200"/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will generate the file "</a:t>
            </a:r>
            <a:r>
              <a:rPr b="1" lang="en-US" sz="1200"/>
              <a:t>output.map</a:t>
            </a:r>
            <a:r>
              <a:rPr lang="en-US" sz="1200"/>
              <a:t>".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Sections in map file: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Memory configuration: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information in the map file are the </a:t>
            </a:r>
            <a:r>
              <a:rPr b="1" lang="en-US" sz="1400"/>
              <a:t>actual memory regions</a:t>
            </a:r>
            <a:r>
              <a:rPr lang="en-US" sz="1400"/>
              <a:t>, along with </a:t>
            </a:r>
            <a:r>
              <a:rPr b="1" lang="en-US" sz="1400"/>
              <a:t>location</a:t>
            </a:r>
            <a:r>
              <a:rPr lang="en-US" sz="1400"/>
              <a:t>, </a:t>
            </a:r>
            <a:r>
              <a:rPr b="1" lang="en-US" sz="1400"/>
              <a:t>size</a:t>
            </a:r>
            <a:r>
              <a:rPr lang="en-US" sz="1400"/>
              <a:t> and </a:t>
            </a:r>
            <a:r>
              <a:rPr b="1" lang="en-US" sz="1400"/>
              <a:t>access rights</a:t>
            </a:r>
            <a:r>
              <a:rPr lang="en-US" sz="1400"/>
              <a:t> granted to those regions: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br>
              <a:rPr lang="en-US"/>
            </a:b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426" y="3257713"/>
            <a:ext cx="3779043" cy="83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19495" y="169935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Map File </a:t>
            </a:r>
            <a:r>
              <a:rPr b="1" lang="en-US" sz="2400" u="none"/>
              <a:t>contd..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119497" y="569622"/>
            <a:ext cx="4395353" cy="44786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Linker script and memory map 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It gives information about symbols in program.</a:t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 In our file it indicates the text area size and its content.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The interrupt vectors (under the section .</a:t>
            </a:r>
            <a:r>
              <a:rPr b="1" lang="en-US" sz="1400"/>
              <a:t>vectors</a:t>
            </a:r>
            <a:r>
              <a:rPr lang="en-US" sz="1400"/>
              <a:t>) are present at the beginning of the executable, defined in </a:t>
            </a:r>
            <a:r>
              <a:rPr b="1" lang="en-US" sz="1400"/>
              <a:t>startup.c.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These lines give us the address &amp; size of each function. </a:t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 The address of </a:t>
            </a:r>
            <a:r>
              <a:rPr b="1" lang="en-US" sz="1400"/>
              <a:t>_exceptions </a:t>
            </a:r>
            <a:r>
              <a:rPr lang="en-US" sz="1400"/>
              <a:t>defined under</a:t>
            </a:r>
            <a:r>
              <a:rPr b="1" lang="en-US" sz="1400"/>
              <a:t> .vector </a:t>
            </a:r>
            <a:r>
              <a:rPr lang="en-US" sz="1400"/>
              <a:t>section</a:t>
            </a:r>
            <a:r>
              <a:rPr b="1" lang="en-US" sz="1400"/>
              <a:t> </a:t>
            </a:r>
            <a:r>
              <a:rPr lang="en-US" sz="1400"/>
              <a:t> </a:t>
            </a:r>
            <a:r>
              <a:rPr b="1" lang="en-US" sz="1400"/>
              <a:t>0x0000000008000000</a:t>
            </a:r>
            <a:r>
              <a:rPr lang="en-US" sz="1400"/>
              <a:t>, coming from </a:t>
            </a:r>
            <a:r>
              <a:rPr b="1" lang="en-US" sz="1400"/>
              <a:t>startup.o</a:t>
            </a:r>
            <a:r>
              <a:rPr lang="en-US" sz="1400"/>
              <a:t>  which has a size of </a:t>
            </a:r>
            <a:r>
              <a:rPr b="1" lang="en-US" sz="1400"/>
              <a:t>0x120 bytes</a:t>
            </a:r>
            <a:r>
              <a:rPr lang="en-US" sz="1400"/>
              <a:t> in the </a:t>
            </a:r>
            <a:r>
              <a:rPr b="1" lang="en-US" sz="1400"/>
              <a:t>.text </a:t>
            </a:r>
            <a:r>
              <a:rPr lang="en-US" sz="1400"/>
              <a:t>area.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The size is 0x120 bytes because _exceptions is an array of </a:t>
            </a:r>
            <a:r>
              <a:rPr b="1" lang="en-US" sz="1400"/>
              <a:t>void * (size = 4byte) </a:t>
            </a:r>
            <a:r>
              <a:rPr lang="en-US" sz="1400"/>
              <a:t>with </a:t>
            </a:r>
            <a:r>
              <a:rPr b="1" lang="en-US" sz="1400"/>
              <a:t>72</a:t>
            </a:r>
            <a:r>
              <a:rPr lang="en-US" sz="1400"/>
              <a:t> elements</a:t>
            </a:r>
            <a:r>
              <a:rPr b="1" lang="en-US" sz="1400"/>
              <a:t>. </a:t>
            </a:r>
            <a:r>
              <a:rPr lang="en-US" sz="1400"/>
              <a:t>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In this way, we can locate each function used in the program.</a:t>
            </a:r>
            <a:endParaRPr/>
          </a:p>
        </p:txBody>
      </p:sp>
      <p:grpSp>
        <p:nvGrpSpPr>
          <p:cNvPr id="313" name="Google Shape;313;p29"/>
          <p:cNvGrpSpPr/>
          <p:nvPr/>
        </p:nvGrpSpPr>
        <p:grpSpPr>
          <a:xfrm>
            <a:off x="5030986" y="742987"/>
            <a:ext cx="4055864" cy="2934220"/>
            <a:chOff x="4379119" y="1430573"/>
            <a:chExt cx="4439840" cy="3318196"/>
          </a:xfrm>
        </p:grpSpPr>
        <p:pic>
          <p:nvPicPr>
            <p:cNvPr id="314" name="Google Shape;31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9119" y="1430573"/>
              <a:ext cx="4439840" cy="3318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9"/>
            <p:cNvSpPr/>
            <p:nvPr/>
          </p:nvSpPr>
          <p:spPr>
            <a:xfrm>
              <a:off x="4459658" y="2145429"/>
              <a:ext cx="3908322" cy="61701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517" y="4520620"/>
            <a:ext cx="5448895" cy="54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68877" y="97199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QEMU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7542" y="745372"/>
            <a:ext cx="8855318" cy="40946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module is designed with 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QEMU</a:t>
            </a:r>
            <a:r>
              <a:rPr lang="en-US" sz="1200"/>
              <a:t> emulator as the prime development environment.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An </a:t>
            </a:r>
            <a:r>
              <a:rPr b="1" lang="en-US" sz="1200"/>
              <a:t>emulator</a:t>
            </a:r>
            <a:r>
              <a:rPr lang="en-US" sz="1200"/>
              <a:t> is a computer program or hardware equipment that can simulate/imitate one computer system by using another system.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QEMU can be used to emulate an ARM machine, it is a powerful virtualization &amp; emulation tool that works with a variety of architectures.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code that is written can boot on the real ARM device.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Why QEMU?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We don’t have to do software flashing / download process.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No additional hardware is required.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We have tools to inspect the state of the emulated hardware.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module uses the </a:t>
            </a:r>
            <a:r>
              <a:rPr b="1" lang="en-US" sz="1200"/>
              <a:t>Ubuntu </a:t>
            </a:r>
            <a:r>
              <a:rPr lang="en-US" sz="1200"/>
              <a:t>based system for development. But QEMU supports wide range of systems.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QEMU emulator have support for </a:t>
            </a:r>
            <a:r>
              <a:rPr b="1" lang="en-US" sz="1200"/>
              <a:t>STMicroelectronics </a:t>
            </a:r>
            <a:r>
              <a:rPr lang="en-US" sz="1200"/>
              <a:t>platform, that contains </a:t>
            </a:r>
            <a:r>
              <a:rPr b="1" lang="en-US" sz="1200"/>
              <a:t>STM32F100RBTx Microcontroller</a:t>
            </a:r>
            <a:r>
              <a:rPr lang="en-US" sz="1200"/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will write and debug bare metal ARM software for STM32F100RBTx Microcontroller in our example code to understand the module.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99495" y="779861"/>
            <a:ext cx="4190385" cy="39086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Initialized variables have to be kept in Flash but they emerge in RAM in the map file, as they are copied into RAM in .data section before entering the main().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Symbols </a:t>
            </a:r>
            <a:r>
              <a:rPr b="1" lang="en-US" sz="1200"/>
              <a:t>_sram_sdata</a:t>
            </a:r>
            <a:r>
              <a:rPr lang="en-US" sz="1200"/>
              <a:t>  &amp; </a:t>
            </a:r>
            <a:r>
              <a:rPr b="1" lang="en-US" sz="1200"/>
              <a:t>_sram_edata</a:t>
            </a:r>
            <a:r>
              <a:rPr lang="en-US" sz="1200"/>
              <a:t> keep track of the </a:t>
            </a:r>
            <a:r>
              <a:rPr b="1" lang="en-US" sz="1200"/>
              <a:t>area used in</a:t>
            </a:r>
            <a:r>
              <a:rPr lang="en-US" sz="1200"/>
              <a:t> </a:t>
            </a:r>
            <a:r>
              <a:rPr b="1" lang="en-US" sz="1200"/>
              <a:t>RAM </a:t>
            </a:r>
            <a:r>
              <a:rPr lang="en-US" sz="1200"/>
              <a:t>to keep initialized variables.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These values are stored in </a:t>
            </a:r>
            <a:r>
              <a:rPr b="1" lang="en-US" sz="1200"/>
              <a:t>Flash</a:t>
            </a:r>
            <a:r>
              <a:rPr lang="en-US" sz="1200"/>
              <a:t> starting at </a:t>
            </a:r>
            <a:r>
              <a:rPr b="1" lang="en-US" sz="1200"/>
              <a:t>load address 0x00000000080001c4.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Similar way</a:t>
            </a:r>
            <a:r>
              <a:rPr b="1" lang="en-US" sz="1200"/>
              <a:t>  .bss</a:t>
            </a:r>
            <a:r>
              <a:rPr lang="en-US" sz="1200"/>
              <a:t> section &amp; </a:t>
            </a:r>
            <a:r>
              <a:rPr b="1" lang="en-US" sz="1200"/>
              <a:t>.stack </a:t>
            </a:r>
            <a:r>
              <a:rPr lang="en-US" sz="1200"/>
              <a:t>are defined in the map file. </a:t>
            </a:r>
            <a:r>
              <a:rPr b="1" lang="en-US" sz="1200"/>
              <a:t> </a:t>
            </a:r>
            <a:r>
              <a:rPr lang="en-US" sz="1200"/>
              <a:t>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.rodata </a:t>
            </a:r>
            <a:r>
              <a:rPr lang="en-US" sz="1200"/>
              <a:t>all the constant variables goes in this section.</a:t>
            </a:r>
            <a:endParaRPr/>
          </a:p>
        </p:txBody>
      </p:sp>
      <p:sp>
        <p:nvSpPr>
          <p:cNvPr id="322" name="Google Shape;322;p30"/>
          <p:cNvSpPr txBox="1"/>
          <p:nvPr>
            <p:ph type="title"/>
          </p:nvPr>
        </p:nvSpPr>
        <p:spPr>
          <a:xfrm>
            <a:off x="147148" y="105411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Map File </a:t>
            </a:r>
            <a:r>
              <a:rPr b="1" lang="en-US" sz="2400" u="none"/>
              <a:t>contd..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822" y="768073"/>
            <a:ext cx="4788097" cy="3080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146447" y="3603076"/>
            <a:ext cx="7208043" cy="1379221"/>
            <a:chOff x="414338" y="3674514"/>
            <a:chExt cx="7208043" cy="1379221"/>
          </a:xfrm>
        </p:grpSpPr>
        <p:grpSp>
          <p:nvGrpSpPr>
            <p:cNvPr id="325" name="Google Shape;325;p30"/>
            <p:cNvGrpSpPr/>
            <p:nvPr/>
          </p:nvGrpSpPr>
          <p:grpSpPr>
            <a:xfrm>
              <a:off x="414338" y="3674514"/>
              <a:ext cx="7208043" cy="1379221"/>
              <a:chOff x="57151" y="3504850"/>
              <a:chExt cx="7208043" cy="1379221"/>
            </a:xfrm>
          </p:grpSpPr>
          <p:pic>
            <p:nvPicPr>
              <p:cNvPr id="326" name="Google Shape;326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151" y="3504850"/>
                <a:ext cx="3055739" cy="9287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61073" y="3884884"/>
                <a:ext cx="4404121" cy="99918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28" name="Google Shape;328;p30"/>
            <p:cNvSpPr txBox="1"/>
            <p:nvPr/>
          </p:nvSpPr>
          <p:spPr>
            <a:xfrm>
              <a:off x="2061864" y="3960316"/>
              <a:ext cx="927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Main.c</a:t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54846" y="692444"/>
            <a:ext cx="8632042" cy="4299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Cross compile and execute: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Multiple source files, header files, communication between files, Cross compile and execute program on external target.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Compiler options towards optimization (both space and speed)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Consider Dir: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Module3_SystemProgramming_Using_C/Chapter1_Building_an_Executable/Assignment1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startup.c 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Startup File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linker.ld 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Linker script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STM32F100RB_defs.h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STM32F100RB Memory Map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Led.c &amp; Led.h 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Nested Vector Interrupt Controller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serial_print.c/.h  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Routines for serial communication.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uart_drv.c &amp; uart_drv.h -: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Uart Driver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std_lib.c std_lib.h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:- Std lib functions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Main.c -: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Main code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1"/>
          <p:cNvSpPr txBox="1"/>
          <p:nvPr>
            <p:ph type="title"/>
          </p:nvPr>
        </p:nvSpPr>
        <p:spPr>
          <a:xfrm>
            <a:off x="147148" y="105411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574" y="2140149"/>
            <a:ext cx="2676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269159" y="692444"/>
            <a:ext cx="8632042" cy="4299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Makefile -: 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To build code and Run the application in QEMU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CFLAGS :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You can change the optimizations &amp; add GCC flags to the CFLAGS 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Read the comments provided below to enable GCC flags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147148" y="105411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pic>
        <p:nvPicPr>
          <p:cNvPr id="342" name="Google Shape;3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18" y="1563767"/>
            <a:ext cx="6091989" cy="149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269159" y="692444"/>
            <a:ext cx="8632042" cy="4299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Makefile -: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previous sections we saw commands to compile the code and then linking procecss.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But in big project it is now good idea to compile each file individually</a:t>
            </a:r>
            <a:endParaRPr/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So we can use Makefile to</a:t>
            </a:r>
            <a:r>
              <a:rPr lang="en-US" sz="1200"/>
              <a:t> automating software building procedure and other complex tasks with dependencies.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It defines the steps to compile the program.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147148" y="105411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220" y="1950831"/>
            <a:ext cx="5547121" cy="294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26467" y="590670"/>
            <a:ext cx="6275585" cy="4299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Application: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Application just initialize does some peripheral init.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Write some messages to serial.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QEMU: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can also add steps to run the binary using QEMU inside Makefile.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Refer :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Output: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Build the code use comand: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make all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You can see the output it compiles every file.</a:t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Finally linking then together.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Run the code use command: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make runSerial</a:t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 txBox="1"/>
          <p:nvPr>
            <p:ph type="title"/>
          </p:nvPr>
        </p:nvSpPr>
        <p:spPr>
          <a:xfrm>
            <a:off x="-1599" y="89753"/>
            <a:ext cx="7886700" cy="54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pic>
        <p:nvPicPr>
          <p:cNvPr id="356" name="Google Shape;3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79" y="2020099"/>
            <a:ext cx="7127675" cy="415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34"/>
          <p:cNvGrpSpPr/>
          <p:nvPr/>
        </p:nvGrpSpPr>
        <p:grpSpPr>
          <a:xfrm>
            <a:off x="3387924" y="2618112"/>
            <a:ext cx="5609628" cy="2434378"/>
            <a:chOff x="1244799" y="2618112"/>
            <a:chExt cx="5609628" cy="2434378"/>
          </a:xfrm>
        </p:grpSpPr>
        <p:pic>
          <p:nvPicPr>
            <p:cNvPr id="358" name="Google Shape;35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4799" y="2618112"/>
              <a:ext cx="5609628" cy="2434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4"/>
            <p:cNvSpPr txBox="1"/>
            <p:nvPr/>
          </p:nvSpPr>
          <p:spPr>
            <a:xfrm>
              <a:off x="4621112" y="4404121"/>
              <a:ext cx="22100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Final Output of executable file in QEMU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186198" y="200102"/>
            <a:ext cx="7886700" cy="404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Building libraries</a:t>
            </a:r>
            <a:endParaRPr b="1"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241505" y="733195"/>
            <a:ext cx="8273845" cy="440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library is a pre-compiled code that can be reused in an application.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Libraries give reusable functions, data structures, routines that can be reused in the code.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Static libraries: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Static library or statically-linked library is a set of external functions, variables &amp; routines, which are resolved in a caller at compile-time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Static libraries are </a:t>
            </a:r>
            <a:r>
              <a:rPr b="1" lang="en-US" sz="1200"/>
              <a:t>collections of object files which are linked into the stand-alone executable program</a:t>
            </a:r>
            <a:r>
              <a:rPr lang="en-US" sz="1200"/>
              <a:t>, with the </a:t>
            </a:r>
            <a:r>
              <a:rPr b="1" lang="en-US" sz="1200"/>
              <a:t>prefix “lib” and ".a" extension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Static libraries are faster than the shared libraries as a set of commonly used object files is put into a single library executable file.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Static libraries are bigger in size, as external programs are built in the executable file.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Example code:</a:t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demonstrate static library creation we have set of code files inside directory: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"Module3_SystemProgramming_Using_C/Chapter1_Building_an_Executable/shared-lib"</a:t>
            </a:r>
            <a:endParaRPr b="1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calculator.c : </a:t>
            </a:r>
            <a:r>
              <a:rPr lang="en-US" sz="1200"/>
              <a:t>Library to perform basic math operation.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print_lib.c : </a:t>
            </a:r>
            <a:r>
              <a:rPr lang="en-US" sz="1200"/>
              <a:t>Print the terminal characters in colour.</a:t>
            </a:r>
            <a:r>
              <a:rPr b="1" lang="en-US" sz="1200"/>
              <a:t> 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header.h : </a:t>
            </a:r>
            <a:r>
              <a:rPr lang="en-US" sz="1200"/>
              <a:t>Include file with all function prototypes.</a:t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main.c : </a:t>
            </a:r>
            <a:r>
              <a:rPr lang="en-US" sz="1200"/>
              <a:t>Application code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633" y="4018597"/>
            <a:ext cx="2245384" cy="93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186547" y="506577"/>
            <a:ext cx="8361152" cy="3985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Steps to generate a static c libraries in Linux: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Compile all of our  library source code into an object file, GCC do this using command: 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gcc  -c calculator.c print_lib.c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use 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GNU ar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command to create final library or archive file: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US" sz="1400"/>
              <a:t>The archiver</a:t>
            </a:r>
            <a:r>
              <a:rPr i="1" lang="en-US" sz="1400"/>
              <a:t>, also called </a:t>
            </a:r>
            <a:r>
              <a:rPr b="1" i="1" lang="en-US" sz="1400"/>
              <a:t>ar</a:t>
            </a:r>
            <a:r>
              <a:rPr i="1" lang="en-US" sz="1400"/>
              <a:t>, is a Unix utility that maintains groups of files as a single </a:t>
            </a:r>
            <a:r>
              <a:rPr b="1" i="1" lang="en-US" sz="1400"/>
              <a:t>archive file.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ar -cr libDemo.a *.o</a:t>
            </a:r>
            <a:br>
              <a:rPr lang="en-US" sz="1200"/>
            </a:br>
            <a:r>
              <a:rPr lang="en-US" sz="1200"/>
              <a:t>-c : Create the archive.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-r : updates the library with the most recent version of any existing object file. </a:t>
            </a:r>
            <a:endParaRPr/>
          </a:p>
          <a:p>
            <a:pPr indent="-171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Now we can compile the </a:t>
            </a:r>
            <a:r>
              <a:rPr b="1" lang="en-US" sz="1200"/>
              <a:t>main.c :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gcc main.c -L. libDemo.a -o main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-L : flag indicates to the linker that libraries might be found in the current directory (referred to with </a:t>
            </a:r>
            <a:r>
              <a:rPr b="1" lang="en-US" sz="1200"/>
              <a:t>‘.’</a:t>
            </a:r>
            <a:r>
              <a:rPr lang="en-US" sz="1200"/>
              <a:t>)</a:t>
            </a:r>
            <a:endParaRPr/>
          </a:p>
          <a:p>
            <a:pPr indent="-171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Run the </a:t>
            </a:r>
            <a:r>
              <a:rPr b="1" lang="en-US" sz="1200"/>
              <a:t>main </a:t>
            </a:r>
            <a:r>
              <a:rPr lang="en-US" sz="1200"/>
              <a:t>executable. 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825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6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 txBox="1"/>
          <p:nvPr>
            <p:ph type="title"/>
          </p:nvPr>
        </p:nvSpPr>
        <p:spPr>
          <a:xfrm>
            <a:off x="186198" y="103055"/>
            <a:ext cx="7886700" cy="404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Building libraries </a:t>
            </a:r>
            <a:r>
              <a:rPr b="1" lang="en-US" sz="2400" u="none"/>
              <a:t>contd..</a:t>
            </a:r>
            <a:endParaRPr b="1" sz="2400"/>
          </a:p>
        </p:txBody>
      </p:sp>
      <p:pic>
        <p:nvPicPr>
          <p:cNvPr id="373" name="Google Shape;3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060" y="3433911"/>
            <a:ext cx="4177340" cy="159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218896" y="743804"/>
            <a:ext cx="8706208" cy="4126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Dynamic libraries: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Also called Shared Libraries.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A shared library or Dynamic Library is loaded dynamically at runtime for each application that needs it.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Dynamic Linking doesn’t require the code to be copied.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It is done by  placing name of the library in the binary file.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 Actual linking is done when the program is executed, both the binary file &amp; the library are in memory.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Example code:</a:t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demonstrate static library creation we have set of code files inside directory: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"Module3_SystemProgramming_Using_C/Chapter1_Building_an_Executable/dynamic-lib"</a:t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calculator.c : </a:t>
            </a:r>
            <a:r>
              <a:rPr lang="en-US" sz="1200"/>
              <a:t>Library to perform basic math operation.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print_lib.c : </a:t>
            </a:r>
            <a:r>
              <a:rPr lang="en-US" sz="1200"/>
              <a:t>Print the terminal characters in colour.</a:t>
            </a:r>
            <a:r>
              <a:rPr b="1" lang="en-US" sz="1200"/>
              <a:t>  </a:t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header.h : </a:t>
            </a:r>
            <a:r>
              <a:rPr lang="en-US" sz="1200"/>
              <a:t>Include file with all function prototypes.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main.c : </a:t>
            </a:r>
            <a:r>
              <a:rPr lang="en-US" sz="1200"/>
              <a:t>Application code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</p:txBody>
      </p:sp>
      <p:sp>
        <p:nvSpPr>
          <p:cNvPr id="379" name="Google Shape;379;p37"/>
          <p:cNvSpPr txBox="1"/>
          <p:nvPr>
            <p:ph type="title"/>
          </p:nvPr>
        </p:nvSpPr>
        <p:spPr>
          <a:xfrm>
            <a:off x="186198" y="103055"/>
            <a:ext cx="7886700" cy="404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Building libraries </a:t>
            </a:r>
            <a:r>
              <a:rPr b="1" lang="en-US" sz="2400" u="none"/>
              <a:t>contd..</a:t>
            </a:r>
            <a:endParaRPr b="1" sz="2400"/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692" y="3486780"/>
            <a:ext cx="24098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57151" y="700671"/>
            <a:ext cx="9029699" cy="3985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Steps to generate a dynamic c libraries in Linux: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need to compile all of our library source code into an object file so we inform GCC to do this using command : </a:t>
            </a:r>
            <a:endParaRPr b="1"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gcc -c -fPIC calculator.c print_lib.c</a:t>
            </a:r>
            <a:endParaRPr b="1"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-fPIC </a:t>
            </a:r>
            <a:r>
              <a:rPr lang="en-US" sz="1200"/>
              <a:t>flag generates position-independent code, which accesses all constant addresses stored in the Global Offset Table (GOT).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Create Library file: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It has a format that is specific to the architecture for which the lib is created.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We need to use the compiler to create a library, for this we need to inform compiler that it should create a shared library, not a final program executable file.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This is achieved using the </a:t>
            </a:r>
            <a:r>
              <a:rPr b="1" lang="en-US" sz="1200"/>
              <a:t>'-shared'</a:t>
            </a:r>
            <a:r>
              <a:rPr lang="en-US" sz="1200"/>
              <a:t> flag.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-shared -o libDemo.so *.o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Install Library:</a:t>
            </a:r>
            <a:endParaRPr b="1" sz="1200"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shared library will not be found at runtime if its directory is not in the variable </a:t>
            </a:r>
            <a:r>
              <a:rPr b="1" lang="en-US" sz="1200"/>
              <a:t>LD_LIBRARY_PATH.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Type the following command add it: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export LD_LIBRARY_PATH=.:$LD_LIBRARY_PATH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In our example the local directory </a:t>
            </a:r>
            <a:r>
              <a:rPr b="1" lang="en-US" sz="1200"/>
              <a:t>('.')</a:t>
            </a:r>
            <a:r>
              <a:rPr lang="en-US" sz="1200"/>
              <a:t> is added to the search.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new path list will be effective only in the shell where you applied the command.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825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825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6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 txBox="1"/>
          <p:nvPr>
            <p:ph type="title"/>
          </p:nvPr>
        </p:nvSpPr>
        <p:spPr>
          <a:xfrm>
            <a:off x="186198" y="103055"/>
            <a:ext cx="7886700" cy="404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Building libraries </a:t>
            </a:r>
            <a:r>
              <a:rPr b="1" lang="en-US" sz="2400" u="none"/>
              <a:t>contd..</a:t>
            </a:r>
            <a:endParaRPr b="1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57151" y="700671"/>
            <a:ext cx="9029699" cy="3985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Steps to generate a dynamic c libraries in Linux::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Build the executable: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To create the executable, you first compile the source file: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-c main.c </a:t>
            </a:r>
            <a:endParaRPr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Then link the created code main.o with the library: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-o main main.o -L. -lDemo</a:t>
            </a:r>
            <a:endParaRPr b="1"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'-L' indicates where the library is to be found 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'-l' specifies the library, without the prepending 'lib' and file extension '.so'.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Finally run the executable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825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825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600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 txBox="1"/>
          <p:nvPr>
            <p:ph type="title"/>
          </p:nvPr>
        </p:nvSpPr>
        <p:spPr>
          <a:xfrm>
            <a:off x="186198" y="103055"/>
            <a:ext cx="7886700" cy="404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Building libraries </a:t>
            </a:r>
            <a:r>
              <a:rPr b="1" lang="en-US" sz="2400" u="none"/>
              <a:t>contd..</a:t>
            </a:r>
            <a:endParaRPr b="1" sz="2400"/>
          </a:p>
        </p:txBody>
      </p:sp>
      <p:pic>
        <p:nvPicPr>
          <p:cNvPr id="393" name="Google Shape;3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81" y="2756954"/>
            <a:ext cx="5018416" cy="21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68877" y="97199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QEMU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57542" y="745372"/>
            <a:ext cx="4908397" cy="40946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Main Loop: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QEMU is event driven user space process.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Event loops are used for timers, file descriptor monitoring, etc.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QEMU provides a full virtual machine inside the QEMU userspace process.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provides: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Guest RAM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Ability to execute guest code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Emulated hardware device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Guest: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is created by running the QEMU program.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sees the CPU, RAM Disk like running on real machines.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Guest have a vCPU thread per virtual CPU.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guest shuts down the QEMU process exits.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grpSp>
        <p:nvGrpSpPr>
          <p:cNvPr id="104" name="Google Shape;104;p4"/>
          <p:cNvGrpSpPr/>
          <p:nvPr/>
        </p:nvGrpSpPr>
        <p:grpSpPr>
          <a:xfrm>
            <a:off x="4798813" y="1032272"/>
            <a:ext cx="4090691" cy="3369170"/>
            <a:chOff x="4379118" y="1201936"/>
            <a:chExt cx="4090691" cy="3369170"/>
          </a:xfrm>
        </p:grpSpPr>
        <p:sp>
          <p:nvSpPr>
            <p:cNvPr id="105" name="Google Shape;105;p4"/>
            <p:cNvSpPr/>
            <p:nvPr/>
          </p:nvSpPr>
          <p:spPr>
            <a:xfrm>
              <a:off x="4380012" y="1201936"/>
              <a:ext cx="4089797" cy="2696765"/>
            </a:xfrm>
            <a:prstGeom prst="rect">
              <a:avLst/>
            </a:prstGeom>
            <a:solidFill>
              <a:srgbClr val="D8E2F3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QEMU</a:t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192616" y="1351061"/>
              <a:ext cx="2402084" cy="86649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Guest memory 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(Seen as physical memory by guest)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17571" y="2377663"/>
              <a:ext cx="1097547" cy="116116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vCPU#0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Guest Code</a:t>
              </a:r>
              <a:endParaRPr/>
            </a:p>
            <a:p>
              <a:pPr indent="-171450" lvl="2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Device Emulation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211980" y="2377663"/>
              <a:ext cx="1043516" cy="116116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 Loop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 I/O Completion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Timers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Deferred Work</a:t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040937" y="2377662"/>
              <a:ext cx="1097547" cy="116116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vCPU#1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Guest Code</a:t>
              </a:r>
              <a:endParaRPr/>
            </a:p>
            <a:p>
              <a:pPr indent="-171450" lvl="2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Device Emulation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379118" y="4026396"/>
              <a:ext cx="4089796" cy="544710"/>
            </a:xfrm>
            <a:prstGeom prst="rect">
              <a:avLst/>
            </a:prstGeom>
            <a:solidFill>
              <a:srgbClr val="F4B08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Host Kernel 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68877" y="97199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QEMU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70081" y="816809"/>
            <a:ext cx="8498131" cy="40946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QEMU STMicroelectronics STM32 boards</a:t>
            </a:r>
            <a:r>
              <a:rPr lang="en-US" sz="1200"/>
              <a:t>  </a:t>
            </a:r>
            <a:r>
              <a:rPr b="1" lang="en-US" sz="1200"/>
              <a:t>Support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STM32F1 series is based on </a:t>
            </a:r>
            <a:r>
              <a:rPr b="1" lang="en-US" sz="1200"/>
              <a:t>ARM Cortex-M3</a:t>
            </a:r>
            <a:r>
              <a:rPr lang="en-US" sz="1200"/>
              <a:t> core. The following machines are based on this chip 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/>
              <a:t>stm32vldiscovery </a:t>
            </a:r>
            <a:r>
              <a:rPr lang="en-US" sz="1200"/>
              <a:t>STM32VLDISCOVERY board with </a:t>
            </a:r>
            <a:r>
              <a:rPr b="1" lang="en-US" sz="1200"/>
              <a:t>STM32F100RBT6 </a:t>
            </a:r>
            <a:r>
              <a:rPr lang="en-US" sz="1200"/>
              <a:t>microcontroller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Supported devices</a:t>
            </a:r>
            <a:endParaRPr sz="1200"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ARM Cortex-M3, Cortex M4F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Analog to Digital Converter (ADC)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EXTI interrupt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Serial ports (USART)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SPI controller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System configuration (SYSCFG)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Timer controller (TIMER)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48259" y="464344"/>
            <a:ext cx="7886700" cy="505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 Setup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48259" y="1153872"/>
            <a:ext cx="8367091" cy="3478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QEMU: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Install QEMU run following command in ubuntu Terminal: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sudo apt-get install qemu-system-arm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gcc-arm-none-eabi: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We cannot use the common </a:t>
            </a:r>
            <a:r>
              <a:rPr b="1" lang="en-US" sz="1400"/>
              <a:t>gcc </a:t>
            </a:r>
            <a:r>
              <a:rPr lang="en-US" sz="1400"/>
              <a:t>compiler to build code that executes on an </a:t>
            </a:r>
            <a:r>
              <a:rPr b="1" lang="en-US" sz="1400"/>
              <a:t>ARM </a:t>
            </a:r>
            <a:r>
              <a:rPr lang="en-US" sz="1400"/>
              <a:t>core, instead we need a </a:t>
            </a:r>
            <a:r>
              <a:rPr b="1" lang="en-US" sz="1400"/>
              <a:t>cross-compiler</a:t>
            </a:r>
            <a:r>
              <a:rPr lang="en-US" sz="14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It simply runs on one platform &amp; compiles executables for another platform.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We’re using </a:t>
            </a:r>
            <a:r>
              <a:rPr b="1" lang="en-US" sz="1400"/>
              <a:t>Linux </a:t>
            </a:r>
            <a:r>
              <a:rPr lang="en-US" sz="1400"/>
              <a:t>on the </a:t>
            </a:r>
            <a:r>
              <a:rPr b="1" lang="en-US" sz="1400"/>
              <a:t>x86-64 platform</a:t>
            </a:r>
            <a:r>
              <a:rPr lang="en-US" sz="1400"/>
              <a:t>, &amp; we want executable for </a:t>
            </a:r>
            <a:r>
              <a:rPr b="1" lang="en-US" sz="1400"/>
              <a:t>ARM platform</a:t>
            </a:r>
            <a:r>
              <a:rPr lang="en-US" sz="1400"/>
              <a:t>, so a cross compiler is the used for that.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For ARM platform </a:t>
            </a:r>
            <a:r>
              <a:rPr b="1" lang="en-US" sz="1400"/>
              <a:t>gcc-arm-none-eabi</a:t>
            </a:r>
            <a:r>
              <a:rPr lang="en-US" sz="1400"/>
              <a:t> toolchain is required.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To install it run the below command on terminal: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sudo apt-get install gcc-arm-none-eabi</a:t>
            </a:r>
            <a:endParaRPr b="1"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287059" y="404496"/>
            <a:ext cx="7886700" cy="5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Build Setup </a:t>
            </a:r>
            <a:r>
              <a:rPr b="1" lang="en-US" sz="2400" u="none"/>
              <a:t>contd..</a:t>
            </a:r>
            <a:endParaRPr sz="2400" u="none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br>
              <a:rPr b="1" lang="en-US" u="none"/>
            </a:br>
            <a:endParaRPr b="1" u="none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289063" y="926768"/>
            <a:ext cx="7886700" cy="2107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We can verify the installation  using commands: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7"/>
          <p:cNvSpPr txBox="1"/>
          <p:nvPr/>
        </p:nvSpPr>
        <p:spPr>
          <a:xfrm>
            <a:off x="259245" y="2512059"/>
            <a:ext cx="8714960" cy="22646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gdb-multiarch:</a:t>
            </a:r>
            <a:endParaRPr b="1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GDB is a source-level debugger, capable of breaking programs at any specific line, displaying variable values, and determining where errors occurred. </a:t>
            </a:r>
            <a:endParaRPr b="1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can debug our bare-metal program using the GDB, the GNU debugger. 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install run the below command:</a:t>
            </a:r>
            <a:endParaRPr/>
          </a:p>
          <a:p>
            <a:pPr indent="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sudo apt-get install gdb-multiarch</a:t>
            </a:r>
            <a:endParaRPr b="1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944" y="1342864"/>
            <a:ext cx="3894483" cy="113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356508" y="779577"/>
            <a:ext cx="8240485" cy="41070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Now that we have the Build Setup ready let's build the code.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Consider the source code in: </a:t>
            </a:r>
            <a:endParaRPr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Module3_SystemProgramming_Using_C/Chapter1_Building_an_Executable/QEMU_Test_Code</a:t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/>
              <a:t>"main.c"</a:t>
            </a:r>
            <a:r>
              <a:rPr lang="en-US" sz="1200"/>
              <a:t> file contains main code.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/>
              <a:t>"startup.c" </a:t>
            </a:r>
            <a:r>
              <a:rPr lang="en-US" sz="1200"/>
              <a:t>file contains source code for C Startup. 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Compile the main &amp; Startup Code using command: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arm-none-eabi-gcc -c -mcpu=cortex-m3 -mthumb -g startup.c -o startup.o</a:t>
            </a:r>
            <a:endParaRPr b="1" sz="12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arm-none-eabi-gcc -c -mcpu=cortex-m3 -mthumb -g main.c -o main.o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93435" y="74273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800" u="none"/>
              <a:t>Build The Code - Compile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03" y="4086542"/>
            <a:ext cx="5881914" cy="8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5927" y="1474633"/>
            <a:ext cx="5011339" cy="152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120650" y="119191"/>
            <a:ext cx="7886700" cy="44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120651" y="568446"/>
            <a:ext cx="8852206" cy="44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 previous section we saw object file (</a:t>
            </a:r>
            <a:r>
              <a:rPr b="1" lang="en-US" sz="1200"/>
              <a:t>main.o &amp; startup.o</a:t>
            </a:r>
            <a:r>
              <a:rPr lang="en-US" sz="1200"/>
              <a:t>) is the real output from the </a:t>
            </a:r>
            <a:r>
              <a:rPr b="1" lang="en-US" sz="1200"/>
              <a:t>compilation phase.</a:t>
            </a:r>
            <a:r>
              <a:rPr lang="en-US" sz="1200"/>
              <a:t> 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convention for these file names end with </a:t>
            </a:r>
            <a:r>
              <a:rPr b="1" lang="en-US" sz="1200"/>
              <a:t>.o</a:t>
            </a:r>
            <a:r>
              <a:rPr lang="en-US" sz="1200"/>
              <a:t>.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object code is relocatable, and not executable.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relocatable file holds code and data suitable for linking with other object files to create an executable file or a shared object file.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Relocatable object files contain a </a:t>
            </a:r>
            <a:r>
              <a:rPr b="1" lang="en-US" sz="1200"/>
              <a:t>section header table</a:t>
            </a:r>
            <a:r>
              <a:rPr lang="en-US" sz="1200"/>
              <a:t> which stores the information about the sections in the program. 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Sections</a:t>
            </a:r>
            <a:r>
              <a:rPr lang="en-US" sz="1200"/>
              <a:t> represent the smallest indivisible units that can be processed within an ELF file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section header table contains information describing the file's sections.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Every section has an entry in the table.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Each entry gives information such as the section name and section size.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The layout of a relocatable object file: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graphicFrame>
        <p:nvGraphicFramePr>
          <p:cNvPr id="145" name="Google Shape;145;p9"/>
          <p:cNvGraphicFramePr/>
          <p:nvPr/>
        </p:nvGraphicFramePr>
        <p:xfrm>
          <a:off x="5671867" y="23830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{F9670ADB-AF02-4B7B-A4D6-9B0F0311FCA5}</a:tableStyleId>
              </a:tblPr>
              <a:tblGrid>
                <a:gridCol w="2671850"/>
              </a:tblGrid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ELF Header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6000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Section Header Table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9000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.text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.data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.bss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.rodata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Section 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