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  <p:embeddedFont>
      <p:font typeface="Gill Sans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0" roundtripDataSignature="AMtx7mjH0pqE40JuDah7pBnoR5VnbHGC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C866F7-4A56-4AB5-8263-BA1CCEF5E2A0}">
  <a:tblStyle styleId="{AEC866F7-4A56-4AB5-8263-BA1CCEF5E2A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customschemas.google.com/relationships/presentationmetadata" Target="meta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4.xml"/><Relationship Id="rId64" Type="http://schemas.openxmlformats.org/officeDocument/2006/relationships/font" Target="fonts/HelveticaNeue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68" Type="http://schemas.openxmlformats.org/officeDocument/2006/relationships/font" Target="fonts/GillSans-regular.fntdata"/><Relationship Id="rId23" Type="http://schemas.openxmlformats.org/officeDocument/2006/relationships/slide" Target="slides/slide17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GillSan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5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5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5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6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6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5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9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59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5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6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6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63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6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6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0" i="0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man7.org/linux/man-pages/man3/printf.3.html" TargetMode="External"/><Relationship Id="rId4" Type="http://schemas.openxmlformats.org/officeDocument/2006/relationships/hyperlink" Target="https://man7.org/linux/man-pages/man3/printf.3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man7.org/linux/man-pages/man3/printf.3.html" TargetMode="External"/><Relationship Id="rId4" Type="http://schemas.openxmlformats.org/officeDocument/2006/relationships/hyperlink" Target="https://man7.org/linux/man-pages/man3/printf.3.html" TargetMode="External"/><Relationship Id="rId5" Type="http://schemas.openxmlformats.org/officeDocument/2006/relationships/hyperlink" Target="https://lttng.org/docs/v2.13/#doc-enabling-disabling-event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nasm.us/doc/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17585" y="755508"/>
            <a:ext cx="7957867" cy="1467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</a:pPr>
            <a:r>
              <a:rPr b="1" lang="en-US" sz="4000" u="none">
                <a:latin typeface="Arial"/>
                <a:ea typeface="Arial"/>
                <a:cs typeface="Arial"/>
                <a:sym typeface="Arial"/>
              </a:rPr>
              <a:t>System Programming using C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067519" y="2270207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en-US" sz="3200"/>
              <a:t>Chapter 2 : Building an Executable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29497" y="-2688"/>
            <a:ext cx="7886700" cy="348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sz="2000" u="none"/>
              <a:t>Debugging with gdb - Examples</a:t>
            </a:r>
            <a:endParaRPr sz="2000" u="none"/>
          </a:p>
        </p:txBody>
      </p:sp>
      <p:grpSp>
        <p:nvGrpSpPr>
          <p:cNvPr id="155" name="Google Shape;155;p10"/>
          <p:cNvGrpSpPr/>
          <p:nvPr/>
        </p:nvGrpSpPr>
        <p:grpSpPr>
          <a:xfrm>
            <a:off x="149329" y="349409"/>
            <a:ext cx="7241456" cy="4711995"/>
            <a:chOff x="149329" y="349409"/>
            <a:chExt cx="7241456" cy="4711995"/>
          </a:xfrm>
        </p:grpSpPr>
        <p:pic>
          <p:nvPicPr>
            <p:cNvPr id="156" name="Google Shape;15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9329" y="349409"/>
              <a:ext cx="7241456" cy="4711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0"/>
            <p:cNvSpPr txBox="1"/>
            <p:nvPr/>
          </p:nvSpPr>
          <p:spPr>
            <a:xfrm>
              <a:off x="2866717" y="436538"/>
              <a:ext cx="1391879" cy="24622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Break Point at line 15</a:t>
              </a:r>
              <a:endParaRPr/>
            </a:p>
          </p:txBody>
        </p:sp>
        <p:cxnSp>
          <p:nvCxnSpPr>
            <p:cNvPr id="158" name="Google Shape;158;p10"/>
            <p:cNvCxnSpPr/>
            <p:nvPr/>
          </p:nvCxnSpPr>
          <p:spPr>
            <a:xfrm>
              <a:off x="966940" y="570576"/>
              <a:ext cx="1900697" cy="110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cxnSp>
          <p:nvCxnSpPr>
            <p:cNvPr id="159" name="Google Shape;159;p10"/>
            <p:cNvCxnSpPr/>
            <p:nvPr/>
          </p:nvCxnSpPr>
          <p:spPr>
            <a:xfrm>
              <a:off x="671972" y="773365"/>
              <a:ext cx="4389488" cy="110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60" name="Google Shape;160;p10"/>
            <p:cNvSpPr txBox="1"/>
            <p:nvPr/>
          </p:nvSpPr>
          <p:spPr>
            <a:xfrm>
              <a:off x="5097409" y="571500"/>
              <a:ext cx="1308920" cy="24622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– start program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10"/>
            <p:cNvCxnSpPr/>
            <p:nvPr/>
          </p:nvCxnSpPr>
          <p:spPr>
            <a:xfrm>
              <a:off x="3492599" y="1234252"/>
              <a:ext cx="600997" cy="184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62" name="Google Shape;162;p10"/>
            <p:cNvSpPr txBox="1"/>
            <p:nvPr/>
          </p:nvSpPr>
          <p:spPr>
            <a:xfrm>
              <a:off x="4092676" y="1106128"/>
              <a:ext cx="1603887" cy="24622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 reach Breakpoint 1</a:t>
              </a:r>
              <a:endParaRPr/>
            </a:p>
          </p:txBody>
        </p:sp>
        <p:cxnSp>
          <p:nvCxnSpPr>
            <p:cNvPr id="163" name="Google Shape;163;p10"/>
            <p:cNvCxnSpPr/>
            <p:nvPr/>
          </p:nvCxnSpPr>
          <p:spPr>
            <a:xfrm>
              <a:off x="1022243" y="1455477"/>
              <a:ext cx="600997" cy="184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64" name="Google Shape;164;p10"/>
            <p:cNvSpPr txBox="1"/>
            <p:nvPr/>
          </p:nvSpPr>
          <p:spPr>
            <a:xfrm>
              <a:off x="1705279" y="1299701"/>
              <a:ext cx="1788242" cy="40011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 args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: to get details about arguents to program</a:t>
              </a:r>
              <a:endParaRPr/>
            </a:p>
          </p:txBody>
        </p:sp>
        <p:cxnSp>
          <p:nvCxnSpPr>
            <p:cNvPr id="165" name="Google Shape;165;p10"/>
            <p:cNvCxnSpPr/>
            <p:nvPr/>
          </p:nvCxnSpPr>
          <p:spPr>
            <a:xfrm>
              <a:off x="754930" y="1787316"/>
              <a:ext cx="4343400" cy="184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66" name="Google Shape;166;p10"/>
            <p:cNvSpPr txBox="1"/>
            <p:nvPr/>
          </p:nvSpPr>
          <p:spPr>
            <a:xfrm>
              <a:off x="5097408" y="1539361"/>
              <a:ext cx="2230692" cy="24622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 *argv@argc 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print arguments</a:t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323371" y="1788242"/>
              <a:ext cx="967861" cy="239662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 txBox="1"/>
            <p:nvPr/>
          </p:nvSpPr>
          <p:spPr>
            <a:xfrm>
              <a:off x="3559266" y="3206034"/>
              <a:ext cx="3687095" cy="10156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 or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: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 next line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break 8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add breakpoint at line 8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 "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continue"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"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 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Execute untill next breakpoint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"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 n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 or "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n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"  : Print value at variable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5. 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c 3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:  ignore break point 3 times</a:t>
              </a: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410129" y="2041421"/>
              <a:ext cx="377405" cy="30192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3884582" y="2343346"/>
              <a:ext cx="377405" cy="30192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3032723" y="2569788"/>
              <a:ext cx="377405" cy="30192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2547486" y="2968760"/>
              <a:ext cx="377405" cy="30192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849411" y="4251939"/>
              <a:ext cx="377405" cy="30192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10"/>
            <p:cNvCxnSpPr/>
            <p:nvPr/>
          </p:nvCxnSpPr>
          <p:spPr>
            <a:xfrm>
              <a:off x="623272" y="2188722"/>
              <a:ext cx="2779165" cy="184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cxnSp>
          <p:nvCxnSpPr>
            <p:cNvPr id="175" name="Google Shape;175;p10"/>
            <p:cNvCxnSpPr/>
            <p:nvPr/>
          </p:nvCxnSpPr>
          <p:spPr>
            <a:xfrm flipH="1" rot="10800000">
              <a:off x="1043601" y="2458298"/>
              <a:ext cx="2779165" cy="89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cxnSp>
          <p:nvCxnSpPr>
            <p:cNvPr id="176" name="Google Shape;176;p10"/>
            <p:cNvCxnSpPr/>
            <p:nvPr/>
          </p:nvCxnSpPr>
          <p:spPr>
            <a:xfrm flipH="1" rot="10800000">
              <a:off x="720110" y="2738656"/>
              <a:ext cx="2272363" cy="89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cxnSp>
          <p:nvCxnSpPr>
            <p:cNvPr id="177" name="Google Shape;177;p10"/>
            <p:cNvCxnSpPr/>
            <p:nvPr/>
          </p:nvCxnSpPr>
          <p:spPr>
            <a:xfrm flipH="1" rot="10800000">
              <a:off x="720071" y="4399241"/>
              <a:ext cx="2078269" cy="89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cxnSp>
          <p:nvCxnSpPr>
            <p:cNvPr id="178" name="Google Shape;178;p10"/>
            <p:cNvCxnSpPr/>
            <p:nvPr/>
          </p:nvCxnSpPr>
          <p:spPr>
            <a:xfrm flipH="1" rot="10800000">
              <a:off x="860250" y="3126844"/>
              <a:ext cx="1679298" cy="89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</p:grpSp>
      <p:sp>
        <p:nvSpPr>
          <p:cNvPr id="179" name="Google Shape;179;p10"/>
          <p:cNvSpPr txBox="1"/>
          <p:nvPr/>
        </p:nvSpPr>
        <p:spPr>
          <a:xfrm>
            <a:off x="7392629" y="2239911"/>
            <a:ext cx="162232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Fig: shows some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gdb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that can be used to debug the example program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57150" y="52618"/>
            <a:ext cx="7886700" cy="348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sz="2000" u="none"/>
              <a:t>Debugging with gdb - Examples</a:t>
            </a:r>
            <a:endParaRPr sz="2000" u="none"/>
          </a:p>
        </p:txBody>
      </p:sp>
      <p:grpSp>
        <p:nvGrpSpPr>
          <p:cNvPr id="185" name="Google Shape;185;p11"/>
          <p:cNvGrpSpPr/>
          <p:nvPr/>
        </p:nvGrpSpPr>
        <p:grpSpPr>
          <a:xfrm>
            <a:off x="149327" y="460887"/>
            <a:ext cx="8945201" cy="4550057"/>
            <a:chOff x="149327" y="460887"/>
            <a:chExt cx="8945201" cy="4550057"/>
          </a:xfrm>
        </p:grpSpPr>
        <p:pic>
          <p:nvPicPr>
            <p:cNvPr id="186" name="Google Shape;18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9327" y="575006"/>
              <a:ext cx="5130594" cy="4435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1"/>
            <p:cNvSpPr txBox="1"/>
            <p:nvPr/>
          </p:nvSpPr>
          <p:spPr>
            <a:xfrm>
              <a:off x="4138765" y="460887"/>
              <a:ext cx="2073991" cy="76944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bt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Show trace of where you are currently. Which functions you are in. Prints stack backtrace.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11"/>
            <p:cNvCxnSpPr/>
            <p:nvPr/>
          </p:nvCxnSpPr>
          <p:spPr>
            <a:xfrm>
              <a:off x="1059118" y="653537"/>
              <a:ext cx="3052913" cy="184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89" name="Google Shape;189;p11"/>
            <p:cNvSpPr txBox="1"/>
            <p:nvPr/>
          </p:nvSpPr>
          <p:spPr>
            <a:xfrm>
              <a:off x="4046588" y="1603886"/>
              <a:ext cx="4719480" cy="70788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where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: Print out the call stack including files and line numbers.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Helpful to see the function calling sequence of how execution got here, and if you ever get lost in the call stack. 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 is currently in 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fib (n = 4), 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see complete call sequence from 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main()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11"/>
            <p:cNvCxnSpPr/>
            <p:nvPr/>
          </p:nvCxnSpPr>
          <p:spPr>
            <a:xfrm>
              <a:off x="1206601" y="1695141"/>
              <a:ext cx="2840905" cy="184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91" name="Google Shape;191;p11"/>
            <p:cNvSpPr txBox="1"/>
            <p:nvPr/>
          </p:nvSpPr>
          <p:spPr>
            <a:xfrm>
              <a:off x="5281765" y="2710016"/>
              <a:ext cx="381276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GDB – Traverse Call Stack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Go up the stack i.e. go to the line that called the function you are currently in.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2. 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 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 n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: print value on n (After 2 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commands code is currently in 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fib( n = 6)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function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)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 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down 2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 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 down the 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stack 2 frames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5. 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 n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: print value on n (After 1 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 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command and down 2 frames code is currently in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fib( n =5)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 function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)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843797" y="2617838"/>
              <a:ext cx="313403" cy="25809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11"/>
            <p:cNvCxnSpPr/>
            <p:nvPr/>
          </p:nvCxnSpPr>
          <p:spPr>
            <a:xfrm>
              <a:off x="976157" y="2663004"/>
              <a:ext cx="2840905" cy="184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94" name="Google Shape;194;p11"/>
            <p:cNvSpPr/>
            <p:nvPr/>
          </p:nvSpPr>
          <p:spPr>
            <a:xfrm>
              <a:off x="3843796" y="2995765"/>
              <a:ext cx="313403" cy="25809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" name="Google Shape;195;p11"/>
            <p:cNvCxnSpPr/>
            <p:nvPr/>
          </p:nvCxnSpPr>
          <p:spPr>
            <a:xfrm>
              <a:off x="976156" y="3040931"/>
              <a:ext cx="2840905" cy="184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96" name="Google Shape;196;p11"/>
            <p:cNvSpPr/>
            <p:nvPr/>
          </p:nvSpPr>
          <p:spPr>
            <a:xfrm>
              <a:off x="3733183" y="3327603"/>
              <a:ext cx="313403" cy="25809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11"/>
            <p:cNvCxnSpPr/>
            <p:nvPr/>
          </p:nvCxnSpPr>
          <p:spPr>
            <a:xfrm>
              <a:off x="874761" y="3455729"/>
              <a:ext cx="2840905" cy="184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198" name="Google Shape;198;p11"/>
            <p:cNvSpPr/>
            <p:nvPr/>
          </p:nvSpPr>
          <p:spPr>
            <a:xfrm>
              <a:off x="3880666" y="4175635"/>
              <a:ext cx="313403" cy="25809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11"/>
            <p:cNvCxnSpPr/>
            <p:nvPr/>
          </p:nvCxnSpPr>
          <p:spPr>
            <a:xfrm>
              <a:off x="1022244" y="4303761"/>
              <a:ext cx="2840905" cy="184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200" name="Google Shape;200;p11"/>
            <p:cNvSpPr/>
            <p:nvPr/>
          </p:nvSpPr>
          <p:spPr>
            <a:xfrm>
              <a:off x="3677876" y="4562780"/>
              <a:ext cx="313403" cy="25809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11"/>
            <p:cNvCxnSpPr/>
            <p:nvPr/>
          </p:nvCxnSpPr>
          <p:spPr>
            <a:xfrm>
              <a:off x="819454" y="4690906"/>
              <a:ext cx="2840905" cy="184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sz="2000" u="none"/>
              <a:t>Debugging with gdb - Examples</a:t>
            </a:r>
            <a:endParaRPr sz="2000" u="none"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462395" y="1161401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GDB - Watchpoints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Consider the following source code: </a:t>
            </a:r>
            <a:r>
              <a:rPr b="1" lang="en-US" sz="1200"/>
              <a:t>demo_WatchPoints.c</a:t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With GDB we are able to set a watchpoint on a variable in order to break a program when a variable changes.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Use </a:t>
            </a:r>
            <a:r>
              <a:rPr i="1" lang="en-US" sz="1200"/>
              <a:t>display</a:t>
            </a:r>
            <a:r>
              <a:rPr lang="en-US" sz="1200"/>
              <a:t> to automatically print how variables change throughout the program’s execution.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9251" y="838563"/>
            <a:ext cx="27432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6432" y="3351748"/>
            <a:ext cx="5667905" cy="134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57150" y="52618"/>
            <a:ext cx="7886700" cy="348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sz="2000" u="none"/>
              <a:t>Debugging with gdb - Examples</a:t>
            </a:r>
            <a:endParaRPr sz="2000" u="none"/>
          </a:p>
        </p:txBody>
      </p:sp>
      <p:grpSp>
        <p:nvGrpSpPr>
          <p:cNvPr id="215" name="Google Shape;215;p13"/>
          <p:cNvGrpSpPr/>
          <p:nvPr/>
        </p:nvGrpSpPr>
        <p:grpSpPr>
          <a:xfrm>
            <a:off x="331839" y="359491"/>
            <a:ext cx="8480320" cy="4758199"/>
            <a:chOff x="331839" y="359491"/>
            <a:chExt cx="8480320" cy="4758199"/>
          </a:xfrm>
        </p:grpSpPr>
        <p:sp>
          <p:nvSpPr>
            <p:cNvPr id="216" name="Google Shape;216;p13"/>
            <p:cNvSpPr txBox="1"/>
            <p:nvPr/>
          </p:nvSpPr>
          <p:spPr>
            <a:xfrm>
              <a:off x="3779274" y="359491"/>
              <a:ext cx="1926506" cy="27699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breakpoint at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 7</a:t>
              </a:r>
              <a:endParaRPr/>
            </a:p>
          </p:txBody>
        </p:sp>
        <p:grpSp>
          <p:nvGrpSpPr>
            <p:cNvPr id="217" name="Google Shape;217;p13"/>
            <p:cNvGrpSpPr/>
            <p:nvPr/>
          </p:nvGrpSpPr>
          <p:grpSpPr>
            <a:xfrm>
              <a:off x="331839" y="403737"/>
              <a:ext cx="8480320" cy="4713953"/>
              <a:chOff x="285750" y="403737"/>
              <a:chExt cx="8480320" cy="4713953"/>
            </a:xfrm>
          </p:grpSpPr>
          <p:pic>
            <p:nvPicPr>
              <p:cNvPr id="218" name="Google Shape;218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90601" y="403737"/>
                <a:ext cx="2939976" cy="471395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9" name="Google Shape;219;p13"/>
              <p:cNvCxnSpPr/>
              <p:nvPr/>
            </p:nvCxnSpPr>
            <p:spPr>
              <a:xfrm flipH="1" rot="10800000">
                <a:off x="833283" y="447980"/>
                <a:ext cx="2868560" cy="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20" name="Google Shape;220;p13"/>
              <p:cNvSpPr/>
              <p:nvPr/>
            </p:nvSpPr>
            <p:spPr>
              <a:xfrm>
                <a:off x="285750" y="1179871"/>
                <a:ext cx="2912806" cy="774290"/>
              </a:xfrm>
              <a:prstGeom prst="rect">
                <a:avLst/>
              </a:prstGeom>
              <a:noFill/>
              <a:ln cap="flat" cmpd="sng" w="25400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 txBox="1"/>
              <p:nvPr/>
            </p:nvSpPr>
            <p:spPr>
              <a:xfrm>
                <a:off x="3401346" y="857248"/>
                <a:ext cx="2839063" cy="646331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watch count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 we want to print out value of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count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when it changes. So we add a watchpoint </a:t>
                </a:r>
                <a:endParaRPr b="1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294966" y="3069508"/>
                <a:ext cx="2931242" cy="1198306"/>
              </a:xfrm>
              <a:prstGeom prst="rect">
                <a:avLst/>
              </a:prstGeom>
              <a:noFill/>
              <a:ln cap="flat" cmpd="sng" w="25400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3"/>
              <p:cNvSpPr txBox="1"/>
              <p:nvPr/>
            </p:nvSpPr>
            <p:spPr>
              <a:xfrm>
                <a:off x="5927007" y="1603884"/>
                <a:ext cx="2839063" cy="138499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We added watchpoint at 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Line 7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 count = 0;</a:t>
                </a:r>
                <a:endParaRPr b="1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Before declaring the variable count there was random value at memory assigned to count.</a:t>
                </a:r>
                <a:endParaRPr b="1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After continuing the value got initialized to 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0. </a:t>
                </a:r>
                <a:endParaRPr/>
              </a:p>
            </p:txBody>
          </p:sp>
          <p:pic>
            <p:nvPicPr>
              <p:cNvPr id="224" name="Google Shape;224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19641" y="1600046"/>
                <a:ext cx="2381250" cy="109537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25" name="Google Shape;225;p13"/>
              <p:cNvCxnSpPr/>
              <p:nvPr/>
            </p:nvCxnSpPr>
            <p:spPr>
              <a:xfrm flipH="1" rot="10800000">
                <a:off x="1192774" y="1849076"/>
                <a:ext cx="2315496" cy="7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26" name="Google Shape;226;p13"/>
              <p:cNvSpPr txBox="1"/>
              <p:nvPr/>
            </p:nvSpPr>
            <p:spPr>
              <a:xfrm>
                <a:off x="3290731" y="3134028"/>
                <a:ext cx="2839063" cy="1015663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When 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count = 1 :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Prints out:</a:t>
                </a: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Count Value = 1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After: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count += 1;</a:t>
                </a:r>
                <a:endParaRPr b="1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Value of count incremented to 2.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84803" y="-2688"/>
            <a:ext cx="7886700" cy="634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Debugging with gdb </a:t>
            </a:r>
            <a:r>
              <a:rPr b="1" lang="en-US" sz="2400" u="none"/>
              <a:t>contd...</a:t>
            </a:r>
            <a:endParaRPr b="1" sz="2800"/>
          </a:p>
        </p:txBody>
      </p:sp>
      <p:sp>
        <p:nvSpPr>
          <p:cNvPr id="232" name="Google Shape;232;p14"/>
          <p:cNvSpPr txBox="1"/>
          <p:nvPr>
            <p:ph idx="1" type="body"/>
          </p:nvPr>
        </p:nvSpPr>
        <p:spPr>
          <a:xfrm>
            <a:off x="140111" y="576494"/>
            <a:ext cx="5084505" cy="44985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Consider the following source code: </a:t>
            </a:r>
            <a:r>
              <a:rPr b="1" lang="en-US" sz="1200"/>
              <a:t>demo_sampleSegFault.c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Compile the code with below: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gcc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1200"/>
              <a:t>demo_sampleSegFault.c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 -g -o </a:t>
            </a:r>
            <a:r>
              <a:rPr b="1" lang="en-US" sz="1200"/>
              <a:t>demo_sampleSegFault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-g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flag in order to include appropriate debug information on the binary generated, thus making it possible to inspect it using GDB.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When we execute the program, generates a </a:t>
            </a:r>
            <a:r>
              <a:rPr b="1" lang="en-US" sz="1200"/>
              <a:t>segmentation fault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GDB can be used to inspect the problem.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941" y="2572410"/>
            <a:ext cx="4669708" cy="625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14"/>
          <p:cNvGrpSpPr/>
          <p:nvPr/>
        </p:nvGrpSpPr>
        <p:grpSpPr>
          <a:xfrm>
            <a:off x="84803" y="3270034"/>
            <a:ext cx="8377081" cy="1709809"/>
            <a:chOff x="84803" y="3270034"/>
            <a:chExt cx="8377081" cy="1709809"/>
          </a:xfrm>
        </p:grpSpPr>
        <p:pic>
          <p:nvPicPr>
            <p:cNvPr id="235" name="Google Shape;23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803" y="3270034"/>
              <a:ext cx="6513256" cy="1709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4"/>
            <p:cNvSpPr txBox="1"/>
            <p:nvPr/>
          </p:nvSpPr>
          <p:spPr>
            <a:xfrm>
              <a:off x="5088192" y="4489040"/>
              <a:ext cx="3373692" cy="40011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problem is present in 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 7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and occurs when calling the  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strlen(), </a:t>
              </a: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because </a:t>
              </a: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its argument, s, is NULL</a:t>
              </a:r>
              <a:endPara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14"/>
            <p:cNvCxnSpPr/>
            <p:nvPr/>
          </p:nvCxnSpPr>
          <p:spPr>
            <a:xfrm>
              <a:off x="3340511" y="4713951"/>
              <a:ext cx="1734776" cy="184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925463" y="4538814"/>
              <a:ext cx="2886993" cy="184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med" w="med" type="triangle"/>
            </a:ln>
          </p:spPr>
        </p:cxnSp>
        <p:sp>
          <p:nvSpPr>
            <p:cNvPr id="239" name="Google Shape;239;p14"/>
            <p:cNvSpPr txBox="1"/>
            <p:nvPr/>
          </p:nvSpPr>
          <p:spPr>
            <a:xfrm>
              <a:off x="3816144" y="4415296"/>
              <a:ext cx="977080" cy="24622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 backtrace</a:t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92177" y="3594919"/>
              <a:ext cx="3558048" cy="765072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1" name="Google Shape;24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2150" y="819237"/>
            <a:ext cx="3148781" cy="238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88323" y="128371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Trace</a:t>
            </a:r>
            <a:endParaRPr b="1"/>
          </a:p>
        </p:txBody>
      </p:sp>
      <p:sp>
        <p:nvSpPr>
          <p:cNvPr id="247" name="Google Shape;247;p15"/>
          <p:cNvSpPr txBox="1"/>
          <p:nvPr>
            <p:ph idx="1" type="body"/>
          </p:nvPr>
        </p:nvSpPr>
        <p:spPr>
          <a:xfrm>
            <a:off x="181841" y="995146"/>
            <a:ext cx="8655627" cy="39388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Tracing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 is a technique used to understand what goes on in a running software system.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piece of software used for tracing is called a 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tracer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which is conceptually similar to a tape recorder.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When recording, specific instrumentation points placed in the software source code generate events that are saved on a giant tape: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1" lang="en-US" sz="1400">
                <a:latin typeface="Arial"/>
                <a:ea typeface="Arial"/>
                <a:cs typeface="Arial"/>
                <a:sym typeface="Arial"/>
              </a:rPr>
              <a:t>trace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file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You can record user application and operating system events at the same time, opening the possibility of resolving a wide range of problems that would otherwise be extremely challenging.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 software engineering, tracing involves a specialized use of logging to record information about a program's execution.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This information is typically used by programmers for debugging purposes.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This information is used both during development cycles and after the release of the software.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Tracing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is often compared to </a:t>
            </a:r>
            <a:r>
              <a:rPr b="1" i="1" lang="en-US" sz="1400">
                <a:latin typeface="Arial"/>
                <a:ea typeface="Arial"/>
                <a:cs typeface="Arial"/>
                <a:sym typeface="Arial"/>
              </a:rPr>
              <a:t>logging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However, tracers and loggers are two different tools, serving two different purposes. 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192232" y="714593"/>
            <a:ext cx="8614063" cy="39595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Logging vs Tracing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88323" y="128371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Trace</a:t>
            </a:r>
            <a:endParaRPr b="1" i="0" sz="3200" u="sng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4" name="Google Shape;254;p16"/>
          <p:cNvGraphicFramePr/>
          <p:nvPr/>
        </p:nvGraphicFramePr>
        <p:xfrm>
          <a:off x="748145" y="1322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{AEC866F7-4A56-4AB5-8263-BA1CCEF5E2A0}</a:tableStyleId>
              </a:tblPr>
              <a:tblGrid>
                <a:gridCol w="3927775"/>
                <a:gridCol w="3927775"/>
              </a:tblGrid>
              <a:tr h="24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Logging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Tracing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4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Consumed primarily by system administrators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Consumed primarily by developers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4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Logs "high level" information 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Logs "low level" information &amp; </a:t>
                      </a:r>
                      <a:r>
                        <a:rPr b="0" i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events that occur much more frequently than log messages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41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Must not be too "noisy" (containing many duplicate events or information that is not helpful for its intended audience)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Can be noisy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 standards-based output format is often desirable, sometimes even required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Few limitations on output format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4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Log messages are often localized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Localization is rarely a concern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6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Addition of new types of events, as well as new event messages, need not be agile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Addition of new tracing messages must be agile</a:t>
                      </a:r>
                      <a:br>
                        <a:rPr lang="en-US" sz="1200" u="none" cap="none" strike="noStrike"/>
                      </a:br>
                      <a:br>
                        <a:rPr lang="en-US" sz="1200" u="none" cap="none" strike="noStrike"/>
                      </a:b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type="title"/>
          </p:nvPr>
        </p:nvSpPr>
        <p:spPr>
          <a:xfrm>
            <a:off x="77932" y="149153"/>
            <a:ext cx="7886700" cy="63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Trace</a:t>
            </a:r>
            <a:endParaRPr/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129887" y="787328"/>
            <a:ext cx="8707581" cy="4177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Software Tracing Techniques: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Tracing macros.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Output to debugger.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Windows software trace preprocessor (aka WPP).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FreeBSD and SmartOS tracing with DTrace - traces the kernel and the userland.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Linux kernel tracing with ftrace.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Linux system-level and user-level tracing with kernel markers and LTTng.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Linux application tracing with UST - part of the same project as LTTng.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Linux C/C++ application tracing with cwrap.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Tracing with GNU Debugger's trace command.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In this module we will go into details of Tracing with </a:t>
            </a:r>
            <a:r>
              <a:rPr b="1" lang="en-US" sz="1400"/>
              <a:t>LTTng</a:t>
            </a:r>
            <a:r>
              <a:rPr lang="en-US" sz="1400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title"/>
          </p:nvPr>
        </p:nvSpPr>
        <p:spPr>
          <a:xfrm>
            <a:off x="2721" y="110559"/>
            <a:ext cx="7886700" cy="74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sz="2800" u="none"/>
              <a:t>Significance of not using printf statements</a:t>
            </a:r>
            <a:endParaRPr b="1" sz="2800"/>
          </a:p>
        </p:txBody>
      </p:sp>
      <p:sp>
        <p:nvSpPr>
          <p:cNvPr id="266" name="Google Shape;266;p18"/>
          <p:cNvSpPr txBox="1"/>
          <p:nvPr>
            <p:ph idx="1" type="body"/>
          </p:nvPr>
        </p:nvSpPr>
        <p:spPr>
          <a:xfrm>
            <a:off x="102507" y="1215005"/>
            <a:ext cx="8603342" cy="32180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 common way to do debugging, before true debuggers were available, was to instrument the code – add strategically placed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printf()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calls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Thus progress through the code could be observed.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There might also be some kind of pause – a breakpoint really – where the code would be stopped, pending a keystroke or some such user response.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 common </a:t>
            </a:r>
            <a:r>
              <a:rPr b="1" lang="en-US" sz="1200"/>
              <a:t>downside</a:t>
            </a:r>
            <a:r>
              <a:rPr lang="en-US" sz="1200"/>
              <a:t> of using </a:t>
            </a:r>
            <a:r>
              <a:rPr b="1" lang="en-US" sz="1200"/>
              <a:t>printf()</a:t>
            </a:r>
            <a:r>
              <a:rPr lang="en-US" sz="1200"/>
              <a:t> calls for debugging was </a:t>
            </a:r>
            <a:r>
              <a:rPr b="1" lang="en-US" sz="1200"/>
              <a:t>memory</a:t>
            </a:r>
            <a:r>
              <a:rPr lang="en-US" sz="1200"/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code for this function is quite complex and is really overkill for this usage. 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Nowadays, that is likely to be less of a problem, but the time taken to execute a call is more likely to be an issue. 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Not only is the amount of time very likely to be an issue, but the fact that it is very </a:t>
            </a:r>
            <a:r>
              <a:rPr b="1" lang="en-US" sz="1200"/>
              <a:t>non-deterministic</a:t>
            </a:r>
            <a:r>
              <a:rPr lang="en-US" sz="12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Thus the use of trace tools is very effective for larger systems.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It can offer highly-customizable tracing a profiling capabilities for single core and multicore designs running Linux, Nucleus or on bare metal.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</a:t>
            </a:r>
            <a:endParaRPr b="1" u="none"/>
          </a:p>
        </p:txBody>
      </p:sp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149495" y="1183524"/>
            <a:ext cx="8842663" cy="32803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1" i="1" lang="en-US" sz="1400">
                <a:latin typeface="Arial"/>
                <a:ea typeface="Arial"/>
                <a:cs typeface="Arial"/>
                <a:sym typeface="Arial"/>
              </a:rPr>
              <a:t>Linux Trace Toolkit: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 next generation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 is an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open source software toolkit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which you can use to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trace the Linux kernel, user applications, and user libraries at the same time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LTTng consists of: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Kernel modules to trace the Linux kernel.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Shared libraries to trace C/C++ user applications.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Daemons and a command-line tool, lttng, to control the LTTng tracers.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LTTng is currently available on major desktop and server Linux distributions.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main interface for tracing control is a single command-line tool named 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lttng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latter can create several recording sessions, enable and disable recording event rules on the fly, filter events efficiently with custom user expressions, start and stop tracing, and much more.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 this Module we will focus on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User Space applications.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132631" y="133665"/>
            <a:ext cx="7886700" cy="584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Contents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240461" y="713167"/>
            <a:ext cx="3752012" cy="42213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400"/>
              <a:t>Debugging with GDB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Introduction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Operation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Commands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Examples</a:t>
            </a:r>
            <a:endParaRPr/>
          </a:p>
          <a:p>
            <a:pPr indent="-88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 Debug Commands</a:t>
            </a:r>
            <a:endParaRPr/>
          </a:p>
          <a:p>
            <a:pPr indent="-88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 Traverse Call stack</a:t>
            </a:r>
            <a:endParaRPr/>
          </a:p>
          <a:p>
            <a:pPr indent="-88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 Watchpoints</a:t>
            </a:r>
            <a:endParaRPr/>
          </a:p>
          <a:p>
            <a:pPr indent="-88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 Debug Segmentation fault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2540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825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92" name="Google Shape;92;p2"/>
          <p:cNvSpPr txBox="1"/>
          <p:nvPr/>
        </p:nvSpPr>
        <p:spPr>
          <a:xfrm>
            <a:off x="4075860" y="711353"/>
            <a:ext cx="4885940" cy="42123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Trace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Logging vs Tracing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Software Tracing Techniques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Significance of not using printf statements</a:t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LTTng</a:t>
            </a:r>
            <a:endParaRPr/>
          </a:p>
          <a:p>
            <a:pPr indent="-88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Introduction</a:t>
            </a:r>
            <a:endParaRPr/>
          </a:p>
          <a:p>
            <a:pPr indent="-88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Installation</a:t>
            </a:r>
            <a:endParaRPr/>
          </a:p>
          <a:p>
            <a:pPr indent="-88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Core Concepts</a:t>
            </a:r>
            <a:endParaRPr/>
          </a:p>
          <a:p>
            <a:pPr indent="-88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User Application Demo</a:t>
            </a:r>
            <a:endParaRPr/>
          </a:p>
          <a:p>
            <a:pPr indent="-88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Create source files for User app &amp; Tracepoints</a:t>
            </a:r>
            <a:endParaRPr/>
          </a:p>
          <a:p>
            <a:pPr indent="-88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Build Source files</a:t>
            </a:r>
            <a:endParaRPr/>
          </a:p>
          <a:p>
            <a:pPr indent="-88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LTTng recording session</a:t>
            </a:r>
            <a:endParaRPr/>
          </a:p>
          <a:p>
            <a:pPr indent="-88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Log Levels </a:t>
            </a:r>
            <a:endParaRPr/>
          </a:p>
          <a:p>
            <a:pPr indent="-88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Lttng API's</a:t>
            </a:r>
            <a:endParaRPr/>
          </a:p>
          <a:p>
            <a:pPr indent="-88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Example App</a:t>
            </a:r>
            <a:endParaRPr/>
          </a:p>
          <a:p>
            <a:pPr indent="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82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- Installation</a:t>
            </a:r>
            <a:endParaRPr/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140277" y="704201"/>
            <a:ext cx="8842663" cy="4229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LTTng is a set of software components which interact to instrument the Linux kernel and user applications, and to control tracing.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Those components are bundled into the following packages: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LTTng-tools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Libraries and command-line interface to control tracing.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LTTng-modules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Linux kernel modules to instrument and trace the kernel.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LTTng-UST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Libraries and Java/Python packages to instrument and trace user applications.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will only need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LTTng-tools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LTTng-UST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to use the user space LTTng tracer.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Install the following dependencies of LTTng-tools and LTTng-UST: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libuuid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                              -&gt; </a:t>
            </a:r>
            <a:r>
              <a:rPr b="1" lang="en-US" sz="1200"/>
              <a:t>sudo apt-get install uuid-dev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Popt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                                 -&gt; </a:t>
            </a:r>
            <a:r>
              <a:rPr b="1" lang="en-US" sz="1200"/>
              <a:t>sudo apt-get install libpopt-dev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Userspace RCU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              -&gt; </a:t>
            </a:r>
            <a:r>
              <a:rPr b="1" lang="en-US" sz="1200"/>
              <a:t>sudo apt-get install   liburcu-dev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Libxml2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                             -&gt; </a:t>
            </a:r>
            <a:r>
              <a:rPr b="1" lang="en-US" sz="1200"/>
              <a:t>sudo apt-get install libxml2</a:t>
            </a:r>
            <a:br>
              <a:rPr b="1" lang="en-US" sz="1200"/>
            </a:br>
            <a:r>
              <a:rPr b="1" lang="en-US" sz="1200"/>
              <a:t>numactl                                </a:t>
            </a:r>
            <a:r>
              <a:rPr lang="en-US" sz="1200"/>
              <a:t>-&gt;</a:t>
            </a:r>
            <a:r>
              <a:rPr b="1" lang="en-US" sz="1200"/>
              <a:t> sudo apt-get install libnuma-dev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- Installation</a:t>
            </a:r>
            <a:endParaRPr u="none"/>
          </a:p>
        </p:txBody>
      </p:sp>
      <p:sp>
        <p:nvSpPr>
          <p:cNvPr id="284" name="Google Shape;284;p21"/>
          <p:cNvSpPr txBox="1"/>
          <p:nvPr>
            <p:ph idx="1" type="body"/>
          </p:nvPr>
        </p:nvSpPr>
        <p:spPr>
          <a:xfrm>
            <a:off x="140277" y="704201"/>
            <a:ext cx="8842663" cy="4229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Download, build, and install the latest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LTTng-tools 2.13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wget https://lttng.org/files/lttng-tools/lttng-tools-latest-2.13.tar.bz2 &amp;&amp; tar -xf lttng-tools-latest-2.13.tar.bz2 &amp;&amp; cd lttng-tools-2.13.* &amp;&amp; ./configure &amp;&amp; make &amp;&amp; sudo make install &amp;&amp; sudo ldconfig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Download, build, and install the latest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LTTng-UST 2.13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wget https://lttng.org/files/lttng-ust/lttng-ust-latest-2.13.tar.bz2 &amp;&amp; tar -xf lttng-ust-latest-2.13.tar.bz2 &amp;&amp; cd lttng-ust-2.13.* &amp;&amp; ./configure --disable-numa  &amp;&amp; make &amp;&amp; sudo make install &amp;&amp; sudo ldconfig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View and analyze the recorded events: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Babeltrace 2 -&gt; 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sudo apt-get install babeltrace2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By default, LTTng-UST libraries are installed to /usr/local/lib append the path to LD_LIBRARY_PATH: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export LD_LIBRARY_PATH=$LD_LIBRARY_PATH:/usr/local/lib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b="1" lang="en-US" sz="1200">
                <a:latin typeface="Arial"/>
                <a:ea typeface="Arial"/>
                <a:cs typeface="Arial"/>
                <a:sym typeface="Arial"/>
              </a:rPr>
            </a:b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 sz="1200"/>
            </a:b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306030" y="751631"/>
            <a:ext cx="8670207" cy="41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Core Concepts: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From a user’s perspective, the LTTng system is built on a few concepts, or objects, on which the </a:t>
            </a:r>
            <a:r>
              <a:rPr b="1" lang="en-US" sz="1400"/>
              <a:t>lttng command-line tool operates</a:t>
            </a:r>
            <a:r>
              <a:rPr lang="en-US" sz="1400"/>
              <a:t> by sending commands to the </a:t>
            </a:r>
            <a:r>
              <a:rPr b="1" lang="en-US" sz="1400"/>
              <a:t>session daemon</a:t>
            </a:r>
            <a:r>
              <a:rPr lang="en-US" sz="1400"/>
              <a:t> (through liblttng-ctl).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The core concepts of LTTng are: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Instrumentation point, event rule, and event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Trigger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Recording session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Tracing domain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Channel and ring buffer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Recording event rule and event record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90" name="Google Shape;290;p22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– Core Concepts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idx="1" type="body"/>
          </p:nvPr>
        </p:nvSpPr>
        <p:spPr>
          <a:xfrm>
            <a:off x="306030" y="751631"/>
            <a:ext cx="8670207" cy="41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Instrumentation point: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An </a:t>
            </a:r>
            <a:r>
              <a:rPr i="1" lang="en-US" sz="1200"/>
              <a:t>instrumentation point</a:t>
            </a:r>
            <a:r>
              <a:rPr lang="en-US" sz="1200"/>
              <a:t> is a point, within a piece of software, which, when executed, creates an LTTng </a:t>
            </a:r>
            <a:r>
              <a:rPr i="1" lang="en-US" sz="1200"/>
              <a:t>event.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LTTng offers various types of instrumentation depending on the tracing domain:</a:t>
            </a:r>
            <a:endParaRPr i="1" sz="1200"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/>
              <a:t>Linux kernel</a:t>
            </a:r>
            <a:endParaRPr sz="1200"/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i="1" lang="en-US" sz="1200"/>
              <a:t>LTTng tracepoint</a:t>
            </a:r>
            <a:endParaRPr i="1" sz="1200"/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i="1" lang="en-US" sz="1200"/>
              <a:t>Linux kernel system call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Linux kprobe</a:t>
            </a:r>
            <a:endParaRPr b="1" i="1" sz="1200"/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Linux user space probe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Linux kretprobe 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/>
              <a:t>User space</a:t>
            </a:r>
            <a:endParaRPr sz="1200"/>
          </a:p>
          <a:p>
            <a: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/>
              <a:t>LTTng tracepoint</a:t>
            </a:r>
            <a:endParaRPr b="1" i="1" sz="1200"/>
          </a:p>
          <a:p>
            <a:pPr indent="0" lvl="3" marL="15113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 statically defined point in the source code of a C/C++ application/library using the LTTng-UST macros.</a:t>
            </a:r>
            <a:endParaRPr/>
          </a:p>
          <a:p>
            <a:pPr indent="0" lvl="3" marL="15113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96" name="Google Shape;296;p23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– Core Concepts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306030" y="751631"/>
            <a:ext cx="8670207" cy="41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Event Rule &amp; event: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An </a:t>
            </a:r>
            <a:r>
              <a:rPr i="1" lang="en-US" sz="1200"/>
              <a:t>event rule</a:t>
            </a:r>
            <a:r>
              <a:rPr lang="en-US" sz="1200"/>
              <a:t> is a set of conditions to match a set of events.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When LTTng creates an event </a:t>
            </a:r>
            <a:r>
              <a:rPr i="1" lang="en-US" sz="1200"/>
              <a:t>E</a:t>
            </a:r>
            <a:r>
              <a:rPr lang="en-US" sz="1200"/>
              <a:t>, an event rule </a:t>
            </a:r>
            <a:r>
              <a:rPr i="1" lang="en-US" sz="1200"/>
              <a:t>ER</a:t>
            </a:r>
            <a:r>
              <a:rPr lang="en-US" sz="1200"/>
              <a:t> is said to </a:t>
            </a:r>
            <a:r>
              <a:rPr i="1" lang="en-US" sz="1200"/>
              <a:t>match</a:t>
            </a:r>
            <a:r>
              <a:rPr lang="en-US" sz="1200"/>
              <a:t> </a:t>
            </a:r>
            <a:r>
              <a:rPr i="1" lang="en-US" sz="1200"/>
              <a:t>E</a:t>
            </a:r>
            <a:r>
              <a:rPr lang="en-US" sz="1200"/>
              <a:t> when </a:t>
            </a:r>
            <a:r>
              <a:rPr i="1" lang="en-US" sz="1200"/>
              <a:t>E</a:t>
            </a:r>
            <a:r>
              <a:rPr lang="en-US" sz="1200"/>
              <a:t> satisfies </a:t>
            </a:r>
            <a:r>
              <a:rPr i="1" lang="en-US" sz="1200"/>
              <a:t>all</a:t>
            </a:r>
            <a:r>
              <a:rPr lang="en-US" sz="1200"/>
              <a:t> the conditions of </a:t>
            </a:r>
            <a:r>
              <a:rPr i="1" lang="en-US" sz="1200"/>
              <a:t>ER</a:t>
            </a:r>
            <a:r>
              <a:rPr lang="en-US" sz="12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When an event rule matches an event, LTTng </a:t>
            </a:r>
            <a:r>
              <a:rPr i="1" lang="en-US" sz="1200"/>
              <a:t>emits</a:t>
            </a:r>
            <a:r>
              <a:rPr lang="en-US" sz="1200"/>
              <a:t> the event, therefore attempting to execute one or more actions.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As of LTTng 2.13, there are two places where you can find an event rule: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/>
              <a:t> Recording event rule</a:t>
            </a:r>
            <a:endParaRPr/>
          </a:p>
          <a:p>
            <a:pPr indent="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 specific type of event rule of which the action is to record the matched event as an event record.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/>
              <a:t> “Event rule matches” trigger condition (since LTTng 2.13)</a:t>
            </a:r>
            <a:endParaRPr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When the event rule of the trigger condition matches an event, LTTng can execute user-defined actions such as sending an LTTng notification, starting a recording session, and more.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For LTTng to emit an event </a:t>
            </a:r>
            <a:r>
              <a:rPr i="1" lang="en-US" sz="1200"/>
              <a:t>E</a:t>
            </a:r>
            <a:r>
              <a:rPr lang="en-US" sz="1200"/>
              <a:t>, </a:t>
            </a:r>
            <a:r>
              <a:rPr i="1" lang="en-US" sz="1200"/>
              <a:t>E</a:t>
            </a:r>
            <a:r>
              <a:rPr lang="en-US" sz="1200"/>
              <a:t> must satisfy </a:t>
            </a:r>
            <a:r>
              <a:rPr i="1" lang="en-US" sz="1200"/>
              <a:t>all</a:t>
            </a:r>
            <a:r>
              <a:rPr lang="en-US" sz="1200"/>
              <a:t> the basic conditions of an event rule </a:t>
            </a:r>
            <a:r>
              <a:rPr i="1" lang="en-US" sz="1200"/>
              <a:t>ER</a:t>
            </a:r>
            <a:r>
              <a:rPr lang="en-US" sz="1200"/>
              <a:t>, that is: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The instrumentation point from which LTTng creates </a:t>
            </a:r>
            <a:r>
              <a:rPr i="1" lang="en-US" sz="1200"/>
              <a:t>E</a:t>
            </a:r>
            <a:r>
              <a:rPr lang="en-US" sz="1200"/>
              <a:t> has a specific type.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A pattern matches the name of </a:t>
            </a:r>
            <a:r>
              <a:rPr i="1" lang="en-US" sz="1200"/>
              <a:t>E</a:t>
            </a:r>
            <a:r>
              <a:rPr lang="en-US" sz="1200"/>
              <a:t> while another pattern doesn’t.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The log level of the instrumentation point from which LTTng creates </a:t>
            </a:r>
            <a:r>
              <a:rPr i="1" lang="en-US" sz="1200"/>
              <a:t>E</a:t>
            </a:r>
            <a:r>
              <a:rPr lang="en-US" sz="1200"/>
              <a:t> is at least as severe as some value, or is exactly some value.</a:t>
            </a:r>
            <a:endParaRPr/>
          </a:p>
          <a:p>
            <a:pPr indent="-88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 The fields of the payload of </a:t>
            </a:r>
            <a:r>
              <a:rPr i="1" lang="en-US" sz="1200"/>
              <a:t>E</a:t>
            </a:r>
            <a:r>
              <a:rPr lang="en-US" sz="1200"/>
              <a:t> and the current context fields satisfy a filter expression.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02" name="Google Shape;302;p24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– Core Concepts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idx="1" type="body"/>
          </p:nvPr>
        </p:nvSpPr>
        <p:spPr>
          <a:xfrm>
            <a:off x="130893" y="751631"/>
            <a:ext cx="8670207" cy="41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Trigger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associates a condition to one or more actions.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When the condition of a trigger is satisfied, LTTng attempts to execute its actions.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As of LTTng 2.13, the available trigger conditions and actions are: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Conditions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consumed buffer size of a given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recording session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becomes greater than some value.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buffer usage of a given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channel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becomes greater than some value.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buffer usage of a given channel becomes less than some value.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There’s an ongoing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recording session rotation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 recording session rotation becomes completed.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An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event rule matches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an event.</a:t>
            </a:r>
            <a:endParaRPr/>
          </a:p>
          <a:p>
            <a:pPr indent="0" lvl="0" marL="25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Send a notification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to a user application.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a given recording session.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a given recording session.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Archive the current trace chunk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of a given recording session (rotate).</a:t>
            </a:r>
            <a:endParaRPr/>
          </a:p>
          <a:p>
            <a:pPr indent="-317500" lvl="2" marL="12255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Take a snapshot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of a given recording session.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b="1" lang="en-US" sz="1400">
                <a:latin typeface="Arial"/>
                <a:ea typeface="Arial"/>
                <a:cs typeface="Arial"/>
                <a:sym typeface="Arial"/>
              </a:rPr>
            </a:b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 txBox="1"/>
          <p:nvPr>
            <p:ph type="title"/>
          </p:nvPr>
        </p:nvSpPr>
        <p:spPr>
          <a:xfrm>
            <a:off x="44412" y="-46933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– Core Concepts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idx="1" type="body"/>
          </p:nvPr>
        </p:nvSpPr>
        <p:spPr>
          <a:xfrm>
            <a:off x="306030" y="751631"/>
            <a:ext cx="8670207" cy="41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Recording session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 recording session is a stateful dialogue between you and a </a:t>
            </a:r>
            <a:r>
              <a:rPr b="1" lang="en-US" sz="1200"/>
              <a:t>session daemon</a:t>
            </a:r>
            <a:r>
              <a:rPr lang="en-US" sz="1200"/>
              <a:t> for everything related to </a:t>
            </a:r>
            <a:r>
              <a:rPr b="1" lang="en-US" sz="1200"/>
              <a:t>event recording</a:t>
            </a:r>
            <a:r>
              <a:rPr lang="en-US" sz="12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Everything that you do when you control LTTng tracers to record events happens within a recording session. In particular, a recording session: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Has its own name, unique for a given session daemon.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Has its own set of trace files, if any.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Has its own state of activity (started or stopped).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An active recording session is an implicit recording event rule condition.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Has its own mode (local, network streaming, snapshot, or live).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Has its own channels to which are attached their own recording event rules.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Has its own process attribute inclusion sets.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LTTng offers four recording session modes: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/>
              <a:t>Local mode : </a:t>
            </a:r>
            <a:r>
              <a:rPr lang="en-US" sz="1200"/>
              <a:t>Write the trace data to the local file system.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/>
              <a:t>Network streaming mode : </a:t>
            </a:r>
            <a:r>
              <a:rPr lang="en-US" sz="1200"/>
              <a:t>Send the trace data over the network to a listening relay daemon.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/>
              <a:t>Snapshot mode : </a:t>
            </a:r>
            <a:r>
              <a:rPr lang="en-US" sz="1200"/>
              <a:t>Only write the trace data to the local file system or send it to a listening relay daemon when LTTng takes a snapshot.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i="1" lang="en-US" sz="1200"/>
              <a:t>Live mode : </a:t>
            </a:r>
            <a:r>
              <a:rPr lang="en-US" sz="1200"/>
              <a:t>Send the trace data over the network to a listening relay daemon for live reading.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br>
              <a:rPr lang="en-US"/>
            </a:b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14" name="Google Shape;314;p26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– Core Concepts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306030" y="751631"/>
            <a:ext cx="8670207" cy="41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Tracing domain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tracing domain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identifies a type of LTTng tracer.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 tracing domain has its own properties and features.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There are currently five available tracing domains: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Linux kernel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User space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java.util.logging (JUL)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Log4j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It is must specify a tracing domain to target a type of LTTng tracer when using some lttng commands to avoid ambiguity. 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 We  need to specify a tracing domain when you create an event rule because </a:t>
            </a:r>
            <a:r>
              <a:rPr b="1" lang="en-US" sz="1200"/>
              <a:t>linux kernal &amp; user space tracing domains</a:t>
            </a:r>
            <a:r>
              <a:rPr lang="en-US" sz="1200"/>
              <a:t> could have </a:t>
            </a:r>
            <a:r>
              <a:rPr b="1" lang="en-US" sz="1200"/>
              <a:t>tracepoints sharing the same name</a:t>
            </a:r>
            <a:r>
              <a:rPr lang="en-US" sz="12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– Core Concepts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idx="1" type="body"/>
          </p:nvPr>
        </p:nvSpPr>
        <p:spPr>
          <a:xfrm>
            <a:off x="306030" y="751631"/>
            <a:ext cx="8670207" cy="41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Channel and ring buffer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channel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is an object which is responsible for a set of </a:t>
            </a: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ring buffers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ring buffer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is divided into multiple </a:t>
            </a: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sub-buffers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When a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recording event rule matches an event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LTTng can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record it to one or more sub-buffers of one or more channels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When you create a channel, you set its final attributes, that is: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Its buffering scheme.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What to do when there’s no space left for a new event record because all sub-buffers are full.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The size of each ring buffer and how many sub-buffers a ring buffer has.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The size of each trace file LTTng writes for this channel and the maximum count of trace files.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The periods of its read, switch, and monitor timers.</a:t>
            </a:r>
            <a:endParaRPr/>
          </a:p>
          <a:p>
            <a: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For a user space channel: the value of its blocking timeout.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 channel is always associated to a tracing domain.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 channel owns recording event rules.</a:t>
            </a:r>
            <a:br>
              <a:rPr lang="en-US"/>
            </a:b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– Core Concepts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38714" y="43401"/>
            <a:ext cx="7886700" cy="57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– Core Concepts</a:t>
            </a:r>
            <a:endParaRPr/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94021" y="613364"/>
            <a:ext cx="5656006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Buffering scheme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 channel has at least one ring buffer </a:t>
            </a: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per CPU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LTTng always records an event to the ring buffer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dedicated to the CPU which emits it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buffering scheme of a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user space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channel determines what has its own set of per-CPU ring buffers.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1" lang="en-US" sz="1200"/>
              <a:t>Per-user buffering : </a:t>
            </a:r>
            <a:r>
              <a:rPr lang="en-US" sz="1200"/>
              <a:t>Allocate one set of ring buffers—one per CPU—shared by all the instrumented processes of.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1" lang="en-US" sz="1200"/>
              <a:t>Per-process buffering : </a:t>
            </a:r>
            <a:r>
              <a:rPr lang="en-US" sz="1200"/>
              <a:t>Allocate one set of ring buffers—one per CPU—for each instrumented process of.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i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29"/>
          <p:cNvGrpSpPr/>
          <p:nvPr/>
        </p:nvGrpSpPr>
        <p:grpSpPr>
          <a:xfrm>
            <a:off x="147483" y="2976957"/>
            <a:ext cx="3885610" cy="2121232"/>
            <a:chOff x="147483" y="2976957"/>
            <a:chExt cx="3885610" cy="2121232"/>
          </a:xfrm>
        </p:grpSpPr>
        <p:pic>
          <p:nvPicPr>
            <p:cNvPr id="334" name="Google Shape;33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1272" y="2976957"/>
              <a:ext cx="3081821" cy="21197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9"/>
            <p:cNvSpPr txBox="1"/>
            <p:nvPr/>
          </p:nvSpPr>
          <p:spPr>
            <a:xfrm>
              <a:off x="147483" y="4636524"/>
              <a:ext cx="8019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https://lttng.org/docs/v2.13/images/per-user-buffering.png</a:t>
              </a:r>
              <a:endParaRPr/>
            </a:p>
          </p:txBody>
        </p:sp>
        <p:sp>
          <p:nvSpPr>
            <p:cNvPr id="336" name="Google Shape;336;p29"/>
            <p:cNvSpPr txBox="1"/>
            <p:nvPr/>
          </p:nvSpPr>
          <p:spPr>
            <a:xfrm>
              <a:off x="949428" y="3189338"/>
              <a:ext cx="9494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Per-user buffering scheme</a:t>
              </a:r>
              <a:endParaRPr/>
            </a:p>
          </p:txBody>
        </p:sp>
      </p:grpSp>
      <p:grpSp>
        <p:nvGrpSpPr>
          <p:cNvPr id="337" name="Google Shape;337;p29"/>
          <p:cNvGrpSpPr/>
          <p:nvPr/>
        </p:nvGrpSpPr>
        <p:grpSpPr>
          <a:xfrm>
            <a:off x="5836674" y="823129"/>
            <a:ext cx="3303023" cy="3883612"/>
            <a:chOff x="6021028" y="730952"/>
            <a:chExt cx="3035709" cy="3653169"/>
          </a:xfrm>
        </p:grpSpPr>
        <p:pic>
          <p:nvPicPr>
            <p:cNvPr id="338" name="Google Shape;338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21028" y="730952"/>
              <a:ext cx="3032429" cy="3190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9"/>
            <p:cNvSpPr txBox="1"/>
            <p:nvPr/>
          </p:nvSpPr>
          <p:spPr>
            <a:xfrm>
              <a:off x="6024102" y="1157133"/>
              <a:ext cx="9494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Per-process buffering scheme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 txBox="1"/>
            <p:nvPr/>
          </p:nvSpPr>
          <p:spPr>
            <a:xfrm>
              <a:off x="8254794" y="3922456"/>
              <a:ext cx="8019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https://lttng.org/docs/v2.13/images/per-process-buffering.png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4803" y="126360"/>
            <a:ext cx="7886700" cy="468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Debugging with GDB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370554" y="760849"/>
            <a:ext cx="8448981" cy="4258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400"/>
              <a:t>GDB </a:t>
            </a:r>
            <a:r>
              <a:rPr lang="en-US" sz="1200"/>
              <a:t>is a debugger for </a:t>
            </a:r>
            <a:r>
              <a:rPr b="1" lang="en-US" sz="1200"/>
              <a:t>C </a:t>
            </a:r>
            <a:r>
              <a:rPr lang="en-US" sz="1200"/>
              <a:t>and </a:t>
            </a:r>
            <a:r>
              <a:rPr b="1" lang="en-US" sz="1200"/>
              <a:t>C++</a:t>
            </a:r>
            <a:r>
              <a:rPr lang="en-US" sz="1200"/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GDB offers extensive facilities for </a:t>
            </a:r>
            <a:r>
              <a:rPr b="1" lang="en-US" sz="1200"/>
              <a:t>tracing </a:t>
            </a:r>
            <a:r>
              <a:rPr lang="en-US" sz="1200"/>
              <a:t>and </a:t>
            </a:r>
            <a:r>
              <a:rPr b="1" lang="en-US" sz="1200"/>
              <a:t>altering </a:t>
            </a:r>
            <a:r>
              <a:rPr lang="en-US" sz="1200"/>
              <a:t>the execution of computer programs.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user can monitor and modify the values of programs' internal variables, and even call functions independently of the program's normal behavior.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GDB allows you to do things like: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/>
              <a:t>Add breakpoints</a:t>
            </a:r>
            <a:r>
              <a:rPr lang="en-US" sz="1200"/>
              <a:t> - Run the program up to a certain point then stop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Print out the values of certain variables at that point.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Step through the program one line at a time and print out the values of each variable after executing each lin</a:t>
            </a:r>
            <a:r>
              <a:rPr b="1" lang="en-US" sz="1200"/>
              <a:t>e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GDB is by default typically compiled to target the same architecture as the host system.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 </a:t>
            </a:r>
            <a:r>
              <a:rPr b="1" lang="en-US" sz="1400"/>
              <a:t>host</a:t>
            </a:r>
            <a:r>
              <a:rPr lang="en-US" sz="1400"/>
              <a:t> architecture: where the GDB program itself is run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 </a:t>
            </a:r>
            <a:r>
              <a:rPr b="1" lang="en-US" sz="1400"/>
              <a:t>target</a:t>
            </a:r>
            <a:r>
              <a:rPr lang="en-US" sz="1400"/>
              <a:t> architecture: where the program being debugged is run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In embedded engineering, we often want to target a foreign architecture eg, the embedded device, connected to some debug probe.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For example if target device is </a:t>
            </a:r>
            <a:r>
              <a:rPr b="1" lang="en-US" sz="1400"/>
              <a:t>ARM</a:t>
            </a:r>
            <a:r>
              <a:rPr lang="en-US" sz="1400"/>
              <a:t> </a:t>
            </a:r>
            <a:r>
              <a:rPr b="1" lang="en-US" sz="1400"/>
              <a:t>cortex-m3 </a:t>
            </a:r>
            <a:r>
              <a:rPr lang="en-US" sz="1400"/>
              <a:t>processor.</a:t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We need a version of GDB that supports the target architecture of the program being debugged.</a:t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400"/>
              <a:t>gdb-multiarch - </a:t>
            </a:r>
            <a:r>
              <a:rPr lang="en-US" sz="1200"/>
              <a:t>contains a version of GDB which supports multiple target architectures.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38714" y="43401"/>
            <a:ext cx="7886700" cy="57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– Core Concepts</a:t>
            </a:r>
            <a:endParaRPr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140110" y="705542"/>
            <a:ext cx="886378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Buffering scheme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per-process buffering scheme tends to consume more memory than the per-user option because systems generally have more instrumented processes than Unix users running instrumented processes.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However, the per-process buffering scheme ensures that one process having a high event throughput won’t fill all the shared sub-buffers of the same Unix user, only its own.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 buffering scheme of a Linux kernel channel is always to allocate a single set of ring buffers for the whole system.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Event record loss mode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When LTTng emits an event, LTTng can record it to a specific, available sub-buffer within the ring buffers of specific channels.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When there’s no space left in a sub-buffer, the tracer marks it as consumable and another, available sub-buffer starts receiving the following event records.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 The available event record loss modes are: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1" lang="en-US" sz="1200"/>
              <a:t>Discard mode</a:t>
            </a:r>
            <a:endParaRPr/>
          </a:p>
          <a:p>
            <a:pPr indent="0" lvl="1" marL="6286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Drop the newest event records until a sub-buffer becomes available.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1" lang="en-US" sz="1200"/>
              <a:t>Overwrite mode</a:t>
            </a:r>
            <a:endParaRPr/>
          </a:p>
          <a:p>
            <a:pPr indent="0" lvl="1" marL="6286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Clear the sub-buffer containing the oldest event records and start writing the newest event records there.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i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38714" y="43401"/>
            <a:ext cx="7886700" cy="570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– Core Concepts</a:t>
            </a:r>
            <a:endParaRPr/>
          </a:p>
        </p:txBody>
      </p:sp>
      <p:sp>
        <p:nvSpPr>
          <p:cNvPr id="352" name="Google Shape;352;p31"/>
          <p:cNvSpPr txBox="1"/>
          <p:nvPr>
            <p:ph idx="1" type="body"/>
          </p:nvPr>
        </p:nvSpPr>
        <p:spPr>
          <a:xfrm>
            <a:off x="140110" y="705542"/>
            <a:ext cx="3876982" cy="44340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Recording event rule and event record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 recording event rule is a specific type of event rule of which the action is to serialize and record the matched event as an event record.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You always attach a recording event rule to a channel, which belongs to a recording session, when you create it.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When a recording event rule </a:t>
            </a:r>
            <a:r>
              <a:rPr b="1" i="1" lang="en-US" sz="1200"/>
              <a:t>ER</a:t>
            </a:r>
            <a:r>
              <a:rPr lang="en-US" sz="1200"/>
              <a:t> matches an event </a:t>
            </a:r>
            <a:r>
              <a:rPr b="1" i="1" lang="en-US" sz="1200"/>
              <a:t>E</a:t>
            </a:r>
            <a:r>
              <a:rPr lang="en-US" sz="1200"/>
              <a:t>, LTTng attempts to serialize and record </a:t>
            </a:r>
            <a:r>
              <a:rPr i="1" lang="en-US" sz="1200"/>
              <a:t>E</a:t>
            </a:r>
            <a:r>
              <a:rPr lang="en-US" sz="1200"/>
              <a:t> to one of the available sub-buffers of the channel to which </a:t>
            </a:r>
            <a:r>
              <a:rPr i="1" lang="en-US" sz="1200"/>
              <a:t>E</a:t>
            </a:r>
            <a:r>
              <a:rPr lang="en-US" sz="1200"/>
              <a:t> is attached.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</p:txBody>
      </p:sp>
      <p:pic>
        <p:nvPicPr>
          <p:cNvPr id="353" name="Google Shape;3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182" y="708683"/>
            <a:ext cx="4291779" cy="415936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 txBox="1"/>
          <p:nvPr/>
        </p:nvSpPr>
        <p:spPr>
          <a:xfrm>
            <a:off x="4691830" y="4922274"/>
            <a:ext cx="186198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https://lttng.org/docs/v2.13/images/event-rule.png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223069" y="71054"/>
            <a:ext cx="7886700" cy="51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Tracing – User Application</a:t>
            </a:r>
            <a:endParaRPr b="1"/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1844" y="622583"/>
            <a:ext cx="8338369" cy="3927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high level procedure to instrument a C or C++ user application with the LTTng user space tracing library, liblttng-ust, is: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Create the source files of a tracepoint provider package.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Add tracepoints to the source code of the application.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Build and link a tracepoint provider package and the user application.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All the Source code for this example is inside : </a:t>
            </a:r>
            <a:r>
              <a:rPr b="1" lang="en-US" sz="1200"/>
              <a:t>Chapter2_Building_an_Executable/LTTng_Demo/Hello_World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Create the source files of a tracepoint provider package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 </a:t>
            </a:r>
            <a:r>
              <a:rPr i="1" lang="en-US" sz="1200"/>
              <a:t>tracepoint provider</a:t>
            </a:r>
            <a:r>
              <a:rPr lang="en-US" sz="1200"/>
              <a:t> is a set of compiled functions which provide </a:t>
            </a:r>
            <a:r>
              <a:rPr b="1" lang="en-US" sz="1200"/>
              <a:t>tracepoints</a:t>
            </a:r>
            <a:r>
              <a:rPr lang="en-US" sz="1200"/>
              <a:t> to an application, the type of instrumentation point which LTTng-UST provides.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Those functions can make LTTng emit events with </a:t>
            </a:r>
            <a:r>
              <a:rPr b="1" lang="en-US" sz="1200"/>
              <a:t>user-defined fields (Passing values)</a:t>
            </a:r>
            <a:r>
              <a:rPr lang="en-US" sz="1200"/>
              <a:t> and serialize those events as event records to one or more LTTng-UST channel sub-buffers.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 </a:t>
            </a:r>
            <a:r>
              <a:rPr b="1" lang="en-US" sz="1200"/>
              <a:t>lttng_ust_tracepoint()</a:t>
            </a:r>
            <a:r>
              <a:rPr lang="en-US" sz="1200"/>
              <a:t> macro, which you insert in the source code of a user application, calls those functions.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Its source files are:</a:t>
            </a:r>
            <a:endParaRPr sz="1200"/>
          </a:p>
          <a:p>
            <a:pPr indent="-8890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One or more tracepoint provider header (.h).</a:t>
            </a:r>
            <a:endParaRPr sz="1200"/>
          </a:p>
          <a:p>
            <a:pPr indent="-8890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A tracepoint provider package source (.c).</a:t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263" y="3544831"/>
            <a:ext cx="3489837" cy="144596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2"/>
          <p:cNvSpPr txBox="1"/>
          <p:nvPr/>
        </p:nvSpPr>
        <p:spPr>
          <a:xfrm>
            <a:off x="7733685" y="4645740"/>
            <a:ext cx="765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https://lttng.org/docs/v2.13/images/ust-app.png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type="title"/>
          </p:nvPr>
        </p:nvSpPr>
        <p:spPr>
          <a:xfrm>
            <a:off x="29496" y="24965"/>
            <a:ext cx="7886700" cy="51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Tracing – User Application</a:t>
            </a:r>
            <a:endParaRPr b="1"/>
          </a:p>
        </p:txBody>
      </p:sp>
      <p:sp>
        <p:nvSpPr>
          <p:cNvPr id="368" name="Google Shape;368;p33"/>
          <p:cNvSpPr txBox="1"/>
          <p:nvPr>
            <p:ph idx="1" type="body"/>
          </p:nvPr>
        </p:nvSpPr>
        <p:spPr>
          <a:xfrm>
            <a:off x="30522" y="468807"/>
            <a:ext cx="4567871" cy="46232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Create a tracepoint provider header file template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Consider the File: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 hello-tp.h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provider_name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: the name of your tracepoint provider.</a:t>
            </a:r>
            <a:endParaRPr/>
          </a:p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".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/hello-tp.h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" :The name of your tracepoint provider header file.</a:t>
            </a:r>
            <a:endParaRPr/>
          </a:p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tracepoint definition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: </a:t>
            </a:r>
            <a:endParaRPr/>
          </a:p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Its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input arguments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LTTNG_UST_TP_ARGS()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They’re the macro parameters that the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lttng_ust_tracepoint()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macro accepts for this particular tracepoint in the source code of the user application.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Those arguments can be used in the argument expressions of the output fields defined in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LTTNG_UST_TP_FIELDS()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Its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output event fields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LTTNG_UST_TP_FIELDS()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They’re the macro contains the output fields of the tracepoint, that is, the actual data that can be recorded in the payload of an event emitted by this tracepoint.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 </a:t>
            </a:r>
            <a:r>
              <a:rPr b="1" lang="en-US" sz="1200"/>
              <a:t>lttng_ust_field_*()</a:t>
            </a:r>
            <a:r>
              <a:rPr lang="en-US" sz="1200"/>
              <a:t> macro specifies the type, size, and byte order of one event field.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Each lttng_ust_field_*() macro takes an </a:t>
            </a:r>
            <a:r>
              <a:rPr i="1" lang="en-US" sz="1200"/>
              <a:t>argument expression</a:t>
            </a:r>
            <a:r>
              <a:rPr lang="en-US" sz="1200"/>
              <a:t> parameter. </a:t>
            </a:r>
            <a:endParaRPr/>
          </a:p>
          <a:p>
            <a:pPr indent="-228600" lvl="1" marL="825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br>
              <a:rPr lang="en-US"/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33"/>
          <p:cNvGrpSpPr/>
          <p:nvPr/>
        </p:nvGrpSpPr>
        <p:grpSpPr>
          <a:xfrm>
            <a:off x="4702892" y="689915"/>
            <a:ext cx="4190384" cy="4270645"/>
            <a:chOff x="4702892" y="689915"/>
            <a:chExt cx="4190384" cy="4270645"/>
          </a:xfrm>
        </p:grpSpPr>
        <p:pic>
          <p:nvPicPr>
            <p:cNvPr id="370" name="Google Shape;370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02892" y="689915"/>
              <a:ext cx="4190384" cy="42706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3"/>
            <p:cNvSpPr/>
            <p:nvPr/>
          </p:nvSpPr>
          <p:spPr>
            <a:xfrm>
              <a:off x="7979199" y="891240"/>
              <a:ext cx="301924" cy="24801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8532555" y="1326668"/>
              <a:ext cx="301924" cy="24801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6799911" y="2886953"/>
              <a:ext cx="301924" cy="24801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735286" y="2821213"/>
              <a:ext cx="4100284" cy="1714500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29496" y="24965"/>
            <a:ext cx="7886700" cy="51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 Tracing – User Application</a:t>
            </a:r>
            <a:endParaRPr b="1"/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30522" y="468807"/>
            <a:ext cx="4567871" cy="46232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Create a tracepoint provider package source file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 tracepoint provider package source file is a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 source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file which includes a tracepoint provider header file to expand its macros into event serialization and other functions.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Consider the File: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hello-tp.c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Add tracepoints to the source code of an application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Consider the File: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 hello.c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Once you create a tracepoint provider header file, use the </a:t>
            </a:r>
            <a:r>
              <a:rPr b="1" lang="en-US" sz="1200"/>
              <a:t>lttng_ust_tracepoint()</a:t>
            </a:r>
            <a:r>
              <a:rPr lang="en-US" sz="1200"/>
              <a:t> macro in the source code of your application to insert the tracepoints that this header defines.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</a:t>
            </a:r>
            <a:r>
              <a:rPr b="1" lang="en-US" sz="1200"/>
              <a:t> lttng_ust_tracepoint()</a:t>
            </a:r>
            <a:r>
              <a:rPr lang="en-US" sz="1200"/>
              <a:t> macro takes at least two parameters: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The tracepoint provider name and the tracepoint name.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The corresponding tracepoint definition defines the other parameters.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demo user app does following things: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/>
              <a:t>User app first insert the first tracepoint in app 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/>
              <a:t>User app inserts the all the arguments passed to user app to tracepoint along with argument number.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/>
              <a:t>User inserts a message entry to the tracepoint.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34"/>
          <p:cNvGrpSpPr/>
          <p:nvPr/>
        </p:nvGrpSpPr>
        <p:grpSpPr>
          <a:xfrm>
            <a:off x="4724400" y="828547"/>
            <a:ext cx="3269343" cy="4220735"/>
            <a:chOff x="4724400" y="828547"/>
            <a:chExt cx="3269343" cy="4220735"/>
          </a:xfrm>
        </p:grpSpPr>
        <p:pic>
          <p:nvPicPr>
            <p:cNvPr id="382" name="Google Shape;382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24400" y="828547"/>
              <a:ext cx="3269343" cy="719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24400" y="1690788"/>
              <a:ext cx="3269342" cy="3358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34"/>
            <p:cNvSpPr/>
            <p:nvPr/>
          </p:nvSpPr>
          <p:spPr>
            <a:xfrm>
              <a:off x="4798785" y="2449285"/>
              <a:ext cx="3147785" cy="2385784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4889500" y="3528785"/>
              <a:ext cx="208642" cy="23585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4889499" y="3964213"/>
              <a:ext cx="208642" cy="23585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4889498" y="4463141"/>
              <a:ext cx="208642" cy="23585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25977" y="45244"/>
            <a:ext cx="7886700" cy="60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-  User Application</a:t>
            </a:r>
            <a:endParaRPr u="none"/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140277" y="704201"/>
            <a:ext cx="8842663" cy="4229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Record user application events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section walks you through a simple example to record the events of a </a:t>
            </a:r>
            <a:r>
              <a:rPr b="1" i="1" lang="en-US" sz="1200"/>
              <a:t>Hello world</a:t>
            </a:r>
            <a:r>
              <a:rPr lang="en-US" sz="1200"/>
              <a:t> program </a:t>
            </a:r>
            <a:r>
              <a:rPr b="1" lang="en-US" sz="1200"/>
              <a:t>written in C</a:t>
            </a:r>
            <a:r>
              <a:rPr lang="en-US" sz="1200"/>
              <a:t>.</a:t>
            </a: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All the Source code is inside directory:  </a:t>
            </a:r>
            <a:r>
              <a:rPr b="1" lang="en-US" sz="1200"/>
              <a:t>Chapter2_Building_an_Executable/LTTng_Demo/Hello_World</a:t>
            </a:r>
            <a:endParaRPr b="1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/>
              <a:t>Create the traceable user application:</a:t>
            </a:r>
            <a:endParaRPr b="1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hello-tp.h -</a:t>
            </a:r>
            <a:r>
              <a:rPr lang="en-US" sz="1200"/>
              <a:t> The tracepoint provider header file, which defines the tracepoints and the events they can generate. </a:t>
            </a:r>
            <a:endParaRPr b="1"/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hello-tp.c - T</a:t>
            </a:r>
            <a:r>
              <a:rPr lang="en-US" sz="1200"/>
              <a:t>he tracepoint provider package source file.</a:t>
            </a:r>
            <a:endParaRPr/>
          </a:p>
          <a:p>
            <a:pPr indent="0" lvl="1" marL="7429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hello.c  - </a:t>
            </a:r>
            <a:r>
              <a:rPr lang="en-US" sz="1200"/>
              <a:t>The </a:t>
            </a:r>
            <a:r>
              <a:rPr b="1" i="1" lang="en-US" sz="1200"/>
              <a:t>Hello World</a:t>
            </a:r>
            <a:r>
              <a:rPr lang="en-US" sz="1200"/>
              <a:t> application source file:</a:t>
            </a:r>
            <a:endParaRPr b="1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/>
              <a:t>Build the application :</a:t>
            </a:r>
            <a:endParaRPr b="1"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The tracepoint provider package: </a:t>
            </a:r>
            <a:r>
              <a:rPr b="1" lang="en-US" sz="1200"/>
              <a:t>gcc -c -I. hello-tp.c</a:t>
            </a:r>
            <a:endParaRPr b="1"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The application: </a:t>
            </a:r>
            <a:r>
              <a:rPr b="1" lang="en-US" sz="1200"/>
              <a:t>gcc -c hello.c</a:t>
            </a:r>
            <a:endParaRPr b="1"/>
          </a:p>
          <a:p>
            <a:pPr indent="-1714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Link the application with the tracepoint provider package, liblttng-ust and libdl : </a:t>
            </a:r>
            <a:endParaRPr b="1"/>
          </a:p>
          <a:p>
            <a:pPr indent="0" lvl="2" marL="1054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gcc -o hello hello.o hello-tp.o -llttng-ust -ldl</a:t>
            </a:r>
            <a:br>
              <a:rPr b="1" lang="en-US" sz="1200"/>
            </a:br>
            <a:endParaRPr b="1"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Run the application with a few arguments:</a:t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./hello world  1 2 3 4 5</a:t>
            </a:r>
            <a:endParaRPr b="1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 sz="1200"/>
            </a:b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245" y="2118186"/>
            <a:ext cx="2867890" cy="289179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5"/>
          <p:cNvSpPr txBox="1"/>
          <p:nvPr/>
        </p:nvSpPr>
        <p:spPr>
          <a:xfrm>
            <a:off x="6121618" y="4626896"/>
            <a:ext cx="75069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Credits: </a:t>
            </a:r>
            <a:b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https://lttng.org/docs/v2.13/#doc-building-from-source</a:t>
            </a:r>
            <a:endParaRPr/>
          </a:p>
        </p:txBody>
      </p:sp>
      <p:pic>
        <p:nvPicPr>
          <p:cNvPr id="396" name="Google Shape;39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230" y="4222057"/>
            <a:ext cx="3767586" cy="73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type="title"/>
          </p:nvPr>
        </p:nvSpPr>
        <p:spPr>
          <a:xfrm>
            <a:off x="121848" y="4269"/>
            <a:ext cx="7886700" cy="48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-  User Application</a:t>
            </a:r>
            <a:endParaRPr u="none"/>
          </a:p>
        </p:txBody>
      </p:sp>
      <p:sp>
        <p:nvSpPr>
          <p:cNvPr id="402" name="Google Shape;402;p36"/>
          <p:cNvSpPr txBox="1"/>
          <p:nvPr>
            <p:ph idx="1" type="body"/>
          </p:nvPr>
        </p:nvSpPr>
        <p:spPr>
          <a:xfrm>
            <a:off x="67737" y="582451"/>
            <a:ext cx="8917751" cy="456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Record user application events: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 Start Trace session: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Start an LTTng session daemon: 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lttng-sessiond –daemonize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Note: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A session daemon might already be running, for example as a service that the service manager of your distribution started.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List the available user space tracepoints: 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 list –userspace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 output we see the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hello_world:my_first_tracepoint tracepoint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listed under the .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/hello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process.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 sz="1200"/>
            </a:b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6"/>
          <p:cNvGrpSpPr/>
          <p:nvPr/>
        </p:nvGrpSpPr>
        <p:grpSpPr>
          <a:xfrm>
            <a:off x="953259" y="2571335"/>
            <a:ext cx="7632179" cy="2393718"/>
            <a:chOff x="953259" y="2592901"/>
            <a:chExt cx="7114595" cy="2005530"/>
          </a:xfrm>
        </p:grpSpPr>
        <p:pic>
          <p:nvPicPr>
            <p:cNvPr id="404" name="Google Shape;404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7532" y="2604626"/>
              <a:ext cx="7110322" cy="1993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36"/>
            <p:cNvSpPr/>
            <p:nvPr/>
          </p:nvSpPr>
          <p:spPr>
            <a:xfrm>
              <a:off x="953259" y="2592901"/>
              <a:ext cx="5553254" cy="1347876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35584" y="176797"/>
            <a:ext cx="7886700" cy="30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-  User Application</a:t>
            </a:r>
            <a:endParaRPr u="none"/>
          </a:p>
        </p:txBody>
      </p:sp>
      <p:sp>
        <p:nvSpPr>
          <p:cNvPr id="411" name="Google Shape;411;p37"/>
          <p:cNvSpPr txBox="1"/>
          <p:nvPr>
            <p:ph idx="1" type="body"/>
          </p:nvPr>
        </p:nvSpPr>
        <p:spPr>
          <a:xfrm>
            <a:off x="111066" y="657540"/>
            <a:ext cx="8932652" cy="43201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Create a recording session:  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 create &lt;session name&gt;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Create a recording event rule which matches user space tracepoint events named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hello_world:my_first_tracepoint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 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08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 enable-event –userspace hello_world:my_first_tracepoint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Start recording: 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 start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Go back to the running hello application and press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1" marL="508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program executes all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lttng_ust_tracepoint()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instrumentation points, emitting events as the event rule you created matches them, and exits.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Stop recording: 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 stop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3683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Destroy the current recording session: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 destroy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37"/>
          <p:cNvGrpSpPr/>
          <p:nvPr/>
        </p:nvGrpSpPr>
        <p:grpSpPr>
          <a:xfrm>
            <a:off x="657141" y="2252225"/>
            <a:ext cx="7874383" cy="2789325"/>
            <a:chOff x="657141" y="2252225"/>
            <a:chExt cx="7874383" cy="2789325"/>
          </a:xfrm>
        </p:grpSpPr>
        <p:pic>
          <p:nvPicPr>
            <p:cNvPr id="413" name="Google Shape;413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0060" y="2937884"/>
              <a:ext cx="6032020" cy="2103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89353" y="2252225"/>
              <a:ext cx="3142171" cy="649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37"/>
            <p:cNvSpPr/>
            <p:nvPr/>
          </p:nvSpPr>
          <p:spPr>
            <a:xfrm>
              <a:off x="4948783" y="2938787"/>
              <a:ext cx="442103" cy="312707"/>
            </a:xfrm>
            <a:prstGeom prst="ellipse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657141" y="3413240"/>
              <a:ext cx="442103" cy="312707"/>
            </a:xfrm>
            <a:prstGeom prst="ellipse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4129273" y="3725947"/>
              <a:ext cx="442103" cy="312707"/>
            </a:xfrm>
            <a:prstGeom prst="ellipse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657141" y="4071003"/>
              <a:ext cx="442103" cy="312707"/>
            </a:xfrm>
            <a:prstGeom prst="ellipse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978311" y="4523891"/>
              <a:ext cx="442103" cy="312707"/>
            </a:xfrm>
            <a:prstGeom prst="ellipse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7482792" y="2507466"/>
              <a:ext cx="442103" cy="312707"/>
            </a:xfrm>
            <a:prstGeom prst="ellipse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type="title"/>
          </p:nvPr>
        </p:nvSpPr>
        <p:spPr>
          <a:xfrm>
            <a:off x="-39897" y="36618"/>
            <a:ext cx="7886700" cy="48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-  User Application</a:t>
            </a:r>
            <a:endParaRPr u="none"/>
          </a:p>
        </p:txBody>
      </p:sp>
      <p:sp>
        <p:nvSpPr>
          <p:cNvPr id="426" name="Google Shape;426;p38"/>
          <p:cNvSpPr txBox="1"/>
          <p:nvPr>
            <p:ph idx="1" type="body"/>
          </p:nvPr>
        </p:nvSpPr>
        <p:spPr>
          <a:xfrm>
            <a:off x="67737" y="582451"/>
            <a:ext cx="8917751" cy="456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View and analyze the recorded events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Once the step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Record user application events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is completed we can analyze the traces.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will use the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babeltrace2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command-line tool to read the trace.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By Default the traces are saved in directory :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/home/&lt;user&gt;/lttng-traces.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Use command to read the traces: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babeltrace2 ~/lttng-traces/&lt;path to trace directory &gt;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38"/>
          <p:cNvGrpSpPr/>
          <p:nvPr/>
        </p:nvGrpSpPr>
        <p:grpSpPr>
          <a:xfrm>
            <a:off x="250430" y="2415454"/>
            <a:ext cx="8494426" cy="1594115"/>
            <a:chOff x="250430" y="2415454"/>
            <a:chExt cx="8494426" cy="1594115"/>
          </a:xfrm>
        </p:grpSpPr>
        <p:pic>
          <p:nvPicPr>
            <p:cNvPr id="428" name="Google Shape;428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0430" y="2415454"/>
              <a:ext cx="8439764" cy="1524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38"/>
            <p:cNvSpPr/>
            <p:nvPr/>
          </p:nvSpPr>
          <p:spPr>
            <a:xfrm>
              <a:off x="5497285" y="2612570"/>
              <a:ext cx="3247571" cy="1396999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8"/>
            <p:cNvSpPr txBox="1"/>
            <p:nvPr/>
          </p:nvSpPr>
          <p:spPr>
            <a:xfrm>
              <a:off x="6241144" y="3673927"/>
              <a:ext cx="2177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Event record fields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-39897" y="36618"/>
            <a:ext cx="7886700" cy="48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– Log Level</a:t>
            </a:r>
            <a:endParaRPr/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67737" y="582451"/>
            <a:ext cx="8917751" cy="456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Assign a log level to a tracepoint definition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Assign a </a:t>
            </a:r>
            <a:r>
              <a:rPr b="1" i="1" lang="en-US" sz="1200">
                <a:latin typeface="Arial"/>
                <a:ea typeface="Arial"/>
                <a:cs typeface="Arial"/>
                <a:sym typeface="Arial"/>
              </a:rPr>
              <a:t>log level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to a tracepoint definition with the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LTTNG_UST_TRACEPOINT_LOGLEVEL()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macro.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Assigning different levels of severity to tracepoint definitions can be useful: 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When you create a recording event rule, you can target tracepoints having a log level at least as severe as a specific value.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concept of log levels is similar to the levels found in typical logging frameworks, where the given by the functions are used: debug(), info(), warn(), error(), and so on.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syntax of the LTTNG_UST_TRACEPOINT_LOGLEVEL() macro is: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LTTNG_UST_TRACEPOINT_LOGLEVEL(provider_name, tracepoint_name, log_level)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Where 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provider_name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: the tracepoint provider name.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tracepoint_name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: the tracepoint name.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log_level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: the log level to assign to the tracepoint definition named 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tracepoint_name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in the 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provider_name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 tracepoint provider.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While creating a recording event rule matching any user space event from the my_app tracepoint provider and with a log level range (default channel).</a:t>
            </a:r>
            <a:endParaRPr/>
          </a:p>
          <a:p>
            <a:pPr indent="0" lvl="1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lttng enable-event --userspace my_app:'&lt;trace point name&gt;' --loglevel=INFO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112457" y="558059"/>
            <a:ext cx="8753166" cy="4305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GDB Operation: 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Compile with 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"-g"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option when usisng GCC to compile the code.</a:t>
            </a:r>
            <a:endParaRPr/>
          </a:p>
          <a:p>
            <a:pPr indent="0" lvl="1" marL="4254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It generates added information in the object code so the debugger can match a line of source code with the step of execution.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not use compiler optimization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directive such as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"-O"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"-O2"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which rearrange computing operations to gain speed as this reordering will not match the order of execution in the source code and it may be impossible to follow.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control+c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: Stop execution. It can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stop program anywhere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in your source or a C library or anywhere.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To start GDB session use command: </a:t>
            </a:r>
            <a:r>
              <a:rPr b="1" lang="en-US" sz="1200"/>
              <a:t>gdb ./&lt;Program Name to debug&gt;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GDB command completion: Use </a:t>
            </a:r>
            <a:r>
              <a:rPr b="1" lang="en-US" sz="1200"/>
              <a:t>TAB</a:t>
            </a:r>
            <a:r>
              <a:rPr lang="en-US" sz="1200"/>
              <a:t> key</a:t>
            </a:r>
            <a:endParaRPr b="1" sz="1200"/>
          </a:p>
          <a:p>
            <a:pPr indent="0" lvl="1" marL="4254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Press TAB twice to see all available options if more than one option is available or type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GDB Commands: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Start and Stop: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1968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1968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84803" y="126360"/>
            <a:ext cx="7886700" cy="468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Debugging with gdb </a:t>
            </a:r>
            <a:r>
              <a:rPr b="1" lang="en-US" sz="2400" u="none"/>
              <a:t>contd...</a:t>
            </a:r>
            <a:endParaRPr b="1" sz="2400"/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2083209" y="3072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{AEC866F7-4A56-4AB5-8263-BA1CCEF5E2A0}</a:tableStyleId>
              </a:tblPr>
              <a:tblGrid>
                <a:gridCol w="1722750"/>
                <a:gridCol w="4701925"/>
              </a:tblGrid>
              <a:tr h="16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Start and Stop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Description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69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run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r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run command-line-arguments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run &lt; infile &gt; outfile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Start program execution from the beginning of the program.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The command </a:t>
                      </a:r>
                      <a:r>
                        <a:rPr b="1" lang="en-US" sz="1000" u="none" cap="none" strike="noStrike"/>
                        <a:t>break main</a:t>
                      </a:r>
                      <a:r>
                        <a:rPr lang="en-US" sz="1000" u="none" cap="none" strike="noStrike"/>
                        <a:t> will get you started.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Also allows basic I/O redirection.</a:t>
                      </a:r>
                      <a:endParaRPr sz="1400" u="none" cap="none" strike="noStrike"/>
                    </a:p>
                  </a:txBody>
                  <a:tcPr marT="19050" marB="19050" marR="19050" marL="19050" anchor="ctr"/>
                </a:tc>
              </a:tr>
              <a:tr h="30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continue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 </a:t>
                      </a:r>
                      <a:r>
                        <a:rPr b="0" i="0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b="0" i="0" lang="en-US" sz="1000" u="sng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ignore-count</a:t>
                      </a:r>
                      <a:r>
                        <a:rPr b="0" i="0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 sz="10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Continue execution to next break point.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b="0" i="0" lang="en-US" sz="1000" u="sng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ignore-count</a:t>
                      </a:r>
                      <a:r>
                        <a:rPr b="0" i="0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] - Igonre number of counts breakpoint hits</a:t>
                      </a:r>
                      <a:endParaRPr sz="1400" u="none" cap="none" strike="noStrike"/>
                    </a:p>
                  </a:txBody>
                  <a:tcPr marT="19050" marB="19050" marR="19050" marL="19050" anchor="ctr"/>
                </a:tc>
              </a:tr>
              <a:tr h="16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kill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Stop program execution.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0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quit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q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Exit GDB debugger.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-39897" y="36618"/>
            <a:ext cx="7886700" cy="48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– API's</a:t>
            </a:r>
            <a:endParaRPr/>
          </a:p>
        </p:txBody>
      </p:sp>
      <p:sp>
        <p:nvSpPr>
          <p:cNvPr id="442" name="Google Shape;442;p40"/>
          <p:cNvSpPr txBox="1"/>
          <p:nvPr>
            <p:ph idx="1" type="body"/>
          </p:nvPr>
        </p:nvSpPr>
        <p:spPr>
          <a:xfrm>
            <a:off x="113094" y="818308"/>
            <a:ext cx="8917751" cy="34052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lttng_ust_tracef()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It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is a small LTTng-UST API designed for quick, </a:t>
            </a:r>
            <a:r>
              <a:rPr b="1"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printf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(3)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-like instrumentation without the burden of creating and building a tracepoint provider package.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To use lttng_ust_tracef() in your application: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 the C or C++ source files where you need to use lttng_ust_tracef(), include &lt;lttng/tracef.h&gt;: </a:t>
            </a:r>
            <a:endParaRPr/>
          </a:p>
          <a:p>
            <a:pPr indent="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1" lang="en-US" sz="1200"/>
              <a:t>#include</a:t>
            </a:r>
            <a:r>
              <a:rPr b="1" lang="en-US" sz="1200"/>
              <a:t> &lt;lttng/tracef.h&gt;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In the source code of the application, use </a:t>
            </a:r>
            <a:r>
              <a:rPr b="1" lang="en-US" sz="1200"/>
              <a:t>lttng_ust_tracef()</a:t>
            </a:r>
            <a:r>
              <a:rPr lang="en-US" sz="1200"/>
              <a:t> like you would use </a:t>
            </a:r>
            <a:r>
              <a:rPr b="1" lang="en-US" sz="1200"/>
              <a:t>printf</a:t>
            </a:r>
            <a:r>
              <a:rPr lang="en-US" sz="1200"/>
              <a:t>:</a:t>
            </a:r>
            <a:endParaRPr b="1" sz="1200"/>
          </a:p>
          <a:p>
            <a:pPr indent="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lttng_ust_tracef("my message: %d (%s)", my_integer, my_string);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Link your application with liblttng-ust:</a:t>
            </a:r>
            <a:endParaRPr b="1" sz="1200"/>
          </a:p>
          <a:p>
            <a:pPr indent="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gcc -o app app.c -llttng-ust</a:t>
            </a:r>
            <a:endParaRPr b="1" sz="1200"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Create a recording event rule which matches user space events named </a:t>
            </a:r>
            <a:r>
              <a:rPr b="1" lang="en-US" sz="1200"/>
              <a:t>lttng_ust_tracef:*</a:t>
            </a:r>
            <a:r>
              <a:rPr lang="en-US" sz="1200"/>
              <a:t>:</a:t>
            </a:r>
            <a:endParaRPr b="1" sz="1200"/>
          </a:p>
          <a:p>
            <a:pPr indent="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lttng enable-event --userspace 'lttng_ust_tracef:*'</a:t>
            </a:r>
            <a:endParaRPr b="1" sz="1200"/>
          </a:p>
          <a:p>
            <a:pPr indent="-1714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lttng_ust_tracef() is useful for some quick prototyping and debugging, but you shouldn’t consider it for any permanent and serious applicative instrumentation.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-39897" y="36618"/>
            <a:ext cx="7886700" cy="48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– API's</a:t>
            </a:r>
            <a:endParaRPr/>
          </a:p>
        </p:txBody>
      </p:sp>
      <p:sp>
        <p:nvSpPr>
          <p:cNvPr id="448" name="Google Shape;448;p41"/>
          <p:cNvSpPr txBox="1"/>
          <p:nvPr>
            <p:ph idx="1" type="body"/>
          </p:nvPr>
        </p:nvSpPr>
        <p:spPr>
          <a:xfrm>
            <a:off x="140308" y="863665"/>
            <a:ext cx="8917751" cy="34052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lttng_ust_tracelog()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API is very similar to lttng_ust_tracef(), with the difference that it accepts an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additional log level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parameter.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goal of lttng_ust_tracelog() is to ease the migration from logging to tracing.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To use lttng_ust_tracelog() in your application: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 the C or C++ source files where you need to use tracelog(), include &lt;lttng/tracelog.h&gt;: </a:t>
            </a:r>
            <a:endParaRPr b="1"/>
          </a:p>
          <a:p>
            <a:pPr indent="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i="1" lang="en-US" sz="1200"/>
              <a:t>#include</a:t>
            </a:r>
            <a:r>
              <a:rPr b="1" lang="en-US" sz="1200"/>
              <a:t> &lt;lttng/tracelog.h&gt;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In the source code of the application, use lttng_ust_tracelog() like you would use </a:t>
            </a:r>
            <a:r>
              <a:rPr b="1" lang="en-US" sz="1200" u="sng">
                <a:solidFill>
                  <a:schemeClr val="hlink"/>
                </a:solidFill>
                <a:hlinkClick r:id="rId3"/>
              </a:rPr>
              <a:t>printf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(3)</a:t>
            </a:r>
            <a:r>
              <a:rPr lang="en-US" sz="1200"/>
              <a:t>, except for the first parameter which is the log level:</a:t>
            </a:r>
            <a:endParaRPr b="1" sz="1200"/>
          </a:p>
          <a:p>
            <a:pPr indent="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tracelog(LTTNG_UST_TRACEPOINT_LOGLEVEL_WARNING, "my message: %d (%s)", my_integer, my_string);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Link your application with liblttng-ust:</a:t>
            </a:r>
            <a:endParaRPr/>
          </a:p>
          <a:p>
            <a:pPr indent="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gcc -o app app.c -llttng-ust</a:t>
            </a:r>
            <a:endParaRPr b="1" sz="1200"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Create a recording event rule</a:t>
            </a:r>
            <a:r>
              <a:rPr lang="en-US" sz="1200"/>
              <a:t> which matches user space tracepoint events named lttng_ust_tracelog:* and with some minimum level of severity:</a:t>
            </a:r>
            <a:endParaRPr/>
          </a:p>
          <a:p>
            <a:pPr indent="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lttng enable-event --userspace 'lttng_ust_tracelog:*' --loglevel=WARNING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br>
              <a:rPr lang="en-US"/>
            </a:br>
            <a:br>
              <a:rPr lang="en-US"/>
            </a:b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-39897" y="36618"/>
            <a:ext cx="7886700" cy="48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LTTng – Example</a:t>
            </a:r>
            <a:endParaRPr/>
          </a:p>
        </p:txBody>
      </p:sp>
      <p:sp>
        <p:nvSpPr>
          <p:cNvPr id="454" name="Google Shape;454;p42"/>
          <p:cNvSpPr txBox="1"/>
          <p:nvPr>
            <p:ph idx="1" type="body"/>
          </p:nvPr>
        </p:nvSpPr>
        <p:spPr>
          <a:xfrm>
            <a:off x="49594" y="446379"/>
            <a:ext cx="8917751" cy="34052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This example shows the features we saw in the previous sections.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 static linking method is chosen here to link the application with the tracepoint provider.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This App  shows demo of how to use tracepoint events in the user app.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Follow the command sequence to build and run example.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br>
              <a:rPr lang="en-US"/>
            </a:br>
            <a:br>
              <a:rPr lang="en-US"/>
            </a:b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71" y="1538211"/>
            <a:ext cx="6607627" cy="35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0246" y="725714"/>
            <a:ext cx="2125436" cy="111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>
            <p:ph type="title"/>
          </p:nvPr>
        </p:nvSpPr>
        <p:spPr>
          <a:xfrm>
            <a:off x="3572" y="59531"/>
            <a:ext cx="7886700" cy="50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Assignment- Disassembly of C code</a:t>
            </a:r>
            <a:endParaRPr/>
          </a:p>
        </p:txBody>
      </p:sp>
      <p:sp>
        <p:nvSpPr>
          <p:cNvPr id="462" name="Google Shape;462;p43"/>
          <p:cNvSpPr txBox="1"/>
          <p:nvPr>
            <p:ph idx="1" type="body"/>
          </p:nvPr>
        </p:nvSpPr>
        <p:spPr>
          <a:xfrm>
            <a:off x="119658" y="726281"/>
            <a:ext cx="8833246" cy="42635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Assembler: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An assembler is a program that interprets software programs written in assembly language into machine language, code &amp; instructions that can be executed by computer.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Assembler is also referred as compiler of assembly language.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Each assembly language Is designed for specific processors architecture.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Assembling is performed using a simple one-to-one mapping from assembly code to machine code.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Disassembler:</a:t>
            </a:r>
            <a:endParaRPr/>
          </a:p>
          <a:p>
            <a:pPr indent="-1714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It is a program that converts machine language instruction into assembly language instructions.</a:t>
            </a:r>
            <a:endParaRPr/>
          </a:p>
          <a:p>
            <a:pPr indent="-1714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In simple terms it converts performs the inverse of operations performed by assembler.</a:t>
            </a:r>
            <a:endParaRPr/>
          </a:p>
          <a:p>
            <a:pPr indent="-1714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Also known as reverse engineering.</a:t>
            </a:r>
            <a:endParaRPr/>
          </a:p>
          <a:p>
            <a:pPr indent="-82550" lvl="0" marL="3111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grpSp>
        <p:nvGrpSpPr>
          <p:cNvPr id="463" name="Google Shape;463;p43"/>
          <p:cNvGrpSpPr/>
          <p:nvPr/>
        </p:nvGrpSpPr>
        <p:grpSpPr>
          <a:xfrm>
            <a:off x="3904058" y="2336898"/>
            <a:ext cx="4973836" cy="580429"/>
            <a:chOff x="1019769" y="2194024"/>
            <a:chExt cx="4973836" cy="580429"/>
          </a:xfrm>
        </p:grpSpPr>
        <p:sp>
          <p:nvSpPr>
            <p:cNvPr id="464" name="Google Shape;464;p43"/>
            <p:cNvSpPr/>
            <p:nvPr/>
          </p:nvSpPr>
          <p:spPr>
            <a:xfrm>
              <a:off x="3061990" y="2194024"/>
              <a:ext cx="1107280" cy="58042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Assembler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3"/>
            <p:cNvSpPr txBox="1"/>
            <p:nvPr/>
          </p:nvSpPr>
          <p:spPr>
            <a:xfrm>
              <a:off x="1019769" y="2329755"/>
              <a:ext cx="1500186" cy="30777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Assembly Code</a:t>
              </a:r>
              <a:endParaRPr/>
            </a:p>
          </p:txBody>
        </p:sp>
        <p:sp>
          <p:nvSpPr>
            <p:cNvPr id="466" name="Google Shape;466;p43"/>
            <p:cNvSpPr txBox="1"/>
            <p:nvPr/>
          </p:nvSpPr>
          <p:spPr>
            <a:xfrm>
              <a:off x="4663083" y="2329754"/>
              <a:ext cx="1330522" cy="30777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Machine Code</a:t>
              </a:r>
              <a:endParaRPr/>
            </a:p>
          </p:txBody>
        </p:sp>
        <p:cxnSp>
          <p:nvCxnSpPr>
            <p:cNvPr id="467" name="Google Shape;467;p43"/>
            <p:cNvCxnSpPr/>
            <p:nvPr/>
          </p:nvCxnSpPr>
          <p:spPr>
            <a:xfrm>
              <a:off x="2552105" y="2489597"/>
              <a:ext cx="467916" cy="3573"/>
            </a:xfrm>
            <a:prstGeom prst="straightConnector1">
              <a:avLst/>
            </a:prstGeom>
            <a:noFill/>
            <a:ln cap="flat" cmpd="sng" w="2857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68" name="Google Shape;468;p43"/>
            <p:cNvCxnSpPr/>
            <p:nvPr/>
          </p:nvCxnSpPr>
          <p:spPr>
            <a:xfrm>
              <a:off x="4177308" y="2498527"/>
              <a:ext cx="467916" cy="3573"/>
            </a:xfrm>
            <a:prstGeom prst="straightConnector1">
              <a:avLst/>
            </a:prstGeom>
            <a:noFill/>
            <a:ln cap="flat" cmpd="sng" w="2857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69" name="Google Shape;469;p43"/>
          <p:cNvGrpSpPr/>
          <p:nvPr/>
        </p:nvGrpSpPr>
        <p:grpSpPr>
          <a:xfrm>
            <a:off x="3046808" y="4051397"/>
            <a:ext cx="5241726" cy="580429"/>
            <a:chOff x="876894" y="2194024"/>
            <a:chExt cx="5241726" cy="580429"/>
          </a:xfrm>
        </p:grpSpPr>
        <p:sp>
          <p:nvSpPr>
            <p:cNvPr id="470" name="Google Shape;470;p43"/>
            <p:cNvSpPr/>
            <p:nvPr/>
          </p:nvSpPr>
          <p:spPr>
            <a:xfrm>
              <a:off x="2901256" y="2194024"/>
              <a:ext cx="1268014" cy="58042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Disassembler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3"/>
            <p:cNvSpPr txBox="1"/>
            <p:nvPr/>
          </p:nvSpPr>
          <p:spPr>
            <a:xfrm>
              <a:off x="876894" y="2329755"/>
              <a:ext cx="1500186" cy="30777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Machine Code</a:t>
              </a:r>
              <a:endParaRPr/>
            </a:p>
          </p:txBody>
        </p:sp>
        <p:sp>
          <p:nvSpPr>
            <p:cNvPr id="472" name="Google Shape;472;p43"/>
            <p:cNvSpPr txBox="1"/>
            <p:nvPr/>
          </p:nvSpPr>
          <p:spPr>
            <a:xfrm>
              <a:off x="4663083" y="2329754"/>
              <a:ext cx="1455537" cy="30777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Assembly Code</a:t>
              </a:r>
              <a:endParaRPr/>
            </a:p>
          </p:txBody>
        </p:sp>
        <p:cxnSp>
          <p:nvCxnSpPr>
            <p:cNvPr id="473" name="Google Shape;473;p43"/>
            <p:cNvCxnSpPr/>
            <p:nvPr/>
          </p:nvCxnSpPr>
          <p:spPr>
            <a:xfrm>
              <a:off x="2409230" y="2489597"/>
              <a:ext cx="467916" cy="3573"/>
            </a:xfrm>
            <a:prstGeom prst="straightConnector1">
              <a:avLst/>
            </a:prstGeom>
            <a:noFill/>
            <a:ln cap="flat" cmpd="sng" w="2857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74" name="Google Shape;474;p43"/>
            <p:cNvCxnSpPr/>
            <p:nvPr/>
          </p:nvCxnSpPr>
          <p:spPr>
            <a:xfrm>
              <a:off x="4177308" y="2498527"/>
              <a:ext cx="467916" cy="3573"/>
            </a:xfrm>
            <a:prstGeom prst="straightConnector1">
              <a:avLst/>
            </a:prstGeom>
            <a:noFill/>
            <a:ln cap="flat" cmpd="sng" w="28575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3572" y="59531"/>
            <a:ext cx="7886700" cy="50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572" y="342304"/>
            <a:ext cx="8833246" cy="42635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NASM:</a:t>
            </a:r>
            <a:endParaRPr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Netwide Assembler (NASM)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, an assembler for 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x86 CPU architecture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portable to nearly every modern platform, and with code generation for many platforms old and new.</a:t>
            </a:r>
            <a:endParaRPr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We can write both standalone programs &amp; programs that integrate with C.</a:t>
            </a:r>
            <a:endParaRPr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To install NASM :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sudo apt-get install nasm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Assembly language is complex, we need to read more details about the NASM on: 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https://www.nasm.us/doc/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 this module we will use the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x86_64 GNU/Linux PC.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Let's Run the simple Hello World Program: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sample1.asm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Build code : 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nasm -felf64 sample1.asm &amp;&amp; ld sample1.o -o sample1</a:t>
            </a:r>
            <a:endParaRPr/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44"/>
          <p:cNvGrpSpPr/>
          <p:nvPr/>
        </p:nvGrpSpPr>
        <p:grpSpPr>
          <a:xfrm>
            <a:off x="308074" y="2601890"/>
            <a:ext cx="8832353" cy="2492497"/>
            <a:chOff x="308074" y="2601890"/>
            <a:chExt cx="8832353" cy="2492497"/>
          </a:xfrm>
        </p:grpSpPr>
        <p:grpSp>
          <p:nvGrpSpPr>
            <p:cNvPr id="482" name="Google Shape;482;p44"/>
            <p:cNvGrpSpPr/>
            <p:nvPr/>
          </p:nvGrpSpPr>
          <p:grpSpPr>
            <a:xfrm>
              <a:off x="308074" y="2823566"/>
              <a:ext cx="6010573" cy="2270821"/>
              <a:chOff x="1406426" y="2787847"/>
              <a:chExt cx="6010573" cy="2270821"/>
            </a:xfrm>
          </p:grpSpPr>
          <p:grpSp>
            <p:nvGrpSpPr>
              <p:cNvPr id="483" name="Google Shape;483;p44"/>
              <p:cNvGrpSpPr/>
              <p:nvPr/>
            </p:nvGrpSpPr>
            <p:grpSpPr>
              <a:xfrm>
                <a:off x="2317253" y="3105943"/>
                <a:ext cx="5099746" cy="1952725"/>
                <a:chOff x="602753" y="2963068"/>
                <a:chExt cx="5099746" cy="1952725"/>
              </a:xfrm>
            </p:grpSpPr>
            <p:pic>
              <p:nvPicPr>
                <p:cNvPr id="484" name="Google Shape;484;p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25104" y="2963068"/>
                  <a:ext cx="4877395" cy="19319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85" name="Google Shape;485;p44"/>
                <p:cNvSpPr/>
                <p:nvPr/>
              </p:nvSpPr>
              <p:spPr>
                <a:xfrm>
                  <a:off x="825996" y="3076278"/>
                  <a:ext cx="562570" cy="1803796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44"/>
                <p:cNvSpPr/>
                <p:nvPr/>
              </p:nvSpPr>
              <p:spPr>
                <a:xfrm>
                  <a:off x="1433215" y="3013769"/>
                  <a:ext cx="500063" cy="1857374"/>
                </a:xfrm>
                <a:prstGeom prst="rect">
                  <a:avLst/>
                </a:prstGeom>
                <a:noFill/>
                <a:ln cap="flat" cmpd="sng" w="254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44"/>
                <p:cNvSpPr/>
                <p:nvPr/>
              </p:nvSpPr>
              <p:spPr>
                <a:xfrm>
                  <a:off x="2031504" y="3022699"/>
                  <a:ext cx="1071562" cy="1857374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7030A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44"/>
                <p:cNvSpPr/>
                <p:nvPr/>
              </p:nvSpPr>
              <p:spPr>
                <a:xfrm>
                  <a:off x="611683" y="3263801"/>
                  <a:ext cx="2652117" cy="1214438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44"/>
                <p:cNvSpPr/>
                <p:nvPr/>
              </p:nvSpPr>
              <p:spPr>
                <a:xfrm>
                  <a:off x="602753" y="4522886"/>
                  <a:ext cx="2652117" cy="392907"/>
                </a:xfrm>
                <a:prstGeom prst="rect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0" name="Google Shape;490;p44"/>
              <p:cNvGrpSpPr/>
              <p:nvPr/>
            </p:nvGrpSpPr>
            <p:grpSpPr>
              <a:xfrm>
                <a:off x="1406426" y="2787847"/>
                <a:ext cx="3866553" cy="1755339"/>
                <a:chOff x="1406426" y="2787847"/>
                <a:chExt cx="3866553" cy="1755339"/>
              </a:xfrm>
            </p:grpSpPr>
            <p:sp>
              <p:nvSpPr>
                <p:cNvPr id="491" name="Google Shape;491;p44"/>
                <p:cNvSpPr txBox="1"/>
                <p:nvPr/>
              </p:nvSpPr>
              <p:spPr>
                <a:xfrm>
                  <a:off x="1406426" y="4296965"/>
                  <a:ext cx="848320" cy="24622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C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SECTIONS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44"/>
                <p:cNvSpPr txBox="1"/>
                <p:nvPr/>
              </p:nvSpPr>
              <p:spPr>
                <a:xfrm>
                  <a:off x="2281535" y="2823566"/>
                  <a:ext cx="669727" cy="24622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LABELS</a:t>
                  </a:r>
                  <a:endParaRPr b="0" i="0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44"/>
                <p:cNvSpPr txBox="1"/>
                <p:nvPr/>
              </p:nvSpPr>
              <p:spPr>
                <a:xfrm>
                  <a:off x="3040557" y="2787847"/>
                  <a:ext cx="1143001" cy="24622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INSTRUCTIONS</a:t>
                  </a:r>
                  <a:endParaRPr/>
                </a:p>
              </p:txBody>
            </p:sp>
            <p:sp>
              <p:nvSpPr>
                <p:cNvPr id="494" name="Google Shape;494;p44"/>
                <p:cNvSpPr txBox="1"/>
                <p:nvPr/>
              </p:nvSpPr>
              <p:spPr>
                <a:xfrm>
                  <a:off x="4371079" y="2787847"/>
                  <a:ext cx="901900" cy="24622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rgbClr val="7030A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OPERANDS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495" name="Google Shape;495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14962" y="2601890"/>
              <a:ext cx="3725465" cy="5022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/>
          <p:nvPr>
            <p:ph type="title"/>
          </p:nvPr>
        </p:nvSpPr>
        <p:spPr>
          <a:xfrm>
            <a:off x="3572" y="59531"/>
            <a:ext cx="7886700" cy="50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501" name="Google Shape;501;p45"/>
          <p:cNvSpPr txBox="1"/>
          <p:nvPr>
            <p:ph idx="1" type="body"/>
          </p:nvPr>
        </p:nvSpPr>
        <p:spPr>
          <a:xfrm>
            <a:off x="155377" y="556617"/>
            <a:ext cx="2984301" cy="42635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NASM: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Few Instructions: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2" name="Google Shape;502;p45"/>
          <p:cNvGraphicFramePr/>
          <p:nvPr/>
        </p:nvGraphicFramePr>
        <p:xfrm>
          <a:off x="145375" y="13831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{AEC866F7-4A56-4AB5-8263-BA1CCEF5E2A0}</a:tableStyleId>
              </a:tblPr>
              <a:tblGrid>
                <a:gridCol w="718675"/>
                <a:gridCol w="1845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Instruction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mov x,y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x= 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add x ,y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x= x + 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sub x ,y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X = x - 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inc 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 = x + 1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dec 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x = x - 1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syscall 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Invoke OS Routine 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Declares bytes that will be in memory when program runs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3" name="Google Shape;503;p45"/>
          <p:cNvSpPr txBox="1"/>
          <p:nvPr/>
        </p:nvSpPr>
        <p:spPr>
          <a:xfrm>
            <a:off x="3334941" y="557212"/>
            <a:ext cx="5582840" cy="42635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Operands: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Operands:</a:t>
            </a:r>
            <a:endParaRPr/>
          </a:p>
          <a:p>
            <a:pPr indent="-285750" lvl="0" marL="4254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refers to data stored in registers.</a:t>
            </a:r>
            <a:endParaRPr/>
          </a:p>
          <a:p>
            <a:pPr indent="-285750" lvl="0" marL="4254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 x86-64 architecture there are 16 registers R0 – R15.</a:t>
            </a:r>
            <a:endParaRPr/>
          </a:p>
          <a:p>
            <a:pPr indent="-285750" lvl="0" marL="4254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Registers have alternate names.</a:t>
            </a:r>
            <a:endParaRPr/>
          </a:p>
          <a:p>
            <a:pPr indent="-196850" lvl="0" marL="4254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4" name="Google Shape;504;p45"/>
          <p:cNvGraphicFramePr/>
          <p:nvPr/>
        </p:nvGraphicFramePr>
        <p:xfrm>
          <a:off x="2857499" y="2285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{AEC866F7-4A56-4AB5-8263-BA1CCEF5E2A0}</a:tableStyleId>
              </a:tblPr>
              <a:tblGrid>
                <a:gridCol w="382700"/>
                <a:gridCol w="445700"/>
                <a:gridCol w="386825"/>
                <a:gridCol w="401825"/>
                <a:gridCol w="442025"/>
                <a:gridCol w="393800"/>
                <a:gridCol w="394475"/>
                <a:gridCol w="361650"/>
                <a:gridCol w="273925"/>
                <a:gridCol w="337550"/>
                <a:gridCol w="389325"/>
                <a:gridCol w="382700"/>
                <a:gridCol w="382700"/>
                <a:gridCol w="382700"/>
                <a:gridCol w="382700"/>
                <a:gridCol w="428875"/>
              </a:tblGrid>
              <a:tr h="40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R11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R12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R13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R14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R15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0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aka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aka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aka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aka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aka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aka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aka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aka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</a:tr>
              <a:tr h="40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RAX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RCX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RDX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RBX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RSP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RBP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RSI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cap="none" strike="noStrike"/>
                        <a:t>RDI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/>
          <p:nvPr>
            <p:ph type="title"/>
          </p:nvPr>
        </p:nvSpPr>
        <p:spPr>
          <a:xfrm>
            <a:off x="3572" y="59531"/>
            <a:ext cx="7886700" cy="50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510" name="Google Shape;510;p46"/>
          <p:cNvSpPr txBox="1"/>
          <p:nvPr>
            <p:ph idx="1" type="body"/>
          </p:nvPr>
        </p:nvSpPr>
        <p:spPr>
          <a:xfrm>
            <a:off x="155377" y="556617"/>
            <a:ext cx="4118371" cy="4459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Operands: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Memory Operands: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[ number ]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[ reg ]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[ reg + reg*scale ]      scale is 1, 2, 4, or 8 only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[ reg + number ]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[ reg + reg*scale + number ]</a:t>
            </a:r>
            <a:endParaRPr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Number is called  the displacement.</a:t>
            </a:r>
            <a:endParaRPr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Plain register  is called Base</a:t>
            </a:r>
            <a:endParaRPr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Register with the scale is called index.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[50]                       ; displacement only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[rbp]                     ; base register only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[rcx + rsi*4]          ; base + index * scale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[rbp + rdx]            ; scale is 1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[rbx - 4]                ; displacement is -4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[rax + rdi*8 + 50]  ; all four components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[rbx + count]        ; uses the address of the variable 'count' as the displacement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3835005" y="557212"/>
            <a:ext cx="5306018" cy="4459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Operands: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Immediate Operands:</a:t>
            </a:r>
            <a:endParaRPr/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           -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decimal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0200         - still decimal - the leading 0 does not make it octal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0200d       - explicitly decimal - d suffix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0d200       - also decimal - 0d prefex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0c8h         - hex - h suffix, but leading 0 is required because c8h looks like a var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0xc8         - hex - the classic 0x prefix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0hc8         - hex - for some reason NASM likes 0h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310q         - octal - q suffix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0q310        - octal - 0q prefix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11001000b     - binary - b suffix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0b1100_1000  - binary - 0b prefix, and by the way, underscores are allowed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/>
          <p:nvPr>
            <p:ph type="title"/>
          </p:nvPr>
        </p:nvSpPr>
        <p:spPr>
          <a:xfrm>
            <a:off x="3572" y="59531"/>
            <a:ext cx="7886700" cy="50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517" name="Google Shape;517;p47"/>
          <p:cNvSpPr txBox="1"/>
          <p:nvPr>
            <p:ph idx="1" type="body"/>
          </p:nvPr>
        </p:nvSpPr>
        <p:spPr>
          <a:xfrm>
            <a:off x="155377" y="556617"/>
            <a:ext cx="4100511" cy="4459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Defining Data: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db   0xAA                    ; A Byte 0xAA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db  0xAA 0x55 0xCC  ; Three Bytes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db    'a',0x55                 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; character constants are OK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db    'hello',13,10,'$'      ; so are string constants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dw    0x1234                ; 0x34 0x12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dw    'a'                        ; 0x61 0x00 (it's just a number)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dw    'abc'                    ; 0x61 0x62 0x63 0x00 (string)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dd    0x12345678         ; 0x78 0x56 0x34 0x12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dd    1.234567e20         ; floating-point constant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dt    1.234567e20         ; extended-precision float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To reserve space without initilizing: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buf:         resb    64              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; reserve 64 bytes</a:t>
            </a:r>
            <a:br>
              <a:rPr i="1" lang="en-US" sz="1200">
                <a:latin typeface="Arial"/>
                <a:ea typeface="Arial"/>
                <a:cs typeface="Arial"/>
                <a:sym typeface="Arial"/>
              </a:rPr>
            </a:b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wordvar:        resw    1               ; reserve a word</a:t>
            </a:r>
            <a:br>
              <a:rPr i="1" lang="en-US" sz="1200">
                <a:latin typeface="Arial"/>
                <a:ea typeface="Arial"/>
                <a:cs typeface="Arial"/>
                <a:sym typeface="Arial"/>
              </a:rPr>
            </a:b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realarray:      resq    40              ; array of 40 reals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7"/>
          <p:cNvSpPr txBox="1"/>
          <p:nvPr/>
        </p:nvSpPr>
        <p:spPr>
          <a:xfrm>
            <a:off x="4218980" y="557212"/>
            <a:ext cx="4761307" cy="4459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Calling Conventions: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we integrate the asm &amp; C program we must follow calling conventions: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to Right,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pass parameters that can fit in registers.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order in which registers are allocated are: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integers &amp; Pointers: rdi, rsi, rdx, rcx, r8, r9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Floating point : xmm0, xmm1, xmm3.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parameters are pushed on stack and are to be removed by caller.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parameters are pushed to stack call instruction is made.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called function gets control , the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 pointer rsp 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return address, the first memory parameter is at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[rsp+8].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3572" y="59531"/>
            <a:ext cx="7886700" cy="50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524" name="Google Shape;524;p48"/>
          <p:cNvSpPr txBox="1"/>
          <p:nvPr>
            <p:ph idx="1" type="body"/>
          </p:nvPr>
        </p:nvSpPr>
        <p:spPr>
          <a:xfrm>
            <a:off x="3572" y="806648"/>
            <a:ext cx="8833246" cy="35848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Using Assembly in C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All code for a single application can be written in the same source language. 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The  source language is usually a high-level language such as C or C++.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However, in some situations we might need lower-level control than that provided by C.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Calling assembly functions from C lets you write standalone assembly code in a separate source file.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This code is assembled separately to the C code, and then integrated at link time.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Mixing Assembly and C:</a:t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In Following situations we can use assembly functions into C code: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If you want to make use of existing assembly code, but the rest of your project is in C.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If you want to manually write critical functions directly in assembly code that can produce better optimized code than compiling C code.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200"/>
              <a:t>If you want to interface directly with device hardware and if this is easier in low-level assembly code than high-level C.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br>
              <a:rPr lang="en-US"/>
            </a:br>
            <a:endParaRPr sz="1200"/>
          </a:p>
          <a:p>
            <a:pPr indent="-1968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>
            <p:ph type="title"/>
          </p:nvPr>
        </p:nvSpPr>
        <p:spPr>
          <a:xfrm>
            <a:off x="3572" y="59531"/>
            <a:ext cx="7886700" cy="50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530" name="Google Shape;530;p49"/>
          <p:cNvSpPr txBox="1"/>
          <p:nvPr>
            <p:ph idx="1" type="body"/>
          </p:nvPr>
        </p:nvSpPr>
        <p:spPr>
          <a:xfrm>
            <a:off x="39291" y="494109"/>
            <a:ext cx="8833246" cy="42635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Mixing C &amp; Assembly Language: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Consider the Example : </a:t>
            </a:r>
            <a:r>
              <a:rPr b="1" lang="en-US" sz="1400"/>
              <a:t>MaxOfThree.asm</a:t>
            </a:r>
            <a:r>
              <a:rPr lang="en-US" sz="1400"/>
              <a:t> &amp; </a:t>
            </a:r>
            <a:r>
              <a:rPr b="1" lang="en-US" sz="1400"/>
              <a:t>CallMaxOfThree.c</a:t>
            </a:r>
            <a:endParaRPr b="1" sz="1400"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Build the code : </a:t>
            </a:r>
            <a:r>
              <a:rPr b="1" lang="en-US" sz="1200"/>
              <a:t>nasm -felf64 MaxOfThree.asm &amp;&amp; gcc CallMaxOfThree.c MaxOfThree.o -o CallMaxOfThree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531;p49"/>
          <p:cNvGrpSpPr/>
          <p:nvPr/>
        </p:nvGrpSpPr>
        <p:grpSpPr>
          <a:xfrm>
            <a:off x="37775" y="1539478"/>
            <a:ext cx="8291835" cy="3540978"/>
            <a:chOff x="37775" y="1539478"/>
            <a:chExt cx="8291835" cy="3540978"/>
          </a:xfrm>
        </p:grpSpPr>
        <p:grpSp>
          <p:nvGrpSpPr>
            <p:cNvPr id="532" name="Google Shape;532;p49"/>
            <p:cNvGrpSpPr/>
            <p:nvPr/>
          </p:nvGrpSpPr>
          <p:grpSpPr>
            <a:xfrm>
              <a:off x="37775" y="2183070"/>
              <a:ext cx="8291835" cy="2897386"/>
              <a:chOff x="37775" y="2183070"/>
              <a:chExt cx="8291835" cy="2897386"/>
            </a:xfrm>
          </p:grpSpPr>
          <p:pic>
            <p:nvPicPr>
              <p:cNvPr id="533" name="Google Shape;533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775" y="2183070"/>
                <a:ext cx="4216597" cy="13788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4" name="Google Shape;534;p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34203" y="2735648"/>
                <a:ext cx="2975371" cy="1649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5" name="Google Shape;535;p49"/>
              <p:cNvSpPr txBox="1"/>
              <p:nvPr/>
            </p:nvSpPr>
            <p:spPr>
              <a:xfrm>
                <a:off x="161626" y="3603128"/>
                <a:ext cx="3658492" cy="1477328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MaxOfThree.asm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The function has following defination:</a:t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int64_t maxofthree(int64_t x, int64_t y, int64_t z)</a:t>
                </a:r>
                <a:endParaRPr b="1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Based on Calling Conventions: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The three parameters are already been passed in: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rdi, rsi &amp; rdx</a:t>
                </a:r>
                <a:b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 result value is in  </a:t>
                </a:r>
                <a:r>
                  <a:rPr b="1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rax 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it</a:t>
                </a:r>
                <a:r>
                  <a:rPr b="1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needs to be returned. </a:t>
                </a:r>
                <a:endParaRPr b="1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9"/>
              <p:cNvSpPr txBox="1"/>
              <p:nvPr/>
            </p:nvSpPr>
            <p:spPr>
              <a:xfrm>
                <a:off x="4671118" y="4415730"/>
                <a:ext cx="3658492" cy="646331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CallMaxOfThree.c 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The main() code that uses the function  maxofthree from MaxOfThree.asm</a:t>
                </a:r>
                <a:endParaRPr/>
              </a:p>
            </p:txBody>
          </p:sp>
        </p:grpSp>
        <p:grpSp>
          <p:nvGrpSpPr>
            <p:cNvPr id="537" name="Google Shape;537;p49"/>
            <p:cNvGrpSpPr/>
            <p:nvPr/>
          </p:nvGrpSpPr>
          <p:grpSpPr>
            <a:xfrm>
              <a:off x="5084564" y="1539478"/>
              <a:ext cx="2743200" cy="1028700"/>
              <a:chOff x="5084564" y="1539478"/>
              <a:chExt cx="2743200" cy="1028700"/>
            </a:xfrm>
          </p:grpSpPr>
          <p:pic>
            <p:nvPicPr>
              <p:cNvPr id="538" name="Google Shape;538;p4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084564" y="1539478"/>
                <a:ext cx="2743200" cy="1028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9" name="Google Shape;539;p49"/>
              <p:cNvSpPr txBox="1"/>
              <p:nvPr/>
            </p:nvSpPr>
            <p:spPr>
              <a:xfrm>
                <a:off x="6964263" y="2252067"/>
                <a:ext cx="6902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Output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175763" y="144448"/>
            <a:ext cx="7886700" cy="47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Debugging with gdb </a:t>
            </a:r>
            <a:r>
              <a:rPr b="1" lang="en-US" sz="2400" u="none"/>
              <a:t>contd...</a:t>
            </a:r>
            <a:endParaRPr b="1" sz="2800"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305160" y="851635"/>
            <a:ext cx="8684642" cy="41476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GDB Commands: 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Help &amp; Info Commands 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Will provide some help and info regarding the commands and usage :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5"/>
          <p:cNvGraphicFramePr/>
          <p:nvPr/>
        </p:nvGraphicFramePr>
        <p:xfrm>
          <a:off x="92178" y="1991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{AEC866F7-4A56-4AB5-8263-BA1CCEF5E2A0}</a:tableStyleId>
              </a:tblPr>
              <a:tblGrid>
                <a:gridCol w="1898850"/>
                <a:gridCol w="31893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Command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Description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help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gdb command topics.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help topic-classes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gdb command within class.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help command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Command description.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eg help show to list the show commands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apropos search-word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Search for commands and command topics containing search-word.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args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i args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program command line arguments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breakpoints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breakpoints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break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breakpoint numbers.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break breakpoint-number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info about specific breakpoint.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watchpoints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breakpoints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registers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registers in use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threads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threads in use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set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set-able option</a:t>
                      </a:r>
                      <a:endParaRPr/>
                    </a:p>
                  </a:txBody>
                  <a:tcPr marT="19050" marB="19050" marR="19050" marL="19050"/>
                </a:tc>
              </a:tr>
            </a:tbl>
          </a:graphicData>
        </a:graphic>
      </p:graphicFrame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5787" y="1285479"/>
            <a:ext cx="3609667" cy="360492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5410814" y="2756105"/>
            <a:ext cx="3456653" cy="162232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0"/>
          <p:cNvSpPr txBox="1"/>
          <p:nvPr>
            <p:ph type="title"/>
          </p:nvPr>
        </p:nvSpPr>
        <p:spPr>
          <a:xfrm>
            <a:off x="3572" y="59531"/>
            <a:ext cx="7886700" cy="50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545" name="Google Shape;545;p50"/>
          <p:cNvSpPr txBox="1"/>
          <p:nvPr>
            <p:ph idx="1" type="body"/>
          </p:nvPr>
        </p:nvSpPr>
        <p:spPr>
          <a:xfrm>
            <a:off x="39291" y="494109"/>
            <a:ext cx="8833246" cy="42635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Mixing C &amp; Assembly Language: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Consider the Example : </a:t>
            </a:r>
            <a:r>
              <a:rPr b="1" lang="en-US" sz="1400"/>
              <a:t>addNumbers.asm &amp; CallAddNumbers.c</a:t>
            </a:r>
            <a:endParaRPr b="1" sz="1400"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Build the code : </a:t>
            </a:r>
            <a:r>
              <a:rPr b="1" lang="en-US" sz="1200"/>
              <a:t>nasm -felf64 addNumbers.asm &amp;&amp; gcc CallAddNumbers.c addNumbers.o -o CallAddNumbers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8814" y="1585608"/>
            <a:ext cx="3028950" cy="182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36" y="1933574"/>
            <a:ext cx="4305895" cy="107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8041" y="3655540"/>
            <a:ext cx="6538317" cy="122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>
            <p:ph type="title"/>
          </p:nvPr>
        </p:nvSpPr>
        <p:spPr>
          <a:xfrm>
            <a:off x="3572" y="59531"/>
            <a:ext cx="7886700" cy="50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554" name="Google Shape;554;p51"/>
          <p:cNvSpPr txBox="1"/>
          <p:nvPr>
            <p:ph idx="1" type="body"/>
          </p:nvPr>
        </p:nvSpPr>
        <p:spPr>
          <a:xfrm>
            <a:off x="39291" y="494109"/>
            <a:ext cx="8833246" cy="42635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Mixing C &amp; Assembly Language: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Using Variable from ASM in C: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Consider the Example : </a:t>
            </a:r>
            <a:r>
              <a:rPr b="1" lang="en-US" sz="1400"/>
              <a:t>Variables.asm &amp; PrintNumbers.c</a:t>
            </a:r>
            <a:endParaRPr b="1" sz="1400"/>
          </a:p>
          <a:p>
            <a:pPr indent="-285750" lvl="0" marL="4254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Build the code : </a:t>
            </a:r>
            <a:r>
              <a:rPr b="1" lang="en-US" sz="1200"/>
              <a:t>nasm -felf64 Variables.asm &amp;&amp; gcc PrintNumbers.c Variables.o -o PrintNumbers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64" y="1905082"/>
            <a:ext cx="2743200" cy="21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4573" y="2181224"/>
            <a:ext cx="1920478" cy="77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5752" y="3424422"/>
            <a:ext cx="5743575" cy="92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"/>
          <p:cNvSpPr txBox="1"/>
          <p:nvPr>
            <p:ph type="title"/>
          </p:nvPr>
        </p:nvSpPr>
        <p:spPr>
          <a:xfrm>
            <a:off x="128587" y="59531"/>
            <a:ext cx="7886700" cy="47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563" name="Google Shape;563;p52"/>
          <p:cNvSpPr txBox="1"/>
          <p:nvPr>
            <p:ph idx="1" type="body"/>
          </p:nvPr>
        </p:nvSpPr>
        <p:spPr>
          <a:xfrm>
            <a:off x="101799" y="529829"/>
            <a:ext cx="8645723" cy="41652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Using Intrinsics: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Compiler Intrinsics  also called as built-in functions , are special functions with implementations that are known to the compiler.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These Intrinsics enable you to easily incorporate domain-specific operations in C source code without resorting to complex implementations in assembly language.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Using compiler intrinsics, you can achieve more complete coverage of target architecture instructions than you might get from the instruction selection of the compiler.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They are like the library fuctions, except they're built in to the compiler.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They may be faster than regular library functions, the compiler knows more about them so it can optimize better or handle a smaller input range than the library functions.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Intrinsics also expose processor-specific functionality so you can use them as an intermediate between standard C and assembly language. 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Consider The Example: </a:t>
            </a:r>
            <a:r>
              <a:rPr b="1" lang="en-US" sz="1200"/>
              <a:t>gcc_intrinsics_demo.c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Build the code: </a:t>
            </a:r>
            <a:r>
              <a:rPr b="1" lang="en-US" sz="1200"/>
              <a:t>gcc gcc_intrinsics_demo.c -o gcc_intrinsics_demo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"/>
          <p:cNvSpPr txBox="1"/>
          <p:nvPr>
            <p:ph type="title"/>
          </p:nvPr>
        </p:nvSpPr>
        <p:spPr>
          <a:xfrm>
            <a:off x="128587" y="59531"/>
            <a:ext cx="7886700" cy="47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Assignment</a:t>
            </a:r>
            <a:endParaRPr/>
          </a:p>
        </p:txBody>
      </p:sp>
      <p:sp>
        <p:nvSpPr>
          <p:cNvPr id="569" name="Google Shape;569;p53"/>
          <p:cNvSpPr txBox="1"/>
          <p:nvPr>
            <p:ph idx="1" type="body"/>
          </p:nvPr>
        </p:nvSpPr>
        <p:spPr>
          <a:xfrm>
            <a:off x="101799" y="529829"/>
            <a:ext cx="8645723" cy="41652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Using Intrinsics:</a:t>
            </a:r>
            <a:endParaRPr sz="14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570" name="Google Shape;57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35" y="1013923"/>
            <a:ext cx="5427626" cy="368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4445" y="2016297"/>
            <a:ext cx="3678381" cy="134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6715" y="98359"/>
            <a:ext cx="7886700" cy="47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Debugging with gdb </a:t>
            </a:r>
            <a:r>
              <a:rPr b="1" lang="en-US" sz="2400" u="none"/>
              <a:t>contd...</a:t>
            </a:r>
            <a:endParaRPr b="1" sz="2800"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111587" y="611974"/>
            <a:ext cx="8684642" cy="41476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GDB Commands: 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Breakpoint and Watch: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6"/>
          <p:cNvGraphicFramePr/>
          <p:nvPr/>
        </p:nvGraphicFramePr>
        <p:xfrm>
          <a:off x="2001006" y="6951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{AEC866F7-4A56-4AB5-8263-BA1CCEF5E2A0}</a:tableStyleId>
              </a:tblPr>
              <a:tblGrid>
                <a:gridCol w="1954150"/>
                <a:gridCol w="4931425"/>
              </a:tblGrid>
              <a:tr h="2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Break and Watch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Description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37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break funtion-name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break line-number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break ClassName::functionName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Suspend program at specified function of line number.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break filename:function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Don't specify path, just the file name and function name.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26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break filename:line-number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Don't specify path, just the file name and line number.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break Directory/Path/filename.cpp:62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break *address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Suspend processing at an instruction address. Used when you do not have source.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26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break line-number if condition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Where condition is an expression. i.e. x &gt; 10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Suspend when boolean expression is true.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break line thread thread-number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Break in thread at specified line number. Use info threads to display thread numbers.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tbreak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Temporary break. Break once only. Break is then removed. See "break" above for options.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watch condition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Suspend processing when condition is met. i.e. x &gt; 100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37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clear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clear function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clear line-number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Delete breakpoints as identified by command option.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Delete all breakpoints in function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Delete breakpoints at a given line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26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delete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d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Delete all breakpoints, watchpoints, or catchpoints.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26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delete breakpoint-number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delete range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Delete the breakpoints, watchpoints, or catchpoints of the breakpoint ranges specified as arguments.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49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disable breakpoint-number-or-range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enable breakpoint-number-or-range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Does not delete breakpoints. Just enables/disables them.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Example: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Show breakpoints: info break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Disable: disable 2-8</a:t>
                      </a:r>
                      <a:endParaRPr sz="1400" u="none" cap="none" strike="noStrike"/>
                    </a:p>
                  </a:txBody>
                  <a:tcPr marT="19050" marB="19050" marR="19050" marL="19050"/>
                </a:tc>
              </a:tr>
              <a:tr h="1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enable breakpoint-number once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Enables once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26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continue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c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Continue executing until next break point/watchpoint.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continue number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Continue but ignore current breakpoint number times. Usefull for breakpoints within a loop.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finish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Continue to end of function.</a:t>
                      </a:r>
                      <a:endParaRPr/>
                    </a:p>
                  </a:txBody>
                  <a:tcPr marT="19050" marB="19050" marR="19050" marL="190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6715" y="98359"/>
            <a:ext cx="7886700" cy="47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Debugging with gdb </a:t>
            </a:r>
            <a:r>
              <a:rPr b="1" lang="en-US" sz="2400" u="none"/>
              <a:t>contd...</a:t>
            </a:r>
            <a:endParaRPr b="1" sz="2800"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111587" y="611974"/>
            <a:ext cx="8684642" cy="41476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GDB Commands: 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Stack: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7"/>
          <p:cNvGraphicFramePr/>
          <p:nvPr/>
        </p:nvGraphicFramePr>
        <p:xfrm>
          <a:off x="431321" y="1490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{AEC866F7-4A56-4AB5-8263-BA1CCEF5E2A0}</a:tableStyleId>
              </a:tblPr>
              <a:tblGrid>
                <a:gridCol w="2645900"/>
                <a:gridCol w="5523900"/>
              </a:tblGrid>
              <a:tr h="15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Stack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Description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52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backtrace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bt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bt inner-function-nesting-depth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bt -outer-function-nesting-depth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Show trace of where you are currently. Which functions you are in. Prints stack backtrace.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backtrace full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Print values of local variables.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40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frame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frame number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f number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Show current stack frame (function where you are stopped)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Select frame number. (can also user up/down to navigate frames)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52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up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down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up number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down number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Move up a single frame (element in the call stack)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Move down a single frame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Move up/down the specified number of frames in the stack.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frame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List address, language, address of arguments/local variables and which registers were saved in frame.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40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args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info locals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info catch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arguments of selected frame, local variables and exception handlers.</a:t>
                      </a:r>
                      <a:endParaRPr/>
                    </a:p>
                  </a:txBody>
                  <a:tcPr marT="19050" marB="19050" marR="19050" marL="190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175763" y="144448"/>
            <a:ext cx="7886700" cy="47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Debugging with gdb </a:t>
            </a:r>
            <a:r>
              <a:rPr b="1" lang="en-US" sz="2400" u="none"/>
              <a:t>contd...</a:t>
            </a:r>
            <a:endParaRPr b="1" sz="2800"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176112" y="611974"/>
            <a:ext cx="8684642" cy="41476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GDB Commands: 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Line Execution: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Use to execute code line by line.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Step into/over a function.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Run program till line number.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8"/>
          <p:cNvGraphicFramePr/>
          <p:nvPr/>
        </p:nvGraphicFramePr>
        <p:xfrm>
          <a:off x="2756105" y="700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{AEC866F7-4A56-4AB5-8263-BA1CCEF5E2A0}</a:tableStyleId>
              </a:tblPr>
              <a:tblGrid>
                <a:gridCol w="2064300"/>
                <a:gridCol w="4102350"/>
              </a:tblGrid>
              <a:tr h="22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Line Execution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4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step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s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step number-of-steps-to-perform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Step to next line of code. Will step into a function.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4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next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n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next number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Execute next line of code. Will not enter functions.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32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until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until line-number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Continue processing until you reach a specified line number. Also: function name, address, filename:function or filename:line-number.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4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info signals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info handle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handle SIGNAL-NAME option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Perform the following option when signal recieved: nostop, stop, print, noprint, pass/noignore or nopass/ignore</a:t>
                      </a:r>
                      <a:endParaRPr/>
                    </a:p>
                  </a:txBody>
                  <a:tcPr marT="19050" marB="19050" marR="19050" marL="19050"/>
                </a:tc>
              </a:tr>
              <a:tr h="17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where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Shows current line number and which function you are in.</a:t>
                      </a:r>
                      <a:endParaRPr/>
                    </a:p>
                  </a:txBody>
                  <a:tcPr marT="19050" marB="19050" marR="19050" marL="19050"/>
                </a:tc>
              </a:tr>
            </a:tbl>
          </a:graphicData>
        </a:graphic>
      </p:graphicFrame>
      <p:graphicFrame>
        <p:nvGraphicFramePr>
          <p:cNvPr id="136" name="Google Shape;136;p8"/>
          <p:cNvGraphicFramePr/>
          <p:nvPr/>
        </p:nvGraphicFramePr>
        <p:xfrm>
          <a:off x="285750" y="3359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{AEC866F7-4A56-4AB5-8263-BA1CCEF5E2A0}</a:tableStyleId>
              </a:tblPr>
              <a:tblGrid>
                <a:gridCol w="1428750"/>
                <a:gridCol w="2728375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Source Code</a:t>
                      </a:r>
                      <a:endParaRPr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Description</a:t>
                      </a:r>
                      <a:endParaRPr/>
                    </a:p>
                  </a:txBody>
                  <a:tcPr marT="19050" marB="19050" marR="19050" marL="19050" anchor="ctr"/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list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l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list line-number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list function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list -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list start#,end#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list filename:function</a:t>
                      </a:r>
                      <a:endParaRPr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List source code.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To print lines from a source file.</a:t>
                      </a:r>
                      <a:endParaRPr sz="1400" u="none" cap="none" strike="noStrike"/>
                    </a:p>
                  </a:txBody>
                  <a:tcPr marT="19050" marB="19050" marR="19050" marL="19050"/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set listsize count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show listsize</a:t>
                      </a:r>
                      <a:endParaRPr sz="900" u="none" cap="none" strike="noStrike"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Number of lines listed when list command given.</a:t>
                      </a:r>
                      <a:endParaRPr/>
                    </a:p>
                  </a:txBody>
                  <a:tcPr marT="19050" marB="19050" marR="19050" marL="19050"/>
                </a:tc>
              </a:tr>
            </a:tbl>
          </a:graphicData>
        </a:graphic>
      </p:graphicFrame>
      <p:sp>
        <p:nvSpPr>
          <p:cNvPr id="137" name="Google Shape;137;p8"/>
          <p:cNvSpPr txBox="1"/>
          <p:nvPr/>
        </p:nvSpPr>
        <p:spPr>
          <a:xfrm>
            <a:off x="4544345" y="3871451"/>
            <a:ext cx="31709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 Commands: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print lines from a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file during the debug session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29497" y="43401"/>
            <a:ext cx="7886700" cy="616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 u="none"/>
              <a:t>Debugging with gdb - Examples</a:t>
            </a:r>
            <a:endParaRPr u="none"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1844" y="576494"/>
            <a:ext cx="8707078" cy="42865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Consider sample program  : </a:t>
            </a:r>
            <a:r>
              <a:rPr b="1" lang="en-US" sz="1200"/>
              <a:t>demo_sampleCode.c  </a:t>
            </a:r>
            <a:endParaRPr b="1" sz="1200"/>
          </a:p>
          <a:p>
            <a:pPr indent="0" lvl="1" marL="596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program : </a:t>
            </a:r>
            <a:r>
              <a:rPr b="1" lang="en-US" sz="1200"/>
              <a:t>Prints n-th Fibonacci Number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Compile the code with command: 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gcc demo_sampleCode.c -g -o demo_sampleCode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200"/>
              <a:t>Start a GDB Session with comand: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gdb  --args</a:t>
            </a:r>
            <a:r>
              <a:rPr lang="en-US" sz="1200"/>
              <a:t> </a:t>
            </a:r>
            <a:r>
              <a:rPr b="1" lang="en-US" sz="1200"/>
              <a:t>./demo_sampleCode 9</a:t>
            </a:r>
            <a:endParaRPr b="1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1" lang="en-US" sz="1200"/>
              <a:t>Source Code Command: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To view the source code we can uses list command:</a:t>
            </a:r>
            <a:endParaRPr b="1" sz="1200"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To view </a:t>
            </a:r>
            <a:r>
              <a:rPr b="1" lang="en-US" sz="1200"/>
              <a:t>fib()</a:t>
            </a:r>
            <a:r>
              <a:rPr lang="en-US" sz="1200"/>
              <a:t> function use command: </a:t>
            </a:r>
            <a:r>
              <a:rPr b="1" lang="en-US" sz="1400"/>
              <a:t>list fib</a:t>
            </a:r>
            <a:endParaRPr/>
          </a:p>
          <a:p>
            <a:pPr indent="0" lvl="0" marL="139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4182" y="725474"/>
            <a:ext cx="4254910" cy="7244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9"/>
          <p:cNvGrpSpPr/>
          <p:nvPr/>
        </p:nvGrpSpPr>
        <p:grpSpPr>
          <a:xfrm>
            <a:off x="801942" y="1584445"/>
            <a:ext cx="7750278" cy="3513971"/>
            <a:chOff x="801942" y="1584445"/>
            <a:chExt cx="7750278" cy="3513971"/>
          </a:xfrm>
        </p:grpSpPr>
        <p:pic>
          <p:nvPicPr>
            <p:cNvPr id="146" name="Google Shape;14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61835" y="1584445"/>
              <a:ext cx="4190385" cy="35139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9"/>
            <p:cNvSpPr/>
            <p:nvPr/>
          </p:nvSpPr>
          <p:spPr>
            <a:xfrm>
              <a:off x="4332337" y="3751620"/>
              <a:ext cx="2940460" cy="1345791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801942" y="3382912"/>
              <a:ext cx="2599403" cy="46166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is where we type commands: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(gdb) &lt; Type Commands &gt;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9"/>
            <p:cNvCxnSpPr/>
            <p:nvPr/>
          </p:nvCxnSpPr>
          <p:spPr>
            <a:xfrm flipH="1" rot="10800000">
              <a:off x="3405033" y="3609667"/>
              <a:ext cx="951269" cy="737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