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87" r:id="rId4"/>
    <p:sldId id="288" r:id="rId5"/>
    <p:sldId id="270" r:id="rId6"/>
    <p:sldId id="297" r:id="rId7"/>
    <p:sldId id="295" r:id="rId8"/>
    <p:sldId id="296" r:id="rId9"/>
    <p:sldId id="298" r:id="rId10"/>
    <p:sldId id="280" r:id="rId11"/>
    <p:sldId id="279" r:id="rId12"/>
    <p:sldId id="281" r:id="rId13"/>
    <p:sldId id="282" r:id="rId14"/>
    <p:sldId id="283" r:id="rId15"/>
    <p:sldId id="286" r:id="rId16"/>
    <p:sldId id="284" r:id="rId17"/>
    <p:sldId id="292" r:id="rId18"/>
    <p:sldId id="293" r:id="rId19"/>
    <p:sldId id="294" r:id="rId20"/>
    <p:sldId id="299" r:id="rId21"/>
    <p:sldId id="300" r:id="rId22"/>
    <p:sldId id="291" r:id="rId23"/>
    <p:sldId id="290" r:id="rId24"/>
    <p:sldId id="28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" panose="020B0604020202020204" charset="0"/>
      <p:regular r:id="rId31"/>
      <p:bold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4560D-4E59-45CF-BADE-D622D36A664E}" v="888" dt="2022-11-19T18:28:44.760"/>
    <p1510:client id="{40262EAF-F4D6-4E8F-B6D3-EE3677953744}" v="10" dt="2022-12-10T10:00:02.998"/>
    <p1510:client id="{45C2672F-B3FE-4E1E-B374-AD81F17DB041}" v="1485" dt="2022-11-23T18:21:02.688"/>
    <p1510:client id="{5F1C4DDB-4C35-4BDF-8DA6-CD062F4341E7}" v="2836" dt="2022-12-18T06:43:09.806"/>
    <p1510:client id="{66BD3202-626F-4EAB-B726-6AEF4F28F9D6}" v="1" dt="2022-11-23T18:27:02.375"/>
    <p1510:client id="{6940DD80-CCDF-4FBE-A502-6B6B87F32698}" v="131" dt="2022-11-23T13:36:54.682"/>
    <p1510:client id="{707EB985-7885-4E7C-AF16-30F688DC4278}" v="1326" dt="2022-11-25T08:18:24.863"/>
    <p1510:client id="{8ACF8D28-BA30-4806-B573-F4DFDB0F0651}" v="1830" dt="2022-11-24T08:18:45.089"/>
    <p1510:client id="{9201ACD3-90FA-4C11-84AC-E6A67764EA88}" v="1524" dt="2022-11-20T18:19:42.767"/>
    <p1510:client id="{FF882D23-8CB4-4D9E-948C-981F439410A9}" v="18" dt="2022-11-21T17:22:24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517585" y="755508"/>
            <a:ext cx="7957867" cy="146721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sz="4000" b="1" u="none">
                <a:latin typeface="Arial"/>
              </a:rPr>
              <a:t>System Programming using C</a:t>
            </a:r>
            <a:endParaRPr lang="en-US" sz="4000" b="1">
              <a:latin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067519" y="2270207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en-US" sz="3200" b="1">
                <a:latin typeface="Arial"/>
              </a:rPr>
              <a:t>Chapter 4: Advanced data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6915"/>
          </a:xfrm>
        </p:spPr>
        <p:txBody>
          <a:bodyPr/>
          <a:lstStyle/>
          <a:p>
            <a:r>
              <a:rPr lang="en-US" b="1" u="none">
                <a:latin typeface="Arial"/>
              </a:rPr>
              <a:t>Structure </a:t>
            </a:r>
            <a:r>
              <a:rPr lang="en-US" sz="2400" b="1" u="none">
                <a:latin typeface="Arial"/>
              </a:rPr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377" y="843219"/>
            <a:ext cx="3886200" cy="3780470"/>
          </a:xfrm>
        </p:spPr>
        <p:txBody>
          <a:bodyPr/>
          <a:lstStyle/>
          <a:p>
            <a:r>
              <a:rPr lang="en-US" sz="1200">
                <a:latin typeface="Arial"/>
              </a:rPr>
              <a:t>Example program : </a:t>
            </a:r>
            <a:r>
              <a:rPr lang="en-US" sz="1200" b="1"/>
              <a:t>test_structure.c </a:t>
            </a:r>
            <a:r>
              <a:rPr lang="en-US" sz="1200"/>
              <a:t>shows how to use the structure. </a:t>
            </a:r>
          </a:p>
          <a:p>
            <a:r>
              <a:rPr lang="en-US" sz="1200"/>
              <a:t>Note: Read the comments in the code carefully.</a:t>
            </a:r>
          </a:p>
          <a:p>
            <a:r>
              <a:rPr lang="en-US" sz="1200"/>
              <a:t>The code perform demonstrate following operations:</a:t>
            </a:r>
          </a:p>
          <a:p>
            <a:pPr lvl="1" indent="0"/>
            <a:r>
              <a:rPr lang="en-US" sz="1200"/>
              <a:t> Assign value to structure</a:t>
            </a:r>
          </a:p>
          <a:p>
            <a:pPr lvl="1" indent="0"/>
            <a:r>
              <a:rPr lang="en-US" sz="1200"/>
              <a:t> How to use string as structure member.</a:t>
            </a:r>
          </a:p>
          <a:p>
            <a:pPr lvl="1" indent="0"/>
            <a:r>
              <a:rPr lang="en-US" sz="1200"/>
              <a:t> Structure variable declaration</a:t>
            </a:r>
          </a:p>
          <a:p>
            <a:pPr lvl="1" indent="0"/>
            <a:r>
              <a:rPr lang="en-US" sz="1200"/>
              <a:t>Copy Structure </a:t>
            </a:r>
          </a:p>
          <a:p>
            <a:pPr lvl="1" indent="0"/>
            <a:r>
              <a:rPr lang="en-US" sz="1200"/>
              <a:t> Structure array operations</a:t>
            </a:r>
          </a:p>
          <a:p>
            <a:pPr lvl="1" indent="0"/>
            <a:r>
              <a:rPr lang="en-US" sz="1200"/>
              <a:t> Pass structure to function</a:t>
            </a:r>
          </a:p>
          <a:p>
            <a:pPr lvl="1" indent="0"/>
            <a:r>
              <a:rPr lang="en-US" sz="1200"/>
              <a:t> Pass structure to function by reference</a:t>
            </a:r>
          </a:p>
          <a:p>
            <a:pPr lvl="1" indent="0"/>
            <a:r>
              <a:rPr lang="en-US" sz="1200"/>
              <a:t> Return the structure from function</a:t>
            </a:r>
          </a:p>
          <a:p>
            <a:pPr lvl="1" indent="0"/>
            <a:r>
              <a:rPr lang="en-US" sz="1200"/>
              <a:t> Nested Structure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D0638EA-4D57-028A-C006-D937555D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280" y="890145"/>
            <a:ext cx="4312557" cy="33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EF04-6DBE-E01F-9043-B1B3E2DC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364" y="670720"/>
            <a:ext cx="8040914" cy="4424542"/>
          </a:xfrm>
        </p:spPr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Structure members are assigned to memory addresses in incremental order. </a:t>
            </a:r>
          </a:p>
          <a:p>
            <a:r>
              <a:rPr lang="en-US" sz="1200" dirty="0">
                <a:latin typeface="Arial"/>
                <a:cs typeface="Arial"/>
              </a:rPr>
              <a:t>The first member starts at the beginning address of the structure name itself.</a:t>
            </a:r>
            <a:endParaRPr lang="en-US" sz="1200">
              <a:latin typeface="Arial"/>
            </a:endParaRPr>
          </a:p>
          <a:p>
            <a:r>
              <a:rPr lang="en-US" sz="1200" dirty="0">
                <a:latin typeface="Arial"/>
              </a:rPr>
              <a:t>Structure padding is a concept in C that adds the one or more empty bytes between the memory addresses to align the data in memory.</a:t>
            </a:r>
          </a:p>
          <a:p>
            <a:pPr algn="just"/>
            <a:r>
              <a:rPr lang="en-US" sz="1200" dirty="0">
                <a:latin typeface="Arial"/>
              </a:rPr>
              <a:t>The processor does not read 1 byte at a time. It reads 1 word at a time.</a:t>
            </a:r>
          </a:p>
          <a:p>
            <a:pPr algn="just"/>
            <a:r>
              <a:rPr lang="en-US" sz="1200" b="1" dirty="0">
                <a:latin typeface="Arial"/>
              </a:rPr>
              <a:t>What does the 1 word mean?</a:t>
            </a:r>
            <a:endParaRPr lang="en-US" sz="1200" dirty="0">
              <a:latin typeface="Arial"/>
            </a:endParaRPr>
          </a:p>
          <a:p>
            <a:pPr marL="139700" indent="0" algn="just">
              <a:buNone/>
            </a:pPr>
            <a:r>
              <a:rPr lang="en-US" sz="1200" dirty="0">
                <a:latin typeface="Arial"/>
              </a:rPr>
              <a:t>If we have a </a:t>
            </a:r>
            <a:r>
              <a:rPr lang="en-US" sz="1200" b="1" dirty="0">
                <a:latin typeface="Arial"/>
              </a:rPr>
              <a:t>32-bit processor</a:t>
            </a:r>
            <a:r>
              <a:rPr lang="en-US" sz="1200" dirty="0">
                <a:latin typeface="Arial"/>
              </a:rPr>
              <a:t>, then the processor reads 4 bytes at a time </a:t>
            </a:r>
            <a:r>
              <a:rPr lang="en-US" sz="1200" b="1" dirty="0">
                <a:latin typeface="Arial"/>
              </a:rPr>
              <a:t>1 word = 4 bytes.</a:t>
            </a:r>
            <a:endParaRPr lang="en-US" sz="1200" dirty="0">
              <a:latin typeface="Arial"/>
            </a:endParaRPr>
          </a:p>
          <a:p>
            <a:pPr marL="139700" indent="0" algn="just">
              <a:buNone/>
            </a:pPr>
            <a:r>
              <a:rPr lang="en-US" sz="1200" dirty="0">
                <a:latin typeface="Arial"/>
              </a:rPr>
              <a:t>If we have a </a:t>
            </a:r>
            <a:r>
              <a:rPr lang="en-US" sz="1200" b="1" dirty="0">
                <a:latin typeface="Arial"/>
              </a:rPr>
              <a:t>64-bit processor</a:t>
            </a:r>
            <a:r>
              <a:rPr lang="en-US" sz="1200" dirty="0">
                <a:latin typeface="Arial"/>
              </a:rPr>
              <a:t>, then the processor reads 8 bytes at a time, </a:t>
            </a:r>
            <a:r>
              <a:rPr lang="en-US" sz="1200" b="1" dirty="0">
                <a:latin typeface="Arial"/>
              </a:rPr>
              <a:t>1 word = 8 bytes.</a:t>
            </a:r>
          </a:p>
          <a:p>
            <a:pPr marL="311150" indent="-171450" algn="just"/>
            <a:r>
              <a:rPr lang="en-US" sz="1200" dirty="0"/>
              <a:t>As we know that structure occupies the contiguous block of memory as shown in diagram.</a:t>
            </a:r>
          </a:p>
          <a:p>
            <a:pPr marL="311150" indent="-171450" algn="just"/>
            <a:r>
              <a:rPr lang="en-US" sz="1200" dirty="0">
                <a:latin typeface="Arial"/>
              </a:rPr>
              <a:t>Consider the </a:t>
            </a:r>
            <a:r>
              <a:rPr lang="en-US" sz="1200" b="1" dirty="0">
                <a:latin typeface="Arial"/>
              </a:rPr>
              <a:t>32 bit architecture:</a:t>
            </a:r>
          </a:p>
          <a:p>
            <a:pPr marL="596900" lvl="1" indent="0" algn="just">
              <a:buNone/>
            </a:pPr>
            <a:r>
              <a:rPr lang="en-US" sz="1200" dirty="0"/>
              <a:t>The problem is that in one CPU cycle we can access:</a:t>
            </a:r>
            <a:endParaRPr lang="en-US" dirty="0"/>
          </a:p>
          <a:p>
            <a:pPr lvl="2" algn="just"/>
            <a:r>
              <a:rPr lang="en-US" sz="1200" dirty="0"/>
              <a:t>one byte of </a:t>
            </a:r>
            <a:r>
              <a:rPr lang="en-US" sz="1200" b="1" dirty="0"/>
              <a:t>char a</a:t>
            </a:r>
            <a:r>
              <a:rPr lang="en-US" sz="1200" dirty="0"/>
              <a:t>, </a:t>
            </a:r>
            <a:endParaRPr lang="en-US" dirty="0"/>
          </a:p>
          <a:p>
            <a:pPr lvl="2" algn="just"/>
            <a:r>
              <a:rPr lang="en-US" sz="1200" dirty="0"/>
              <a:t>one byte of </a:t>
            </a:r>
            <a:r>
              <a:rPr lang="en-US" sz="1200" b="1" dirty="0"/>
              <a:t>char b</a:t>
            </a:r>
            <a:r>
              <a:rPr lang="en-US" sz="1200" dirty="0"/>
              <a:t>, </a:t>
            </a:r>
            <a:endParaRPr lang="en-US" dirty="0"/>
          </a:p>
          <a:p>
            <a:pPr lvl="2" algn="just"/>
            <a:r>
              <a:rPr lang="en-US" sz="1200" dirty="0"/>
              <a:t>2 bytes of </a:t>
            </a:r>
            <a:r>
              <a:rPr lang="en-US" sz="1200" b="1" dirty="0"/>
              <a:t>int c</a:t>
            </a:r>
            <a:r>
              <a:rPr lang="en-US" sz="1200" dirty="0"/>
              <a:t>.</a:t>
            </a:r>
            <a:endParaRPr lang="en-US" dirty="0"/>
          </a:p>
          <a:p>
            <a:pPr marL="1054100" lvl="2" indent="0" algn="just">
              <a:buNone/>
            </a:pPr>
            <a:endParaRPr lang="en-US" sz="1200"/>
          </a:p>
          <a:p>
            <a:pPr algn="just"/>
            <a:r>
              <a:rPr lang="en-US" sz="1200" dirty="0"/>
              <a:t>We will not face any problem while accessing the </a:t>
            </a:r>
            <a:r>
              <a:rPr lang="en-US" sz="1200" b="1" dirty="0"/>
              <a:t>char a</a:t>
            </a:r>
            <a:r>
              <a:rPr lang="en-US" sz="1200" dirty="0"/>
              <a:t> and </a:t>
            </a:r>
            <a:r>
              <a:rPr lang="en-US" sz="1200" b="1" dirty="0"/>
              <a:t>char b</a:t>
            </a:r>
            <a:r>
              <a:rPr lang="en-US" sz="1200" dirty="0"/>
              <a:t> as both the variables can be accessed in </a:t>
            </a:r>
            <a:r>
              <a:rPr lang="en-US" sz="1200" b="1" dirty="0"/>
              <a:t>one CPU Cycle</a:t>
            </a:r>
            <a:r>
              <a:rPr lang="en-US" sz="1200" dirty="0"/>
              <a:t>.</a:t>
            </a:r>
            <a:endParaRPr lang="en-US" dirty="0"/>
          </a:p>
          <a:p>
            <a:pPr marL="311150" indent="-171450"/>
            <a:r>
              <a:rPr lang="en-US" sz="1200" dirty="0"/>
              <a:t>We will face the problem when we access the </a:t>
            </a:r>
            <a:r>
              <a:rPr lang="en-US" sz="1200" b="1" dirty="0"/>
              <a:t>int c</a:t>
            </a:r>
            <a:r>
              <a:rPr lang="en-US" sz="1200" dirty="0"/>
              <a:t> variable as </a:t>
            </a:r>
            <a:r>
              <a:rPr lang="en-US" sz="1200" b="1" dirty="0"/>
              <a:t>2 CPU cycles</a:t>
            </a:r>
            <a:r>
              <a:rPr lang="en-US" sz="1200" dirty="0"/>
              <a:t> are required to access the value of the 'c' variable.</a:t>
            </a:r>
            <a:endParaRPr lang="en-US" dirty="0"/>
          </a:p>
          <a:p>
            <a:pPr marL="139700" indent="0" algn="just">
              <a:buNone/>
            </a:pPr>
            <a:endParaRPr lang="en-US" sz="1200" b="1">
              <a:latin typeface="Arial"/>
            </a:endParaRPr>
          </a:p>
          <a:p>
            <a:pPr marL="139700" indent="0" algn="just">
              <a:buNone/>
            </a:pPr>
            <a:br>
              <a:rPr lang="en-US" sz="1200" dirty="0"/>
            </a:br>
            <a:br>
              <a:rPr lang="en-US" sz="1200" dirty="0"/>
            </a:br>
            <a:endParaRPr lang="en-US" sz="1200">
              <a:latin typeface="Arial"/>
            </a:endParaRPr>
          </a:p>
          <a:p>
            <a:endParaRPr lang="en-US" sz="1200">
              <a:latin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3FE00C-3552-1A21-48BB-D4392E72F66B}"/>
              </a:ext>
            </a:extLst>
          </p:cNvPr>
          <p:cNvSpPr txBox="1">
            <a:spLocks/>
          </p:cNvSpPr>
          <p:nvPr/>
        </p:nvSpPr>
        <p:spPr>
          <a:xfrm>
            <a:off x="211364" y="92416"/>
            <a:ext cx="7886700" cy="57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b="1" u="none">
                <a:latin typeface="Arial"/>
                <a:cs typeface="Arial"/>
              </a:rPr>
              <a:t>Structure Padding </a:t>
            </a:r>
            <a:endParaRPr lang="en-US" b="1" u="none">
              <a:latin typeface="Arial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DDBA36F9-6366-2F7D-E371-0BDAF5C7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47" y="1732190"/>
            <a:ext cx="1608817" cy="980621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690E55BC-637F-2E40-072C-7D8D9FDAF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10300"/>
              </p:ext>
            </p:extLst>
          </p:nvPr>
        </p:nvGraphicFramePr>
        <p:xfrm>
          <a:off x="7112000" y="3057071"/>
          <a:ext cx="1609920" cy="5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20">
                  <a:extLst>
                    <a:ext uri="{9D8B030D-6E8A-4147-A177-3AD203B41FA5}">
                      <a16:colId xmlns:a16="http://schemas.microsoft.com/office/drawing/2014/main" val="1782854117"/>
                    </a:ext>
                  </a:extLst>
                </a:gridCol>
                <a:gridCol w="268320">
                  <a:extLst>
                    <a:ext uri="{9D8B030D-6E8A-4147-A177-3AD203B41FA5}">
                      <a16:colId xmlns:a16="http://schemas.microsoft.com/office/drawing/2014/main" val="3081209288"/>
                    </a:ext>
                  </a:extLst>
                </a:gridCol>
                <a:gridCol w="268320">
                  <a:extLst>
                    <a:ext uri="{9D8B030D-6E8A-4147-A177-3AD203B41FA5}">
                      <a16:colId xmlns:a16="http://schemas.microsoft.com/office/drawing/2014/main" val="924600705"/>
                    </a:ext>
                  </a:extLst>
                </a:gridCol>
                <a:gridCol w="268320">
                  <a:extLst>
                    <a:ext uri="{9D8B030D-6E8A-4147-A177-3AD203B41FA5}">
                      <a16:colId xmlns:a16="http://schemas.microsoft.com/office/drawing/2014/main" val="4178602839"/>
                    </a:ext>
                  </a:extLst>
                </a:gridCol>
                <a:gridCol w="268320">
                  <a:extLst>
                    <a:ext uri="{9D8B030D-6E8A-4147-A177-3AD203B41FA5}">
                      <a16:colId xmlns:a16="http://schemas.microsoft.com/office/drawing/2014/main" val="2176513038"/>
                    </a:ext>
                  </a:extLst>
                </a:gridCol>
                <a:gridCol w="268320">
                  <a:extLst>
                    <a:ext uri="{9D8B030D-6E8A-4147-A177-3AD203B41FA5}">
                      <a16:colId xmlns:a16="http://schemas.microsoft.com/office/drawing/2014/main" val="2386114801"/>
                    </a:ext>
                  </a:extLst>
                </a:gridCol>
              </a:tblGrid>
              <a:tr h="262738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6979"/>
                  </a:ext>
                </a:extLst>
              </a:tr>
              <a:tr h="2627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b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c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31358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3491F1-9F86-0938-84B4-6971893B0C17}"/>
              </a:ext>
            </a:extLst>
          </p:cNvPr>
          <p:cNvSpPr/>
          <p:nvPr/>
        </p:nvSpPr>
        <p:spPr>
          <a:xfrm>
            <a:off x="6885214" y="1651000"/>
            <a:ext cx="2022928" cy="2059214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273F8-EBB7-FAE3-9EB5-DCDD9EA66637}"/>
              </a:ext>
            </a:extLst>
          </p:cNvPr>
          <p:cNvSpPr txBox="1"/>
          <p:nvPr/>
        </p:nvSpPr>
        <p:spPr>
          <a:xfrm>
            <a:off x="7774213" y="2748642"/>
            <a:ext cx="11611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Size = 6 bytes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5128FD3-E336-28C8-C9F6-F08C1D1B2028}"/>
              </a:ext>
            </a:extLst>
          </p:cNvPr>
          <p:cNvSpPr/>
          <p:nvPr/>
        </p:nvSpPr>
        <p:spPr>
          <a:xfrm>
            <a:off x="7393214" y="2748643"/>
            <a:ext cx="154214" cy="2449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48848-8957-EC07-C5D2-DC889962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793" y="616291"/>
            <a:ext cx="6671127" cy="4333828"/>
          </a:xfrm>
        </p:spPr>
        <p:txBody>
          <a:bodyPr/>
          <a:lstStyle/>
          <a:p>
            <a:r>
              <a:rPr lang="en-US" sz="1200">
                <a:latin typeface="Arial"/>
              </a:rPr>
              <a:t>Suppose we only want to access the variable 'c', which requires two cycles. </a:t>
            </a:r>
          </a:p>
          <a:p>
            <a:r>
              <a:rPr lang="en-US" sz="1200">
                <a:latin typeface="Arial"/>
              </a:rPr>
              <a:t>The variable 'c' is of 4 bytes, so it can be accessed in one cycle also, but in this scenario, it is utilizing 2 cycles. </a:t>
            </a:r>
          </a:p>
          <a:p>
            <a:r>
              <a:rPr lang="en-US" sz="1200">
                <a:latin typeface="Arial"/>
              </a:rPr>
              <a:t>This is an unnecessary wastage of CPU cycles.</a:t>
            </a:r>
          </a:p>
          <a:p>
            <a:r>
              <a:rPr lang="en-US" sz="1200">
                <a:latin typeface="Arial"/>
              </a:rPr>
              <a:t>Due to this reason, the structure padding concept was introduced to save the number of CPU cycles.</a:t>
            </a:r>
          </a:p>
          <a:p>
            <a:pPr algn="just"/>
            <a:r>
              <a:rPr lang="en-US" sz="1200" b="1">
                <a:latin typeface="Arial"/>
              </a:rPr>
              <a:t>How is structure padding done?</a:t>
            </a:r>
          </a:p>
          <a:p>
            <a:pPr marL="139700" indent="0">
              <a:buNone/>
            </a:pPr>
            <a:r>
              <a:rPr lang="en-US" sz="1200"/>
              <a:t>To achieve the structure padding, an empty row is created on the left, as shown in the diagram.</a:t>
            </a:r>
            <a:endParaRPr lang="en-US" sz="1200">
              <a:latin typeface="Arial"/>
            </a:endParaRPr>
          </a:p>
          <a:p>
            <a:pPr marL="139700" indent="0">
              <a:buNone/>
            </a:pPr>
            <a:r>
              <a:rPr lang="en-US" sz="1200"/>
              <a:t>The two bytes which are occupied by the 'c' variable on the left are shifted to the right. </a:t>
            </a:r>
            <a:endParaRPr lang="en-US"/>
          </a:p>
          <a:p>
            <a:pPr marL="139700" indent="0">
              <a:buNone/>
            </a:pPr>
            <a:r>
              <a:rPr lang="en-US" sz="1200"/>
              <a:t>So, all the four bytes of 'c' variable are on the right. </a:t>
            </a:r>
            <a:endParaRPr lang="en-US"/>
          </a:p>
          <a:p>
            <a:pPr marL="139700" indent="0">
              <a:buNone/>
            </a:pPr>
            <a:r>
              <a:rPr lang="en-US" sz="1200"/>
              <a:t>Now, the 'c' variable can be accessed in a single CPU cycle. </a:t>
            </a:r>
            <a:endParaRPr lang="en-US"/>
          </a:p>
          <a:p>
            <a:pPr marL="139700" indent="0">
              <a:buNone/>
            </a:pPr>
            <a:r>
              <a:rPr lang="en-US" sz="1200"/>
              <a:t>After structure padding, the total memory occupied by the structure is 8 bytes (1 byte+1 byte+2 bytes+4 bytes).</a:t>
            </a:r>
            <a:endParaRPr lang="en-US"/>
          </a:p>
          <a:p>
            <a:pPr marL="139700" indent="0">
              <a:buNone/>
            </a:pPr>
            <a:r>
              <a:rPr lang="en-US" sz="1200"/>
              <a:t>Although the memory is wasted in this case, the variable can be accessed within a single cycle.</a:t>
            </a:r>
            <a:endParaRPr lang="en-US"/>
          </a:p>
          <a:p>
            <a:pPr marL="139700" indent="0">
              <a:buNone/>
            </a:pPr>
            <a:br>
              <a:rPr lang="en-US" sz="1200"/>
            </a:br>
            <a:endParaRPr lang="en-US" sz="1200"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2C72D-8866-E739-D63C-6B3373A6C80C}"/>
              </a:ext>
            </a:extLst>
          </p:cNvPr>
          <p:cNvSpPr txBox="1">
            <a:spLocks/>
          </p:cNvSpPr>
          <p:nvPr/>
        </p:nvSpPr>
        <p:spPr>
          <a:xfrm>
            <a:off x="211364" y="92416"/>
            <a:ext cx="7886700" cy="57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b="1" u="none">
                <a:latin typeface="Arial"/>
                <a:cs typeface="Arial"/>
              </a:rPr>
              <a:t>Structure Padding </a:t>
            </a:r>
            <a:r>
              <a:rPr lang="en-US" sz="2400" b="1" u="none">
                <a:latin typeface="Arial"/>
                <a:cs typeface="Arial"/>
              </a:rPr>
              <a:t>contd..</a:t>
            </a:r>
            <a:r>
              <a:rPr lang="en-US" b="1" u="none">
                <a:latin typeface="Arial"/>
                <a:cs typeface="Arial"/>
              </a:rPr>
              <a:t> </a:t>
            </a:r>
            <a:endParaRPr lang="en-US" b="1" u="none">
              <a:latin typeface="Arial"/>
            </a:endParaRP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AA4F1B3B-C594-596E-5999-42F005F3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60" y="924832"/>
            <a:ext cx="1318531" cy="799193"/>
          </a:xfrm>
          <a:prstGeom prst="rect">
            <a:avLst/>
          </a:prstGeom>
        </p:spPr>
      </p:pic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D44454A4-1466-20B8-6F17-79CC9B8F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39011"/>
              </p:ext>
            </p:extLst>
          </p:nvPr>
        </p:nvGraphicFramePr>
        <p:xfrm>
          <a:off x="7066642" y="2059214"/>
          <a:ext cx="1902160" cy="64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70">
                  <a:extLst>
                    <a:ext uri="{9D8B030D-6E8A-4147-A177-3AD203B41FA5}">
                      <a16:colId xmlns:a16="http://schemas.microsoft.com/office/drawing/2014/main" val="1782854117"/>
                    </a:ext>
                  </a:extLst>
                </a:gridCol>
                <a:gridCol w="237770">
                  <a:extLst>
                    <a:ext uri="{9D8B030D-6E8A-4147-A177-3AD203B41FA5}">
                      <a16:colId xmlns:a16="http://schemas.microsoft.com/office/drawing/2014/main" val="3081209288"/>
                    </a:ext>
                  </a:extLst>
                </a:gridCol>
                <a:gridCol w="237770">
                  <a:extLst>
                    <a:ext uri="{9D8B030D-6E8A-4147-A177-3AD203B41FA5}">
                      <a16:colId xmlns:a16="http://schemas.microsoft.com/office/drawing/2014/main" val="924600705"/>
                    </a:ext>
                  </a:extLst>
                </a:gridCol>
                <a:gridCol w="237770">
                  <a:extLst>
                    <a:ext uri="{9D8B030D-6E8A-4147-A177-3AD203B41FA5}">
                      <a16:colId xmlns:a16="http://schemas.microsoft.com/office/drawing/2014/main" val="4178602839"/>
                    </a:ext>
                  </a:extLst>
                </a:gridCol>
                <a:gridCol w="237770">
                  <a:extLst>
                    <a:ext uri="{9D8B030D-6E8A-4147-A177-3AD203B41FA5}">
                      <a16:colId xmlns:a16="http://schemas.microsoft.com/office/drawing/2014/main" val="2176513038"/>
                    </a:ext>
                  </a:extLst>
                </a:gridCol>
                <a:gridCol w="237770">
                  <a:extLst>
                    <a:ext uri="{9D8B030D-6E8A-4147-A177-3AD203B41FA5}">
                      <a16:colId xmlns:a16="http://schemas.microsoft.com/office/drawing/2014/main" val="2386114801"/>
                    </a:ext>
                  </a:extLst>
                </a:gridCol>
                <a:gridCol w="237770">
                  <a:extLst>
                    <a:ext uri="{9D8B030D-6E8A-4147-A177-3AD203B41FA5}">
                      <a16:colId xmlns:a16="http://schemas.microsoft.com/office/drawing/2014/main" val="2500420999"/>
                    </a:ext>
                  </a:extLst>
                </a:gridCol>
                <a:gridCol w="237770">
                  <a:extLst>
                    <a:ext uri="{9D8B030D-6E8A-4147-A177-3AD203B41FA5}">
                      <a16:colId xmlns:a16="http://schemas.microsoft.com/office/drawing/2014/main" val="2776998933"/>
                    </a:ext>
                  </a:extLst>
                </a:gridCol>
              </a:tblGrid>
              <a:tr h="303069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6979"/>
                  </a:ext>
                </a:extLst>
              </a:tr>
              <a:tr h="3409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>
                          <a:latin typeface="Arial"/>
                        </a:rPr>
                        <a:t>Empty</a:t>
                      </a:r>
                      <a:endParaRPr 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latin typeface="Arial"/>
                        </a:rPr>
                        <a:t>c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427504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5E2632-99AE-745B-9758-FF2B6BC8F594}"/>
              </a:ext>
            </a:extLst>
          </p:cNvPr>
          <p:cNvSpPr/>
          <p:nvPr/>
        </p:nvSpPr>
        <p:spPr>
          <a:xfrm>
            <a:off x="7012212" y="834573"/>
            <a:ext cx="1995711" cy="2158998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323EB-DEF6-51E6-B16D-77FD5EAECB7D}"/>
              </a:ext>
            </a:extLst>
          </p:cNvPr>
          <p:cNvSpPr txBox="1"/>
          <p:nvPr/>
        </p:nvSpPr>
        <p:spPr>
          <a:xfrm>
            <a:off x="7701639" y="1723571"/>
            <a:ext cx="1351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Size = 8 bytes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C27F7E7-3170-2228-5C76-EEB5D9CC8ED8}"/>
              </a:ext>
            </a:extLst>
          </p:cNvPr>
          <p:cNvSpPr/>
          <p:nvPr/>
        </p:nvSpPr>
        <p:spPr>
          <a:xfrm>
            <a:off x="7411355" y="1814285"/>
            <a:ext cx="108858" cy="190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8B41E-7C64-4C49-10FF-0E3AFFF1E01C}"/>
              </a:ext>
            </a:extLst>
          </p:cNvPr>
          <p:cNvSpPr txBox="1"/>
          <p:nvPr/>
        </p:nvSpPr>
        <p:spPr>
          <a:xfrm>
            <a:off x="7184570" y="2712356"/>
            <a:ext cx="16509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Structure Padding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2674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CC46-A806-D8D1-E7FC-D0353F92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28" y="751512"/>
            <a:ext cx="4886325" cy="3934685"/>
          </a:xfrm>
        </p:spPr>
        <p:txBody>
          <a:bodyPr/>
          <a:lstStyle/>
          <a:p>
            <a:pPr algn="just"/>
            <a:r>
              <a:rPr lang="en-US" sz="1200" dirty="0">
                <a:latin typeface="Arial"/>
              </a:rPr>
              <a:t>The structural padding is an in-built process that is automatically done by the compiler.</a:t>
            </a:r>
          </a:p>
          <a:p>
            <a:pPr algn="just"/>
            <a:r>
              <a:rPr lang="en-US" sz="1200" dirty="0">
                <a:latin typeface="Arial"/>
              </a:rPr>
              <a:t>Sometimes it required to avoid the structure padding in C as it makes the size of the structure greater than the size of the structure members.</a:t>
            </a:r>
          </a:p>
          <a:p>
            <a:pPr algn="just"/>
            <a:endParaRPr lang="en-US" sz="1200" dirty="0">
              <a:latin typeface="Arial"/>
            </a:endParaRPr>
          </a:p>
          <a:p>
            <a:pPr marL="139700" indent="0" algn="just">
              <a:buNone/>
            </a:pPr>
            <a:r>
              <a:rPr lang="en-US" sz="1200" b="1" dirty="0">
                <a:latin typeface="Arial"/>
              </a:rPr>
              <a:t>Structure Packing :</a:t>
            </a:r>
          </a:p>
          <a:p>
            <a:pPr algn="just"/>
            <a:r>
              <a:rPr lang="en-US" sz="1200" dirty="0">
                <a:latin typeface="Arial"/>
              </a:rPr>
              <a:t>Structure Packing, prevents compiler from doing padding means remove the unallocated space allocated by structure.</a:t>
            </a:r>
          </a:p>
          <a:p>
            <a:pPr algn="just"/>
            <a:r>
              <a:rPr lang="en-US" sz="1200" dirty="0">
                <a:latin typeface="Arial"/>
              </a:rPr>
              <a:t>We can avoid the structure padding in C in two ways:</a:t>
            </a:r>
          </a:p>
          <a:p>
            <a:pPr lvl="1" indent="-171450" algn="just"/>
            <a:r>
              <a:rPr lang="en-US" sz="1200" dirty="0">
                <a:latin typeface="Arial"/>
              </a:rPr>
              <a:t>Using </a:t>
            </a:r>
            <a:r>
              <a:rPr lang="en-US" sz="1200" b="1" dirty="0">
                <a:latin typeface="Arial"/>
                <a:cs typeface="Arial"/>
              </a:rPr>
              <a:t>#pragma pack(1) directive</a:t>
            </a:r>
          </a:p>
          <a:p>
            <a:pPr lvl="1" indent="-171450" algn="just"/>
            <a:r>
              <a:rPr lang="en-US" sz="1200" dirty="0">
                <a:latin typeface="Arial"/>
              </a:rPr>
              <a:t>Using </a:t>
            </a:r>
            <a:r>
              <a:rPr lang="en-US" sz="1200" b="1" dirty="0">
                <a:latin typeface="Arial"/>
              </a:rPr>
              <a:t>__attribute__((__packed__))</a:t>
            </a:r>
          </a:p>
          <a:p>
            <a:endParaRPr lang="en-US" sz="1200" dirty="0">
              <a:latin typeface="Arial"/>
            </a:endParaRPr>
          </a:p>
          <a:p>
            <a:pPr algn="just"/>
            <a:endParaRPr lang="en-US" sz="1200" dirty="0">
              <a:latin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9C548F0-348D-8725-B352-AFB6948B7A3C}"/>
              </a:ext>
            </a:extLst>
          </p:cNvPr>
          <p:cNvSpPr txBox="1"/>
          <p:nvPr/>
        </p:nvSpPr>
        <p:spPr>
          <a:xfrm>
            <a:off x="5161642" y="3392714"/>
            <a:ext cx="37464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Example Program: Demo for </a:t>
            </a:r>
            <a:r>
              <a:rPr lang="en-US" sz="1200" err="1"/>
              <a:t>strcut</a:t>
            </a:r>
            <a:r>
              <a:rPr lang="en-US" sz="1200"/>
              <a:t> padding:</a:t>
            </a:r>
            <a:endParaRPr lang="en-US"/>
          </a:p>
          <a:p>
            <a:r>
              <a:rPr lang="en-US" sz="1200" b="1" err="1"/>
              <a:t>test_structure_padding.c</a:t>
            </a:r>
            <a:endParaRPr lang="en-US" b="1" err="1"/>
          </a:p>
          <a:p>
            <a:endParaRPr lang="en-US" sz="12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82A18C9-CBCC-67C1-5CAE-5F76D3C5E73C}"/>
              </a:ext>
            </a:extLst>
          </p:cNvPr>
          <p:cNvSpPr txBox="1">
            <a:spLocks/>
          </p:cNvSpPr>
          <p:nvPr/>
        </p:nvSpPr>
        <p:spPr>
          <a:xfrm>
            <a:off x="211364" y="92416"/>
            <a:ext cx="7886700" cy="57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b="1" u="none">
                <a:latin typeface="Arial"/>
                <a:cs typeface="Arial"/>
              </a:rPr>
              <a:t>Structure Padding </a:t>
            </a:r>
            <a:r>
              <a:rPr lang="en-US" sz="2400" b="1" u="none">
                <a:latin typeface="Arial"/>
                <a:cs typeface="Arial"/>
              </a:rPr>
              <a:t>contd..</a:t>
            </a:r>
            <a:r>
              <a:rPr lang="en-US" b="1" u="none">
                <a:latin typeface="Arial"/>
                <a:cs typeface="Arial"/>
              </a:rPr>
              <a:t> </a:t>
            </a:r>
            <a:endParaRPr lang="en-US" b="1" u="none">
              <a:latin typeface="Arial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546F32A4-1C6A-D8A4-60C9-19412A49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46" y="801687"/>
            <a:ext cx="2430236" cy="2524125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0C2F6AA-F3A1-83DD-845C-304F598F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28" y="4037038"/>
            <a:ext cx="4539342" cy="9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7F10-2AA4-3978-0720-1EB5F8A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6" y="119630"/>
            <a:ext cx="7886700" cy="513415"/>
          </a:xfrm>
        </p:spPr>
        <p:txBody>
          <a:bodyPr/>
          <a:lstStyle/>
          <a:p>
            <a:r>
              <a:rPr lang="en-US" b="1" u="none">
                <a:latin typeface="Arial"/>
              </a:rPr>
              <a:t>Union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88C9-704D-BEA4-EFE8-74C4A98F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086" y="983751"/>
            <a:ext cx="3886200" cy="3908641"/>
          </a:xfrm>
        </p:spPr>
        <p:txBody>
          <a:bodyPr/>
          <a:lstStyle/>
          <a:p>
            <a:r>
              <a:rPr lang="en-US" sz="1200" dirty="0"/>
              <a:t>Union is a user-defined data type in C, which stores a collection of different kinds of data, just like a structure.</a:t>
            </a:r>
          </a:p>
          <a:p>
            <a:r>
              <a:rPr lang="en-US" sz="1200" dirty="0"/>
              <a:t>To access any member of a union, we use the </a:t>
            </a:r>
            <a:r>
              <a:rPr lang="en-US" sz="1200" b="1" dirty="0"/>
              <a:t>member access operator (.)</a:t>
            </a:r>
            <a:r>
              <a:rPr lang="en-US" sz="1200" dirty="0"/>
              <a:t>.</a:t>
            </a:r>
          </a:p>
          <a:p>
            <a:r>
              <a:rPr lang="en-US" sz="1200" dirty="0"/>
              <a:t>With unions, only one member can contain a value at any given time.</a:t>
            </a:r>
          </a:p>
          <a:p>
            <a:r>
              <a:rPr lang="en-US" sz="1200" dirty="0"/>
              <a:t>Unions provide an efficient way of using the same memory location for multiple-purpose.</a:t>
            </a:r>
          </a:p>
          <a:p>
            <a:r>
              <a:rPr lang="en-US" sz="1200" dirty="0"/>
              <a:t>The memory occupied by a union is large enough to hold the largest member of the union.</a:t>
            </a:r>
          </a:p>
          <a:p>
            <a:r>
              <a:rPr lang="en-US" sz="1200" dirty="0"/>
              <a:t>Consider the example union data:</a:t>
            </a:r>
          </a:p>
          <a:p>
            <a:pPr marL="139700" indent="0">
              <a:buNone/>
            </a:pPr>
            <a:r>
              <a:rPr lang="en-US" sz="1200" dirty="0"/>
              <a:t>Size of union = 20, as the max space is occupied by the char str[20] i.e. 20bytes.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EBC8E0C-578A-E450-DFE4-92A8C030CF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36369" y="849806"/>
            <a:ext cx="2679069" cy="3444297"/>
          </a:xfrm>
        </p:spPr>
        <p:txBody>
          <a:bodyPr/>
          <a:lstStyle/>
          <a:p>
            <a:r>
              <a:rPr lang="en-US" sz="1200" b="1" dirty="0">
                <a:latin typeface="Arial"/>
              </a:rPr>
              <a:t>Syntax</a:t>
            </a:r>
            <a:r>
              <a:rPr lang="en-US" sz="1200" dirty="0">
                <a:latin typeface="Arial"/>
              </a:rPr>
              <a:t>:</a:t>
            </a:r>
          </a:p>
          <a:p>
            <a:pPr marL="13970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FF0000"/>
                </a:solidFill>
              </a:rPr>
              <a:t>union </a:t>
            </a:r>
            <a:r>
              <a:rPr lang="en-US" sz="1200" b="1" dirty="0">
                <a:solidFill>
                  <a:schemeClr val="accent4"/>
                </a:solidFill>
              </a:rPr>
              <a:t>unionName</a:t>
            </a:r>
            <a:r>
              <a:rPr lang="en-US" sz="1200" b="1" dirty="0"/>
              <a:t>
{
    </a:t>
            </a:r>
            <a:r>
              <a:rPr lang="en-US" sz="1200" b="1" dirty="0">
                <a:solidFill>
                  <a:srgbClr val="FF0000"/>
                </a:solidFill>
                <a:latin typeface="Arial"/>
                <a:cs typeface="Arial"/>
              </a:rPr>
              <a:t>data_type</a:t>
            </a:r>
            <a:r>
              <a:rPr lang="en-US" sz="1200" b="1" dirty="0">
                <a:latin typeface="Arial"/>
                <a:cs typeface="Arial"/>
              </a:rPr>
              <a:t> </a:t>
            </a:r>
            <a:r>
              <a:rPr lang="en-US" sz="1200" b="1" dirty="0">
                <a:solidFill>
                  <a:srgbClr val="FFC000"/>
                </a:solidFill>
                <a:latin typeface="Arial"/>
                <a:cs typeface="Arial"/>
              </a:rPr>
              <a:t>member1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  <a:br>
              <a:rPr lang="en-US" sz="1200" b="1" dirty="0">
                <a:solidFill>
                  <a:srgbClr val="FFC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FFC000"/>
                </a:solidFill>
                <a:latin typeface="Arial"/>
                <a:cs typeface="Arial"/>
              </a:rPr>
              <a:t>    </a:t>
            </a:r>
            <a:r>
              <a:rPr lang="en-US" sz="1200" b="1" dirty="0" err="1">
                <a:solidFill>
                  <a:srgbClr val="FF0000"/>
                </a:solidFill>
                <a:latin typeface="Arial"/>
                <a:cs typeface="Arial"/>
              </a:rPr>
              <a:t>data_type</a:t>
            </a:r>
            <a:r>
              <a:rPr lang="en-US" sz="1200" b="1" dirty="0">
                <a:latin typeface="Arial"/>
                <a:cs typeface="Arial"/>
              </a:rPr>
              <a:t> </a:t>
            </a:r>
            <a:r>
              <a:rPr lang="en-US" sz="1200" b="1" dirty="0" err="1">
                <a:solidFill>
                  <a:srgbClr val="FFC000"/>
                </a:solidFill>
                <a:latin typeface="Arial"/>
                <a:cs typeface="Arial"/>
              </a:rPr>
              <a:t>memeberN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  <a:r>
              <a:rPr lang="en-US" sz="1200" b="1" dirty="0"/>
              <a:t>
};</a:t>
            </a:r>
            <a:endParaRPr lang="en-US" sz="1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Arial"/>
              </a:rPr>
              <a:t>Example</a:t>
            </a:r>
            <a:r>
              <a:rPr lang="en-US" sz="1200" dirty="0">
                <a:latin typeface="Arial"/>
              </a:rPr>
              <a:t>:</a:t>
            </a:r>
          </a:p>
          <a:p>
            <a:pPr marL="13970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FF0000"/>
                </a:solidFill>
              </a:rPr>
              <a:t>union </a:t>
            </a:r>
            <a:r>
              <a:rPr lang="en-US" sz="1200" b="1" dirty="0">
                <a:solidFill>
                  <a:schemeClr val="accent4"/>
                </a:solidFill>
              </a:rPr>
              <a:t>Data </a:t>
            </a:r>
            <a:r>
              <a:rPr lang="en-US" sz="1200" b="1" dirty="0"/>
              <a:t>{
   </a:t>
            </a: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 err="1">
                <a:solidFill>
                  <a:schemeClr val="accent4"/>
                </a:solidFill>
              </a:rPr>
              <a:t>i</a:t>
            </a:r>
            <a:r>
              <a:rPr lang="en-US" sz="1200" b="1" dirty="0"/>
              <a:t>;               </a:t>
            </a:r>
            <a:r>
              <a:rPr lang="en-US" sz="1200" dirty="0"/>
              <a:t>// 1 byte</a:t>
            </a:r>
            <a:r>
              <a:rPr lang="en-US" sz="1200" b="1" dirty="0"/>
              <a:t>
   </a:t>
            </a:r>
            <a:r>
              <a:rPr lang="en-US" sz="1200" b="1" dirty="0">
                <a:solidFill>
                  <a:srgbClr val="FF0000"/>
                </a:solidFill>
              </a:rPr>
              <a:t>float </a:t>
            </a:r>
            <a:r>
              <a:rPr lang="en-US" sz="1200" b="1" dirty="0">
                <a:solidFill>
                  <a:schemeClr val="accent4"/>
                </a:solidFill>
              </a:rPr>
              <a:t>f</a:t>
            </a:r>
            <a:r>
              <a:rPr lang="en-US" sz="1200" b="1" dirty="0"/>
              <a:t>;            </a:t>
            </a:r>
            <a:r>
              <a:rPr lang="en-US" sz="1200" dirty="0"/>
              <a:t>// 4 bytes</a:t>
            </a:r>
            <a:r>
              <a:rPr lang="en-US" sz="1200" b="1" dirty="0"/>
              <a:t>
   </a:t>
            </a:r>
            <a:r>
              <a:rPr lang="en-US" sz="1200" b="1" dirty="0">
                <a:solidFill>
                  <a:srgbClr val="FF0000"/>
                </a:solidFill>
              </a:rPr>
              <a:t>char </a:t>
            </a:r>
            <a:r>
              <a:rPr lang="en-US" sz="1200" b="1" dirty="0">
                <a:solidFill>
                  <a:schemeClr val="accent4"/>
                </a:solidFill>
              </a:rPr>
              <a:t>str</a:t>
            </a:r>
            <a:r>
              <a:rPr lang="en-US" sz="1200" b="1" dirty="0"/>
              <a:t>[20];  </a:t>
            </a:r>
            <a:r>
              <a:rPr lang="en-US" sz="1200" dirty="0"/>
              <a:t>// 20 bytes</a:t>
            </a:r>
            <a:r>
              <a:rPr lang="en-US" sz="1200" b="1" dirty="0"/>
              <a:t>
} </a:t>
            </a:r>
            <a:r>
              <a:rPr lang="en-US" sz="1200" b="1" dirty="0">
                <a:solidFill>
                  <a:schemeClr val="accent4"/>
                </a:solidFill>
              </a:rPr>
              <a:t>data</a:t>
            </a:r>
            <a:r>
              <a:rPr lang="en-US" sz="1200" b="1" dirty="0"/>
              <a:t>;</a:t>
            </a:r>
            <a:r>
              <a:rPr lang="en-US" sz="1200" dirty="0"/>
              <a:t>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7F10-2AA4-3978-0720-1EB5F8A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6" y="119630"/>
            <a:ext cx="7886700" cy="513415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Union </a:t>
            </a:r>
            <a:r>
              <a:rPr lang="en-US" sz="2400" b="1" u="none" dirty="0">
                <a:latin typeface="Arial"/>
              </a:rPr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88C9-704D-BEA4-EFE8-74C4A98F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65" y="886704"/>
            <a:ext cx="3886200" cy="3908641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Example Program: </a:t>
            </a:r>
            <a:r>
              <a:rPr lang="en-US" sz="1200" b="1" dirty="0" err="1">
                <a:latin typeface="Arial"/>
              </a:rPr>
              <a:t>test_union.c</a:t>
            </a:r>
            <a:r>
              <a:rPr lang="en-US" sz="1200" b="1" dirty="0">
                <a:latin typeface="Arial"/>
              </a:rPr>
              <a:t> </a:t>
            </a:r>
            <a:r>
              <a:rPr lang="en-US" sz="1200" dirty="0">
                <a:latin typeface="Arial"/>
              </a:rPr>
              <a:t>shows how to use the union.</a:t>
            </a:r>
          </a:p>
          <a:p>
            <a:r>
              <a:rPr lang="en-US" sz="1200" dirty="0">
                <a:latin typeface="Arial"/>
              </a:rPr>
              <a:t>Assign values to all member at once:</a:t>
            </a:r>
          </a:p>
          <a:p>
            <a:pPr lvl="1"/>
            <a:r>
              <a:rPr lang="en-US" sz="1200" dirty="0">
                <a:latin typeface="Arial"/>
              </a:rPr>
              <a:t>Here, we can see that the values of </a:t>
            </a:r>
            <a:r>
              <a:rPr lang="en-US" sz="1200" b="1" dirty="0" err="1">
                <a:latin typeface="Arial"/>
              </a:rPr>
              <a:t>i</a:t>
            </a:r>
            <a:r>
              <a:rPr lang="en-US" sz="1200" dirty="0">
                <a:latin typeface="Arial"/>
              </a:rPr>
              <a:t> and </a:t>
            </a:r>
            <a:r>
              <a:rPr lang="en-US" sz="1200" b="1" dirty="0">
                <a:latin typeface="Arial"/>
              </a:rPr>
              <a:t>f</a:t>
            </a:r>
            <a:r>
              <a:rPr lang="en-US" sz="1200" dirty="0">
                <a:latin typeface="Arial"/>
              </a:rPr>
              <a:t> members of union got corrupted.</a:t>
            </a:r>
          </a:p>
          <a:p>
            <a:pPr lvl="1"/>
            <a:r>
              <a:rPr lang="en-US" sz="1200" dirty="0">
                <a:latin typeface="Arial"/>
              </a:rPr>
              <a:t>Final value </a:t>
            </a:r>
            <a:r>
              <a:rPr lang="en-US" sz="1200" b="1" dirty="0">
                <a:latin typeface="Arial"/>
              </a:rPr>
              <a:t>str</a:t>
            </a:r>
            <a:r>
              <a:rPr lang="en-US" sz="1200" dirty="0">
                <a:latin typeface="Arial"/>
              </a:rPr>
              <a:t> assigned to the variable has occupied the memory location. </a:t>
            </a:r>
          </a:p>
          <a:p>
            <a:pPr lvl="1" algn="just"/>
            <a:r>
              <a:rPr lang="en-US" sz="1200" dirty="0">
                <a:latin typeface="Arial"/>
              </a:rPr>
              <a:t>Hence the value of </a:t>
            </a:r>
            <a:r>
              <a:rPr lang="en-US" sz="1200" b="1" dirty="0">
                <a:latin typeface="Arial"/>
              </a:rPr>
              <a:t>str</a:t>
            </a:r>
            <a:r>
              <a:rPr lang="en-US" sz="1200" dirty="0">
                <a:latin typeface="Arial"/>
              </a:rPr>
              <a:t> member is getting printed very well.</a:t>
            </a:r>
          </a:p>
          <a:p>
            <a:pPr algn="just"/>
            <a:r>
              <a:rPr lang="en-US" sz="1200" dirty="0">
                <a:latin typeface="Arial"/>
              </a:rPr>
              <a:t>Use one variable at a time:</a:t>
            </a:r>
          </a:p>
          <a:p>
            <a:pPr marL="596900" lvl="1" indent="0">
              <a:buNone/>
            </a:pPr>
            <a:r>
              <a:rPr lang="en-US" sz="1200" dirty="0">
                <a:latin typeface="Arial"/>
              </a:rPr>
              <a:t>Here, all the members are getting printed very well because one member is being used at a time.</a:t>
            </a:r>
            <a:br>
              <a:rPr lang="en-US" sz="1200" dirty="0">
                <a:latin typeface="Arial"/>
              </a:rPr>
            </a:br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EFA70D5-65BB-B369-F84C-A586F632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68" y="1884301"/>
            <a:ext cx="4770407" cy="16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6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24F-9DAC-9B7C-4F14-141B6247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/>
              <a:t>Struct vs Union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21F9A-3A13-C809-B0B7-A2BAAFA5A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Struct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B6E5-33A9-B9FB-41A3-F2AC9CC4B1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400" dirty="0"/>
              <a:t>Compiler allocates memory to each member separately. Size of struct is equal to the sum of sizes of its members.</a:t>
            </a:r>
            <a:endParaRPr lang="en-US" sz="1400"/>
          </a:p>
          <a:p>
            <a:r>
              <a:rPr lang="en-US" sz="1400" dirty="0"/>
              <a:t>Each member is assigned a unique storage area.</a:t>
            </a:r>
          </a:p>
          <a:p>
            <a:r>
              <a:rPr lang="en-US" sz="1400" dirty="0"/>
              <a:t>Altering the value of member will not affect other members of structure.</a:t>
            </a:r>
          </a:p>
          <a:p>
            <a:r>
              <a:rPr lang="en-US" sz="1400" dirty="0"/>
              <a:t>Individual member can be accessed at a time.</a:t>
            </a:r>
          </a:p>
          <a:p>
            <a:r>
              <a:rPr lang="en-US" sz="1400" dirty="0"/>
              <a:t>Several members of structure can initialize at once.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B83E2-3D3C-044A-89A1-9389956570E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en-US" dirty="0"/>
              <a:t>Union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580327-AF9D-4038-3605-2D3039775989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1400" dirty="0"/>
              <a:t>Compiler allocates the memory considering the size of largest member in union. Size of union is equal to size of largest member in union.</a:t>
            </a:r>
          </a:p>
          <a:p>
            <a:r>
              <a:rPr lang="en-US" sz="1400" dirty="0"/>
              <a:t>Memory allocated is shared by all the members.</a:t>
            </a:r>
          </a:p>
          <a:p>
            <a:r>
              <a:rPr lang="en-US" sz="1400" dirty="0"/>
              <a:t>Altering the value of member will affect other member values. </a:t>
            </a:r>
          </a:p>
          <a:p>
            <a:r>
              <a:rPr lang="en-US" sz="1400" dirty="0"/>
              <a:t>Only one member can be accessed at a time.</a:t>
            </a:r>
          </a:p>
          <a:p>
            <a:r>
              <a:rPr lang="en-US" sz="1400" dirty="0"/>
              <a:t>Only the one member of union can be initialized.</a:t>
            </a:r>
          </a:p>
        </p:txBody>
      </p:sp>
    </p:spTree>
    <p:extLst>
      <p:ext uri="{BB962C8B-B14F-4D97-AF65-F5344CB8AC3E}">
        <p14:creationId xmlns:p14="http://schemas.microsoft.com/office/powerpoint/2010/main" val="40133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CC06-F464-D297-F37F-D33875E9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5" y="90533"/>
            <a:ext cx="7886700" cy="606012"/>
          </a:xfrm>
        </p:spPr>
        <p:txBody>
          <a:bodyPr/>
          <a:lstStyle/>
          <a:p>
            <a:r>
              <a:rPr lang="en-US" b="1" u="none" dirty="0"/>
              <a:t>Processor Endianness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6508A-C4AF-34F2-EF35-087DD2F9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895" y="571276"/>
            <a:ext cx="8706209" cy="3834900"/>
          </a:xfr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1200" b="1" dirty="0"/>
              <a:t>Endianness </a:t>
            </a:r>
            <a:r>
              <a:rPr lang="en-US" sz="1200" dirty="0"/>
              <a:t>is a term that describes the </a:t>
            </a:r>
            <a:r>
              <a:rPr lang="en-US" sz="1200" b="1" dirty="0"/>
              <a:t>order in which a sequence of bytes is stored</a:t>
            </a:r>
            <a:r>
              <a:rPr lang="en-US" sz="1200" dirty="0"/>
              <a:t> in computer memory.</a:t>
            </a:r>
          </a:p>
          <a:p>
            <a:r>
              <a:rPr lang="en-US" sz="1200" dirty="0"/>
              <a:t>Types of Endianness:</a:t>
            </a:r>
          </a:p>
          <a:p>
            <a:pPr lvl="1"/>
            <a:r>
              <a:rPr lang="en-US" sz="1400" b="1" dirty="0"/>
              <a:t>Little endian:</a:t>
            </a:r>
          </a:p>
          <a:p>
            <a:pPr marL="1054100" lvl="2" indent="0">
              <a:buNone/>
            </a:pPr>
            <a:r>
              <a:rPr lang="en-US" sz="1200" dirty="0"/>
              <a:t>Last byte of binary representation of the multibyte data-type is stored first.</a:t>
            </a:r>
          </a:p>
          <a:p>
            <a:pPr marL="1054100" lvl="2" indent="0">
              <a:buNone/>
            </a:pPr>
            <a:r>
              <a:rPr lang="en-US" sz="1200" b="1" dirty="0"/>
              <a:t>X86 </a:t>
            </a:r>
            <a:r>
              <a:rPr lang="en-US" sz="1200" dirty="0"/>
              <a:t>processor</a:t>
            </a:r>
            <a:r>
              <a:rPr lang="en-US" sz="1200" b="1" dirty="0"/>
              <a:t> </a:t>
            </a:r>
            <a:r>
              <a:rPr lang="en-US" sz="1200" dirty="0"/>
              <a:t>and most of the </a:t>
            </a:r>
            <a:r>
              <a:rPr lang="en-US" sz="1200" b="1" dirty="0"/>
              <a:t>ARM Cortex-M3 </a:t>
            </a:r>
            <a:r>
              <a:rPr lang="en-US" sz="1200" dirty="0"/>
              <a:t>based microcontrollers use the little-endian format.</a:t>
            </a:r>
          </a:p>
          <a:p>
            <a:pPr lvl="1"/>
            <a:r>
              <a:rPr lang="en-US" sz="1400" b="1" dirty="0"/>
              <a:t>Big endian:</a:t>
            </a:r>
          </a:p>
          <a:p>
            <a:pPr marL="1054100" lvl="2" indent="0">
              <a:buNone/>
            </a:pPr>
            <a:r>
              <a:rPr lang="en-US" sz="1200" dirty="0"/>
              <a:t>First byte of binary representation of the multibyte data-type is stored first. </a:t>
            </a:r>
          </a:p>
          <a:p>
            <a:pPr marL="1054100" lvl="2" indent="0">
              <a:buNone/>
            </a:pPr>
            <a:r>
              <a:rPr lang="en-US" sz="1200" dirty="0"/>
              <a:t> </a:t>
            </a:r>
            <a:r>
              <a:rPr lang="en-US" sz="1200" b="1" dirty="0"/>
              <a:t>Motorola 6800 / 6801 </a:t>
            </a:r>
            <a:r>
              <a:rPr lang="en-US" sz="1200" dirty="0"/>
              <a:t>processors use the big-endian format.</a:t>
            </a:r>
          </a:p>
          <a:p>
            <a:pPr marL="882650" lvl="1" indent="-285750"/>
            <a:r>
              <a:rPr lang="en-US" sz="1200" b="1" dirty="0"/>
              <a:t>Example</a:t>
            </a:r>
            <a:r>
              <a:rPr lang="en-US" sz="1400" b="1" dirty="0"/>
              <a:t>:</a:t>
            </a:r>
          </a:p>
          <a:p>
            <a:pPr marL="1054100" lvl="2" indent="0">
              <a:buNone/>
            </a:pPr>
            <a:r>
              <a:rPr lang="en-US" sz="1400" dirty="0"/>
              <a:t>I</a:t>
            </a:r>
            <a:r>
              <a:rPr lang="en-US" sz="1200" dirty="0"/>
              <a:t>nteger is stored as 4bytes. will be stored as following:</a:t>
            </a:r>
            <a:endParaRPr lang="en-US" dirty="0"/>
          </a:p>
          <a:p>
            <a:pPr marL="13970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int </a:t>
            </a:r>
            <a:r>
              <a:rPr lang="en-US" sz="2000" b="1" dirty="0">
                <a:solidFill>
                  <a:srgbClr val="FFFF00"/>
                </a:solidFill>
              </a:rPr>
              <a:t>x </a:t>
            </a:r>
            <a:r>
              <a:rPr lang="en-US" sz="2000" b="1" dirty="0"/>
              <a:t>= </a:t>
            </a:r>
            <a:r>
              <a:rPr lang="en-US" sz="2000" b="1" dirty="0">
                <a:solidFill>
                  <a:srgbClr val="FFFF00"/>
                </a:solidFill>
              </a:rPr>
              <a:t>0x01234567</a:t>
            </a:r>
            <a:r>
              <a:rPr lang="en-US" sz="2000" b="1" dirty="0"/>
              <a:t>;</a:t>
            </a:r>
            <a:endParaRPr lang="en-US" sz="2000"/>
          </a:p>
          <a:p>
            <a:pPr marL="139700" indent="0" algn="ctr">
              <a:buNone/>
            </a:pPr>
            <a:endParaRPr lang="en-US" sz="1400" b="1" dirty="0"/>
          </a:p>
          <a:p>
            <a:pPr marL="1054100" lvl="2" indent="0">
              <a:buNone/>
            </a:pPr>
            <a:endParaRPr lang="en-US" sz="1400" dirty="0"/>
          </a:p>
          <a:p>
            <a:pPr marL="1054100" lvl="2" indent="0">
              <a:buNone/>
            </a:pPr>
            <a:endParaRPr lang="en-US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1E58D1-77FA-93C9-3FB3-306639CE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3146"/>
              </p:ext>
            </p:extLst>
          </p:nvPr>
        </p:nvGraphicFramePr>
        <p:xfrm>
          <a:off x="1520405" y="3062377"/>
          <a:ext cx="1813834" cy="188685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06917">
                  <a:extLst>
                    <a:ext uri="{9D8B030D-6E8A-4147-A177-3AD203B41FA5}">
                      <a16:colId xmlns:a16="http://schemas.microsoft.com/office/drawing/2014/main" val="3140107737"/>
                    </a:ext>
                  </a:extLst>
                </a:gridCol>
                <a:gridCol w="906917">
                  <a:extLst>
                    <a:ext uri="{9D8B030D-6E8A-4147-A177-3AD203B41FA5}">
                      <a16:colId xmlns:a16="http://schemas.microsoft.com/office/drawing/2014/main" val="3002326496"/>
                    </a:ext>
                  </a:extLst>
                </a:gridCol>
              </a:tblGrid>
              <a:tr h="298665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Little Endian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216579812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10255"/>
                  </a:ext>
                </a:extLst>
              </a:tr>
              <a:tr h="298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771660"/>
                  </a:ext>
                </a:extLst>
              </a:tr>
              <a:tr h="298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256481"/>
                  </a:ext>
                </a:extLst>
              </a:tr>
              <a:tr h="298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716960"/>
                  </a:ext>
                </a:extLst>
              </a:tr>
              <a:tr h="298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319037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5C85E17D-C704-6993-89A7-3B12C027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25427"/>
              </p:ext>
            </p:extLst>
          </p:nvPr>
        </p:nvGraphicFramePr>
        <p:xfrm>
          <a:off x="5973791" y="3062377"/>
          <a:ext cx="1795398" cy="19606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97699">
                  <a:extLst>
                    <a:ext uri="{9D8B030D-6E8A-4147-A177-3AD203B41FA5}">
                      <a16:colId xmlns:a16="http://schemas.microsoft.com/office/drawing/2014/main" val="3140107737"/>
                    </a:ext>
                  </a:extLst>
                </a:gridCol>
                <a:gridCol w="897699">
                  <a:extLst>
                    <a:ext uri="{9D8B030D-6E8A-4147-A177-3AD203B41FA5}">
                      <a16:colId xmlns:a16="http://schemas.microsoft.com/office/drawing/2014/main" val="3002326496"/>
                    </a:ext>
                  </a:extLst>
                </a:gridCol>
              </a:tblGrid>
              <a:tr h="33043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Big Endian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216579812"/>
                  </a:ext>
                </a:extLst>
              </a:tr>
              <a:tr h="3084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222827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771660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256481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716960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31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CC06-F464-D297-F37F-D33875E9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3" y="137773"/>
            <a:ext cx="7886700" cy="359201"/>
          </a:xfrm>
        </p:spPr>
        <p:txBody>
          <a:bodyPr/>
          <a:lstStyle/>
          <a:p>
            <a:r>
              <a:rPr lang="en-US" b="1" u="none" dirty="0"/>
              <a:t>Processor Endianness </a:t>
            </a:r>
            <a:r>
              <a:rPr lang="en-US" sz="2400" b="1" u="none" dirty="0"/>
              <a:t>contd..</a:t>
            </a:r>
            <a:endParaRPr lang="en-US" sz="2400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6508A-C4AF-34F2-EF35-087DD2F9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634" y="567276"/>
            <a:ext cx="4811485" cy="4469898"/>
          </a:xfrm>
        </p:spPr>
        <p:txBody>
          <a:bodyPr/>
          <a:lstStyle/>
          <a:p>
            <a:endParaRPr lang="en-US" sz="1200" dirty="0">
              <a:latin typeface="Arial"/>
            </a:endParaRPr>
          </a:p>
          <a:p>
            <a:r>
              <a:rPr lang="en-US" sz="1200" dirty="0">
                <a:latin typeface="Arial"/>
              </a:rPr>
              <a:t>Most of the times compiler takes care of endianness.</a:t>
            </a:r>
          </a:p>
          <a:p>
            <a:r>
              <a:rPr lang="en-US" sz="1200" dirty="0">
                <a:latin typeface="Arial"/>
              </a:rPr>
              <a:t>When we perform </a:t>
            </a:r>
            <a:r>
              <a:rPr lang="en-US" sz="1200" dirty="0"/>
              <a:t>bit-wise operation on integer then compiler automatically handles the endianness.</a:t>
            </a:r>
          </a:p>
          <a:p>
            <a:r>
              <a:rPr lang="en-US" sz="1200" dirty="0">
                <a:latin typeface="Arial"/>
              </a:rPr>
              <a:t>However, endianness becomes an issue in following cases:</a:t>
            </a:r>
            <a:endParaRPr lang="en-US"/>
          </a:p>
          <a:p>
            <a:pPr lvl="1"/>
            <a:r>
              <a:rPr lang="en-US" sz="1200" dirty="0">
                <a:latin typeface="Arial"/>
              </a:rPr>
              <a:t>Writing raw bytes of data to a file in one processor and you send it to a system that uses different endian processor.</a:t>
            </a:r>
          </a:p>
          <a:p>
            <a:pPr lvl="1"/>
            <a:r>
              <a:rPr lang="en-US" sz="1200" dirty="0">
                <a:latin typeface="Arial"/>
              </a:rPr>
              <a:t>Send bytes of data over network as a serialized steam of data from one endian processor system to other endian processor system.</a:t>
            </a:r>
          </a:p>
          <a:p>
            <a:pPr lvl="1"/>
            <a:r>
              <a:rPr lang="en-US" sz="1200" dirty="0">
                <a:latin typeface="Arial"/>
              </a:rPr>
              <a:t>In network communication, TCP/IP suites are defined to be big-endian.</a:t>
            </a:r>
          </a:p>
          <a:p>
            <a:pPr lvl="1"/>
            <a:r>
              <a:rPr lang="en-US" sz="1200" dirty="0">
                <a:latin typeface="Arial"/>
              </a:rPr>
              <a:t>Sometimes it matters when you are using type casting, below program is an example.</a:t>
            </a:r>
          </a:p>
          <a:p>
            <a:pPr lvl="2" indent="0">
              <a:buNone/>
            </a:pPr>
            <a:r>
              <a:rPr lang="en-US" sz="1200" dirty="0">
                <a:latin typeface="Arial"/>
              </a:rPr>
              <a:t>Consider the example in image:</a:t>
            </a:r>
          </a:p>
          <a:p>
            <a:pPr lvl="2" indent="0">
              <a:buNone/>
            </a:pPr>
            <a:r>
              <a:rPr lang="en-US" sz="1200" dirty="0">
                <a:latin typeface="Arial"/>
              </a:rPr>
              <a:t>A char array is typecasted to an integer type.</a:t>
            </a:r>
          </a:p>
          <a:p>
            <a:pPr lvl="2" indent="0">
              <a:buNone/>
            </a:pPr>
            <a:r>
              <a:rPr lang="en-US" sz="1200" dirty="0">
                <a:latin typeface="Arial"/>
              </a:rPr>
              <a:t>On little endian machine we get:</a:t>
            </a:r>
          </a:p>
          <a:p>
            <a:pPr lvl="2" indent="0">
              <a:buNone/>
            </a:pPr>
            <a:r>
              <a:rPr lang="en-US" sz="1200" b="1" dirty="0"/>
              <a:t>DataInt = 1</a:t>
            </a:r>
            <a:endParaRPr lang="en-US" b="1"/>
          </a:p>
          <a:p>
            <a:pPr lvl="2" indent="0">
              <a:buNone/>
            </a:pPr>
            <a:r>
              <a:rPr lang="en-US" sz="1200" dirty="0">
                <a:latin typeface="Arial"/>
              </a:rPr>
              <a:t>On Big endian machine we get:</a:t>
            </a:r>
            <a:endParaRPr lang="en-US" sz="1200" b="1" dirty="0">
              <a:latin typeface="Arial"/>
            </a:endParaRPr>
          </a:p>
          <a:p>
            <a:pPr lvl="2" indent="0">
              <a:buNone/>
            </a:pPr>
            <a:r>
              <a:rPr lang="en-US" sz="1200" b="1" dirty="0"/>
              <a:t>DataInt = 16777216</a:t>
            </a:r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49049-E149-37DB-E0C8-FE5652D9301F}"/>
              </a:ext>
            </a:extLst>
          </p:cNvPr>
          <p:cNvGrpSpPr/>
          <p:nvPr/>
        </p:nvGrpSpPr>
        <p:grpSpPr>
          <a:xfrm>
            <a:off x="5060979" y="1034288"/>
            <a:ext cx="4083459" cy="1498752"/>
            <a:chOff x="4516693" y="1152217"/>
            <a:chExt cx="4083459" cy="14987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C9BFE8-0176-55C3-CBA4-8DFAF3EF70B1}"/>
                </a:ext>
              </a:extLst>
            </p:cNvPr>
            <p:cNvSpPr txBox="1"/>
            <p:nvPr/>
          </p:nvSpPr>
          <p:spPr>
            <a:xfrm>
              <a:off x="4516693" y="1152217"/>
              <a:ext cx="4083459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Example Program: To find Endianness of system</a:t>
              </a:r>
            </a:p>
            <a:p>
              <a:r>
                <a:rPr lang="en-US" b="1" dirty="0"/>
                <a:t>test_endianness.c</a:t>
              </a:r>
              <a:endParaRPr lang="en-US" b="1"/>
            </a:p>
          </p:txBody>
        </p:sp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82C0B9C0-1F4F-37D0-BC85-5E4218F42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3844" y="1681370"/>
              <a:ext cx="3941507" cy="9695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420484-0D68-57F6-D794-D5DE77155300}"/>
              </a:ext>
            </a:extLst>
          </p:cNvPr>
          <p:cNvGrpSpPr/>
          <p:nvPr/>
        </p:nvGrpSpPr>
        <p:grpSpPr>
          <a:xfrm>
            <a:off x="5214256" y="2875641"/>
            <a:ext cx="3786414" cy="2000802"/>
            <a:chOff x="5205186" y="2839356"/>
            <a:chExt cx="3849913" cy="2155016"/>
          </a:xfrm>
        </p:grpSpPr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B663073F-B2CA-0D90-CF96-8BBA3C6BF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5186" y="4557844"/>
              <a:ext cx="3849913" cy="436528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96808E9C-AB72-ED3D-EABF-0E15BE98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186" y="3340367"/>
              <a:ext cx="2743200" cy="100276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519258-D48B-C4BF-7D24-C3DA854DDA87}"/>
                </a:ext>
              </a:extLst>
            </p:cNvPr>
            <p:cNvSpPr txBox="1"/>
            <p:nvPr/>
          </p:nvSpPr>
          <p:spPr>
            <a:xfrm>
              <a:off x="5206999" y="2839356"/>
              <a:ext cx="296635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Example Program: </a:t>
              </a:r>
            </a:p>
            <a:p>
              <a:r>
                <a:rPr lang="en-US" sz="1200" b="1" dirty="0" err="1"/>
                <a:t>test_endianness_issue.c</a:t>
              </a:r>
              <a:endParaRPr 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59151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B7F942-A7F8-7EF8-974A-8E16C359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/>
              <a:t>Processor Endianness </a:t>
            </a:r>
            <a:r>
              <a:rPr lang="en-US" sz="2400" b="1" u="none" dirty="0"/>
              <a:t>contd..</a:t>
            </a:r>
            <a:endParaRPr lang="en-US" sz="2400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6508A-C4AF-34F2-EF35-087DD2F9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5933"/>
            <a:ext cx="7886700" cy="3263400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Sometimes you may need to convert the endianness of data.</a:t>
            </a:r>
            <a:endParaRPr lang="en-US" dirty="0"/>
          </a:p>
          <a:p>
            <a:r>
              <a:rPr lang="en-US" sz="1200" dirty="0">
                <a:latin typeface="Arial"/>
              </a:rPr>
              <a:t>Using the union we change the endianness of data:</a:t>
            </a:r>
          </a:p>
          <a:p>
            <a:r>
              <a:rPr lang="en-US" sz="1200" dirty="0">
                <a:latin typeface="Arial"/>
              </a:rPr>
              <a:t>Example program: </a:t>
            </a:r>
          </a:p>
          <a:p>
            <a:pPr marL="596900" lvl="1" indent="0">
              <a:buNone/>
            </a:pPr>
            <a:r>
              <a:rPr lang="en-US" sz="1200" b="1" dirty="0" err="1"/>
              <a:t>test_change_endianness_union.c</a:t>
            </a:r>
            <a:endParaRPr lang="en-US" sz="1200" b="1" dirty="0" err="1">
              <a:latin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C4DCF1B-C270-CC61-1F21-2CCC7C92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86" y="2623086"/>
            <a:ext cx="6477377" cy="7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7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0FD8-D414-C519-F2E8-E1727C39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73" y="68967"/>
            <a:ext cx="7886700" cy="994200"/>
          </a:xfrm>
        </p:spPr>
        <p:txBody>
          <a:bodyPr/>
          <a:lstStyle/>
          <a:p>
            <a:r>
              <a:rPr lang="en-US" b="1" u="none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B6C0-C58B-0611-4830-0AA0AD2E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773" y="873201"/>
            <a:ext cx="7886700" cy="3263400"/>
          </a:xfrm>
        </p:spPr>
        <p:txBody>
          <a:bodyPr/>
          <a:lstStyle/>
          <a:p>
            <a:r>
              <a:rPr lang="en-US" dirty="0"/>
              <a:t>Typedef</a:t>
            </a:r>
          </a:p>
          <a:p>
            <a:r>
              <a:rPr lang="en-US" dirty="0"/>
              <a:t>Typecast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Structure Padding</a:t>
            </a:r>
          </a:p>
          <a:p>
            <a:pPr lvl="1"/>
            <a:r>
              <a:rPr lang="en-US" dirty="0"/>
              <a:t>Structure Packing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Structure vs. Union</a:t>
            </a:r>
          </a:p>
          <a:p>
            <a:r>
              <a:rPr lang="en-US" dirty="0"/>
              <a:t>Processor Endianness</a:t>
            </a:r>
          </a:p>
          <a:p>
            <a:r>
              <a:rPr lang="en-US" dirty="0"/>
              <a:t>Variable Length Array (VLA)</a:t>
            </a:r>
          </a:p>
          <a:p>
            <a:r>
              <a:rPr lang="en-US" dirty="0">
                <a:cs typeface="Arial"/>
              </a:rPr>
              <a:t>Flexible Array Members (FAM) 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B7F942-A7F8-7EF8-974A-8E16C359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28" y="59531"/>
            <a:ext cx="7886700" cy="547716"/>
          </a:xfrm>
        </p:spPr>
        <p:txBody>
          <a:bodyPr/>
          <a:lstStyle/>
          <a:p>
            <a:r>
              <a:rPr lang="en-US" b="1" u="none" dirty="0"/>
              <a:t>Processor Endianness </a:t>
            </a:r>
            <a:r>
              <a:rPr lang="en-US" sz="2400" b="1" u="none" dirty="0"/>
              <a:t>contd..</a:t>
            </a:r>
            <a:endParaRPr lang="en-US" sz="2400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6508A-C4AF-34F2-EF35-087DD2F9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36" y="732660"/>
            <a:ext cx="8842176" cy="4290314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Network Byte Order:</a:t>
            </a:r>
          </a:p>
          <a:p>
            <a:r>
              <a:rPr lang="en-US" sz="1200" dirty="0">
                <a:latin typeface="Arial"/>
              </a:rPr>
              <a:t>Network stacks &amp; communication have a defined endianness, to allow two nodes with different endianness to communicate.</a:t>
            </a:r>
            <a:endParaRPr lang="en-US" sz="1200" b="1" dirty="0">
              <a:latin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In network communication, </a:t>
            </a:r>
            <a:r>
              <a:rPr lang="en-US" sz="1200" b="1" dirty="0">
                <a:latin typeface="Arial"/>
                <a:cs typeface="Arial"/>
              </a:rPr>
              <a:t>TCP/IP suites are  big-endian.</a:t>
            </a:r>
          </a:p>
          <a:p>
            <a:r>
              <a:rPr lang="en-US" sz="1200" dirty="0">
                <a:latin typeface="Arial"/>
                <a:cs typeface="Arial"/>
              </a:rPr>
              <a:t>Any 16-bit / 32-bit value within the layers headers like IP address, checksum, packet length is to be transferred with MSB byte first.</a:t>
            </a:r>
          </a:p>
          <a:p>
            <a:r>
              <a:rPr lang="en-US" sz="1200" dirty="0">
                <a:latin typeface="Arial"/>
                <a:cs typeface="Arial"/>
              </a:rPr>
              <a:t>For example : the consider the little endian node wants to talk with big endian node: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Little endian node:</a:t>
            </a:r>
          </a:p>
          <a:p>
            <a:pPr marL="1054100" lvl="2" indent="0">
              <a:buNone/>
            </a:pPr>
            <a:r>
              <a:rPr lang="en-US" sz="1200" dirty="0">
                <a:latin typeface="Arial"/>
                <a:cs typeface="Arial"/>
              </a:rPr>
              <a:t>Would convert the IP address  </a:t>
            </a:r>
            <a:r>
              <a:rPr lang="en-US" sz="1200" b="1" dirty="0">
                <a:latin typeface="Arial"/>
                <a:cs typeface="Arial"/>
              </a:rPr>
              <a:t>192.168.0.1</a:t>
            </a:r>
            <a:r>
              <a:rPr lang="en-US" sz="1200" dirty="0">
                <a:latin typeface="Arial"/>
                <a:cs typeface="Arial"/>
              </a:rPr>
              <a:t> to the little  endian integer </a:t>
            </a:r>
            <a:r>
              <a:rPr lang="en-US" sz="1200" b="1" dirty="0">
                <a:latin typeface="Arial"/>
                <a:cs typeface="Arial"/>
              </a:rPr>
              <a:t>0x0100A8C0.</a:t>
            </a:r>
            <a:endParaRPr lang="en-US"/>
          </a:p>
          <a:p>
            <a:pPr marL="1054100" lvl="2" indent="0">
              <a:buNone/>
            </a:pPr>
            <a:r>
              <a:rPr lang="en-US" sz="1200" dirty="0">
                <a:latin typeface="Arial"/>
                <a:cs typeface="Arial"/>
              </a:rPr>
              <a:t>The byte transmission will be in order </a:t>
            </a:r>
            <a:r>
              <a:rPr lang="en-US" sz="1200" b="1" dirty="0">
                <a:latin typeface="Arial"/>
                <a:cs typeface="Arial"/>
              </a:rPr>
              <a:t>01 00 A8 C0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Big endian node:</a:t>
            </a:r>
          </a:p>
          <a:p>
            <a:pPr marL="1054100" lvl="2" indent="0">
              <a:buNone/>
            </a:pPr>
            <a:r>
              <a:rPr lang="en-US" sz="1200" dirty="0">
                <a:latin typeface="Arial"/>
                <a:cs typeface="Arial"/>
              </a:rPr>
              <a:t>Would receive the bytes in order </a:t>
            </a:r>
            <a:r>
              <a:rPr lang="en-US" sz="1200" b="1" dirty="0">
                <a:latin typeface="Arial"/>
                <a:cs typeface="Arial"/>
              </a:rPr>
              <a:t>01 00 A8 C0 </a:t>
            </a:r>
            <a:endParaRPr lang="en-US" sz="1200" dirty="0">
              <a:latin typeface="Arial"/>
              <a:cs typeface="Arial"/>
            </a:endParaRPr>
          </a:p>
          <a:p>
            <a:pPr marL="1054100" lvl="2" indent="0">
              <a:buNone/>
            </a:pPr>
            <a:r>
              <a:rPr lang="en-US" sz="1200" dirty="0">
                <a:latin typeface="Arial"/>
                <a:cs typeface="Arial"/>
              </a:rPr>
              <a:t>This will reconstruct the bytes to big endian integer as </a:t>
            </a:r>
            <a:r>
              <a:rPr lang="en-US" sz="1200" b="1" dirty="0">
                <a:latin typeface="Arial"/>
                <a:cs typeface="Arial"/>
              </a:rPr>
              <a:t>0x0100A8C0</a:t>
            </a:r>
            <a:endParaRPr lang="en-US" sz="1200" b="1">
              <a:latin typeface="Arial"/>
              <a:cs typeface="Arial"/>
            </a:endParaRPr>
          </a:p>
          <a:p>
            <a:pPr marL="1054100" lvl="2" indent="0">
              <a:buNone/>
            </a:pPr>
            <a:r>
              <a:rPr lang="en-US" sz="1200" dirty="0">
                <a:latin typeface="Arial"/>
                <a:cs typeface="Arial"/>
              </a:rPr>
              <a:t>The IP address will be misinterpret as </a:t>
            </a:r>
            <a:r>
              <a:rPr lang="en-US" sz="1200" b="1" dirty="0">
                <a:latin typeface="Arial"/>
                <a:cs typeface="Arial"/>
              </a:rPr>
              <a:t>1.0.168.192</a:t>
            </a:r>
          </a:p>
          <a:p>
            <a:pPr marL="0" indent="0">
              <a:buNone/>
            </a:pPr>
            <a:r>
              <a:rPr lang="en-US" sz="1200" dirty="0">
                <a:latin typeface="Arial"/>
                <a:cs typeface="Arial"/>
              </a:rPr>
              <a:t>For a stack to be portable it is must to decide whether to do this reordering  during compile time.</a:t>
            </a:r>
          </a:p>
          <a:p>
            <a:pPr marL="0" indent="0">
              <a:buNone/>
            </a:pPr>
            <a:r>
              <a:rPr lang="en-US" sz="1200" dirty="0">
                <a:latin typeface="Arial"/>
                <a:cs typeface="Arial"/>
              </a:rPr>
              <a:t>To do these conversions sockets provide macros to convert to &amp; from the host to network byte order. </a:t>
            </a:r>
          </a:p>
          <a:p>
            <a:endParaRPr lang="en-US" sz="1200" dirty="0">
              <a:latin typeface="Arial"/>
              <a:cs typeface="Arial"/>
            </a:endParaRPr>
          </a:p>
          <a:p>
            <a:pPr marL="139700" indent="0">
              <a:buNone/>
            </a:pPr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10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B7F942-A7F8-7EF8-974A-8E16C359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28" y="59531"/>
            <a:ext cx="7886700" cy="547716"/>
          </a:xfrm>
        </p:spPr>
        <p:txBody>
          <a:bodyPr/>
          <a:lstStyle/>
          <a:p>
            <a:r>
              <a:rPr lang="en-US" b="1" u="none" dirty="0"/>
              <a:t>Processor Endianness </a:t>
            </a:r>
            <a:r>
              <a:rPr lang="en-US" sz="2400" b="1" u="none" dirty="0"/>
              <a:t>contd..</a:t>
            </a:r>
            <a:endParaRPr lang="en-US" sz="2400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6508A-C4AF-34F2-EF35-087DD2F9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58" y="732660"/>
            <a:ext cx="3091459" cy="4290314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Network Byte Order:</a:t>
            </a:r>
          </a:p>
          <a:p>
            <a:pPr marL="0" indent="0">
              <a:buNone/>
            </a:pPr>
            <a:r>
              <a:rPr lang="en-US" sz="1200" dirty="0">
                <a:latin typeface="Arial"/>
                <a:cs typeface="Arial"/>
              </a:rPr>
              <a:t>To do these conversions sockets provide macros to convert to &amp; from the host to network byte order. </a:t>
            </a:r>
          </a:p>
          <a:p>
            <a:endParaRPr lang="en-US" sz="1200" dirty="0">
              <a:latin typeface="Arial"/>
              <a:cs typeface="Arial"/>
            </a:endParaRPr>
          </a:p>
          <a:p>
            <a:pPr marL="139700" indent="0">
              <a:buNone/>
            </a:pPr>
            <a:endParaRPr lang="en-US" sz="1200" b="1" dirty="0">
              <a:latin typeface="Arial"/>
              <a:cs typeface="Arial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64E04A4-CD60-5350-6D26-91BDEB0A6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53186"/>
              </p:ext>
            </p:extLst>
          </p:nvPr>
        </p:nvGraphicFramePr>
        <p:xfrm>
          <a:off x="73937" y="1936814"/>
          <a:ext cx="289439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864">
                  <a:extLst>
                    <a:ext uri="{9D8B030D-6E8A-4147-A177-3AD203B41FA5}">
                      <a16:colId xmlns:a16="http://schemas.microsoft.com/office/drawing/2014/main" val="1009375060"/>
                    </a:ext>
                  </a:extLst>
                </a:gridCol>
                <a:gridCol w="2267535">
                  <a:extLst>
                    <a:ext uri="{9D8B030D-6E8A-4147-A177-3AD203B41FA5}">
                      <a16:colId xmlns:a16="http://schemas.microsoft.com/office/drawing/2014/main" val="100860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Macro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9963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dirty="0" err="1"/>
                        <a:t>htons</a:t>
                      </a:r>
                      <a:r>
                        <a:rPr lang="en-US" sz="10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latin typeface="Arial"/>
                        </a:rPr>
                        <a:t>Host to network short</a:t>
                      </a:r>
                      <a:r>
                        <a:rPr lang="en-US" sz="1000" b="0" i="0" u="none" strike="noStrike" noProof="0" dirty="0">
                          <a:latin typeface="Arial"/>
                        </a:rPr>
                        <a:t> - </a:t>
                      </a:r>
                      <a:r>
                        <a:rPr lang="en-US" sz="1000" b="0" i="0" u="none" strike="noStrike" noProof="0" dirty="0"/>
                        <a:t>Reorder bytes of  16-bit unsigned value from processor to network order.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dirty="0" err="1"/>
                        <a:t>htonl</a:t>
                      </a:r>
                      <a:r>
                        <a:rPr lang="en-US" sz="10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latin typeface="Arial"/>
                        </a:rPr>
                        <a:t>Host to network long</a:t>
                      </a:r>
                      <a:r>
                        <a:rPr lang="en-US" sz="1000" b="0" i="0" u="none" strike="noStrike" noProof="0" dirty="0">
                          <a:latin typeface="Arial"/>
                        </a:rPr>
                        <a:t> - </a:t>
                      </a:r>
                      <a:r>
                        <a:rPr lang="en-US" sz="1000" b="0" i="0" u="none" strike="noStrike" noProof="0" dirty="0"/>
                        <a:t>Reorder bytes of 32-bit unsigned value from processor to network order.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052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dirty="0" err="1"/>
                        <a:t>ntohs</a:t>
                      </a:r>
                      <a:r>
                        <a:rPr lang="en-US" sz="10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latin typeface="Arial"/>
                        </a:rPr>
                        <a:t>Network to host short</a:t>
                      </a:r>
                      <a:r>
                        <a:rPr lang="en-US" sz="1000" b="0" i="0" u="none" strike="noStrike" noProof="0" dirty="0">
                          <a:latin typeface="Arial"/>
                        </a:rPr>
                        <a:t> - </a:t>
                      </a:r>
                      <a:r>
                        <a:rPr lang="en-US" sz="1000" b="0" i="0" u="none" strike="noStrike" noProof="0" dirty="0"/>
                        <a:t>Reorder bytes of 16-bit unsigned value from network to processor order.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751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dirty="0" err="1"/>
                        <a:t>ntohl</a:t>
                      </a:r>
                      <a:r>
                        <a:rPr lang="en-US" sz="10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latin typeface="Arial"/>
                        </a:rPr>
                        <a:t>Network to host long</a:t>
                      </a:r>
                      <a:r>
                        <a:rPr lang="en-US" sz="1000" b="0" i="0" u="none" strike="noStrike" noProof="0" dirty="0">
                          <a:latin typeface="Arial"/>
                        </a:rPr>
                        <a:t> - </a:t>
                      </a:r>
                      <a:r>
                        <a:rPr lang="en-US" sz="1000" b="0" i="0" u="none" strike="noStrike" noProof="0" dirty="0"/>
                        <a:t>Reorder bytes of 32-bit unsigned value from network to processor order.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12681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7B80C28C-3D62-F7FF-1BB0-C3E05456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84" y="558806"/>
            <a:ext cx="3136106" cy="3255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8FD3B-81A7-F38C-37D6-68E2924769C3}"/>
              </a:ext>
            </a:extLst>
          </p:cNvPr>
          <p:cNvSpPr txBox="1"/>
          <p:nvPr/>
        </p:nvSpPr>
        <p:spPr>
          <a:xfrm>
            <a:off x="6280249" y="710802"/>
            <a:ext cx="281910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Consider the Example:</a:t>
            </a:r>
            <a:endParaRPr lang="en-US" sz="1200" b="1" dirty="0"/>
          </a:p>
          <a:p>
            <a:r>
              <a:rPr lang="en-US" sz="1200" dirty="0"/>
              <a:t> </a:t>
            </a:r>
            <a:r>
              <a:rPr lang="en-US" sz="1200" b="1" dirty="0"/>
              <a:t>test_network_byte_order.c</a:t>
            </a:r>
          </a:p>
          <a:p>
            <a:r>
              <a:rPr lang="en-US" sz="1200" dirty="0"/>
              <a:t>It shows how the </a:t>
            </a:r>
            <a:r>
              <a:rPr lang="en-US" sz="1200" b="1" dirty="0"/>
              <a:t>int Value </a:t>
            </a:r>
            <a:r>
              <a:rPr lang="en-US" sz="1200" dirty="0"/>
              <a:t>with value </a:t>
            </a:r>
            <a:r>
              <a:rPr lang="en-US" sz="1200" b="1" dirty="0"/>
              <a:t>0x0100A8C0</a:t>
            </a:r>
            <a:r>
              <a:rPr lang="en-US" sz="1200" dirty="0"/>
              <a:t> (hex) is stored.</a:t>
            </a:r>
          </a:p>
          <a:p>
            <a:r>
              <a:rPr lang="en-US" sz="1200" dirty="0"/>
              <a:t>Output observations: </a:t>
            </a:r>
          </a:p>
          <a:p>
            <a:r>
              <a:rPr lang="en-US" sz="1200" dirty="0"/>
              <a:t>- When the code is </a:t>
            </a:r>
            <a:r>
              <a:rPr lang="en-US" sz="1200" b="1" dirty="0"/>
              <a:t> </a:t>
            </a:r>
            <a:r>
              <a:rPr lang="en-US" sz="1200" dirty="0"/>
              <a:t>executed on </a:t>
            </a:r>
            <a:r>
              <a:rPr lang="en-US" sz="1200" b="1" dirty="0"/>
              <a:t>little endian CPU</a:t>
            </a:r>
            <a:r>
              <a:rPr lang="en-US" sz="1200" dirty="0"/>
              <a:t> check the byte order we get </a:t>
            </a:r>
            <a:r>
              <a:rPr lang="en-US" sz="1200" b="1" dirty="0"/>
              <a:t>LSB</a:t>
            </a:r>
            <a:r>
              <a:rPr lang="en-US" sz="1200" dirty="0"/>
              <a:t> </a:t>
            </a:r>
            <a:r>
              <a:rPr lang="en-US" sz="1200" b="1" dirty="0"/>
              <a:t>0xC0</a:t>
            </a:r>
            <a:r>
              <a:rPr lang="en-US" sz="1200" dirty="0"/>
              <a:t> in the lowest address </a:t>
            </a:r>
            <a:r>
              <a:rPr lang="en-US" sz="1200" b="1" dirty="0"/>
              <a:t>ptr1[0]</a:t>
            </a:r>
            <a:r>
              <a:rPr lang="en-US" sz="1200" dirty="0"/>
              <a:t>.</a:t>
            </a:r>
          </a:p>
          <a:p>
            <a:r>
              <a:rPr lang="en-US" sz="1200" dirty="0"/>
              <a:t>- After use of </a:t>
            </a:r>
            <a:r>
              <a:rPr lang="en-US" sz="1200" b="1" dirty="0"/>
              <a:t>htonl()</a:t>
            </a:r>
            <a:r>
              <a:rPr lang="en-US" sz="1200" dirty="0"/>
              <a:t> to convert the </a:t>
            </a:r>
            <a:r>
              <a:rPr lang="en-US" sz="1200" b="1" dirty="0"/>
              <a:t>host to network order</a:t>
            </a:r>
            <a:r>
              <a:rPr lang="en-US" sz="1200" dirty="0"/>
              <a:t> we get the </a:t>
            </a:r>
            <a:r>
              <a:rPr lang="en-US" sz="1200" b="1" dirty="0"/>
              <a:t>MSB</a:t>
            </a:r>
            <a:r>
              <a:rPr lang="en-US" sz="1200" dirty="0"/>
              <a:t>  </a:t>
            </a:r>
            <a:r>
              <a:rPr lang="en-US" sz="1200" b="1" dirty="0"/>
              <a:t>0x01</a:t>
            </a:r>
            <a:r>
              <a:rPr lang="en-US" sz="1200" dirty="0"/>
              <a:t> in the lowest address </a:t>
            </a:r>
            <a:r>
              <a:rPr lang="en-US" sz="1200" b="1" dirty="0"/>
              <a:t>ptr1[0].</a:t>
            </a:r>
          </a:p>
          <a:p>
            <a:r>
              <a:rPr lang="en-US" sz="1200" dirty="0"/>
              <a:t>- But if you print the </a:t>
            </a:r>
            <a:r>
              <a:rPr lang="en-US" sz="1200" b="1" dirty="0"/>
              <a:t>Value </a:t>
            </a:r>
            <a:r>
              <a:rPr lang="en-US" sz="1200" dirty="0"/>
              <a:t>after conversion you get a meaningless number.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65B1447-67F4-4418-7D15-9A9CED449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244" y="4042106"/>
            <a:ext cx="5511403" cy="10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CAD2-BD2D-0D88-2F97-E8463086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0" y="122882"/>
            <a:ext cx="7886700" cy="994200"/>
          </a:xfrm>
        </p:spPr>
        <p:txBody>
          <a:bodyPr/>
          <a:lstStyle/>
          <a:p>
            <a:r>
              <a:rPr lang="en-US" b="1" u="none" dirty="0"/>
              <a:t>Variable Length Array (VLA)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B9159-A0EA-4AD0-7B0C-56B91254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99" y="959465"/>
            <a:ext cx="7886700" cy="3446711"/>
          </a:xfrm>
        </p:spPr>
        <p:txBody>
          <a:bodyPr/>
          <a:lstStyle/>
          <a:p>
            <a:r>
              <a:rPr lang="en-US" sz="1200" dirty="0"/>
              <a:t>Is an array data structure whose length is determined at run time (instead of at compile time).</a:t>
            </a:r>
            <a:endParaRPr lang="en-US" dirty="0"/>
          </a:p>
          <a:p>
            <a:r>
              <a:rPr lang="en-US" sz="1200" dirty="0"/>
              <a:t> In C, the VLA is said to have a variably modified type that depends on a value.</a:t>
            </a:r>
          </a:p>
          <a:p>
            <a:r>
              <a:rPr lang="en-US" sz="1200" dirty="0"/>
              <a:t>Variable length arrays is a feature where we can allocate an auto array (on stack) of variable size.</a:t>
            </a:r>
          </a:p>
          <a:p>
            <a:r>
              <a:rPr lang="en-US" sz="1200" dirty="0"/>
              <a:t>C supports variable sized arrays from C99 standard.</a:t>
            </a:r>
          </a:p>
          <a:p>
            <a:r>
              <a:rPr lang="en-US" sz="1200" dirty="0"/>
              <a:t>Example:</a:t>
            </a:r>
          </a:p>
          <a:p>
            <a:pPr lvl="1" indent="0"/>
            <a:r>
              <a:rPr lang="en-US" sz="1200" dirty="0"/>
              <a:t> One Dimensional Array:</a:t>
            </a:r>
          </a:p>
          <a:p>
            <a:pPr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>
                <a:solidFill>
                  <a:schemeClr val="accent4"/>
                </a:solidFill>
              </a:rPr>
              <a:t>n </a:t>
            </a:r>
            <a:r>
              <a:rPr lang="en-US" sz="1200" b="1" dirty="0"/>
              <a:t>=10;</a:t>
            </a:r>
          </a:p>
          <a:p>
            <a:pPr lvl="1">
              <a:buNone/>
            </a:pPr>
            <a:r>
              <a:rPr lang="en-US" sz="1200" dirty="0"/>
              <a:t>       // Array size will depend on value of </a:t>
            </a:r>
            <a:r>
              <a:rPr lang="en-US" sz="1200" b="1" dirty="0"/>
              <a:t>n, i</a:t>
            </a:r>
            <a:r>
              <a:rPr lang="en-US" sz="1200" dirty="0"/>
              <a:t>n this case </a:t>
            </a:r>
            <a:r>
              <a:rPr lang="en-US" sz="1200" b="1" dirty="0"/>
              <a:t>size = 10 </a:t>
            </a:r>
            <a:endParaRPr lang="en-US" sz="1200" dirty="0"/>
          </a:p>
          <a:p>
            <a:pPr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>
                <a:solidFill>
                  <a:schemeClr val="accent4"/>
                </a:solidFill>
              </a:rPr>
              <a:t>arr</a:t>
            </a:r>
            <a:r>
              <a:rPr lang="en-US" sz="1200" b="1" dirty="0"/>
              <a:t>[ </a:t>
            </a:r>
            <a:r>
              <a:rPr lang="en-US" sz="1200" b="1" dirty="0">
                <a:solidFill>
                  <a:schemeClr val="accent4"/>
                </a:solidFill>
              </a:rPr>
              <a:t>n </a:t>
            </a:r>
            <a:r>
              <a:rPr lang="en-US" sz="1200" b="1" dirty="0"/>
              <a:t>]; </a:t>
            </a:r>
            <a:r>
              <a:rPr lang="en-US" sz="1200" dirty="0"/>
              <a:t>  </a:t>
            </a:r>
            <a:endParaRPr lang="en-US" sz="1200" b="1" dirty="0"/>
          </a:p>
          <a:p>
            <a:pPr marL="1085850" lvl="1" indent="-171450"/>
            <a:r>
              <a:rPr lang="en-US" sz="1200" dirty="0"/>
              <a:t>Two Dimensional Array</a:t>
            </a:r>
          </a:p>
          <a:p>
            <a:pPr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int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accent4"/>
                </a:solidFill>
              </a:rPr>
              <a:t>row </a:t>
            </a:r>
            <a:r>
              <a:rPr lang="en-US" sz="1200" b="1" dirty="0"/>
              <a:t>= 3, </a:t>
            </a:r>
            <a:r>
              <a:rPr lang="en-US" sz="1200" b="1" dirty="0">
                <a:solidFill>
                  <a:schemeClr val="accent4"/>
                </a:solidFill>
              </a:rPr>
              <a:t>col </a:t>
            </a:r>
            <a:r>
              <a:rPr lang="en-US" sz="1200" b="1" dirty="0"/>
              <a:t>= 3;</a:t>
            </a:r>
          </a:p>
          <a:p>
            <a:pPr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>
                <a:solidFill>
                  <a:schemeClr val="accent4"/>
                </a:solidFill>
              </a:rPr>
              <a:t>arr</a:t>
            </a:r>
            <a:r>
              <a:rPr lang="en-US" sz="1200" b="1" dirty="0"/>
              <a:t>[ </a:t>
            </a:r>
            <a:r>
              <a:rPr lang="en-US" sz="1200" b="1" dirty="0">
                <a:solidFill>
                  <a:schemeClr val="accent4"/>
                </a:solidFill>
              </a:rPr>
              <a:t>row </a:t>
            </a:r>
            <a:r>
              <a:rPr lang="en-US" sz="1200" b="1" dirty="0"/>
              <a:t>][ </a:t>
            </a:r>
            <a:r>
              <a:rPr lang="en-US" sz="1200" b="1" dirty="0">
                <a:solidFill>
                  <a:schemeClr val="accent4"/>
                </a:solidFill>
              </a:rPr>
              <a:t>col </a:t>
            </a:r>
            <a:r>
              <a:rPr lang="en-US" sz="1200" b="1" dirty="0"/>
              <a:t>]; //  Size = 9</a:t>
            </a:r>
            <a:endParaRPr lang="en-US" b="1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9A5863-621D-DE51-6D54-99E7E348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64" y="2270626"/>
            <a:ext cx="4026380" cy="192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4968D-76F7-9A7F-D737-23323AF024A7}"/>
              </a:ext>
            </a:extLst>
          </p:cNvPr>
          <p:cNvSpPr txBox="1"/>
          <p:nvPr/>
        </p:nvSpPr>
        <p:spPr>
          <a:xfrm>
            <a:off x="5000039" y="4245461"/>
            <a:ext cx="39632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Program: Demo for usage of Variable length array.</a:t>
            </a:r>
          </a:p>
          <a:p>
            <a:r>
              <a:rPr lang="en-US" b="1" dirty="0"/>
              <a:t>test_variable_length_arr.c</a:t>
            </a:r>
          </a:p>
        </p:txBody>
      </p:sp>
    </p:spTree>
    <p:extLst>
      <p:ext uri="{BB962C8B-B14F-4D97-AF65-F5344CB8AC3E}">
        <p14:creationId xmlns:p14="http://schemas.microsoft.com/office/powerpoint/2010/main" val="312388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7761-9053-2782-5856-3F302AA5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24" y="4269"/>
            <a:ext cx="7886700" cy="994200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Flexible Array Members (FAM)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40AB-7DD4-4532-07BD-188455EB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24" y="862417"/>
            <a:ext cx="7886700" cy="3263400"/>
          </a:xfrm>
        </p:spPr>
        <p:txBody>
          <a:bodyPr/>
          <a:lstStyle/>
          <a:p>
            <a:r>
              <a:rPr lang="en-US" sz="1200" dirty="0"/>
              <a:t>Flexible Array Member(FAM) is a feature introduced in the C99 standard of the C programming language.</a:t>
            </a:r>
          </a:p>
          <a:p>
            <a:r>
              <a:rPr lang="en-US" sz="1200" dirty="0"/>
              <a:t>For the structures in C programming language from C99 standard onwards, we can declare an array without a dimension and whose size is flexible in nature.</a:t>
            </a:r>
          </a:p>
          <a:p>
            <a:r>
              <a:rPr lang="en-US" sz="1200" dirty="0"/>
              <a:t>Such an array inside the structure should preferably be declared as the </a:t>
            </a:r>
            <a:r>
              <a:rPr lang="en-US" sz="1200" b="1" dirty="0"/>
              <a:t>last member</a:t>
            </a:r>
            <a:r>
              <a:rPr lang="en-US" sz="1200" dirty="0"/>
              <a:t> of structure and its size is variable</a:t>
            </a:r>
          </a:p>
          <a:p>
            <a:r>
              <a:rPr lang="en-US" sz="1200" dirty="0"/>
              <a:t>The structure must contain at least one more named member in addition to the flexible array member.</a:t>
            </a:r>
          </a:p>
          <a:p>
            <a:r>
              <a:rPr lang="en-US" sz="1200" dirty="0"/>
              <a:t>It is declared with an empty index: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datatype </a:t>
            </a:r>
            <a:r>
              <a:rPr lang="en-US" sz="1200" b="1" i="1" dirty="0">
                <a:solidFill>
                  <a:schemeClr val="accent4"/>
                </a:solidFill>
              </a:rPr>
              <a:t>arrayName</a:t>
            </a:r>
            <a:r>
              <a:rPr lang="en-US" sz="1200" b="1" dirty="0"/>
              <a:t>[ ];</a:t>
            </a:r>
          </a:p>
          <a:p>
            <a:r>
              <a:rPr lang="en-US" sz="1200" dirty="0"/>
              <a:t>Example: </a:t>
            </a:r>
            <a:endParaRPr lang="en-US" dirty="0"/>
          </a:p>
          <a:p>
            <a:pPr marL="13970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        struct </a:t>
            </a:r>
            <a:r>
              <a:rPr lang="en-US" sz="1200" b="1" dirty="0">
                <a:solidFill>
                  <a:schemeClr val="accent4"/>
                </a:solidFill>
              </a:rPr>
              <a:t>User</a:t>
            </a:r>
          </a:p>
          <a:p>
            <a:pPr marL="596900" lvl="1" indent="0">
              <a:buNone/>
            </a:pPr>
            <a:r>
              <a:rPr lang="en-US" sz="1200" b="1" dirty="0"/>
              <a:t>{</a:t>
            </a:r>
            <a:endParaRPr lang="en-US" b="1"/>
          </a:p>
          <a:p>
            <a:pPr marL="596900" lvl="1" indent="0">
              <a:buNone/>
            </a:pPr>
            <a:r>
              <a:rPr lang="en-US" sz="1200" b="1" dirty="0"/>
              <a:t>    </a:t>
            </a: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1200" b="1" dirty="0"/>
              <a:t>; </a:t>
            </a:r>
            <a:endParaRPr lang="en-US" b="1" dirty="0"/>
          </a:p>
          <a:p>
            <a:pPr marL="596900" lvl="1" indent="0">
              <a:buNone/>
            </a:pPr>
            <a:r>
              <a:rPr lang="en-US" sz="1200" b="1" dirty="0"/>
              <a:t>    </a:t>
            </a: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1200" b="1" dirty="0"/>
              <a:t>[]; // Flexible array members</a:t>
            </a:r>
          </a:p>
          <a:p>
            <a:pPr marL="596900" lvl="1" indent="0">
              <a:buNone/>
            </a:pPr>
            <a:r>
              <a:rPr lang="en-US" sz="1200" b="1" dirty="0"/>
              <a:t> };</a:t>
            </a:r>
            <a:br>
              <a:rPr lang="en-US" dirty="0"/>
            </a:br>
            <a:endParaRPr lang="en-US" sz="1200" b="1"/>
          </a:p>
          <a:p>
            <a:pPr marL="596900" lvl="1" indent="0">
              <a:buNone/>
            </a:pPr>
            <a:r>
              <a:rPr lang="en-US" sz="1200" b="1" dirty="0">
                <a:latin typeface="Arial"/>
              </a:rPr>
              <a:t>The size of structure is = 4 + 0 = 4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8A4EB2-33FF-30FD-09FA-C52649A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642111"/>
            <a:ext cx="4317521" cy="1757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B1642-AE6E-035C-E114-24504E1DAC7E}"/>
              </a:ext>
            </a:extLst>
          </p:cNvPr>
          <p:cNvSpPr txBox="1"/>
          <p:nvPr/>
        </p:nvSpPr>
        <p:spPr>
          <a:xfrm>
            <a:off x="4338055" y="4398534"/>
            <a:ext cx="439783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Program: Usage and memory allocation of Flexible Array members.</a:t>
            </a:r>
          </a:p>
          <a:p>
            <a:r>
              <a:rPr lang="en-US" b="1" dirty="0"/>
              <a:t>test_flexible_array_member.c</a:t>
            </a:r>
          </a:p>
        </p:txBody>
      </p:sp>
    </p:spTree>
    <p:extLst>
      <p:ext uri="{BB962C8B-B14F-4D97-AF65-F5344CB8AC3E}">
        <p14:creationId xmlns:p14="http://schemas.microsoft.com/office/powerpoint/2010/main" val="400853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1F86-258E-0F0E-3AAE-591D337A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375D-350E-10B9-0457-2F341C5D8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A46A-BC5F-54CE-894D-A087A5DB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/>
              <a:t>Typedef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B6-BEA2-13E5-7D2C-70BC99C99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Keyword </a:t>
            </a:r>
            <a:r>
              <a:rPr lang="en-US" sz="1200" b="1" dirty="0"/>
              <a:t>typedef </a:t>
            </a:r>
            <a:r>
              <a:rPr lang="en-US" sz="1200" dirty="0"/>
              <a:t>can be used to give a type a new name.</a:t>
            </a:r>
          </a:p>
          <a:p>
            <a:r>
              <a:rPr lang="en-US" sz="1200" dirty="0"/>
              <a:t>It is used to provide meaningful names to already existing variables in the program.</a:t>
            </a:r>
          </a:p>
          <a:p>
            <a:r>
              <a:rPr lang="en-US" sz="1200" dirty="0"/>
              <a:t>Syntax: </a:t>
            </a:r>
            <a:r>
              <a:rPr lang="en-US" sz="1200" b="1" dirty="0">
                <a:solidFill>
                  <a:srgbClr val="FF0000"/>
                </a:solidFill>
              </a:rPr>
              <a:t>typedef </a:t>
            </a:r>
            <a:r>
              <a:rPr lang="en-US" sz="1200" b="1" dirty="0">
                <a:solidFill>
                  <a:schemeClr val="accent4"/>
                </a:solidFill>
              </a:rPr>
              <a:t>&lt;existing name&gt;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&lt;alias name&gt;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200" b="1" dirty="0"/>
              <a:t>Existing name</a:t>
            </a:r>
            <a:r>
              <a:rPr lang="en-US" sz="1200" dirty="0"/>
              <a:t>: name of an existing variable.</a:t>
            </a:r>
            <a:endParaRPr lang="en-US" dirty="0"/>
          </a:p>
          <a:p>
            <a:pPr lvl="1">
              <a:buNone/>
            </a:pPr>
            <a:r>
              <a:rPr lang="en-US" sz="1200" b="1" dirty="0"/>
              <a:t>Alias name</a:t>
            </a:r>
            <a:r>
              <a:rPr lang="en-US" sz="1200" dirty="0"/>
              <a:t>: name given to the existing variable by a developer.</a:t>
            </a:r>
            <a:endParaRPr lang="en-US" dirty="0"/>
          </a:p>
          <a:p>
            <a:r>
              <a:rPr lang="en-US" sz="1200" dirty="0"/>
              <a:t>Example:</a:t>
            </a:r>
          </a:p>
          <a:p>
            <a:pPr marL="5969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typedef </a:t>
            </a:r>
            <a:r>
              <a:rPr lang="en-US" sz="1200" b="1" dirty="0">
                <a:solidFill>
                  <a:schemeClr val="accent4"/>
                </a:solidFill>
              </a:rPr>
              <a:t>char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BYTE</a:t>
            </a:r>
            <a:r>
              <a:rPr lang="en-US" sz="1200" b="1" dirty="0"/>
              <a:t>;</a:t>
            </a:r>
            <a:endParaRPr lang="en-US" b="1" dirty="0"/>
          </a:p>
          <a:p>
            <a:pPr marL="596900" lvl="1" indent="0">
              <a:buNone/>
            </a:pPr>
            <a:r>
              <a:rPr lang="en-US" sz="1200" dirty="0"/>
              <a:t>Once an alias name ‘BYTE’ is given to a pre-defined term ‘char’, the identifier ‘BYTE’ can be used as an abbreviation for the same.</a:t>
            </a:r>
            <a:endParaRPr lang="en-US" dirty="0"/>
          </a:p>
          <a:p>
            <a:pPr marL="596900" lvl="1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BYTE </a:t>
            </a:r>
            <a:r>
              <a:rPr lang="en-US" sz="1200" dirty="0"/>
              <a:t>b1, b2;</a:t>
            </a:r>
            <a:endParaRPr lang="en-US" dirty="0"/>
          </a:p>
          <a:p>
            <a:pPr marL="596900" lvl="1" indent="0">
              <a:buNone/>
            </a:pPr>
            <a:r>
              <a:rPr lang="en-US" sz="1200" dirty="0"/>
              <a:t>This will declare the variables </a:t>
            </a:r>
            <a:r>
              <a:rPr lang="en-US" sz="1200" b="1" dirty="0"/>
              <a:t>b1</a:t>
            </a:r>
            <a:r>
              <a:rPr lang="en-US" sz="1200" dirty="0"/>
              <a:t> &amp; </a:t>
            </a:r>
            <a:r>
              <a:rPr lang="en-US" sz="1200" b="1" dirty="0"/>
              <a:t>b2</a:t>
            </a:r>
            <a:r>
              <a:rPr lang="en-US" sz="1200" dirty="0"/>
              <a:t> of char data type.</a:t>
            </a:r>
          </a:p>
          <a:p>
            <a:pPr marL="596900" lvl="1" indent="0">
              <a:buNone/>
            </a:pPr>
            <a:endParaRPr lang="en-US" sz="1200" b="1" dirty="0">
              <a:solidFill>
                <a:srgbClr val="C55A11"/>
              </a:solidFill>
            </a:endParaRPr>
          </a:p>
          <a:p>
            <a:endParaRPr lang="en-US" sz="12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998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6A1F-F3EF-B02A-B760-BF09816C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65" y="241495"/>
            <a:ext cx="7886700" cy="681493"/>
          </a:xfrm>
        </p:spPr>
        <p:txBody>
          <a:bodyPr/>
          <a:lstStyle/>
          <a:p>
            <a:r>
              <a:rPr lang="en-US" b="1" u="none" dirty="0"/>
              <a:t>Typecast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0C19-70F4-EDA5-01E7-C9A8D6FB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254" y="711455"/>
            <a:ext cx="7994530" cy="3727069"/>
          </a:xfrm>
        </p:spPr>
        <p:txBody>
          <a:bodyPr/>
          <a:lstStyle/>
          <a:p>
            <a:r>
              <a:rPr lang="en-US" sz="1200" dirty="0"/>
              <a:t>Converting the data type from one form to another is known as type casting or the type conversion.</a:t>
            </a:r>
          </a:p>
          <a:p>
            <a:r>
              <a:rPr lang="en-US" sz="1200" dirty="0"/>
              <a:t>Programmer can initiate a data type of </a:t>
            </a:r>
            <a:r>
              <a:rPr lang="en-US" sz="1200" b="1" dirty="0"/>
              <a:t>int </a:t>
            </a:r>
            <a:r>
              <a:rPr lang="en-US" sz="1200" dirty="0"/>
              <a:t>and make it work like another data type like </a:t>
            </a:r>
            <a:r>
              <a:rPr lang="en-US" sz="1200" b="1" dirty="0"/>
              <a:t>char </a:t>
            </a:r>
            <a:r>
              <a:rPr lang="en-US" sz="1200" dirty="0"/>
              <a:t>or </a:t>
            </a:r>
            <a:r>
              <a:rPr lang="en-US" sz="1200" b="1" dirty="0"/>
              <a:t>float </a:t>
            </a:r>
            <a:r>
              <a:rPr lang="en-US" sz="1200" dirty="0"/>
              <a:t>for one single operation.</a:t>
            </a:r>
          </a:p>
          <a:p>
            <a:r>
              <a:rPr lang="en-US" sz="1200" dirty="0"/>
              <a:t>Syntax: </a:t>
            </a:r>
            <a:r>
              <a:rPr lang="en-US" sz="1200" b="1" dirty="0">
                <a:solidFill>
                  <a:srgbClr val="FF0000"/>
                </a:solidFill>
              </a:rPr>
              <a:t>(type name)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accent4"/>
                </a:solidFill>
              </a:rPr>
              <a:t>expression</a:t>
            </a:r>
            <a:endParaRPr lang="en-US" sz="1200" b="1">
              <a:solidFill>
                <a:schemeClr val="accent4"/>
              </a:solidFill>
            </a:endParaRPr>
          </a:p>
          <a:p>
            <a:r>
              <a:rPr lang="en-US" sz="1200" dirty="0"/>
              <a:t>Types of typecasting:</a:t>
            </a:r>
            <a:endParaRPr lang="en-US" sz="1200">
              <a:solidFill>
                <a:schemeClr val="accent4"/>
              </a:solidFill>
            </a:endParaRPr>
          </a:p>
          <a:p>
            <a:pPr lvl="1"/>
            <a:r>
              <a:rPr lang="en-US" sz="1200" b="1" dirty="0"/>
              <a:t>Implicit Type casting:</a:t>
            </a:r>
          </a:p>
          <a:p>
            <a:pPr marL="596900" lvl="1" indent="0">
              <a:buNone/>
            </a:pPr>
            <a:r>
              <a:rPr lang="en-US" sz="1200" dirty="0"/>
              <a:t>Type conversion is performed automatically by the compiler you are working on without the programmer’s intervention.</a:t>
            </a:r>
            <a:endParaRPr lang="en-US" sz="1200" b="1" dirty="0"/>
          </a:p>
          <a:p>
            <a:pPr marL="5969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>
                <a:solidFill>
                  <a:schemeClr val="accent2"/>
                </a:solidFill>
              </a:rPr>
              <a:t>x </a:t>
            </a:r>
            <a:r>
              <a:rPr lang="en-US" sz="1200" b="1" dirty="0"/>
              <a:t>= 10;</a:t>
            </a:r>
          </a:p>
          <a:p>
            <a:pPr marL="596900" lvl="1" indent="0">
              <a:buNone/>
            </a:pPr>
            <a:r>
              <a:rPr lang="en-US" sz="1200" b="1" dirty="0" err="1">
                <a:solidFill>
                  <a:schemeClr val="accent4"/>
                </a:solidFill>
              </a:rPr>
              <a:t>printf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  <a:r>
              <a:rPr lang="en-US" sz="1200" b="1" dirty="0"/>
              <a:t>(“%c”, </a:t>
            </a:r>
            <a:r>
              <a:rPr lang="en-US" sz="1200" b="1" dirty="0">
                <a:solidFill>
                  <a:schemeClr val="accent2"/>
                </a:solidFill>
              </a:rPr>
              <a:t>x</a:t>
            </a:r>
            <a:r>
              <a:rPr lang="en-US" sz="1200" b="1" dirty="0"/>
              <a:t>);</a:t>
            </a:r>
            <a:r>
              <a:rPr lang="en-US" sz="1200" dirty="0"/>
              <a:t>  // it is implicitly converted from int to char</a:t>
            </a:r>
          </a:p>
          <a:p>
            <a:pPr lvl="1" indent="-285750"/>
            <a:r>
              <a:rPr lang="en-US" sz="1200" b="1" dirty="0"/>
              <a:t>Explicit Type casting:</a:t>
            </a:r>
          </a:p>
          <a:p>
            <a:pPr marL="628650" lvl="1" indent="0">
              <a:buNone/>
            </a:pPr>
            <a:r>
              <a:rPr lang="en-US" sz="1200" dirty="0"/>
              <a:t>Type of conversion that happens due to </a:t>
            </a:r>
            <a:r>
              <a:rPr lang="en-US" sz="1200" b="1" dirty="0"/>
              <a:t>human intervention</a:t>
            </a:r>
            <a:r>
              <a:rPr lang="en-US" sz="1200" dirty="0"/>
              <a:t>.</a:t>
            </a:r>
            <a:endParaRPr lang="en-US" sz="1200" b="1" dirty="0"/>
          </a:p>
          <a:p>
            <a:pPr marL="628650" lvl="1" indent="0">
              <a:buNone/>
            </a:pPr>
            <a:r>
              <a:rPr lang="en-US" sz="1200" dirty="0"/>
              <a:t>A developer will perform it by posing the type of the variable. </a:t>
            </a:r>
            <a:endParaRPr lang="en-US" sz="1200" b="1" dirty="0"/>
          </a:p>
          <a:p>
            <a:pPr marL="62865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int </a:t>
            </a:r>
            <a:r>
              <a:rPr lang="en-US" sz="1200" b="1" dirty="0">
                <a:solidFill>
                  <a:schemeClr val="accent2"/>
                </a:solidFill>
              </a:rPr>
              <a:t>x </a:t>
            </a:r>
            <a:r>
              <a:rPr lang="en-US" sz="1200" b="1" dirty="0"/>
              <a:t>= 10;</a:t>
            </a:r>
            <a:endParaRPr lang="en-US" sz="1200" dirty="0"/>
          </a:p>
          <a:p>
            <a:pPr marL="628650" lvl="1" indent="0">
              <a:buNone/>
            </a:pPr>
            <a:r>
              <a:rPr lang="en-US" sz="1200" b="1" dirty="0" err="1">
                <a:solidFill>
                  <a:schemeClr val="accent4"/>
                </a:solidFill>
              </a:rPr>
              <a:t>printf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  <a:r>
              <a:rPr lang="en-US" sz="1200" b="1" dirty="0"/>
              <a:t>(“%c”, (</a:t>
            </a:r>
            <a:r>
              <a:rPr lang="en-US" sz="1200" b="1" dirty="0">
                <a:solidFill>
                  <a:srgbClr val="FF0000"/>
                </a:solidFill>
              </a:rPr>
              <a:t>char</a:t>
            </a:r>
            <a:r>
              <a:rPr lang="en-US" sz="1200" b="1" dirty="0"/>
              <a:t>)</a:t>
            </a:r>
            <a:r>
              <a:rPr lang="en-US" sz="1200" b="1" dirty="0">
                <a:solidFill>
                  <a:schemeClr val="accent2"/>
                </a:solidFill>
              </a:rPr>
              <a:t>x</a:t>
            </a:r>
            <a:r>
              <a:rPr lang="en-US" sz="1200" b="1" dirty="0"/>
              <a:t>);</a:t>
            </a:r>
            <a:r>
              <a:rPr lang="en-US" sz="1200" dirty="0"/>
              <a:t> /* it is explicitly converted from int to char</a:t>
            </a:r>
          </a:p>
          <a:p>
            <a:r>
              <a:rPr lang="en-US" sz="1200" b="1" dirty="0"/>
              <a:t>Rules to be followed while doing a type conversion:</a:t>
            </a:r>
            <a:endParaRPr lang="en-US" sz="1200" dirty="0"/>
          </a:p>
          <a:p>
            <a:pPr marL="742950" lvl="1" indent="-285750"/>
            <a:r>
              <a:rPr lang="en-US" sz="1200" dirty="0"/>
              <a:t>All the character types must be converted to integer types.</a:t>
            </a:r>
          </a:p>
          <a:p>
            <a:pPr marL="742950" lvl="1" indent="-285750"/>
            <a:r>
              <a:rPr lang="en-US" sz="1200" dirty="0"/>
              <a:t>All the integer types to be converted to float.</a:t>
            </a:r>
          </a:p>
          <a:p>
            <a:pPr marL="742950" lvl="1" indent="-285750"/>
            <a:r>
              <a:rPr lang="en-US" sz="1200" dirty="0"/>
              <a:t>All the float types to be converted to a double.</a:t>
            </a:r>
          </a:p>
          <a:p>
            <a:pPr marL="628650" lvl="1" indent="0">
              <a:buNone/>
            </a:pPr>
            <a:br>
              <a:rPr lang="en-US" dirty="0"/>
            </a:br>
            <a:endParaRPr lang="en-US" sz="1200" dirty="0"/>
          </a:p>
          <a:p>
            <a:pPr marL="596900" lvl="1" indent="0">
              <a:buNone/>
            </a:pPr>
            <a:br>
              <a:rPr lang="en-US" dirty="0"/>
            </a:br>
            <a:endParaRPr lang="en-US" sz="1200" dirty="0"/>
          </a:p>
          <a:p>
            <a:pPr lvl="1"/>
            <a:endParaRPr lang="en-US" sz="1200" dirty="0"/>
          </a:p>
          <a:p>
            <a:endParaRPr lang="en-US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0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7" y="110559"/>
            <a:ext cx="7886700" cy="558772"/>
          </a:xfrm>
        </p:spPr>
        <p:txBody>
          <a:bodyPr/>
          <a:lstStyle/>
          <a:p>
            <a:r>
              <a:rPr lang="en-US" b="1" u="none">
                <a:latin typeface="Arial"/>
              </a:rPr>
              <a:t>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598149"/>
            <a:ext cx="7886700" cy="4497113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Structure stores the different types of elements. </a:t>
            </a:r>
          </a:p>
          <a:p>
            <a:r>
              <a:rPr lang="en-US" sz="1200" dirty="0">
                <a:latin typeface="Arial"/>
              </a:rPr>
              <a:t>A structure can contain many different data types (int, float, char, nested </a:t>
            </a:r>
            <a:r>
              <a:rPr lang="en-US" sz="1200" dirty="0" err="1">
                <a:latin typeface="Arial"/>
              </a:rPr>
              <a:t>strcutures</a:t>
            </a:r>
            <a:r>
              <a:rPr lang="en-US" sz="1200" dirty="0">
                <a:latin typeface="Arial"/>
              </a:rPr>
              <a:t>).</a:t>
            </a:r>
          </a:p>
          <a:p>
            <a:r>
              <a:rPr lang="en-US" sz="1200" dirty="0">
                <a:latin typeface="Arial"/>
              </a:rPr>
              <a:t>Each variable in the structure is known as a </a:t>
            </a:r>
            <a:r>
              <a:rPr lang="en-US" sz="1200" b="1" dirty="0">
                <a:latin typeface="Arial"/>
              </a:rPr>
              <a:t>member</a:t>
            </a:r>
            <a:r>
              <a:rPr lang="en-US" sz="1200" dirty="0">
                <a:latin typeface="Arial"/>
              </a:rPr>
              <a:t> of the structure.</a:t>
            </a:r>
          </a:p>
          <a:p>
            <a:r>
              <a:rPr lang="en-US" sz="1200" dirty="0">
                <a:latin typeface="Arial"/>
              </a:rPr>
              <a:t>The struct keyword is used to define structure.</a:t>
            </a:r>
          </a:p>
          <a:p>
            <a:r>
              <a:rPr lang="en-US" sz="1200" dirty="0">
                <a:latin typeface="Arial"/>
              </a:rPr>
              <a:t>Syntax:</a:t>
            </a:r>
          </a:p>
          <a:p>
            <a:pPr marL="5969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</a:rPr>
              <a:t>struct </a:t>
            </a:r>
            <a:r>
              <a:rPr lang="en-US" sz="1200" b="1" dirty="0" err="1">
                <a:solidFill>
                  <a:schemeClr val="accent4"/>
                </a:solidFill>
                <a:latin typeface="Arial"/>
              </a:rPr>
              <a:t>structure_name</a:t>
            </a:r>
            <a:r>
              <a:rPr lang="en-US" sz="1200" b="1" dirty="0">
                <a:solidFill>
                  <a:srgbClr val="FFC000"/>
                </a:solidFill>
                <a:latin typeface="Arial"/>
              </a:rPr>
              <a:t>
</a:t>
            </a:r>
            <a:r>
              <a:rPr lang="en-US" sz="1200" b="1" dirty="0">
                <a:latin typeface="Arial"/>
              </a:rPr>
              <a:t>{
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    </a:t>
            </a:r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data_type</a:t>
            </a:r>
            <a:r>
              <a:rPr lang="en-US" sz="1200" b="1" dirty="0">
                <a:latin typeface="Arial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Arial"/>
              </a:rPr>
              <a:t>member1</a:t>
            </a:r>
            <a:r>
              <a:rPr lang="en-US" sz="1200" b="1" dirty="0">
                <a:solidFill>
                  <a:schemeClr val="tx1"/>
                </a:solidFill>
                <a:latin typeface="Arial"/>
              </a:rPr>
              <a:t>;</a:t>
            </a:r>
            <a:r>
              <a:rPr lang="en-US" sz="1200" b="1" dirty="0">
                <a:latin typeface="Arial"/>
              </a:rPr>
              <a:t>
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    </a:t>
            </a:r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data_type</a:t>
            </a:r>
            <a:r>
              <a:rPr lang="en-US" sz="1200" b="1" dirty="0">
                <a:latin typeface="Arial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Arial"/>
              </a:rPr>
              <a:t>memeberN</a:t>
            </a:r>
            <a:r>
              <a:rPr lang="en-US" sz="1200" b="1" dirty="0">
                <a:latin typeface="Arial"/>
              </a:rPr>
              <a:t>;
};</a:t>
            </a:r>
          </a:p>
          <a:p>
            <a:r>
              <a:rPr lang="en-US" sz="1200" dirty="0">
                <a:latin typeface="Arial"/>
              </a:rPr>
              <a:t>Declaration of Structure variables:</a:t>
            </a:r>
          </a:p>
          <a:p>
            <a:pPr marL="5969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</a:rPr>
              <a:t>struct </a:t>
            </a:r>
            <a:r>
              <a:rPr lang="en-US" sz="1200" b="1" dirty="0" err="1">
                <a:solidFill>
                  <a:schemeClr val="accent4"/>
                </a:solidFill>
                <a:latin typeface="Arial"/>
              </a:rPr>
              <a:t>structure</a:t>
            </a:r>
            <a:r>
              <a:rPr lang="en-US" sz="1200" b="1" dirty="0" err="1">
                <a:solidFill>
                  <a:srgbClr val="FFC000"/>
                </a:solidFill>
                <a:latin typeface="Arial"/>
              </a:rPr>
              <a:t>_name</a:t>
            </a:r>
            <a:br>
              <a:rPr lang="en-US" sz="1200" b="1" dirty="0">
                <a:latin typeface="Arial"/>
              </a:rPr>
            </a:br>
            <a:r>
              <a:rPr lang="en-US" sz="1200" b="1" dirty="0">
                <a:solidFill>
                  <a:srgbClr val="FFC000"/>
                </a:solidFill>
                <a:latin typeface="Arial"/>
              </a:rPr>
              <a:t>{</a:t>
            </a:r>
            <a:br>
              <a:rPr lang="en-US" sz="1200" b="1" dirty="0">
                <a:latin typeface="Arial"/>
              </a:rPr>
            </a:br>
            <a:r>
              <a:rPr lang="en-US" sz="1200" b="1" dirty="0">
                <a:solidFill>
                  <a:srgbClr val="FFC000"/>
                </a:solidFill>
                <a:latin typeface="Arial"/>
              </a:rPr>
              <a:t>    </a:t>
            </a:r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data_type</a:t>
            </a:r>
            <a:r>
              <a:rPr lang="en-US" sz="1200" b="1" dirty="0">
                <a:latin typeface="Arial"/>
              </a:rPr>
              <a:t> </a:t>
            </a:r>
            <a:r>
              <a:rPr lang="en-US" sz="1200" b="1" dirty="0">
                <a:solidFill>
                  <a:srgbClr val="FFC000"/>
                </a:solidFill>
                <a:latin typeface="Arial"/>
              </a:rPr>
              <a:t>member1</a:t>
            </a:r>
            <a:r>
              <a:rPr lang="en-US" sz="1200" b="1" dirty="0">
                <a:solidFill>
                  <a:schemeClr val="tx1"/>
                </a:solidFill>
                <a:latin typeface="Arial"/>
              </a:rPr>
              <a:t>;</a:t>
            </a:r>
            <a:r>
              <a:rPr lang="en-US" sz="1200" b="1" dirty="0">
                <a:latin typeface="Arial"/>
              </a:rPr>
              <a:t>    </a:t>
            </a:r>
            <a:br>
              <a:rPr lang="en-US" sz="1200" b="1" dirty="0">
                <a:latin typeface="Arial"/>
              </a:rPr>
            </a:br>
            <a:r>
              <a:rPr lang="en-US" sz="1200" b="1" dirty="0">
                <a:solidFill>
                  <a:srgbClr val="FFC000"/>
                </a:solidFill>
                <a:latin typeface="Arial"/>
              </a:rPr>
              <a:t>    </a:t>
            </a:r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data_type</a:t>
            </a:r>
            <a:r>
              <a:rPr lang="en-US" sz="1200" b="1" dirty="0">
                <a:latin typeface="Arial"/>
              </a:rPr>
              <a:t> </a:t>
            </a:r>
            <a:r>
              <a:rPr lang="en-US" sz="1200" b="1" dirty="0" err="1">
                <a:solidFill>
                  <a:srgbClr val="FFC000"/>
                </a:solidFill>
                <a:latin typeface="Arial"/>
              </a:rPr>
              <a:t>memeberN</a:t>
            </a:r>
            <a:r>
              <a:rPr lang="en-US" sz="1200" b="1" dirty="0">
                <a:latin typeface="Arial"/>
              </a:rPr>
              <a:t>;</a:t>
            </a:r>
            <a:br>
              <a:rPr lang="en-US" sz="1200" b="1" dirty="0">
                <a:latin typeface="Arial"/>
              </a:rPr>
            </a:br>
            <a:r>
              <a:rPr lang="en-US" sz="1200" b="1" dirty="0">
                <a:latin typeface="Arial"/>
              </a:rPr>
              <a:t>}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struct_var1</a:t>
            </a:r>
            <a:r>
              <a:rPr lang="en-US" sz="1200" dirty="0">
                <a:latin typeface="Arial"/>
              </a:rPr>
              <a:t>,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struct_var2</a:t>
            </a:r>
            <a:r>
              <a:rPr lang="en-US" sz="1200" b="1" dirty="0">
                <a:latin typeface="Arial"/>
              </a:rPr>
              <a:t>;</a:t>
            </a:r>
          </a:p>
          <a:p>
            <a:pPr marL="596900" lvl="1" indent="0">
              <a:buNone/>
            </a:pPr>
            <a:r>
              <a:rPr lang="en-US" sz="1200" b="1" dirty="0">
                <a:latin typeface="Arial"/>
              </a:rPr>
              <a:t>Or</a:t>
            </a:r>
          </a:p>
          <a:p>
            <a:pPr marL="5969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</a:rPr>
              <a:t>struct </a:t>
            </a:r>
            <a:r>
              <a:rPr lang="en-US" sz="1200" b="1" dirty="0" err="1">
                <a:solidFill>
                  <a:schemeClr val="accent4"/>
                </a:solidFill>
                <a:latin typeface="Arial"/>
              </a:rPr>
              <a:t>structure</a:t>
            </a:r>
            <a:r>
              <a:rPr lang="en-US" sz="1200" b="1" dirty="0" err="1">
                <a:solidFill>
                  <a:srgbClr val="FFC000"/>
                </a:solidFill>
                <a:latin typeface="Arial"/>
              </a:rPr>
              <a:t>_name</a:t>
            </a:r>
            <a:r>
              <a:rPr lang="en-US" sz="1200" b="1" dirty="0">
                <a:solidFill>
                  <a:srgbClr val="FFC000"/>
                </a:solidFill>
                <a:latin typeface="Arial"/>
              </a:rPr>
              <a:t> 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struct_var1</a:t>
            </a:r>
            <a:r>
              <a:rPr lang="en-US" sz="1200" dirty="0">
                <a:latin typeface="Arial"/>
              </a:rPr>
              <a:t>,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struct_var2</a:t>
            </a:r>
            <a:r>
              <a:rPr lang="en-US" sz="1200" dirty="0">
                <a:latin typeface="Arial"/>
              </a:rPr>
              <a:t>;</a:t>
            </a:r>
            <a:endParaRPr lang="en-US" sz="1200" b="1" dirty="0">
              <a:latin typeface="Arial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63433072-5FD8-38F5-D12C-D0453EB2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36" y="1976149"/>
            <a:ext cx="4038004" cy="1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" y="-2976"/>
            <a:ext cx="7886700" cy="592365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Pointers to Structures</a:t>
            </a:r>
            <a:endParaRPr lang="en-US" b="1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6" y="589304"/>
            <a:ext cx="3886200" cy="3227682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A structure pointer is defined as the pointer which points to the address of the memory block that stores a structure.</a:t>
            </a:r>
          </a:p>
          <a:p>
            <a:r>
              <a:rPr lang="en-US" sz="1200" dirty="0">
                <a:latin typeface="Arial"/>
              </a:rPr>
              <a:t>C</a:t>
            </a:r>
            <a:r>
              <a:rPr lang="en-US" sz="1200" dirty="0"/>
              <a:t>omplex data structures like </a:t>
            </a:r>
            <a:r>
              <a:rPr lang="en-US" sz="1200" b="1" dirty="0"/>
              <a:t>Linked lists</a:t>
            </a:r>
            <a:r>
              <a:rPr lang="en-US" sz="1200" dirty="0"/>
              <a:t>, </a:t>
            </a:r>
            <a:r>
              <a:rPr lang="en-US" sz="1200" b="1" dirty="0"/>
              <a:t>trees</a:t>
            </a:r>
            <a:r>
              <a:rPr lang="en-US" sz="1200" dirty="0"/>
              <a:t>, </a:t>
            </a:r>
            <a:r>
              <a:rPr lang="en-US" sz="1200" b="1" dirty="0"/>
              <a:t>graphs</a:t>
            </a:r>
            <a:r>
              <a:rPr lang="en-US" sz="1200" dirty="0"/>
              <a:t>, etc. are created with the help of structure pointers.</a:t>
            </a:r>
          </a:p>
          <a:p>
            <a:r>
              <a:rPr lang="en-US" sz="1200" dirty="0"/>
              <a:t>The structure pointer tells the address of a structure in memory by pointing the variable to the structure variable.</a:t>
            </a:r>
          </a:p>
          <a:p>
            <a:r>
              <a:rPr lang="en-US" sz="1200" dirty="0"/>
              <a:t>The Members of struct can be accessed in two ways:</a:t>
            </a:r>
          </a:p>
          <a:p>
            <a:pPr lvl="1"/>
            <a:r>
              <a:rPr lang="en-US" sz="1200" dirty="0"/>
              <a:t>With the help of (*) asterisk or indirection operator and (.) dot operator.</a:t>
            </a:r>
            <a:endParaRPr lang="en-US" dirty="0"/>
          </a:p>
          <a:p>
            <a:pPr lvl="1"/>
            <a:r>
              <a:rPr lang="en-US" sz="1200" dirty="0"/>
              <a:t>With the help of ( -&gt; ) Arrow operator.</a:t>
            </a:r>
            <a:endParaRPr lang="en-US" dirty="0"/>
          </a:p>
          <a:p>
            <a:endParaRPr lang="en-US" sz="120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E437782-5D02-6F57-BC28-9C898080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97" y="703099"/>
            <a:ext cx="4826850" cy="22293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7DA323A-3094-E25D-3721-FD738277F113}"/>
              </a:ext>
            </a:extLst>
          </p:cNvPr>
          <p:cNvGrpSpPr/>
          <p:nvPr/>
        </p:nvGrpSpPr>
        <p:grpSpPr>
          <a:xfrm>
            <a:off x="2096655" y="3571079"/>
            <a:ext cx="4317522" cy="1352431"/>
            <a:chOff x="4623757" y="3535360"/>
            <a:chExt cx="4317522" cy="1352431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BA29563B-D1F3-6BF8-1C46-90A8CC519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3757" y="4051332"/>
              <a:ext cx="4317522" cy="8364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67CF58-3B15-6107-F19F-61944F61E547}"/>
                </a:ext>
              </a:extLst>
            </p:cNvPr>
            <p:cNvSpPr txBox="1"/>
            <p:nvPr/>
          </p:nvSpPr>
          <p:spPr>
            <a:xfrm>
              <a:off x="4693063" y="3535360"/>
              <a:ext cx="35329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Example Program: Usage of Structure </a:t>
              </a:r>
              <a:r>
                <a:rPr lang="en-US" sz="1200" dirty="0" err="1"/>
                <a:t>Ptr</a:t>
              </a:r>
              <a:br>
                <a:rPr lang="en-US" sz="1200"/>
              </a:br>
              <a:r>
                <a:rPr lang="en-US" sz="1200" dirty="0" err="1"/>
                <a:t>test_structure_ptr.c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0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7" y="110559"/>
            <a:ext cx="7886700" cy="558772"/>
          </a:xfrm>
        </p:spPr>
        <p:txBody>
          <a:bodyPr/>
          <a:lstStyle/>
          <a:p>
            <a:r>
              <a:rPr lang="en-US" b="1" u="none" dirty="0">
                <a:latin typeface="Arial"/>
                <a:cs typeface="Arial"/>
              </a:rPr>
              <a:t>Structure contd..</a:t>
            </a:r>
            <a:endParaRPr lang="en-US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27" y="669586"/>
            <a:ext cx="4046935" cy="3282676"/>
          </a:xfrm>
        </p:spPr>
        <p:txBody>
          <a:bodyPr/>
          <a:lstStyle/>
          <a:p>
            <a:pPr>
              <a:buNone/>
            </a:pPr>
            <a:r>
              <a:rPr lang="en-US" sz="1200" b="1" dirty="0">
                <a:latin typeface="Arial"/>
                <a:cs typeface="Arial"/>
              </a:rPr>
              <a:t>Nested Structures:</a:t>
            </a:r>
            <a:endParaRPr lang="en-US" b="1" dirty="0"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A structure inside another structure is known as nested structure.</a:t>
            </a:r>
            <a:endParaRPr lang="en-US" sz="1200" b="1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For example: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We can access the items using </a:t>
            </a:r>
            <a:r>
              <a:rPr lang="en-US" sz="1200" b="1" dirty="0">
                <a:latin typeface="Arial"/>
                <a:cs typeface="Arial"/>
              </a:rPr>
              <a:t>(.)</a:t>
            </a:r>
            <a:r>
              <a:rPr lang="en-US" sz="1200" dirty="0">
                <a:latin typeface="Arial"/>
                <a:cs typeface="Arial"/>
              </a:rPr>
              <a:t> </a:t>
            </a:r>
            <a:r>
              <a:rPr lang="en-US" sz="1200" b="1" dirty="0">
                <a:latin typeface="Arial"/>
                <a:cs typeface="Arial"/>
              </a:rPr>
              <a:t>dot </a:t>
            </a:r>
            <a:r>
              <a:rPr lang="en-US" sz="1200" dirty="0">
                <a:latin typeface="Arial"/>
                <a:cs typeface="Arial"/>
              </a:rPr>
              <a:t> operator.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To get milage of structure variable </a:t>
            </a:r>
            <a:r>
              <a:rPr lang="en-US" sz="1200" dirty="0" err="1">
                <a:latin typeface="Arial"/>
                <a:cs typeface="Arial"/>
              </a:rPr>
              <a:t>RegCar</a:t>
            </a:r>
            <a:r>
              <a:rPr lang="en-US" sz="1200" dirty="0">
                <a:latin typeface="Arial"/>
                <a:cs typeface="Arial"/>
              </a:rPr>
              <a:t>:</a:t>
            </a:r>
          </a:p>
          <a:p>
            <a:pPr marL="139700" indent="0">
              <a:buNone/>
            </a:pPr>
            <a:r>
              <a:rPr lang="en-US" sz="1200" b="1" dirty="0">
                <a:latin typeface="Arial"/>
                <a:cs typeface="Arial"/>
              </a:rPr>
              <a:t>float  milageCar1 = </a:t>
            </a:r>
            <a:r>
              <a:rPr lang="en-US" sz="1200" b="1" dirty="0" err="1">
                <a:latin typeface="Arial"/>
                <a:cs typeface="Arial"/>
              </a:rPr>
              <a:t>RegCar.VehicleInfo.milage</a:t>
            </a:r>
            <a:r>
              <a:rPr lang="en-US" sz="1200" b="1" dirty="0">
                <a:latin typeface="Arial"/>
                <a:cs typeface="Arial"/>
              </a:rPr>
              <a:t>;</a:t>
            </a:r>
          </a:p>
          <a:p>
            <a:endParaRPr lang="en-US" sz="1200" dirty="0">
              <a:latin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37F179-2F27-B392-128B-8F5496D5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2" y="2768052"/>
            <a:ext cx="3671887" cy="204958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4605D8E-66E0-ECC5-AA24-17896CA82299}"/>
              </a:ext>
            </a:extLst>
          </p:cNvPr>
          <p:cNvSpPr txBox="1">
            <a:spLocks/>
          </p:cNvSpPr>
          <p:nvPr/>
        </p:nvSpPr>
        <p:spPr>
          <a:xfrm>
            <a:off x="4206081" y="393360"/>
            <a:ext cx="4877394" cy="465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>
              <a:buNone/>
            </a:pPr>
            <a:r>
              <a:rPr lang="en-US" sz="1200" b="1" dirty="0">
                <a:latin typeface="Arial"/>
                <a:cs typeface="Arial"/>
              </a:rPr>
              <a:t>Array of Structures:</a:t>
            </a:r>
            <a:endParaRPr lang="en-US" b="1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We can define array of structures using syntax:</a:t>
            </a: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</a:rPr>
              <a:t>struct </a:t>
            </a:r>
            <a:r>
              <a:rPr lang="en-US" sz="1400" b="1" dirty="0">
                <a:solidFill>
                  <a:srgbClr val="FFFF00"/>
                </a:solidFill>
                <a:latin typeface="Arial"/>
              </a:rPr>
              <a:t>&lt; struct name &gt; &lt;array name&gt;</a:t>
            </a:r>
            <a:r>
              <a:rPr lang="en-US" sz="1400" b="1" dirty="0">
                <a:latin typeface="Arial"/>
              </a:rPr>
              <a:t>[</a:t>
            </a:r>
            <a:r>
              <a:rPr lang="en-US" sz="1400" b="1" dirty="0">
                <a:solidFill>
                  <a:srgbClr val="FFFF00"/>
                </a:solidFill>
                <a:latin typeface="Arial"/>
              </a:rPr>
              <a:t>array size</a:t>
            </a:r>
            <a:r>
              <a:rPr lang="en-US" sz="1400" b="1" dirty="0">
                <a:latin typeface="Arial"/>
              </a:rPr>
              <a:t>];</a:t>
            </a:r>
          </a:p>
          <a:p>
            <a:pPr>
              <a:buNone/>
            </a:pPr>
            <a:endParaRPr lang="en-US" sz="1400" dirty="0">
              <a:latin typeface="Arial"/>
              <a:cs typeface="Arial"/>
            </a:endParaRPr>
          </a:p>
          <a:p>
            <a:pPr>
              <a:buNone/>
            </a:pPr>
            <a:endParaRPr lang="en-US" sz="1400" dirty="0">
              <a:latin typeface="Arial"/>
              <a:cs typeface="Arial"/>
            </a:endParaRPr>
          </a:p>
          <a:p>
            <a:pPr>
              <a:buNone/>
            </a:pPr>
            <a:endParaRPr lang="en-US" sz="1400" dirty="0">
              <a:latin typeface="Arial"/>
              <a:cs typeface="Arial"/>
            </a:endParaRPr>
          </a:p>
          <a:p>
            <a:pPr>
              <a:buNone/>
            </a:pPr>
            <a:endParaRPr lang="en-US" sz="1400" dirty="0">
              <a:latin typeface="Arial"/>
              <a:cs typeface="Arial"/>
            </a:endParaRPr>
          </a:p>
          <a:p>
            <a:pPr>
              <a:buNone/>
            </a:pPr>
            <a:endParaRPr lang="en-US" sz="14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400" dirty="0">
                <a:latin typeface="Arial"/>
                <a:cs typeface="Arial"/>
              </a:rPr>
              <a:t>For example :</a:t>
            </a:r>
            <a:endParaRPr lang="en-US">
              <a:latin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Consider the above structure, to declare the array we use: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</a:rPr>
              <a:t>struct </a:t>
            </a:r>
            <a:r>
              <a:rPr lang="en-US" sz="1200" b="1" dirty="0">
                <a:solidFill>
                  <a:srgbClr val="FFFF00"/>
                </a:solidFill>
                <a:latin typeface="Arial"/>
              </a:rPr>
              <a:t>Car </a:t>
            </a:r>
            <a:r>
              <a:rPr lang="en-US" sz="1200" b="1" dirty="0" err="1">
                <a:solidFill>
                  <a:srgbClr val="FFFF00"/>
                </a:solidFill>
                <a:latin typeface="Arial"/>
              </a:rPr>
              <a:t>CarList</a:t>
            </a:r>
            <a:r>
              <a:rPr lang="en-US" sz="1200" b="1" dirty="0">
                <a:latin typeface="Arial"/>
              </a:rPr>
              <a:t>[5]; // Array of 5 Structures</a:t>
            </a:r>
          </a:p>
          <a:p>
            <a:pPr>
              <a:buNone/>
            </a:pPr>
            <a:r>
              <a:rPr lang="en-US" sz="1200" dirty="0">
                <a:latin typeface="Arial"/>
              </a:rPr>
              <a:t>To assign values: </a:t>
            </a:r>
          </a:p>
          <a:p>
            <a:pPr>
              <a:buNone/>
            </a:pPr>
            <a:r>
              <a:rPr lang="en-US" sz="1200" b="1" dirty="0" err="1">
                <a:latin typeface="Arial"/>
                <a:cs typeface="Arial"/>
              </a:rPr>
              <a:t>CarList</a:t>
            </a:r>
            <a:r>
              <a:rPr lang="en-US" sz="1200" b="1" dirty="0">
                <a:latin typeface="Arial"/>
                <a:cs typeface="Arial"/>
              </a:rPr>
              <a:t>[0] = {"BMW", "X5", 1999, 15.3};</a:t>
            </a:r>
          </a:p>
          <a:p>
            <a:pPr>
              <a:buNone/>
            </a:pPr>
            <a:r>
              <a:rPr lang="en-US" sz="1200" b="1" dirty="0" err="1">
                <a:latin typeface="Arial"/>
                <a:cs typeface="Arial"/>
              </a:rPr>
              <a:t>CarList</a:t>
            </a:r>
            <a:r>
              <a:rPr lang="en-US" sz="1200" b="1" dirty="0">
                <a:latin typeface="Arial"/>
                <a:cs typeface="Arial"/>
              </a:rPr>
              <a:t>[1] = {"Ford", "Mustang", 1969, 10.6};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To get milage vale  from structure </a:t>
            </a:r>
            <a:r>
              <a:rPr lang="en-US" sz="1200" dirty="0" err="1">
                <a:latin typeface="Arial"/>
                <a:cs typeface="Arial"/>
              </a:rPr>
              <a:t>CarList</a:t>
            </a:r>
            <a:r>
              <a:rPr lang="en-US" sz="1200" dirty="0">
                <a:latin typeface="Arial"/>
                <a:cs typeface="Arial"/>
              </a:rPr>
              <a:t>[1] </a:t>
            </a:r>
            <a:endParaRPr lang="en-US" sz="1200" dirty="0">
              <a:cs typeface="Arial"/>
            </a:endParaRPr>
          </a:p>
          <a:p>
            <a:pPr>
              <a:buNone/>
            </a:pPr>
            <a:r>
              <a:rPr lang="en-US" sz="1200" b="1" dirty="0">
                <a:solidFill>
                  <a:srgbClr val="E61212"/>
                </a:solidFill>
                <a:latin typeface="Arial"/>
                <a:cs typeface="Arial"/>
              </a:rPr>
              <a:t>float 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milageCar1 </a:t>
            </a:r>
            <a:r>
              <a:rPr lang="en-US" sz="1200" b="1" dirty="0">
                <a:latin typeface="Arial"/>
                <a:cs typeface="Arial"/>
              </a:rPr>
              <a:t>=  </a:t>
            </a:r>
            <a:r>
              <a:rPr lang="en-US" sz="1200" b="1" dirty="0" err="1">
                <a:solidFill>
                  <a:srgbClr val="FFFF00"/>
                </a:solidFill>
                <a:latin typeface="Arial"/>
                <a:cs typeface="Arial"/>
              </a:rPr>
              <a:t>CarList</a:t>
            </a:r>
            <a:r>
              <a:rPr lang="en-US" sz="1200" b="1" dirty="0">
                <a:latin typeface="Arial"/>
                <a:cs typeface="Arial"/>
              </a:rPr>
              <a:t>[1].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milage</a:t>
            </a:r>
            <a:r>
              <a:rPr lang="en-US" sz="1200" b="1" dirty="0">
                <a:latin typeface="Arial"/>
                <a:cs typeface="Arial"/>
              </a:rPr>
              <a:t>;</a:t>
            </a:r>
            <a:r>
              <a:rPr lang="en-US" sz="1200" dirty="0">
                <a:latin typeface="Arial"/>
                <a:cs typeface="Arial"/>
              </a:rPr>
              <a:t> 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 marL="139700" indent="0">
              <a:buNone/>
            </a:pPr>
            <a:endParaRPr lang="en-US" sz="1200" b="1" dirty="0">
              <a:latin typeface="Arial"/>
              <a:cs typeface="Arial"/>
            </a:endParaRPr>
          </a:p>
          <a:p>
            <a:pPr marL="139700" indent="0">
              <a:buNone/>
            </a:pPr>
            <a:endParaRPr lang="en-US" sz="1200" b="1" dirty="0">
              <a:latin typeface="Arial"/>
              <a:cs typeface="Arial"/>
            </a:endParaRPr>
          </a:p>
          <a:p>
            <a:endParaRPr lang="en-US" sz="1200" dirty="0">
              <a:latin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DBF892D-8D5A-E767-77E1-D24BA909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869" y="1458227"/>
            <a:ext cx="4038004" cy="1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0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7" y="110559"/>
            <a:ext cx="7886700" cy="558772"/>
          </a:xfrm>
        </p:spPr>
        <p:txBody>
          <a:bodyPr/>
          <a:lstStyle/>
          <a:p>
            <a:r>
              <a:rPr lang="en-US" b="1" u="none" dirty="0">
                <a:latin typeface="Arial"/>
                <a:cs typeface="Arial"/>
              </a:rPr>
              <a:t>Structure contd..</a:t>
            </a:r>
            <a:endParaRPr lang="en-US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27" y="669586"/>
            <a:ext cx="4046935" cy="4282801"/>
          </a:xfrm>
        </p:spPr>
        <p:txBody>
          <a:bodyPr/>
          <a:lstStyle/>
          <a:p>
            <a:pPr>
              <a:buNone/>
            </a:pPr>
            <a:r>
              <a:rPr lang="en-US" sz="1200" b="1" dirty="0">
                <a:latin typeface="Arial"/>
                <a:cs typeface="Arial"/>
              </a:rPr>
              <a:t>Copying  Structures:</a:t>
            </a:r>
            <a:endParaRPr lang="en-US" sz="120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Structure is treated like a value which occupies given number of bytes.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To copy structure along with all members we can use simple assignment operator  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For example: Consider structure Car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  <a:cs typeface="Arial"/>
              </a:rPr>
              <a:t>struct 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 </a:t>
            </a:r>
            <a:r>
              <a:rPr lang="en-US" sz="1200" b="1" dirty="0" err="1">
                <a:solidFill>
                  <a:srgbClr val="FFFF00"/>
                </a:solidFill>
                <a:latin typeface="Arial"/>
                <a:cs typeface="Arial"/>
              </a:rPr>
              <a:t>carCopy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, car1</a:t>
            </a:r>
            <a:r>
              <a:rPr lang="en-US" sz="1200" b="1" dirty="0">
                <a:latin typeface="Arial"/>
                <a:cs typeface="Arial"/>
              </a:rPr>
              <a:t>;</a:t>
            </a:r>
            <a:endParaRPr lang="en-US" b="1">
              <a:latin typeface="Arial"/>
            </a:endParaRPr>
          </a:p>
          <a:p>
            <a:pPr>
              <a:buNone/>
            </a:pP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car1 </a:t>
            </a:r>
            <a:r>
              <a:rPr lang="en-US" sz="1200" b="1" dirty="0">
                <a:latin typeface="Arial"/>
                <a:cs typeface="Arial"/>
              </a:rPr>
              <a:t>= {"BMW", "X5", 1999, 15.3};</a:t>
            </a:r>
            <a:endParaRPr lang="en-US" sz="120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To Copy car1 to </a:t>
            </a:r>
            <a:r>
              <a:rPr lang="en-US" sz="1200" dirty="0" err="1">
                <a:latin typeface="Arial"/>
                <a:cs typeface="Arial"/>
              </a:rPr>
              <a:t>carCopy</a:t>
            </a:r>
            <a:r>
              <a:rPr lang="en-US" sz="1200" dirty="0">
                <a:latin typeface="Arial"/>
                <a:cs typeface="Arial"/>
              </a:rPr>
              <a:t> structure:</a:t>
            </a:r>
          </a:p>
          <a:p>
            <a:pPr>
              <a:buNone/>
            </a:pPr>
            <a:r>
              <a:rPr lang="en-US" sz="1200" b="1" dirty="0" err="1">
                <a:solidFill>
                  <a:srgbClr val="FFFF00"/>
                </a:solidFill>
                <a:latin typeface="Arial"/>
                <a:cs typeface="Arial"/>
              </a:rPr>
              <a:t>carCopy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200" b="1" dirty="0">
                <a:latin typeface="Arial"/>
                <a:cs typeface="Arial"/>
              </a:rPr>
              <a:t>= 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car1</a:t>
            </a:r>
            <a:r>
              <a:rPr lang="en-US" sz="1200" b="1" dirty="0">
                <a:latin typeface="Arial"/>
                <a:cs typeface="Arial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To copy using pointer:</a:t>
            </a:r>
          </a:p>
          <a:p>
            <a:pPr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  <a:cs typeface="Arial"/>
              </a:rPr>
              <a:t>struct 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*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carPtr1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, *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carPtr2</a:t>
            </a:r>
            <a:r>
              <a:rPr lang="en-US" sz="1200" b="1" dirty="0">
                <a:latin typeface="Arial"/>
                <a:cs typeface="Arial"/>
              </a:rPr>
              <a:t>;</a:t>
            </a:r>
          </a:p>
          <a:p>
            <a:pPr>
              <a:buNone/>
            </a:pP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carPtr1 </a:t>
            </a:r>
            <a:r>
              <a:rPr lang="en-US" sz="1200" b="1" dirty="0">
                <a:latin typeface="Arial"/>
                <a:cs typeface="Arial"/>
              </a:rPr>
              <a:t>= &amp;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car1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buNone/>
            </a:pP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carPtr2 </a:t>
            </a:r>
            <a:r>
              <a:rPr lang="en-US" sz="1200" b="1" dirty="0">
                <a:latin typeface="Arial"/>
                <a:cs typeface="Arial"/>
              </a:rPr>
              <a:t>= &amp;</a:t>
            </a:r>
            <a:r>
              <a:rPr lang="en-US" sz="1200" b="1" dirty="0" err="1">
                <a:solidFill>
                  <a:srgbClr val="FFFF00"/>
                </a:solidFill>
                <a:latin typeface="Arial"/>
                <a:cs typeface="Arial"/>
              </a:rPr>
              <a:t>carCopy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  <a:endParaRPr lang="en-US" sz="1200" b="1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*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carPtr2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= *</a:t>
            </a:r>
            <a:r>
              <a:rPr lang="en-US" sz="1200" b="1" dirty="0">
                <a:solidFill>
                  <a:srgbClr val="FFFF00"/>
                </a:solidFill>
                <a:latin typeface="Arial"/>
                <a:cs typeface="Arial"/>
              </a:rPr>
              <a:t>carPtr1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buNone/>
            </a:pPr>
            <a:endParaRPr lang="en-US" sz="1200" b="1" dirty="0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DBF892D-8D5A-E767-77E1-D24BA909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45" y="1851133"/>
            <a:ext cx="4038004" cy="1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7" y="110559"/>
            <a:ext cx="7886700" cy="558772"/>
          </a:xfrm>
        </p:spPr>
        <p:txBody>
          <a:bodyPr/>
          <a:lstStyle/>
          <a:p>
            <a:r>
              <a:rPr lang="en-US" b="1" u="none" dirty="0">
                <a:latin typeface="Arial"/>
                <a:cs typeface="Arial"/>
              </a:rPr>
              <a:t>Structure contd..</a:t>
            </a:r>
            <a:endParaRPr lang="en-US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27" y="669586"/>
            <a:ext cx="4046935" cy="4282801"/>
          </a:xfrm>
        </p:spPr>
        <p:txBody>
          <a:bodyPr/>
          <a:lstStyle/>
          <a:p>
            <a:pPr>
              <a:buNone/>
            </a:pPr>
            <a:r>
              <a:rPr lang="en-US" sz="1200" b="1" dirty="0">
                <a:latin typeface="Arial"/>
                <a:cs typeface="Arial"/>
              </a:rPr>
              <a:t>Passing structure to function: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We can pass structure to function as a value or as a reference.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Consider  the following functions that have structures as parameters.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struct 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Car car1 </a:t>
            </a:r>
            <a:r>
              <a:rPr lang="en-US" sz="1200" dirty="0">
                <a:latin typeface="Arial"/>
                <a:cs typeface="Arial"/>
              </a:rPr>
              <a:t>; 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struct 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Car car2 </a:t>
            </a:r>
            <a:r>
              <a:rPr lang="en-US" sz="1200" dirty="0">
                <a:latin typeface="Arial"/>
                <a:cs typeface="Arial"/>
              </a:rPr>
              <a:t>= {"BMW", "X5", 1999, 15.3}; </a:t>
            </a:r>
          </a:p>
          <a:p>
            <a:pPr>
              <a:buNone/>
            </a:pPr>
            <a:r>
              <a:rPr lang="en-US" sz="1200" dirty="0" err="1">
                <a:solidFill>
                  <a:srgbClr val="7030A0"/>
                </a:solidFill>
                <a:latin typeface="Arial"/>
                <a:cs typeface="Arial"/>
              </a:rPr>
              <a:t>FuncFillCarDetaials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car2</a:t>
            </a:r>
            <a:r>
              <a:rPr lang="en-US" sz="1200" dirty="0">
                <a:latin typeface="Arial"/>
                <a:cs typeface="Arial"/>
              </a:rPr>
              <a:t>, &amp;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car1</a:t>
            </a:r>
            <a:r>
              <a:rPr lang="en-US" sz="1200" dirty="0">
                <a:latin typeface="Arial"/>
                <a:cs typeface="Arial"/>
              </a:rPr>
              <a:t>);</a:t>
            </a:r>
            <a:endParaRPr lang="en-US" dirty="0">
              <a:latin typeface="Arial"/>
            </a:endParaRPr>
          </a:p>
          <a:p>
            <a:pPr>
              <a:buNone/>
            </a:pPr>
            <a:r>
              <a:rPr lang="en-US" sz="1200" dirty="0" err="1">
                <a:solidFill>
                  <a:srgbClr val="7030A0"/>
                </a:solidFill>
                <a:latin typeface="Arial"/>
                <a:cs typeface="Arial"/>
              </a:rPr>
              <a:t>FuncDisplayCar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car1</a:t>
            </a:r>
            <a:r>
              <a:rPr lang="en-US" sz="1200" dirty="0">
                <a:latin typeface="Arial"/>
                <a:cs typeface="Arial"/>
              </a:rPr>
              <a:t>);</a:t>
            </a:r>
            <a:endParaRPr lang="en-US" dirty="0">
              <a:latin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DBF892D-8D5A-E767-77E1-D24BA909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71" y="868868"/>
            <a:ext cx="4038004" cy="123584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CDC23D-0053-5DBD-36E3-A11A2FFD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28" y="2543219"/>
            <a:ext cx="6297215" cy="25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4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System Programming using C</vt:lpstr>
      <vt:lpstr>Contents</vt:lpstr>
      <vt:lpstr>Typedef</vt:lpstr>
      <vt:lpstr>Typecast</vt:lpstr>
      <vt:lpstr>Structure</vt:lpstr>
      <vt:lpstr>Pointers to Structures</vt:lpstr>
      <vt:lpstr>Structure contd..</vt:lpstr>
      <vt:lpstr>Structure contd..</vt:lpstr>
      <vt:lpstr>Structure contd..</vt:lpstr>
      <vt:lpstr>Structure contd..</vt:lpstr>
      <vt:lpstr>PowerPoint Presentation</vt:lpstr>
      <vt:lpstr>PowerPoint Presentation</vt:lpstr>
      <vt:lpstr>PowerPoint Presentation</vt:lpstr>
      <vt:lpstr>Union</vt:lpstr>
      <vt:lpstr>Union contd..</vt:lpstr>
      <vt:lpstr>Struct vs Union</vt:lpstr>
      <vt:lpstr>Processor Endianness</vt:lpstr>
      <vt:lpstr>Processor Endianness contd..</vt:lpstr>
      <vt:lpstr>Processor Endianness contd..</vt:lpstr>
      <vt:lpstr>Processor Endianness contd..</vt:lpstr>
      <vt:lpstr>Processor Endianness contd..</vt:lpstr>
      <vt:lpstr>Variable Length Array (VLA)</vt:lpstr>
      <vt:lpstr>Flexible Array Members (FAM)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using C</dc:title>
  <cp:revision>1510</cp:revision>
  <dcterms:modified xsi:type="dcterms:W3CDTF">2022-12-22T16:31:20Z</dcterms:modified>
</cp:coreProperties>
</file>