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8" r:id="rId3"/>
    <p:sldId id="283" r:id="rId4"/>
    <p:sldId id="270" r:id="rId5"/>
    <p:sldId id="278" r:id="rId6"/>
    <p:sldId id="279" r:id="rId7"/>
    <p:sldId id="280" r:id="rId8"/>
    <p:sldId id="282" r:id="rId9"/>
    <p:sldId id="281" r:id="rId10"/>
    <p:sldId id="284" r:id="rId11"/>
    <p:sldId id="287" r:id="rId12"/>
    <p:sldId id="288" r:id="rId13"/>
    <p:sldId id="289" r:id="rId14"/>
    <p:sldId id="290" r:id="rId15"/>
    <p:sldId id="291" r:id="rId16"/>
    <p:sldId id="292" r:id="rId17"/>
    <p:sldId id="294" r:id="rId18"/>
    <p:sldId id="293" r:id="rId19"/>
    <p:sldId id="295" r:id="rId20"/>
    <p:sldId id="286"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Gill Sans" panose="020B0604020202020204" charset="0"/>
      <p:regular r:id="rId27"/>
      <p:bold r:id="rId28"/>
    </p:embeddedFont>
    <p:embeddedFont>
      <p:font typeface="Helvetica Neue" panose="020B0604020202020204" charset="0"/>
      <p:regular r:id="rId29"/>
      <p:bold r:id="rId30"/>
      <p:italic r:id="rId31"/>
      <p:boldItalic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54560D-4E59-45CF-BADE-D622D36A664E}" v="888" dt="2022-11-19T18:28:44.760"/>
    <p1510:client id="{015E7945-B0C6-4695-AC1B-1178CD009C79}" v="20" dt="2022-11-24T08:21:11.709"/>
    <p1510:client id="{1C7C8010-99A1-4469-8895-8E2B11854879}" v="9" dt="2022-11-30T13:56:17.604"/>
    <p1510:client id="{3992B87D-D06F-46A1-A35A-AEBC73A0B80E}" v="1470" dt="2022-12-21T11:22:22.772"/>
    <p1510:client id="{44FFB7D7-D160-432D-8726-50B417DFCE48}" v="1084" dt="2022-12-02T14:42:00.564"/>
    <p1510:client id="{58E47EA9-CFDA-462C-B979-FE28AE192EA3}" v="537" dt="2022-11-25T10:00:22.558"/>
    <p1510:client id="{883AAEF2-2643-4FE5-AA4B-DF674080C6BD}" v="1311" dt="2022-12-01T17:46:54.440"/>
    <p1510:client id="{8C31333D-6CE7-4F2C-8EA3-D64186A9BAC6}" v="110" dt="2022-11-22T16:54:41.848"/>
    <p1510:client id="{9201ACD3-90FA-4C11-84AC-E6A67764EA88}" v="1524" dt="2022-11-20T18:19:42.767"/>
    <p1510:client id="{D06573AE-8C8A-4B10-BA28-0114C0BB1A31}" v="1128" dt="2022-11-22T16:40:52.259"/>
    <p1510:client id="{F02F59FE-62CB-4ABF-BA96-96F971E90D9A}" v="126" dt="2022-12-02T14:50:24.927"/>
    <p1510:client id="{FF882D23-8CB4-4D9E-948C-981F439410A9}" v="18" dt="2022-11-21T17:22:24.3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lt1"/>
              </a:buClr>
              <a:buSzPts val="4500"/>
              <a:buFont typeface="Roboto"/>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 name="Google Shape;13;p2"/>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a:lnSpc>
                <a:spcPct val="90000"/>
              </a:lnSpc>
              <a:spcBef>
                <a:spcPts val="800"/>
              </a:spcBef>
              <a:spcAft>
                <a:spcPts val="0"/>
              </a:spcAft>
              <a:buClr>
                <a:schemeClr val="lt1"/>
              </a:buClr>
              <a:buSzPts val="1800"/>
              <a:buNone/>
              <a:defRPr sz="1800"/>
            </a:lvl1pPr>
            <a:lvl2pPr lvl="1" algn="ctr">
              <a:lnSpc>
                <a:spcPct val="90000"/>
              </a:lnSpc>
              <a:spcBef>
                <a:spcPts val="400"/>
              </a:spcBef>
              <a:spcAft>
                <a:spcPts val="0"/>
              </a:spcAft>
              <a:buClr>
                <a:schemeClr val="lt1"/>
              </a:buClr>
              <a:buSzPts val="1500"/>
              <a:buNone/>
              <a:defRPr sz="1500"/>
            </a:lvl2pPr>
            <a:lvl3pPr lvl="2" algn="ctr">
              <a:lnSpc>
                <a:spcPct val="90000"/>
              </a:lnSpc>
              <a:spcBef>
                <a:spcPts val="400"/>
              </a:spcBef>
              <a:spcAft>
                <a:spcPts val="0"/>
              </a:spcAft>
              <a:buClr>
                <a:schemeClr val="lt1"/>
              </a:buClr>
              <a:buSzPts val="1400"/>
              <a:buNone/>
              <a:defRPr sz="1400"/>
            </a:lvl3pPr>
            <a:lvl4pPr lvl="3" algn="ctr">
              <a:lnSpc>
                <a:spcPct val="90000"/>
              </a:lnSpc>
              <a:spcBef>
                <a:spcPts val="400"/>
              </a:spcBef>
              <a:spcAft>
                <a:spcPts val="0"/>
              </a:spcAft>
              <a:buClr>
                <a:schemeClr val="lt1"/>
              </a:buClr>
              <a:buSzPts val="1200"/>
              <a:buNone/>
              <a:defRPr sz="1200"/>
            </a:lvl4pPr>
            <a:lvl5pPr lvl="4" algn="ctr">
              <a:lnSpc>
                <a:spcPct val="90000"/>
              </a:lnSpc>
              <a:spcBef>
                <a:spcPts val="400"/>
              </a:spcBef>
              <a:spcAft>
                <a:spcPts val="0"/>
              </a:spcAft>
              <a:buClr>
                <a:schemeClr val="lt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4" name="Google Shape;14;p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 name="Google Shape;15;p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 name="Google Shape;16;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0" name="Google Shape;70;p11"/>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1" name="Google Shape;71;p1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2" name="Google Shape;72;p1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3" name="Google Shape;73;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6" name="Google Shape;76;p12"/>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8" name="Google Shape;78;p1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9" name="Google Shape;79;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9" name="Google Shape;19;p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0" name="Google Shape;20;p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1" name="Google Shape;21;p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2" name="Google Shape;22;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000000"/>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lt1"/>
              </a:buClr>
              <a:buSzPts val="4500"/>
              <a:buFont typeface="Roboto"/>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5" name="Google Shape;25;p4"/>
          <p:cNvSpPr txBox="1">
            <a:spLocks noGrp="1"/>
          </p:cNvSpPr>
          <p:nvPr>
            <p:ph type="body" idx="1"/>
          </p:nvPr>
        </p:nvSpPr>
        <p:spPr>
          <a:xfrm>
            <a:off x="623888" y="3442097"/>
            <a:ext cx="7886700" cy="11250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lt2"/>
              </a:buClr>
              <a:buSzPts val="1800"/>
              <a:buNone/>
              <a:defRPr sz="1800">
                <a:solidFill>
                  <a:schemeClr val="lt2"/>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26" name="Google Shape;26;p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7" name="Google Shape;27;p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8" name="Google Shape;28;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1" name="Google Shape;31;p5"/>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 name="Google Shape;32;p5"/>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 name="Google Shape;33;p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4" name="Google Shape;34;p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5" name="Google Shape;35;p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 name="Google Shape;38;p6"/>
          <p:cNvSpPr txBox="1">
            <a:spLocks noGrp="1"/>
          </p:cNvSpPr>
          <p:nvPr>
            <p:ph type="body" idx="1"/>
          </p:nvPr>
        </p:nvSpPr>
        <p:spPr>
          <a:xfrm>
            <a:off x="629841" y="1260872"/>
            <a:ext cx="3868200" cy="6180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lt1"/>
              </a:buClr>
              <a:buSzPts val="1800"/>
              <a:buNone/>
              <a:defRPr sz="1800" b="1"/>
            </a:lvl1pPr>
            <a:lvl2pPr marL="914400" lvl="1" indent="-228600" algn="l">
              <a:lnSpc>
                <a:spcPct val="90000"/>
              </a:lnSpc>
              <a:spcBef>
                <a:spcPts val="400"/>
              </a:spcBef>
              <a:spcAft>
                <a:spcPts val="0"/>
              </a:spcAft>
              <a:buClr>
                <a:schemeClr val="lt1"/>
              </a:buClr>
              <a:buSzPts val="1500"/>
              <a:buNone/>
              <a:defRPr sz="1500" b="1"/>
            </a:lvl2pPr>
            <a:lvl3pPr marL="1371600" lvl="2" indent="-228600" algn="l">
              <a:lnSpc>
                <a:spcPct val="90000"/>
              </a:lnSpc>
              <a:spcBef>
                <a:spcPts val="400"/>
              </a:spcBef>
              <a:spcAft>
                <a:spcPts val="0"/>
              </a:spcAft>
              <a:buClr>
                <a:schemeClr val="lt1"/>
              </a:buClr>
              <a:buSzPts val="1400"/>
              <a:buNone/>
              <a:defRPr sz="1400" b="1"/>
            </a:lvl3pPr>
            <a:lvl4pPr marL="1828800" lvl="3" indent="-228600" algn="l">
              <a:lnSpc>
                <a:spcPct val="90000"/>
              </a:lnSpc>
              <a:spcBef>
                <a:spcPts val="400"/>
              </a:spcBef>
              <a:spcAft>
                <a:spcPts val="0"/>
              </a:spcAft>
              <a:buClr>
                <a:schemeClr val="lt1"/>
              </a:buClr>
              <a:buSzPts val="1200"/>
              <a:buNone/>
              <a:defRPr sz="1200" b="1"/>
            </a:lvl4pPr>
            <a:lvl5pPr marL="2286000" lvl="4" indent="-228600" algn="l">
              <a:lnSpc>
                <a:spcPct val="90000"/>
              </a:lnSpc>
              <a:spcBef>
                <a:spcPts val="400"/>
              </a:spcBef>
              <a:spcAft>
                <a:spcPts val="0"/>
              </a:spcAft>
              <a:buClr>
                <a:schemeClr val="lt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9" name="Google Shape;39;p6"/>
          <p:cNvSpPr txBox="1">
            <a:spLocks noGrp="1"/>
          </p:cNvSpPr>
          <p:nvPr>
            <p:ph type="body" idx="2"/>
          </p:nvPr>
        </p:nvSpPr>
        <p:spPr>
          <a:xfrm>
            <a:off x="629841" y="1878806"/>
            <a:ext cx="3868200" cy="27633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0" name="Google Shape;40;p6"/>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lt1"/>
              </a:buClr>
              <a:buSzPts val="1800"/>
              <a:buNone/>
              <a:defRPr sz="1800" b="1"/>
            </a:lvl1pPr>
            <a:lvl2pPr marL="914400" lvl="1" indent="-228600" algn="l">
              <a:lnSpc>
                <a:spcPct val="90000"/>
              </a:lnSpc>
              <a:spcBef>
                <a:spcPts val="400"/>
              </a:spcBef>
              <a:spcAft>
                <a:spcPts val="0"/>
              </a:spcAft>
              <a:buClr>
                <a:schemeClr val="lt1"/>
              </a:buClr>
              <a:buSzPts val="1500"/>
              <a:buNone/>
              <a:defRPr sz="1500" b="1"/>
            </a:lvl2pPr>
            <a:lvl3pPr marL="1371600" lvl="2" indent="-228600" algn="l">
              <a:lnSpc>
                <a:spcPct val="90000"/>
              </a:lnSpc>
              <a:spcBef>
                <a:spcPts val="400"/>
              </a:spcBef>
              <a:spcAft>
                <a:spcPts val="0"/>
              </a:spcAft>
              <a:buClr>
                <a:schemeClr val="lt1"/>
              </a:buClr>
              <a:buSzPts val="1400"/>
              <a:buNone/>
              <a:defRPr sz="1400" b="1"/>
            </a:lvl3pPr>
            <a:lvl4pPr marL="1828800" lvl="3" indent="-228600" algn="l">
              <a:lnSpc>
                <a:spcPct val="90000"/>
              </a:lnSpc>
              <a:spcBef>
                <a:spcPts val="400"/>
              </a:spcBef>
              <a:spcAft>
                <a:spcPts val="0"/>
              </a:spcAft>
              <a:buClr>
                <a:schemeClr val="lt1"/>
              </a:buClr>
              <a:buSzPts val="1200"/>
              <a:buNone/>
              <a:defRPr sz="1200" b="1"/>
            </a:lvl4pPr>
            <a:lvl5pPr marL="2286000" lvl="4" indent="-228600" algn="l">
              <a:lnSpc>
                <a:spcPct val="90000"/>
              </a:lnSpc>
              <a:spcBef>
                <a:spcPts val="400"/>
              </a:spcBef>
              <a:spcAft>
                <a:spcPts val="0"/>
              </a:spcAft>
              <a:buClr>
                <a:schemeClr val="lt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1" name="Google Shape;41;p6"/>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lt1"/>
              </a:buClr>
              <a:buSzPts val="1400"/>
              <a:buChar char="•"/>
              <a:defRPr/>
            </a:lvl1pPr>
            <a:lvl2pPr marL="914400" lvl="1" indent="-317500" algn="l">
              <a:lnSpc>
                <a:spcPct val="90000"/>
              </a:lnSpc>
              <a:spcBef>
                <a:spcPts val="400"/>
              </a:spcBef>
              <a:spcAft>
                <a:spcPts val="0"/>
              </a:spcAft>
              <a:buClr>
                <a:schemeClr val="lt1"/>
              </a:buClr>
              <a:buSzPts val="1400"/>
              <a:buChar char="•"/>
              <a:defRPr/>
            </a:lvl2pPr>
            <a:lvl3pPr marL="1371600" lvl="2" indent="-317500" algn="l">
              <a:lnSpc>
                <a:spcPct val="90000"/>
              </a:lnSpc>
              <a:spcBef>
                <a:spcPts val="400"/>
              </a:spcBef>
              <a:spcAft>
                <a:spcPts val="0"/>
              </a:spcAft>
              <a:buClr>
                <a:schemeClr val="lt1"/>
              </a:buClr>
              <a:buSzPts val="1400"/>
              <a:buChar char="•"/>
              <a:defRPr/>
            </a:lvl3pPr>
            <a:lvl4pPr marL="1828800" lvl="3" indent="-317500" algn="l">
              <a:lnSpc>
                <a:spcPct val="90000"/>
              </a:lnSpc>
              <a:spcBef>
                <a:spcPts val="400"/>
              </a:spcBef>
              <a:spcAft>
                <a:spcPts val="0"/>
              </a:spcAft>
              <a:buClr>
                <a:schemeClr val="lt1"/>
              </a:buClr>
              <a:buSzPts val="1400"/>
              <a:buChar char="•"/>
              <a:defRPr/>
            </a:lvl4pPr>
            <a:lvl5pPr marL="2286000" lvl="4" indent="-317500" algn="l">
              <a:lnSpc>
                <a:spcPct val="90000"/>
              </a:lnSpc>
              <a:spcBef>
                <a:spcPts val="400"/>
              </a:spcBef>
              <a:spcAft>
                <a:spcPts val="0"/>
              </a:spcAft>
              <a:buClr>
                <a:schemeClr val="lt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2" name="Google Shape;42;p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3" name="Google Shape;43;p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4" name="Google Shape;44;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7" name="Google Shape;47;p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8" name="Google Shape;48;p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9" name="Google Shape;49;p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2" name="Google Shape;52;p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3" name="Google Shape;53;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629841" y="342900"/>
            <a:ext cx="2949300" cy="12000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lt1"/>
              </a:buClr>
              <a:buSzPts val="2400"/>
              <a:buFont typeface="Roboto"/>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6" name="Google Shape;56;p9"/>
          <p:cNvSpPr txBox="1">
            <a:spLocks noGrp="1"/>
          </p:cNvSpPr>
          <p:nvPr>
            <p:ph type="body" idx="1"/>
          </p:nvPr>
        </p:nvSpPr>
        <p:spPr>
          <a:xfrm>
            <a:off x="3887391" y="740569"/>
            <a:ext cx="4629000" cy="3655200"/>
          </a:xfrm>
          <a:prstGeom prst="rect">
            <a:avLst/>
          </a:prstGeom>
          <a:noFill/>
          <a:ln>
            <a:noFill/>
          </a:ln>
        </p:spPr>
        <p:txBody>
          <a:bodyPr spcFirstLastPara="1" wrap="square" lIns="68575" tIns="34275" rIns="68575" bIns="34275" anchor="t" anchorCtr="0">
            <a:noAutofit/>
          </a:bodyPr>
          <a:lstStyle>
            <a:lvl1pPr marL="457200" lvl="0" indent="-381000" algn="l">
              <a:lnSpc>
                <a:spcPct val="90000"/>
              </a:lnSpc>
              <a:spcBef>
                <a:spcPts val="800"/>
              </a:spcBef>
              <a:spcAft>
                <a:spcPts val="0"/>
              </a:spcAft>
              <a:buClr>
                <a:schemeClr val="lt1"/>
              </a:buClr>
              <a:buSzPts val="2400"/>
              <a:buChar char="•"/>
              <a:defRPr sz="2400"/>
            </a:lvl1pPr>
            <a:lvl2pPr marL="914400" lvl="1" indent="-361950" algn="l">
              <a:lnSpc>
                <a:spcPct val="90000"/>
              </a:lnSpc>
              <a:spcBef>
                <a:spcPts val="400"/>
              </a:spcBef>
              <a:spcAft>
                <a:spcPts val="0"/>
              </a:spcAft>
              <a:buClr>
                <a:schemeClr val="lt1"/>
              </a:buClr>
              <a:buSzPts val="2100"/>
              <a:buChar char="•"/>
              <a:defRPr sz="2100"/>
            </a:lvl2pPr>
            <a:lvl3pPr marL="1371600" lvl="2" indent="-342900" algn="l">
              <a:lnSpc>
                <a:spcPct val="90000"/>
              </a:lnSpc>
              <a:spcBef>
                <a:spcPts val="400"/>
              </a:spcBef>
              <a:spcAft>
                <a:spcPts val="0"/>
              </a:spcAft>
              <a:buClr>
                <a:schemeClr val="lt1"/>
              </a:buClr>
              <a:buSzPts val="1800"/>
              <a:buChar char="•"/>
              <a:defRPr sz="1800"/>
            </a:lvl3pPr>
            <a:lvl4pPr marL="1828800" lvl="3" indent="-323850" algn="l">
              <a:lnSpc>
                <a:spcPct val="90000"/>
              </a:lnSpc>
              <a:spcBef>
                <a:spcPts val="400"/>
              </a:spcBef>
              <a:spcAft>
                <a:spcPts val="0"/>
              </a:spcAft>
              <a:buClr>
                <a:schemeClr val="lt1"/>
              </a:buClr>
              <a:buSzPts val="1500"/>
              <a:buChar char="•"/>
              <a:defRPr sz="1500"/>
            </a:lvl4pPr>
            <a:lvl5pPr marL="2286000" lvl="4" indent="-323850" algn="l">
              <a:lnSpc>
                <a:spcPct val="90000"/>
              </a:lnSpc>
              <a:spcBef>
                <a:spcPts val="400"/>
              </a:spcBef>
              <a:spcAft>
                <a:spcPts val="0"/>
              </a:spcAft>
              <a:buClr>
                <a:schemeClr val="lt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57" name="Google Shape;57;p9"/>
          <p:cNvSpPr txBox="1">
            <a:spLocks noGrp="1"/>
          </p:cNvSpPr>
          <p:nvPr>
            <p:ph type="body" idx="2"/>
          </p:nvPr>
        </p:nvSpPr>
        <p:spPr>
          <a:xfrm>
            <a:off x="629841" y="1543050"/>
            <a:ext cx="2949300" cy="28587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lt1"/>
              </a:buClr>
              <a:buSzPts val="1200"/>
              <a:buNone/>
              <a:defRPr sz="1200"/>
            </a:lvl1pPr>
            <a:lvl2pPr marL="914400" lvl="1" indent="-228600" algn="l">
              <a:lnSpc>
                <a:spcPct val="90000"/>
              </a:lnSpc>
              <a:spcBef>
                <a:spcPts val="400"/>
              </a:spcBef>
              <a:spcAft>
                <a:spcPts val="0"/>
              </a:spcAft>
              <a:buClr>
                <a:schemeClr val="lt1"/>
              </a:buClr>
              <a:buSzPts val="1100"/>
              <a:buNone/>
              <a:defRPr sz="1100"/>
            </a:lvl2pPr>
            <a:lvl3pPr marL="1371600" lvl="2" indent="-228600" algn="l">
              <a:lnSpc>
                <a:spcPct val="90000"/>
              </a:lnSpc>
              <a:spcBef>
                <a:spcPts val="400"/>
              </a:spcBef>
              <a:spcAft>
                <a:spcPts val="0"/>
              </a:spcAft>
              <a:buClr>
                <a:schemeClr val="lt1"/>
              </a:buClr>
              <a:buSzPts val="900"/>
              <a:buNone/>
              <a:defRPr sz="900"/>
            </a:lvl3pPr>
            <a:lvl4pPr marL="1828800" lvl="3" indent="-228600" algn="l">
              <a:lnSpc>
                <a:spcPct val="90000"/>
              </a:lnSpc>
              <a:spcBef>
                <a:spcPts val="400"/>
              </a:spcBef>
              <a:spcAft>
                <a:spcPts val="0"/>
              </a:spcAft>
              <a:buClr>
                <a:schemeClr val="lt1"/>
              </a:buClr>
              <a:buSzPts val="800"/>
              <a:buNone/>
              <a:defRPr sz="800"/>
            </a:lvl4pPr>
            <a:lvl5pPr marL="2286000" lvl="4" indent="-228600" algn="l">
              <a:lnSpc>
                <a:spcPct val="90000"/>
              </a:lnSpc>
              <a:spcBef>
                <a:spcPts val="400"/>
              </a:spcBef>
              <a:spcAft>
                <a:spcPts val="0"/>
              </a:spcAft>
              <a:buClr>
                <a:schemeClr val="lt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8" name="Google Shape;58;p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9" name="Google Shape;59;p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0" name="Google Shape;60;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629841" y="342900"/>
            <a:ext cx="2949300" cy="12000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lt1"/>
              </a:buClr>
              <a:buSzPts val="2400"/>
              <a:buFont typeface="Roboto"/>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3" name="Google Shape;63;p10"/>
          <p:cNvSpPr>
            <a:spLocks noGrp="1"/>
          </p:cNvSpPr>
          <p:nvPr>
            <p:ph type="pic" idx="2"/>
          </p:nvPr>
        </p:nvSpPr>
        <p:spPr>
          <a:xfrm>
            <a:off x="3887391" y="740569"/>
            <a:ext cx="46290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Roboto"/>
                <a:ea typeface="Roboto"/>
                <a:cs typeface="Roboto"/>
                <a:sym typeface="Roboto"/>
              </a:defRPr>
            </a:lvl1pPr>
            <a:lvl2pPr marR="0" lvl="1" algn="l" rtl="0">
              <a:lnSpc>
                <a:spcPct val="90000"/>
              </a:lnSpc>
              <a:spcBef>
                <a:spcPts val="400"/>
              </a:spcBef>
              <a:spcAft>
                <a:spcPts val="0"/>
              </a:spcAft>
              <a:buClr>
                <a:schemeClr val="lt1"/>
              </a:buClr>
              <a:buSzPts val="2100"/>
              <a:buFont typeface="Arial"/>
              <a:buNone/>
              <a:defRPr sz="2100" b="0" i="0" u="none" strike="noStrike" cap="none">
                <a:solidFill>
                  <a:schemeClr val="lt1"/>
                </a:solidFill>
                <a:latin typeface="Roboto"/>
                <a:ea typeface="Roboto"/>
                <a:cs typeface="Roboto"/>
                <a:sym typeface="Roboto"/>
              </a:defRPr>
            </a:lvl2pPr>
            <a:lvl3pPr marR="0" lvl="2" algn="l" rtl="0">
              <a:lnSpc>
                <a:spcPct val="90000"/>
              </a:lnSpc>
              <a:spcBef>
                <a:spcPts val="400"/>
              </a:spcBef>
              <a:spcAft>
                <a:spcPts val="0"/>
              </a:spcAft>
              <a:buClr>
                <a:schemeClr val="lt1"/>
              </a:buClr>
              <a:buSzPts val="1800"/>
              <a:buFont typeface="Arial"/>
              <a:buNone/>
              <a:defRPr sz="1800" b="0" i="0" u="none" strike="noStrike" cap="none">
                <a:solidFill>
                  <a:schemeClr val="lt1"/>
                </a:solidFill>
                <a:latin typeface="Roboto"/>
                <a:ea typeface="Roboto"/>
                <a:cs typeface="Roboto"/>
                <a:sym typeface="Roboto"/>
              </a:defRPr>
            </a:lvl3pPr>
            <a:lvl4pPr marR="0" lvl="3" algn="l" rtl="0">
              <a:lnSpc>
                <a:spcPct val="90000"/>
              </a:lnSpc>
              <a:spcBef>
                <a:spcPts val="400"/>
              </a:spcBef>
              <a:spcAft>
                <a:spcPts val="0"/>
              </a:spcAft>
              <a:buClr>
                <a:schemeClr val="lt1"/>
              </a:buClr>
              <a:buSzPts val="1500"/>
              <a:buFont typeface="Arial"/>
              <a:buNone/>
              <a:defRPr sz="1500" b="0" i="0" u="none" strike="noStrike" cap="none">
                <a:solidFill>
                  <a:schemeClr val="lt1"/>
                </a:solidFill>
                <a:latin typeface="Roboto"/>
                <a:ea typeface="Roboto"/>
                <a:cs typeface="Roboto"/>
                <a:sym typeface="Roboto"/>
              </a:defRPr>
            </a:lvl4pPr>
            <a:lvl5pPr marR="0" lvl="4" algn="l" rtl="0">
              <a:lnSpc>
                <a:spcPct val="90000"/>
              </a:lnSpc>
              <a:spcBef>
                <a:spcPts val="400"/>
              </a:spcBef>
              <a:spcAft>
                <a:spcPts val="0"/>
              </a:spcAft>
              <a:buClr>
                <a:schemeClr val="lt1"/>
              </a:buClr>
              <a:buSzPts val="1500"/>
              <a:buFont typeface="Arial"/>
              <a:buNone/>
              <a:defRPr sz="1500" b="0" i="0" u="none" strike="noStrike" cap="none">
                <a:solidFill>
                  <a:schemeClr val="lt1"/>
                </a:solidFill>
                <a:latin typeface="Roboto"/>
                <a:ea typeface="Roboto"/>
                <a:cs typeface="Roboto"/>
                <a:sym typeface="Roboto"/>
              </a:defRPr>
            </a:lvl5pPr>
            <a:lvl6pPr marR="0" lvl="5"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629841" y="1543050"/>
            <a:ext cx="2949300" cy="28587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lt1"/>
              </a:buClr>
              <a:buSzPts val="1200"/>
              <a:buNone/>
              <a:defRPr sz="1200"/>
            </a:lvl1pPr>
            <a:lvl2pPr marL="914400" lvl="1" indent="-228600" algn="l">
              <a:lnSpc>
                <a:spcPct val="90000"/>
              </a:lnSpc>
              <a:spcBef>
                <a:spcPts val="400"/>
              </a:spcBef>
              <a:spcAft>
                <a:spcPts val="0"/>
              </a:spcAft>
              <a:buClr>
                <a:schemeClr val="lt1"/>
              </a:buClr>
              <a:buSzPts val="1100"/>
              <a:buNone/>
              <a:defRPr sz="1100"/>
            </a:lvl2pPr>
            <a:lvl3pPr marL="1371600" lvl="2" indent="-228600" algn="l">
              <a:lnSpc>
                <a:spcPct val="90000"/>
              </a:lnSpc>
              <a:spcBef>
                <a:spcPts val="400"/>
              </a:spcBef>
              <a:spcAft>
                <a:spcPts val="0"/>
              </a:spcAft>
              <a:buClr>
                <a:schemeClr val="lt1"/>
              </a:buClr>
              <a:buSzPts val="900"/>
              <a:buNone/>
              <a:defRPr sz="900"/>
            </a:lvl3pPr>
            <a:lvl4pPr marL="1828800" lvl="3" indent="-228600" algn="l">
              <a:lnSpc>
                <a:spcPct val="90000"/>
              </a:lnSpc>
              <a:spcBef>
                <a:spcPts val="400"/>
              </a:spcBef>
              <a:spcAft>
                <a:spcPts val="0"/>
              </a:spcAft>
              <a:buClr>
                <a:schemeClr val="lt1"/>
              </a:buClr>
              <a:buSzPts val="800"/>
              <a:buNone/>
              <a:defRPr sz="800"/>
            </a:lvl4pPr>
            <a:lvl5pPr marL="2286000" lvl="4" indent="-228600" algn="l">
              <a:lnSpc>
                <a:spcPct val="90000"/>
              </a:lnSpc>
              <a:spcBef>
                <a:spcPts val="400"/>
              </a:spcBef>
              <a:spcAft>
                <a:spcPts val="0"/>
              </a:spcAft>
              <a:buClr>
                <a:schemeClr val="lt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5" name="Google Shape;65;p1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6" name="Google Shape;66;p1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7" name="Google Shape;67;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SzPts val="3200"/>
              <a:buFont typeface="Helvetica Neue"/>
              <a:buNone/>
              <a:defRPr sz="3200" i="0" u="sng" strike="noStrike" cap="none">
                <a:latin typeface="Helvetica Neue"/>
                <a:ea typeface="Helvetica Neue"/>
                <a:cs typeface="Helvetica Neue"/>
                <a:sym typeface="Helvetica Neue"/>
              </a:defRPr>
            </a:lvl1pPr>
            <a:lvl2pPr marR="0" lvl="1" algn="l" rtl="0">
              <a:lnSpc>
                <a:spcPct val="100000"/>
              </a:lnSpc>
              <a:spcBef>
                <a:spcPts val="0"/>
              </a:spcBef>
              <a:spcAft>
                <a:spcPts val="0"/>
              </a:spcAft>
              <a:buSzPts val="3200"/>
              <a:buFont typeface="Helvetica Neue"/>
              <a:buNone/>
              <a:defRPr sz="3200" i="0" u="sng" strike="noStrike" cap="none">
                <a:latin typeface="Helvetica Neue"/>
                <a:ea typeface="Helvetica Neue"/>
                <a:cs typeface="Helvetica Neue"/>
                <a:sym typeface="Helvetica Neue"/>
              </a:defRPr>
            </a:lvl2pPr>
            <a:lvl3pPr marR="0" lvl="2" algn="l" rtl="0">
              <a:lnSpc>
                <a:spcPct val="100000"/>
              </a:lnSpc>
              <a:spcBef>
                <a:spcPts val="0"/>
              </a:spcBef>
              <a:spcAft>
                <a:spcPts val="0"/>
              </a:spcAft>
              <a:buSzPts val="3200"/>
              <a:buFont typeface="Helvetica Neue"/>
              <a:buNone/>
              <a:defRPr sz="3200" i="0" u="sng" strike="noStrike" cap="none">
                <a:latin typeface="Helvetica Neue"/>
                <a:ea typeface="Helvetica Neue"/>
                <a:cs typeface="Helvetica Neue"/>
                <a:sym typeface="Helvetica Neue"/>
              </a:defRPr>
            </a:lvl3pPr>
            <a:lvl4pPr marR="0" lvl="3" algn="l" rtl="0">
              <a:lnSpc>
                <a:spcPct val="100000"/>
              </a:lnSpc>
              <a:spcBef>
                <a:spcPts val="0"/>
              </a:spcBef>
              <a:spcAft>
                <a:spcPts val="0"/>
              </a:spcAft>
              <a:buSzPts val="3200"/>
              <a:buFont typeface="Helvetica Neue"/>
              <a:buNone/>
              <a:defRPr sz="3200" i="0" u="sng" strike="noStrike" cap="none">
                <a:latin typeface="Helvetica Neue"/>
                <a:ea typeface="Helvetica Neue"/>
                <a:cs typeface="Helvetica Neue"/>
                <a:sym typeface="Helvetica Neue"/>
              </a:defRPr>
            </a:lvl4pPr>
            <a:lvl5pPr marR="0" lvl="4" algn="l" rtl="0">
              <a:lnSpc>
                <a:spcPct val="100000"/>
              </a:lnSpc>
              <a:spcBef>
                <a:spcPts val="0"/>
              </a:spcBef>
              <a:spcAft>
                <a:spcPts val="0"/>
              </a:spcAft>
              <a:buSzPts val="3200"/>
              <a:buFont typeface="Helvetica Neue"/>
              <a:buNone/>
              <a:defRPr sz="3200" i="0" u="sng" strike="noStrike" cap="none">
                <a:latin typeface="Helvetica Neue"/>
                <a:ea typeface="Helvetica Neue"/>
                <a:cs typeface="Helvetica Neue"/>
                <a:sym typeface="Helvetica Neue"/>
              </a:defRPr>
            </a:lvl5pPr>
            <a:lvl6pPr marR="0" lvl="5" algn="l" rtl="0">
              <a:lnSpc>
                <a:spcPct val="100000"/>
              </a:lnSpc>
              <a:spcBef>
                <a:spcPts val="0"/>
              </a:spcBef>
              <a:spcAft>
                <a:spcPts val="0"/>
              </a:spcAft>
              <a:buSzPts val="3200"/>
              <a:buFont typeface="Helvetica Neue"/>
              <a:buNone/>
              <a:defRPr sz="3200" i="0" u="sng" strike="noStrike" cap="none">
                <a:latin typeface="Helvetica Neue"/>
                <a:ea typeface="Helvetica Neue"/>
                <a:cs typeface="Helvetica Neue"/>
                <a:sym typeface="Helvetica Neue"/>
              </a:defRPr>
            </a:lvl6pPr>
            <a:lvl7pPr marR="0" lvl="6" algn="l" rtl="0">
              <a:lnSpc>
                <a:spcPct val="100000"/>
              </a:lnSpc>
              <a:spcBef>
                <a:spcPts val="0"/>
              </a:spcBef>
              <a:spcAft>
                <a:spcPts val="0"/>
              </a:spcAft>
              <a:buSzPts val="3200"/>
              <a:buFont typeface="Helvetica Neue"/>
              <a:buNone/>
              <a:defRPr sz="3200" i="0" u="sng" strike="noStrike" cap="none">
                <a:latin typeface="Helvetica Neue"/>
                <a:ea typeface="Helvetica Neue"/>
                <a:cs typeface="Helvetica Neue"/>
                <a:sym typeface="Helvetica Neue"/>
              </a:defRPr>
            </a:lvl7pPr>
            <a:lvl8pPr marR="0" lvl="7" algn="l" rtl="0">
              <a:lnSpc>
                <a:spcPct val="100000"/>
              </a:lnSpc>
              <a:spcBef>
                <a:spcPts val="0"/>
              </a:spcBef>
              <a:spcAft>
                <a:spcPts val="0"/>
              </a:spcAft>
              <a:buSzPts val="3200"/>
              <a:buFont typeface="Helvetica Neue"/>
              <a:buNone/>
              <a:defRPr sz="3200" i="0" u="sng" strike="noStrike" cap="none">
                <a:latin typeface="Helvetica Neue"/>
                <a:ea typeface="Helvetica Neue"/>
                <a:cs typeface="Helvetica Neue"/>
                <a:sym typeface="Helvetica Neue"/>
              </a:defRPr>
            </a:lvl8pPr>
            <a:lvl9pPr marR="0" lvl="8" algn="l" rtl="0">
              <a:lnSpc>
                <a:spcPct val="100000"/>
              </a:lnSpc>
              <a:spcBef>
                <a:spcPts val="0"/>
              </a:spcBef>
              <a:spcAft>
                <a:spcPts val="0"/>
              </a:spcAft>
              <a:buSzPts val="3200"/>
              <a:buFont typeface="Helvetica Neue"/>
              <a:buNone/>
              <a:defRPr sz="3200" i="0" u="sng" strike="noStrike" cap="none">
                <a:latin typeface="Helvetica Neue"/>
                <a:ea typeface="Helvetica Neue"/>
                <a:cs typeface="Helvetica Neue"/>
                <a:sym typeface="Helvetica Neue"/>
              </a:defRPr>
            </a:lvl9pPr>
          </a:lstStyle>
          <a:p>
            <a:endParaRPr/>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81000" algn="l" rtl="0">
              <a:lnSpc>
                <a:spcPct val="90000"/>
              </a:lnSpc>
              <a:spcBef>
                <a:spcPts val="800"/>
              </a:spcBef>
              <a:spcAft>
                <a:spcPts val="0"/>
              </a:spcAft>
              <a:buSzPts val="2400"/>
              <a:buFont typeface="Gill Sans"/>
              <a:buChar char="•"/>
              <a:defRPr sz="2400" i="0" u="none" strike="noStrike" cap="none">
                <a:latin typeface="Gill Sans"/>
                <a:ea typeface="Gill Sans"/>
                <a:cs typeface="Gill Sans"/>
                <a:sym typeface="Gill Sans"/>
              </a:defRPr>
            </a:lvl1pPr>
            <a:lvl2pPr marL="914400" marR="0" lvl="1" indent="-381000" algn="l" rtl="0">
              <a:lnSpc>
                <a:spcPct val="90000"/>
              </a:lnSpc>
              <a:spcBef>
                <a:spcPts val="400"/>
              </a:spcBef>
              <a:spcAft>
                <a:spcPts val="0"/>
              </a:spcAft>
              <a:buSzPts val="2400"/>
              <a:buFont typeface="Gill Sans"/>
              <a:buChar char="•"/>
              <a:defRPr sz="2400" i="0" u="none" strike="noStrike" cap="none">
                <a:latin typeface="Gill Sans"/>
                <a:ea typeface="Gill Sans"/>
                <a:cs typeface="Gill Sans"/>
                <a:sym typeface="Gill Sans"/>
              </a:defRPr>
            </a:lvl2pPr>
            <a:lvl3pPr marL="1371600" marR="0" lvl="2" indent="-381000" algn="l" rtl="0">
              <a:lnSpc>
                <a:spcPct val="90000"/>
              </a:lnSpc>
              <a:spcBef>
                <a:spcPts val="400"/>
              </a:spcBef>
              <a:spcAft>
                <a:spcPts val="0"/>
              </a:spcAft>
              <a:buSzPts val="2400"/>
              <a:buFont typeface="Gill Sans"/>
              <a:buChar char="•"/>
              <a:defRPr sz="2400" i="0" u="none" strike="noStrike" cap="none">
                <a:latin typeface="Gill Sans"/>
                <a:ea typeface="Gill Sans"/>
                <a:cs typeface="Gill Sans"/>
                <a:sym typeface="Gill Sans"/>
              </a:defRPr>
            </a:lvl3pPr>
            <a:lvl4pPr marL="1828800" marR="0" lvl="3" indent="-381000" algn="l" rtl="0">
              <a:lnSpc>
                <a:spcPct val="90000"/>
              </a:lnSpc>
              <a:spcBef>
                <a:spcPts val="400"/>
              </a:spcBef>
              <a:spcAft>
                <a:spcPts val="0"/>
              </a:spcAft>
              <a:buSzPts val="2400"/>
              <a:buFont typeface="Gill Sans"/>
              <a:buChar char="•"/>
              <a:defRPr sz="2400" i="0" u="none" strike="noStrike" cap="none">
                <a:latin typeface="Gill Sans"/>
                <a:ea typeface="Gill Sans"/>
                <a:cs typeface="Gill Sans"/>
                <a:sym typeface="Gill Sans"/>
              </a:defRPr>
            </a:lvl4pPr>
            <a:lvl5pPr marL="2286000" marR="0" lvl="4" indent="-381000" algn="l" rtl="0">
              <a:lnSpc>
                <a:spcPct val="90000"/>
              </a:lnSpc>
              <a:spcBef>
                <a:spcPts val="400"/>
              </a:spcBef>
              <a:spcAft>
                <a:spcPts val="0"/>
              </a:spcAft>
              <a:buSzPts val="2400"/>
              <a:buFont typeface="Gill Sans"/>
              <a:buChar char="•"/>
              <a:defRPr sz="2400" i="0" u="none" strike="noStrike" cap="none">
                <a:latin typeface="Gill Sans"/>
                <a:ea typeface="Gill Sans"/>
                <a:cs typeface="Gill Sans"/>
                <a:sym typeface="Gill Sans"/>
              </a:defRPr>
            </a:lvl5pPr>
            <a:lvl6pPr marL="2743200" marR="0" lvl="5" indent="-381000" algn="l" rtl="0">
              <a:lnSpc>
                <a:spcPct val="90000"/>
              </a:lnSpc>
              <a:spcBef>
                <a:spcPts val="400"/>
              </a:spcBef>
              <a:spcAft>
                <a:spcPts val="0"/>
              </a:spcAft>
              <a:buSzPts val="2400"/>
              <a:buFont typeface="Gill Sans"/>
              <a:buChar char="•"/>
              <a:defRPr sz="2400" i="0" u="none" strike="noStrike" cap="none">
                <a:latin typeface="Gill Sans"/>
                <a:ea typeface="Gill Sans"/>
                <a:cs typeface="Gill Sans"/>
                <a:sym typeface="Gill Sans"/>
              </a:defRPr>
            </a:lvl6pPr>
            <a:lvl7pPr marL="3200400" marR="0" lvl="6" indent="-381000" algn="l" rtl="0">
              <a:lnSpc>
                <a:spcPct val="90000"/>
              </a:lnSpc>
              <a:spcBef>
                <a:spcPts val="400"/>
              </a:spcBef>
              <a:spcAft>
                <a:spcPts val="0"/>
              </a:spcAft>
              <a:buSzPts val="2400"/>
              <a:buFont typeface="Gill Sans"/>
              <a:buChar char="•"/>
              <a:defRPr sz="2400" i="0" u="none" strike="noStrike" cap="none">
                <a:latin typeface="Gill Sans"/>
                <a:ea typeface="Gill Sans"/>
                <a:cs typeface="Gill Sans"/>
                <a:sym typeface="Gill Sans"/>
              </a:defRPr>
            </a:lvl7pPr>
            <a:lvl8pPr marL="3657600" marR="0" lvl="7" indent="-381000" algn="l" rtl="0">
              <a:lnSpc>
                <a:spcPct val="90000"/>
              </a:lnSpc>
              <a:spcBef>
                <a:spcPts val="400"/>
              </a:spcBef>
              <a:spcAft>
                <a:spcPts val="0"/>
              </a:spcAft>
              <a:buSzPts val="2400"/>
              <a:buFont typeface="Gill Sans"/>
              <a:buChar char="•"/>
              <a:defRPr sz="2400" i="0" u="none" strike="noStrike" cap="none">
                <a:latin typeface="Gill Sans"/>
                <a:ea typeface="Gill Sans"/>
                <a:cs typeface="Gill Sans"/>
                <a:sym typeface="Gill Sans"/>
              </a:defRPr>
            </a:lvl8pPr>
            <a:lvl9pPr marL="4114800" marR="0" lvl="8" indent="-381000" algn="l" rtl="0">
              <a:lnSpc>
                <a:spcPct val="90000"/>
              </a:lnSpc>
              <a:spcBef>
                <a:spcPts val="400"/>
              </a:spcBef>
              <a:spcAft>
                <a:spcPts val="0"/>
              </a:spcAft>
              <a:buSzPts val="2400"/>
              <a:buFont typeface="Gill Sans"/>
              <a:buChar char="•"/>
              <a:defRPr sz="2400" i="0" u="none" strike="noStrike" cap="none">
                <a:latin typeface="Gill Sans"/>
                <a:ea typeface="Gill Sans"/>
                <a:cs typeface="Gill Sans"/>
                <a:sym typeface="Gill Sans"/>
              </a:defRPr>
            </a:lvl9pPr>
          </a:lstStyle>
          <a:p>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517585" y="755508"/>
            <a:ext cx="7957867" cy="1467210"/>
          </a:xfrm>
          <a:prstGeom prst="rect">
            <a:avLst/>
          </a:prstGeom>
        </p:spPr>
        <p:txBody>
          <a:bodyPr spcFirstLastPara="1" wrap="square" lIns="68575" tIns="34275" rIns="68575" bIns="34275" anchor="ctr" anchorCtr="0">
            <a:noAutofit/>
          </a:bodyPr>
          <a:lstStyle/>
          <a:p>
            <a:r>
              <a:rPr lang="en-US" sz="4000" b="1" u="none">
                <a:latin typeface="Arial"/>
              </a:rPr>
              <a:t>System Programming using C</a:t>
            </a:r>
            <a:endParaRPr lang="en-US" sz="4000" b="1">
              <a:latin typeface="Arial"/>
            </a:endParaRPr>
          </a:p>
        </p:txBody>
      </p:sp>
      <p:sp>
        <p:nvSpPr>
          <p:cNvPr id="85" name="Google Shape;85;p13"/>
          <p:cNvSpPr txBox="1">
            <a:spLocks noGrp="1"/>
          </p:cNvSpPr>
          <p:nvPr>
            <p:ph type="subTitle" idx="1"/>
          </p:nvPr>
        </p:nvSpPr>
        <p:spPr>
          <a:xfrm>
            <a:off x="1067519" y="2270207"/>
            <a:ext cx="6858000" cy="1241700"/>
          </a:xfrm>
          <a:prstGeom prst="rect">
            <a:avLst/>
          </a:prstGeom>
        </p:spPr>
        <p:txBody>
          <a:bodyPr spcFirstLastPara="1" wrap="square" lIns="68575" tIns="34275" rIns="68575" bIns="34275" anchor="ctr" anchorCtr="0">
            <a:noAutofit/>
          </a:bodyPr>
          <a:lstStyle/>
          <a:p>
            <a:pPr marL="0" indent="0"/>
            <a:r>
              <a:rPr lang="en-US" sz="3200" b="1">
                <a:latin typeface="Arial"/>
              </a:rPr>
              <a:t>Chapter 5 : Referencing data and functions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5066A2-C2B1-53F1-A009-6A65F7C98356}"/>
              </a:ext>
            </a:extLst>
          </p:cNvPr>
          <p:cNvSpPr>
            <a:spLocks noGrp="1"/>
          </p:cNvSpPr>
          <p:nvPr>
            <p:ph type="body" idx="1"/>
          </p:nvPr>
        </p:nvSpPr>
        <p:spPr>
          <a:xfrm>
            <a:off x="223070" y="631801"/>
            <a:ext cx="8688643" cy="4397181"/>
          </a:xfrm>
        </p:spPr>
        <p:txBody>
          <a:bodyPr/>
          <a:lstStyle/>
          <a:p>
            <a:pPr>
              <a:buNone/>
            </a:pPr>
            <a:r>
              <a:rPr lang="en-US" sz="1400" b="1"/>
              <a:t>Scope :</a:t>
            </a:r>
            <a:endParaRPr lang="en-US" sz="1400"/>
          </a:p>
          <a:p>
            <a:pPr marL="285750" indent="-285750"/>
            <a:r>
              <a:rPr lang="en-US" sz="1200"/>
              <a:t>Scope in any programming language is a region of program where a defined variable/function can have its existence.</a:t>
            </a:r>
          </a:p>
          <a:p>
            <a:pPr marL="285750" indent="-285750"/>
            <a:r>
              <a:rPr lang="en-US" sz="1200" b="1"/>
              <a:t>Beyond that block / file  the variable/function cannot be accessed.</a:t>
            </a:r>
            <a:endParaRPr lang="en-US" sz="1200"/>
          </a:p>
          <a:p>
            <a:pPr marL="285750" indent="-285750"/>
            <a:r>
              <a:rPr lang="en-US" sz="1200"/>
              <a:t>A </a:t>
            </a:r>
            <a:r>
              <a:rPr lang="en-US" sz="1200" b="1"/>
              <a:t>Block </a:t>
            </a:r>
            <a:r>
              <a:rPr lang="en-US" sz="1200"/>
              <a:t>is a set of </a:t>
            </a:r>
            <a:r>
              <a:rPr lang="en-US" sz="1200" b="1"/>
              <a:t>statements enclosed </a:t>
            </a:r>
            <a:r>
              <a:rPr lang="en-US" sz="1200"/>
              <a:t>within left and right braces i.e. ‘</a:t>
            </a:r>
            <a:r>
              <a:rPr lang="en-US" sz="1200" b="1"/>
              <a:t>{</a:t>
            </a:r>
            <a:r>
              <a:rPr lang="en-US" sz="1200"/>
              <a:t>‘ and ‘</a:t>
            </a:r>
            <a:r>
              <a:rPr lang="en-US" sz="1200" b="1"/>
              <a:t>}</a:t>
            </a:r>
            <a:r>
              <a:rPr lang="en-US" sz="1200"/>
              <a:t>’ respectively.</a:t>
            </a:r>
          </a:p>
          <a:p>
            <a:pPr marL="285750" indent="-285750"/>
            <a:r>
              <a:rPr lang="en-US" sz="1200"/>
              <a:t>This variable/function has a </a:t>
            </a:r>
            <a:r>
              <a:rPr lang="en-US" sz="1200" b="1"/>
              <a:t>File Scope</a:t>
            </a:r>
            <a:r>
              <a:rPr lang="en-US" sz="1200"/>
              <a:t>, i.e., we can access the anywhere in the same C file but we cannot access outside that C file. </a:t>
            </a:r>
          </a:p>
          <a:p>
            <a:pPr marL="0" indent="0">
              <a:buNone/>
            </a:pPr>
            <a:endParaRPr lang="en-US" sz="1200"/>
          </a:p>
          <a:p>
            <a:pPr marL="285750" indent="-285750"/>
            <a:endParaRPr lang="en-US" sz="1200"/>
          </a:p>
          <a:p>
            <a:pPr marL="139700" indent="0">
              <a:buNone/>
            </a:pPr>
            <a:endParaRPr lang="en-US" sz="1200"/>
          </a:p>
        </p:txBody>
      </p:sp>
      <p:sp>
        <p:nvSpPr>
          <p:cNvPr id="5" name="Title 1">
            <a:extLst>
              <a:ext uri="{FF2B5EF4-FFF2-40B4-BE49-F238E27FC236}">
                <a16:creationId xmlns:a16="http://schemas.microsoft.com/office/drawing/2014/main" id="{2FEDD866-8E58-B942-930E-C351F207C26A}"/>
              </a:ext>
            </a:extLst>
          </p:cNvPr>
          <p:cNvSpPr>
            <a:spLocks noGrp="1"/>
          </p:cNvSpPr>
          <p:nvPr>
            <p:ph type="title"/>
          </p:nvPr>
        </p:nvSpPr>
        <p:spPr>
          <a:xfrm>
            <a:off x="89499" y="155231"/>
            <a:ext cx="7886700" cy="455050"/>
          </a:xfrm>
        </p:spPr>
        <p:txBody>
          <a:bodyPr/>
          <a:lstStyle/>
          <a:p>
            <a:r>
              <a:rPr lang="en-US" sz="2400" b="1" u="none"/>
              <a:t>Binding of Variables &amp; Functions </a:t>
            </a:r>
            <a:r>
              <a:rPr lang="en-US" sz="1800" b="1" u="none"/>
              <a:t>contd...</a:t>
            </a:r>
            <a:endParaRPr lang="en-US" sz="1800" b="1"/>
          </a:p>
        </p:txBody>
      </p:sp>
      <p:graphicFrame>
        <p:nvGraphicFramePr>
          <p:cNvPr id="6" name="Table 6">
            <a:extLst>
              <a:ext uri="{FF2B5EF4-FFF2-40B4-BE49-F238E27FC236}">
                <a16:creationId xmlns:a16="http://schemas.microsoft.com/office/drawing/2014/main" id="{84A2410F-AF25-6CAF-E105-3F2E3F223A68}"/>
              </a:ext>
            </a:extLst>
          </p:cNvPr>
          <p:cNvGraphicFramePr>
            <a:graphicFrameLocks noGrp="1"/>
          </p:cNvGraphicFramePr>
          <p:nvPr>
            <p:extLst>
              <p:ext uri="{D42A27DB-BD31-4B8C-83A1-F6EECF244321}">
                <p14:modId xmlns:p14="http://schemas.microsoft.com/office/powerpoint/2010/main" val="892050203"/>
              </p:ext>
            </p:extLst>
          </p:nvPr>
        </p:nvGraphicFramePr>
        <p:xfrm>
          <a:off x="700548" y="2258346"/>
          <a:ext cx="7830752" cy="1668410"/>
        </p:xfrm>
        <a:graphic>
          <a:graphicData uri="http://schemas.openxmlformats.org/drawingml/2006/table">
            <a:tbl>
              <a:tblPr firstRow="1" bandRow="1">
                <a:tableStyleId>{073A0DAA-6AF3-43AB-8588-CEC1D06C72B9}</a:tableStyleId>
              </a:tblPr>
              <a:tblGrid>
                <a:gridCol w="1714500">
                  <a:extLst>
                    <a:ext uri="{9D8B030D-6E8A-4147-A177-3AD203B41FA5}">
                      <a16:colId xmlns:a16="http://schemas.microsoft.com/office/drawing/2014/main" val="3056448942"/>
                    </a:ext>
                  </a:extLst>
                </a:gridCol>
                <a:gridCol w="6116252">
                  <a:extLst>
                    <a:ext uri="{9D8B030D-6E8A-4147-A177-3AD203B41FA5}">
                      <a16:colId xmlns:a16="http://schemas.microsoft.com/office/drawing/2014/main" val="1754534729"/>
                    </a:ext>
                  </a:extLst>
                </a:gridCol>
              </a:tblGrid>
              <a:tr h="248879">
                <a:tc>
                  <a:txBody>
                    <a:bodyPr/>
                    <a:lstStyle/>
                    <a:p>
                      <a:pPr lvl="0" algn="l">
                        <a:buNone/>
                      </a:pPr>
                      <a:r>
                        <a:rPr lang="en-US" sz="1000" u="none" strike="noStrike" noProof="0"/>
                        <a:t>Scope</a:t>
                      </a:r>
                      <a:endParaRPr lang="en-US" sz="1000"/>
                    </a:p>
                  </a:txBody>
                  <a:tcPr anchor="ctr"/>
                </a:tc>
                <a:tc>
                  <a:txBody>
                    <a:bodyPr/>
                    <a:lstStyle/>
                    <a:p>
                      <a:pPr lvl="0" algn="l">
                        <a:buNone/>
                      </a:pPr>
                      <a:r>
                        <a:rPr lang="en-US" sz="1000" u="none" strike="noStrike" noProof="0"/>
                        <a:t>Place</a:t>
                      </a:r>
                      <a:endParaRPr lang="en-US" sz="1000"/>
                    </a:p>
                  </a:txBody>
                  <a:tcPr anchor="ctr"/>
                </a:tc>
                <a:extLst>
                  <a:ext uri="{0D108BD9-81ED-4DB2-BD59-A6C34878D82A}">
                    <a16:rowId xmlns:a16="http://schemas.microsoft.com/office/drawing/2014/main" val="2187701090"/>
                  </a:ext>
                </a:extLst>
              </a:tr>
              <a:tr h="304185">
                <a:tc>
                  <a:txBody>
                    <a:bodyPr/>
                    <a:lstStyle/>
                    <a:p>
                      <a:pPr lvl="0" algn="l">
                        <a:buNone/>
                      </a:pPr>
                      <a:r>
                        <a:rPr lang="en-US" sz="1000" u="none" strike="noStrike" noProof="0"/>
                        <a:t>Local Variable</a:t>
                      </a:r>
                      <a:endParaRPr lang="en-US" sz="1000"/>
                    </a:p>
                  </a:txBody>
                  <a:tcPr anchor="ctr"/>
                </a:tc>
                <a:tc>
                  <a:txBody>
                    <a:bodyPr/>
                    <a:lstStyle/>
                    <a:p>
                      <a:pPr algn="l"/>
                      <a:r>
                        <a:rPr lang="en-US" sz="1000"/>
                        <a:t>Inside a function or block.</a:t>
                      </a:r>
                    </a:p>
                  </a:txBody>
                  <a:tcPr anchor="ctr"/>
                </a:tc>
                <a:extLst>
                  <a:ext uri="{0D108BD9-81ED-4DB2-BD59-A6C34878D82A}">
                    <a16:rowId xmlns:a16="http://schemas.microsoft.com/office/drawing/2014/main" val="3550649563"/>
                  </a:ext>
                </a:extLst>
              </a:tr>
              <a:tr h="248879">
                <a:tc>
                  <a:txBody>
                    <a:bodyPr/>
                    <a:lstStyle/>
                    <a:p>
                      <a:pPr algn="l"/>
                      <a:r>
                        <a:rPr lang="en-US" sz="1000"/>
                        <a:t>Global Variable </a:t>
                      </a:r>
                    </a:p>
                  </a:txBody>
                  <a:tcPr anchor="ctr"/>
                </a:tc>
                <a:tc>
                  <a:txBody>
                    <a:bodyPr/>
                    <a:lstStyle/>
                    <a:p>
                      <a:pPr lvl="0" algn="l">
                        <a:buNone/>
                      </a:pPr>
                      <a:r>
                        <a:rPr lang="en-US" sz="1000" u="none" strike="noStrike" noProof="0"/>
                        <a:t>Outside of all function(can be accessed from anywhere) in the program</a:t>
                      </a:r>
                      <a:endParaRPr lang="en-US" sz="1000"/>
                    </a:p>
                  </a:txBody>
                  <a:tcPr anchor="ctr"/>
                </a:tc>
                <a:extLst>
                  <a:ext uri="{0D108BD9-81ED-4DB2-BD59-A6C34878D82A}">
                    <a16:rowId xmlns:a16="http://schemas.microsoft.com/office/drawing/2014/main" val="455538266"/>
                  </a:ext>
                </a:extLst>
              </a:tr>
              <a:tr h="313403">
                <a:tc>
                  <a:txBody>
                    <a:bodyPr/>
                    <a:lstStyle/>
                    <a:p>
                      <a:pPr lvl="0" algn="l">
                        <a:buNone/>
                      </a:pPr>
                      <a:r>
                        <a:rPr lang="en-US" sz="1000" u="none" strike="noStrike" noProof="0"/>
                        <a:t>Formal Parameters</a:t>
                      </a:r>
                      <a:endParaRPr lang="en-US" sz="1000"/>
                    </a:p>
                  </a:txBody>
                  <a:tcPr anchor="ctr"/>
                </a:tc>
                <a:tc>
                  <a:txBody>
                    <a:bodyPr/>
                    <a:lstStyle/>
                    <a:p>
                      <a:pPr lvl="0" algn="l">
                        <a:buNone/>
                      </a:pPr>
                      <a:r>
                        <a:rPr lang="en-US" sz="1000" u="none" strike="noStrike" noProof="0"/>
                        <a:t>In the function parameters. Formal parameters are the parameter that are written in the function definition.</a:t>
                      </a:r>
                      <a:endParaRPr lang="en-US" sz="1000"/>
                    </a:p>
                  </a:txBody>
                  <a:tcPr anchor="ctr"/>
                </a:tc>
                <a:extLst>
                  <a:ext uri="{0D108BD9-81ED-4DB2-BD59-A6C34878D82A}">
                    <a16:rowId xmlns:a16="http://schemas.microsoft.com/office/drawing/2014/main" val="1120756715"/>
                  </a:ext>
                </a:extLst>
              </a:tr>
              <a:tr h="248879">
                <a:tc>
                  <a:txBody>
                    <a:bodyPr/>
                    <a:lstStyle/>
                    <a:p>
                      <a:pPr lvl="0" algn="l">
                        <a:buNone/>
                      </a:pPr>
                      <a:r>
                        <a:rPr lang="en-US" sz="1000" u="none" strike="noStrike" noProof="0"/>
                        <a:t>Static </a:t>
                      </a:r>
                    </a:p>
                  </a:txBody>
                  <a:tcPr anchor="ctr"/>
                </a:tc>
                <a:tc>
                  <a:txBody>
                    <a:bodyPr/>
                    <a:lstStyle/>
                    <a:p>
                      <a:pPr lvl="0" algn="l">
                        <a:buNone/>
                      </a:pPr>
                      <a:r>
                        <a:rPr lang="en-US" sz="1000" u="none" strike="noStrike" noProof="0"/>
                        <a:t>Inside a block or function.</a:t>
                      </a:r>
                    </a:p>
                  </a:txBody>
                  <a:tcPr anchor="ctr"/>
                </a:tc>
                <a:extLst>
                  <a:ext uri="{0D108BD9-81ED-4DB2-BD59-A6C34878D82A}">
                    <a16:rowId xmlns:a16="http://schemas.microsoft.com/office/drawing/2014/main" val="3152444089"/>
                  </a:ext>
                </a:extLst>
              </a:tr>
              <a:tr h="304185">
                <a:tc>
                  <a:txBody>
                    <a:bodyPr/>
                    <a:lstStyle/>
                    <a:p>
                      <a:pPr lvl="0" algn="l">
                        <a:buNone/>
                      </a:pPr>
                      <a:r>
                        <a:rPr lang="en-US" sz="1000" u="none" strike="noStrike" noProof="0"/>
                        <a:t>Static Global</a:t>
                      </a:r>
                    </a:p>
                  </a:txBody>
                  <a:tcPr anchor="ctr"/>
                </a:tc>
                <a:tc>
                  <a:txBody>
                    <a:bodyPr/>
                    <a:lstStyle/>
                    <a:p>
                      <a:pPr lvl="0" algn="l">
                        <a:buNone/>
                      </a:pPr>
                      <a:r>
                        <a:rPr lang="en-US" sz="1000" u="none" strike="noStrike" noProof="0"/>
                        <a:t>In all the functions in the C file. But not outside that C file</a:t>
                      </a:r>
                    </a:p>
                  </a:txBody>
                  <a:tcPr anchor="ctr"/>
                </a:tc>
                <a:extLst>
                  <a:ext uri="{0D108BD9-81ED-4DB2-BD59-A6C34878D82A}">
                    <a16:rowId xmlns:a16="http://schemas.microsoft.com/office/drawing/2014/main" val="746504280"/>
                  </a:ext>
                </a:extLst>
              </a:tr>
            </a:tbl>
          </a:graphicData>
        </a:graphic>
      </p:graphicFrame>
    </p:spTree>
    <p:extLst>
      <p:ext uri="{BB962C8B-B14F-4D97-AF65-F5344CB8AC3E}">
        <p14:creationId xmlns:p14="http://schemas.microsoft.com/office/powerpoint/2010/main" val="1392108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9493086-E87E-56C5-29B7-1B9FBDC9BA68}"/>
              </a:ext>
            </a:extLst>
          </p:cNvPr>
          <p:cNvSpPr>
            <a:spLocks noGrp="1"/>
          </p:cNvSpPr>
          <p:nvPr>
            <p:ph type="body" idx="1"/>
          </p:nvPr>
        </p:nvSpPr>
        <p:spPr>
          <a:xfrm>
            <a:off x="176981" y="723979"/>
            <a:ext cx="8826907" cy="4185173"/>
          </a:xfrm>
        </p:spPr>
        <p:txBody>
          <a:bodyPr/>
          <a:lstStyle/>
          <a:p>
            <a:pPr marL="139700" indent="0">
              <a:buNone/>
            </a:pPr>
            <a:r>
              <a:rPr lang="en-US" sz="1600" b="1" dirty="0"/>
              <a:t>Binding Time: </a:t>
            </a:r>
          </a:p>
          <a:p>
            <a:r>
              <a:rPr lang="en-US" sz="1200" dirty="0"/>
              <a:t>At what time a value is assigned an attribute.</a:t>
            </a:r>
            <a:endParaRPr lang="en-US" sz="1200" b="1" dirty="0"/>
          </a:p>
          <a:p>
            <a:r>
              <a:rPr lang="en-US" sz="1200" dirty="0"/>
              <a:t>There are two types of binding: </a:t>
            </a:r>
            <a:r>
              <a:rPr lang="en-US" sz="1200" b="1" dirty="0"/>
              <a:t>Static Binding</a:t>
            </a:r>
            <a:r>
              <a:rPr lang="en-US" sz="1200" dirty="0"/>
              <a:t> &amp; </a:t>
            </a:r>
            <a:r>
              <a:rPr lang="en-US" sz="1200" b="1" dirty="0"/>
              <a:t>Dynamic Binding</a:t>
            </a:r>
            <a:r>
              <a:rPr lang="en-US" sz="1200" dirty="0"/>
              <a:t>.</a:t>
            </a:r>
          </a:p>
          <a:p>
            <a:pPr marL="139700" indent="0">
              <a:buNone/>
            </a:pPr>
            <a:r>
              <a:rPr lang="en-US" sz="1200" b="1" dirty="0"/>
              <a:t>Static / Early Binding</a:t>
            </a:r>
            <a:r>
              <a:rPr lang="en-US" sz="1200" dirty="0"/>
              <a:t>: </a:t>
            </a:r>
          </a:p>
          <a:p>
            <a:pPr lvl="1" indent="-171450"/>
            <a:r>
              <a:rPr lang="en-US" sz="1200" dirty="0"/>
              <a:t>A binding is static if it first occurs before run time and remains unchanged throughout program execution.</a:t>
            </a:r>
          </a:p>
          <a:p>
            <a:pPr lvl="1" indent="-171450"/>
            <a:r>
              <a:rPr lang="en-US" sz="1200" dirty="0"/>
              <a:t>Static binding occurs at Compile time.</a:t>
            </a:r>
            <a:endParaRPr lang="en-US" dirty="0"/>
          </a:p>
          <a:p>
            <a:pPr lvl="1" indent="-171450"/>
            <a:r>
              <a:rPr lang="en-US" sz="1200" dirty="0"/>
              <a:t>All the final, static, and private methods are bound at run time.</a:t>
            </a:r>
          </a:p>
          <a:p>
            <a:pPr lvl="1" indent="-171450"/>
            <a:r>
              <a:rPr lang="en-US" sz="1200" dirty="0"/>
              <a:t>Program execution is faster</a:t>
            </a:r>
            <a:endParaRPr lang="en-US" dirty="0"/>
          </a:p>
          <a:p>
            <a:pPr marL="596900" lvl="1" indent="0">
              <a:buNone/>
            </a:pPr>
            <a:r>
              <a:rPr lang="en-US" sz="1200" b="1" dirty="0"/>
              <a:t>In C, there is only static binding.</a:t>
            </a:r>
            <a:endParaRPr lang="en-US" b="1" dirty="0"/>
          </a:p>
          <a:p>
            <a:pPr marL="139700" indent="0">
              <a:buNone/>
            </a:pPr>
            <a:endParaRPr lang="en-US" sz="1200" b="1" dirty="0"/>
          </a:p>
          <a:p>
            <a:pPr lvl="1" indent="-171450"/>
            <a:endParaRPr lang="en-US" sz="1200" dirty="0"/>
          </a:p>
          <a:p>
            <a:pPr marL="1054100" lvl="2" indent="0">
              <a:buNone/>
            </a:pPr>
            <a:endParaRPr lang="en-US" sz="1200"/>
          </a:p>
        </p:txBody>
      </p:sp>
      <p:sp>
        <p:nvSpPr>
          <p:cNvPr id="9" name="Title 1">
            <a:extLst>
              <a:ext uri="{FF2B5EF4-FFF2-40B4-BE49-F238E27FC236}">
                <a16:creationId xmlns:a16="http://schemas.microsoft.com/office/drawing/2014/main" id="{2D7AA670-D5DC-A0E2-0CCE-5580B3D4D250}"/>
              </a:ext>
            </a:extLst>
          </p:cNvPr>
          <p:cNvSpPr txBox="1">
            <a:spLocks/>
          </p:cNvSpPr>
          <p:nvPr/>
        </p:nvSpPr>
        <p:spPr>
          <a:xfrm>
            <a:off x="89499" y="155231"/>
            <a:ext cx="7886700" cy="45505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400"/>
              <a:buFont typeface="Helvetica Neue"/>
              <a:buNone/>
              <a:defRPr sz="3200" b="0" i="0" u="sng" strike="noStrike" cap="none">
                <a:solidFill>
                  <a:srgbClr val="000000"/>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9pPr>
          </a:lstStyle>
          <a:p>
            <a:r>
              <a:rPr lang="en-US" sz="2400" b="1" u="none"/>
              <a:t>Binding of Variables &amp; Functions </a:t>
            </a:r>
            <a:r>
              <a:rPr lang="en-US" sz="1800" b="1" u="none"/>
              <a:t>contd...</a:t>
            </a:r>
            <a:endParaRPr lang="en-US" sz="1800" b="1"/>
          </a:p>
        </p:txBody>
      </p:sp>
    </p:spTree>
    <p:extLst>
      <p:ext uri="{BB962C8B-B14F-4D97-AF65-F5344CB8AC3E}">
        <p14:creationId xmlns:p14="http://schemas.microsoft.com/office/powerpoint/2010/main" val="290452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88802B-B669-BA9C-93FA-ED5C64CA63FD}"/>
              </a:ext>
            </a:extLst>
          </p:cNvPr>
          <p:cNvSpPr>
            <a:spLocks noGrp="1"/>
          </p:cNvSpPr>
          <p:nvPr>
            <p:ph type="body" idx="1"/>
          </p:nvPr>
        </p:nvSpPr>
        <p:spPr>
          <a:xfrm>
            <a:off x="117152" y="560493"/>
            <a:ext cx="4339433" cy="4441530"/>
          </a:xfrm>
        </p:spPr>
        <p:txBody>
          <a:bodyPr/>
          <a:lstStyle/>
          <a:p>
            <a:pPr marL="139700" indent="0">
              <a:buNone/>
            </a:pPr>
            <a:r>
              <a:rPr lang="en-US" sz="1200" dirty="0">
                <a:latin typeface="Arial"/>
              </a:rPr>
              <a:t>Example Program: </a:t>
            </a:r>
            <a:r>
              <a:rPr lang="en-US" sz="1200" b="1" dirty="0">
                <a:latin typeface="Arial"/>
              </a:rPr>
              <a:t>Static Binding</a:t>
            </a:r>
          </a:p>
          <a:p>
            <a:pPr marL="311150" indent="-171450"/>
            <a:r>
              <a:rPr lang="en-US" sz="1200" dirty="0">
                <a:latin typeface="Arial"/>
              </a:rPr>
              <a:t>Directory</a:t>
            </a:r>
            <a:r>
              <a:rPr lang="en-US" sz="1200" b="1" dirty="0">
                <a:latin typeface="Arial"/>
              </a:rPr>
              <a:t> "Module3_SystemProgramming_Using_C/Chapter5_Referencing_data_and_functions/</a:t>
            </a:r>
            <a:r>
              <a:rPr lang="en-US" sz="1200" b="1" dirty="0" err="1">
                <a:latin typeface="Arial"/>
              </a:rPr>
              <a:t>StaticBindingDemo</a:t>
            </a:r>
            <a:r>
              <a:rPr lang="en-US" sz="1200" b="1" dirty="0">
                <a:latin typeface="Arial"/>
              </a:rPr>
              <a:t> " </a:t>
            </a:r>
            <a:r>
              <a:rPr lang="en-US" sz="1200" dirty="0">
                <a:latin typeface="Arial"/>
              </a:rPr>
              <a:t>contains source code to demonstrate Static binding  with different scope of variables and functions.</a:t>
            </a:r>
          </a:p>
          <a:p>
            <a:pPr marL="311150" indent="-171450"/>
            <a:r>
              <a:rPr lang="en-US" sz="1200" dirty="0">
                <a:latin typeface="Arial"/>
                <a:cs typeface="Arial"/>
              </a:rPr>
              <a:t>Compile the code :  </a:t>
            </a:r>
            <a:r>
              <a:rPr lang="en-US" sz="1200" b="1" dirty="0" err="1">
                <a:latin typeface="Arial"/>
                <a:cs typeface="Arial"/>
              </a:rPr>
              <a:t>gcc</a:t>
            </a:r>
            <a:r>
              <a:rPr lang="en-US" sz="1200" b="1" dirty="0">
                <a:latin typeface="Arial"/>
                <a:cs typeface="Arial"/>
              </a:rPr>
              <a:t> </a:t>
            </a:r>
            <a:r>
              <a:rPr lang="en-US" sz="1200" b="1" dirty="0" err="1">
                <a:latin typeface="Arial"/>
                <a:cs typeface="Arial"/>
              </a:rPr>
              <a:t>main.c</a:t>
            </a:r>
            <a:r>
              <a:rPr lang="en-US" sz="1200" b="1" dirty="0">
                <a:latin typeface="Arial"/>
                <a:cs typeface="Arial"/>
              </a:rPr>
              <a:t> file1.c -o main</a:t>
            </a:r>
            <a:endParaRPr lang="en-US" sz="1200" b="1" dirty="0">
              <a:latin typeface="Arial"/>
            </a:endParaRPr>
          </a:p>
          <a:p>
            <a:pPr marL="311150" indent="-171450"/>
            <a:r>
              <a:rPr lang="en-US" sz="1200" dirty="0">
                <a:latin typeface="Arial"/>
              </a:rPr>
              <a:t>We have one global variable in </a:t>
            </a:r>
            <a:r>
              <a:rPr lang="en-US" sz="1200" dirty="0" err="1">
                <a:latin typeface="Arial"/>
              </a:rPr>
              <a:t>main.c</a:t>
            </a:r>
            <a:r>
              <a:rPr lang="en-US" sz="1200" dirty="0">
                <a:latin typeface="Arial"/>
              </a:rPr>
              <a:t> : </a:t>
            </a:r>
            <a:endParaRPr lang="en-US">
              <a:latin typeface="Arial"/>
            </a:endParaRPr>
          </a:p>
          <a:p>
            <a:pPr marL="450850" lvl="1" indent="0">
              <a:buNone/>
            </a:pPr>
            <a:r>
              <a:rPr lang="en-US" sz="1200" b="1" dirty="0">
                <a:latin typeface="Arial"/>
              </a:rPr>
              <a:t>int global = 5;</a:t>
            </a:r>
            <a:endParaRPr lang="en-US" b="1">
              <a:latin typeface="Arial"/>
            </a:endParaRPr>
          </a:p>
          <a:p>
            <a:pPr marL="311150" indent="-171450"/>
            <a:r>
              <a:rPr lang="en-US" sz="1200" dirty="0">
                <a:latin typeface="Arial"/>
              </a:rPr>
              <a:t>fille1.c &amp; file1.h have  </a:t>
            </a:r>
            <a:r>
              <a:rPr lang="en-US" sz="1200" b="1" dirty="0" err="1">
                <a:latin typeface="Arial"/>
              </a:rPr>
              <a:t>ModifyTheVariable</a:t>
            </a:r>
            <a:r>
              <a:rPr lang="en-US" sz="1200" dirty="0">
                <a:latin typeface="Arial"/>
              </a:rPr>
              <a:t> function to modify a value and is declared into file1.h file </a:t>
            </a:r>
            <a:endParaRPr lang="en-US">
              <a:latin typeface="Arial"/>
            </a:endParaRPr>
          </a:p>
          <a:p>
            <a:pPr marL="311150" indent="-171450"/>
            <a:r>
              <a:rPr lang="en-US" sz="1200" dirty="0">
                <a:latin typeface="Arial"/>
              </a:rPr>
              <a:t>In </a:t>
            </a:r>
            <a:r>
              <a:rPr lang="en-US" sz="1200" dirty="0" err="1">
                <a:latin typeface="Arial"/>
              </a:rPr>
              <a:t>main.c</a:t>
            </a:r>
            <a:r>
              <a:rPr lang="en-US" sz="1200" dirty="0">
                <a:latin typeface="Arial"/>
              </a:rPr>
              <a:t> &amp; file1.c we have static variable &amp; function  with same name . As they are in different file scope it is allowed to have same names to the identifiers. </a:t>
            </a:r>
          </a:p>
          <a:p>
            <a:pPr lvl="1">
              <a:buNone/>
            </a:pPr>
            <a:r>
              <a:rPr lang="en-US" sz="1200" b="1" dirty="0" err="1">
                <a:latin typeface="Arial"/>
              </a:rPr>
              <a:t>StaticVariable</a:t>
            </a:r>
            <a:r>
              <a:rPr lang="en-US" sz="1200" b="1" dirty="0">
                <a:latin typeface="Arial"/>
              </a:rPr>
              <a:t> </a:t>
            </a:r>
            <a:endParaRPr lang="en-US" b="1">
              <a:latin typeface="Arial"/>
            </a:endParaRPr>
          </a:p>
          <a:p>
            <a:pPr lvl="1">
              <a:buNone/>
            </a:pPr>
            <a:r>
              <a:rPr lang="en-US" sz="1200" b="1" dirty="0" err="1">
                <a:latin typeface="Arial"/>
              </a:rPr>
              <a:t>AlterTheValueWithStatic</a:t>
            </a:r>
            <a:endParaRPr lang="en-US" b="1" dirty="0">
              <a:latin typeface="Arial"/>
            </a:endParaRPr>
          </a:p>
          <a:p>
            <a:pPr marL="311150" indent="-171450"/>
            <a:r>
              <a:rPr lang="en-US" sz="1200" dirty="0">
                <a:latin typeface="Arial"/>
              </a:rPr>
              <a:t>In </a:t>
            </a:r>
            <a:r>
              <a:rPr lang="en-US" sz="1200" b="1" dirty="0">
                <a:latin typeface="Arial"/>
              </a:rPr>
              <a:t>main()</a:t>
            </a:r>
            <a:r>
              <a:rPr lang="en-US" sz="1200" dirty="0">
                <a:latin typeface="Arial"/>
              </a:rPr>
              <a:t> we have one code </a:t>
            </a:r>
            <a:r>
              <a:rPr lang="en-US" sz="1200" b="1" dirty="0">
                <a:latin typeface="Arial"/>
              </a:rPr>
              <a:t>Block A:</a:t>
            </a:r>
          </a:p>
          <a:p>
            <a:pPr marL="768350" lvl="1" indent="-171450"/>
            <a:r>
              <a:rPr lang="en-US" sz="1200" dirty="0">
                <a:latin typeface="Arial"/>
              </a:rPr>
              <a:t>Inside Block A we have declared one more int  variable :    </a:t>
            </a:r>
            <a:r>
              <a:rPr lang="en-US" sz="1200" b="1" dirty="0">
                <a:latin typeface="Arial"/>
              </a:rPr>
              <a:t>int global = 100;</a:t>
            </a:r>
          </a:p>
          <a:p>
            <a:pPr marL="768350" lvl="1" indent="-171450"/>
            <a:r>
              <a:rPr lang="en-US" sz="1200" dirty="0">
                <a:latin typeface="Arial"/>
              </a:rPr>
              <a:t>From output the variable changes are valid only inside the Block A </a:t>
            </a:r>
            <a:r>
              <a:rPr lang="en-US" sz="1200" b="1" dirty="0">
                <a:latin typeface="Arial"/>
              </a:rPr>
              <a:t> </a:t>
            </a:r>
          </a:p>
          <a:p>
            <a:pPr marL="139700" indent="0">
              <a:buNone/>
            </a:pPr>
            <a:endParaRPr lang="en-US" sz="1200" dirty="0">
              <a:latin typeface="Arial"/>
            </a:endParaRPr>
          </a:p>
          <a:p>
            <a:pPr marL="139700" indent="0">
              <a:buNone/>
            </a:pPr>
            <a:endParaRPr lang="en-US" sz="1200" dirty="0">
              <a:latin typeface="Arial"/>
            </a:endParaRPr>
          </a:p>
          <a:p>
            <a:pPr marL="139700" indent="0">
              <a:buNone/>
            </a:pPr>
            <a:r>
              <a:rPr lang="en-US" sz="1200" dirty="0">
                <a:latin typeface="Arial"/>
              </a:rPr>
              <a:t> </a:t>
            </a:r>
            <a:r>
              <a:rPr lang="en-US" sz="1200" b="1" dirty="0">
                <a:latin typeface="Arial"/>
              </a:rPr>
              <a:t> </a:t>
            </a:r>
            <a:endParaRPr lang="en-US">
              <a:latin typeface="Arial"/>
            </a:endParaRPr>
          </a:p>
        </p:txBody>
      </p:sp>
      <p:sp>
        <p:nvSpPr>
          <p:cNvPr id="5" name="Title 1">
            <a:extLst>
              <a:ext uri="{FF2B5EF4-FFF2-40B4-BE49-F238E27FC236}">
                <a16:creationId xmlns:a16="http://schemas.microsoft.com/office/drawing/2014/main" id="{5B9C6658-6218-2522-1193-70D0F8ED6E0D}"/>
              </a:ext>
            </a:extLst>
          </p:cNvPr>
          <p:cNvSpPr txBox="1">
            <a:spLocks/>
          </p:cNvSpPr>
          <p:nvPr/>
        </p:nvSpPr>
        <p:spPr>
          <a:xfrm>
            <a:off x="89499" y="109142"/>
            <a:ext cx="7886700" cy="45505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400"/>
              <a:buFont typeface="Helvetica Neue"/>
              <a:buNone/>
              <a:defRPr sz="3200" b="0" i="0" u="sng" strike="noStrike" cap="none">
                <a:solidFill>
                  <a:srgbClr val="000000"/>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9pPr>
          </a:lstStyle>
          <a:p>
            <a:r>
              <a:rPr lang="en-US" sz="2400" b="1" u="none"/>
              <a:t>Binding of Variables &amp; Functions </a:t>
            </a:r>
            <a:r>
              <a:rPr lang="en-US" sz="1800" b="1" u="none"/>
              <a:t>contd...</a:t>
            </a:r>
            <a:endParaRPr lang="en-US" sz="1800" b="1"/>
          </a:p>
        </p:txBody>
      </p:sp>
      <p:pic>
        <p:nvPicPr>
          <p:cNvPr id="2" name="Picture 3">
            <a:extLst>
              <a:ext uri="{FF2B5EF4-FFF2-40B4-BE49-F238E27FC236}">
                <a16:creationId xmlns:a16="http://schemas.microsoft.com/office/drawing/2014/main" id="{A0E7137D-8E82-2480-6AE3-9B8D0C07C780}"/>
              </a:ext>
            </a:extLst>
          </p:cNvPr>
          <p:cNvPicPr>
            <a:picLocks noChangeAspect="1"/>
          </p:cNvPicPr>
          <p:nvPr/>
        </p:nvPicPr>
        <p:blipFill>
          <a:blip r:embed="rId2"/>
          <a:stretch>
            <a:fillRect/>
          </a:stretch>
        </p:blipFill>
        <p:spPr>
          <a:xfrm>
            <a:off x="4696977" y="797080"/>
            <a:ext cx="4152124" cy="2863920"/>
          </a:xfrm>
          <a:prstGeom prst="rect">
            <a:avLst/>
          </a:prstGeom>
        </p:spPr>
      </p:pic>
      <p:sp>
        <p:nvSpPr>
          <p:cNvPr id="7" name="TextBox 6">
            <a:extLst>
              <a:ext uri="{FF2B5EF4-FFF2-40B4-BE49-F238E27FC236}">
                <a16:creationId xmlns:a16="http://schemas.microsoft.com/office/drawing/2014/main" id="{CFBED1D4-0C6C-1D3C-4692-E8F9CA21D0F6}"/>
              </a:ext>
            </a:extLst>
          </p:cNvPr>
          <p:cNvSpPr txBox="1"/>
          <p:nvPr/>
        </p:nvSpPr>
        <p:spPr>
          <a:xfrm>
            <a:off x="4396862" y="4009718"/>
            <a:ext cx="474713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The Output shown above is formatted as follows:</a:t>
            </a:r>
          </a:p>
          <a:p>
            <a:r>
              <a:rPr lang="en-US" sz="1200" b="1" dirty="0"/>
              <a:t>[&lt;filename&gt;:&lt;Line Number&gt;][Function Name]&lt;Print Message&gt;</a:t>
            </a:r>
          </a:p>
        </p:txBody>
      </p:sp>
    </p:spTree>
    <p:extLst>
      <p:ext uri="{BB962C8B-B14F-4D97-AF65-F5344CB8AC3E}">
        <p14:creationId xmlns:p14="http://schemas.microsoft.com/office/powerpoint/2010/main" val="1203736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9493086-E87E-56C5-29B7-1B9FBDC9BA68}"/>
              </a:ext>
            </a:extLst>
          </p:cNvPr>
          <p:cNvSpPr>
            <a:spLocks noGrp="1"/>
          </p:cNvSpPr>
          <p:nvPr>
            <p:ph type="body" idx="1"/>
          </p:nvPr>
        </p:nvSpPr>
        <p:spPr>
          <a:xfrm>
            <a:off x="176981" y="723979"/>
            <a:ext cx="8826907" cy="4185173"/>
          </a:xfrm>
        </p:spPr>
        <p:txBody>
          <a:bodyPr/>
          <a:lstStyle/>
          <a:p>
            <a:pPr marL="139700" indent="0">
              <a:buNone/>
            </a:pPr>
            <a:r>
              <a:rPr lang="en-US" sz="1200" b="1" dirty="0"/>
              <a:t>Dynamic / Late binding:</a:t>
            </a:r>
            <a:endParaRPr lang="en-US" dirty="0"/>
          </a:p>
          <a:p>
            <a:pPr indent="0"/>
            <a:r>
              <a:rPr lang="en-US" sz="1200" dirty="0"/>
              <a:t> A binding is dynamic if it first occurs during execution or can change during execution of the program.</a:t>
            </a:r>
            <a:endParaRPr lang="en-US" dirty="0"/>
          </a:p>
          <a:p>
            <a:pPr indent="0"/>
            <a:r>
              <a:rPr lang="en-US" sz="1200" dirty="0"/>
              <a:t> Dynamic binding occurs at Run time.</a:t>
            </a:r>
            <a:endParaRPr lang="en-US" dirty="0"/>
          </a:p>
          <a:p>
            <a:pPr indent="0"/>
            <a:r>
              <a:rPr lang="en-US" sz="1200" dirty="0"/>
              <a:t> The compiler doesn’t decide the method to be called. </a:t>
            </a:r>
            <a:endParaRPr lang="en-US" dirty="0"/>
          </a:p>
          <a:p>
            <a:pPr indent="0"/>
            <a:r>
              <a:rPr lang="en-US" sz="1200" dirty="0"/>
              <a:t>  Based on the type of object, the respective function will be called.</a:t>
            </a:r>
            <a:endParaRPr lang="en-US" dirty="0"/>
          </a:p>
          <a:p>
            <a:pPr indent="0"/>
            <a:r>
              <a:rPr lang="en-US" sz="1200" dirty="0"/>
              <a:t> Dynamic binding helps us to handle different objects using a single function name. It also reduces the complexity and helps the developer to debug the code and errors.</a:t>
            </a:r>
            <a:endParaRPr lang="en-US"/>
          </a:p>
          <a:p>
            <a:pPr indent="0"/>
            <a:r>
              <a:rPr lang="en-US" sz="1200" dirty="0"/>
              <a:t> In simple words, dynamic binding is just delaying the choice or selection of which function to run until its runtime.</a:t>
            </a:r>
          </a:p>
          <a:p>
            <a:pPr indent="0"/>
            <a:r>
              <a:rPr lang="en-US" sz="1200" dirty="0"/>
              <a:t> Program execution is slower.</a:t>
            </a:r>
            <a:endParaRPr lang="en-US" dirty="0"/>
          </a:p>
          <a:p>
            <a:pPr indent="0"/>
            <a:r>
              <a:rPr lang="en-US" sz="1200" dirty="0"/>
              <a:t> The concept of dynamic programming is implemented with </a:t>
            </a:r>
            <a:r>
              <a:rPr lang="en-US" sz="1200" b="1" dirty="0"/>
              <a:t>virtual functions</a:t>
            </a:r>
            <a:r>
              <a:rPr lang="en-US" sz="1200" dirty="0"/>
              <a:t>.</a:t>
            </a:r>
            <a:endParaRPr lang="en-US" dirty="0"/>
          </a:p>
          <a:p>
            <a:pPr indent="0">
              <a:buNone/>
            </a:pPr>
            <a:r>
              <a:rPr lang="en-US" sz="1200" b="1" dirty="0"/>
              <a:t>Virtual Functions:</a:t>
            </a:r>
            <a:endParaRPr lang="en-US" sz="1200" dirty="0"/>
          </a:p>
          <a:p>
            <a:pPr indent="0">
              <a:buNone/>
            </a:pPr>
            <a:r>
              <a:rPr lang="en-US" sz="1200" dirty="0"/>
              <a:t>Virtual functions are special member functions to which calls made through a pointer (or reference) are resolved at run time, based on the object’s type with the pointer. </a:t>
            </a:r>
          </a:p>
          <a:p>
            <a:pPr indent="0">
              <a:buNone/>
            </a:pPr>
            <a:r>
              <a:rPr lang="en-US" sz="1200" dirty="0"/>
              <a:t>A function declared in the base class and overridden(redefined) in the child class is called a virtual function. </a:t>
            </a:r>
            <a:endParaRPr lang="en-US" dirty="0"/>
          </a:p>
          <a:p>
            <a:pPr indent="0">
              <a:buNone/>
            </a:pPr>
            <a:r>
              <a:rPr lang="en-US" sz="1200" dirty="0"/>
              <a:t>When we refer derived class object using a pointer or reference to the base, we can call a virtual function for that object and execute the derived class's version of the function.</a:t>
            </a:r>
            <a:endParaRPr lang="en-US" dirty="0"/>
          </a:p>
          <a:p>
            <a:pPr indent="0">
              <a:buNone/>
            </a:pPr>
            <a:br>
              <a:rPr lang="en-US" dirty="0"/>
            </a:br>
            <a:endParaRPr lang="en-US"/>
          </a:p>
          <a:p>
            <a:pPr indent="0"/>
            <a:endParaRPr lang="en-US" sz="1200" dirty="0"/>
          </a:p>
          <a:p>
            <a:pPr marL="1054100" lvl="2" indent="0">
              <a:buNone/>
            </a:pPr>
            <a:endParaRPr lang="en-US" sz="1200"/>
          </a:p>
        </p:txBody>
      </p:sp>
      <p:sp>
        <p:nvSpPr>
          <p:cNvPr id="9" name="Title 1">
            <a:extLst>
              <a:ext uri="{FF2B5EF4-FFF2-40B4-BE49-F238E27FC236}">
                <a16:creationId xmlns:a16="http://schemas.microsoft.com/office/drawing/2014/main" id="{2D7AA670-D5DC-A0E2-0CCE-5580B3D4D250}"/>
              </a:ext>
            </a:extLst>
          </p:cNvPr>
          <p:cNvSpPr txBox="1">
            <a:spLocks/>
          </p:cNvSpPr>
          <p:nvPr/>
        </p:nvSpPr>
        <p:spPr>
          <a:xfrm>
            <a:off x="89499" y="155231"/>
            <a:ext cx="7886700" cy="45505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400"/>
              <a:buFont typeface="Helvetica Neue"/>
              <a:buNone/>
              <a:defRPr sz="3200" b="0" i="0" u="sng" strike="noStrike" cap="none">
                <a:solidFill>
                  <a:srgbClr val="000000"/>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9pPr>
          </a:lstStyle>
          <a:p>
            <a:r>
              <a:rPr lang="en-US" sz="2400" b="1" u="none" dirty="0"/>
              <a:t>Binding of Variables &amp; Functions </a:t>
            </a:r>
            <a:r>
              <a:rPr lang="en-US" sz="1800" b="1" u="none" dirty="0"/>
              <a:t>contd...</a:t>
            </a:r>
            <a:endParaRPr lang="en-US" sz="1800" b="1" dirty="0"/>
          </a:p>
        </p:txBody>
      </p:sp>
    </p:spTree>
    <p:extLst>
      <p:ext uri="{BB962C8B-B14F-4D97-AF65-F5344CB8AC3E}">
        <p14:creationId xmlns:p14="http://schemas.microsoft.com/office/powerpoint/2010/main" val="2918442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88802B-B669-BA9C-93FA-ED5C64CA63FD}"/>
              </a:ext>
            </a:extLst>
          </p:cNvPr>
          <p:cNvSpPr>
            <a:spLocks noGrp="1"/>
          </p:cNvSpPr>
          <p:nvPr>
            <p:ph type="body" idx="1"/>
          </p:nvPr>
        </p:nvSpPr>
        <p:spPr>
          <a:xfrm>
            <a:off x="117152" y="560493"/>
            <a:ext cx="4892497" cy="4441530"/>
          </a:xfrm>
        </p:spPr>
        <p:txBody>
          <a:bodyPr/>
          <a:lstStyle/>
          <a:p>
            <a:pPr marL="139700" indent="0">
              <a:buNone/>
            </a:pPr>
            <a:r>
              <a:rPr lang="en-US" sz="1200" dirty="0">
                <a:latin typeface="Arial"/>
              </a:rPr>
              <a:t>Example Program: </a:t>
            </a:r>
            <a:endParaRPr lang="en-US" sz="1200" b="1">
              <a:latin typeface="Arial"/>
            </a:endParaRPr>
          </a:p>
          <a:p>
            <a:pPr marL="311150" indent="-171450"/>
            <a:r>
              <a:rPr lang="en-US" sz="1200" dirty="0">
                <a:latin typeface="Arial"/>
              </a:rPr>
              <a:t>Directory</a:t>
            </a:r>
            <a:r>
              <a:rPr lang="en-US" sz="1200" b="1" dirty="0">
                <a:latin typeface="Arial"/>
              </a:rPr>
              <a:t> "Module3_SystemProgramming_Using_C/Chapter5_Referencing_data_and_functions/</a:t>
            </a:r>
            <a:r>
              <a:rPr lang="en-US" sz="1200" b="1" dirty="0" err="1">
                <a:latin typeface="Arial"/>
              </a:rPr>
              <a:t>DynamcBindingDemo</a:t>
            </a:r>
            <a:r>
              <a:rPr lang="en-US" sz="1200" b="1" dirty="0">
                <a:latin typeface="Arial"/>
              </a:rPr>
              <a:t> " </a:t>
            </a:r>
            <a:r>
              <a:rPr lang="en-US" sz="1200" dirty="0">
                <a:latin typeface="Arial"/>
              </a:rPr>
              <a:t>contains source code to demonstrate Static binding  with different scope of variables and functions.</a:t>
            </a:r>
            <a:endParaRPr lang="en-US"/>
          </a:p>
          <a:p>
            <a:pPr marL="311150" indent="-171450"/>
            <a:endParaRPr lang="en-US" sz="1200" dirty="0">
              <a:latin typeface="Arial"/>
            </a:endParaRPr>
          </a:p>
          <a:p>
            <a:pPr marL="311150" indent="-171450"/>
            <a:r>
              <a:rPr lang="en-US" sz="1200" dirty="0">
                <a:latin typeface="Arial"/>
              </a:rPr>
              <a:t>Consider the program : </a:t>
            </a:r>
            <a:r>
              <a:rPr lang="en-US" sz="1200" b="1" dirty="0"/>
              <a:t>test_Without_DynamicBinding.cpp</a:t>
            </a:r>
          </a:p>
          <a:p>
            <a:pPr algn="just"/>
            <a:r>
              <a:rPr lang="en-US" sz="1200" dirty="0"/>
              <a:t>Class </a:t>
            </a:r>
            <a:r>
              <a:rPr lang="en-US" sz="1200" b="1" dirty="0" err="1"/>
              <a:t>Base_A</a:t>
            </a:r>
            <a:r>
              <a:rPr lang="en-US" sz="1200" dirty="0"/>
              <a:t> with a function </a:t>
            </a:r>
            <a:r>
              <a:rPr lang="en-US" sz="1200" b="1" dirty="0" err="1"/>
              <a:t>print_info</a:t>
            </a:r>
            <a:r>
              <a:rPr lang="en-US" sz="1200" b="1" dirty="0"/>
              <a:t>()</a:t>
            </a:r>
            <a:r>
              <a:rPr lang="en-US" sz="1200" dirty="0"/>
              <a:t>, and class </a:t>
            </a:r>
            <a:r>
              <a:rPr lang="en-US" sz="1200" b="1" dirty="0" err="1"/>
              <a:t>Derived_B</a:t>
            </a:r>
            <a:r>
              <a:rPr lang="en-US" sz="1200" dirty="0"/>
              <a:t> inherits </a:t>
            </a:r>
            <a:r>
              <a:rPr lang="en-US" sz="1200" b="1" dirty="0" err="1"/>
              <a:t>Base_A</a:t>
            </a:r>
            <a:r>
              <a:rPr lang="en-US" sz="1200" dirty="0"/>
              <a:t> publicly. </a:t>
            </a:r>
            <a:endParaRPr lang="en-US" sz="1200" dirty="0">
              <a:latin typeface="Arial"/>
            </a:endParaRPr>
          </a:p>
          <a:p>
            <a:pPr algn="just"/>
            <a:r>
              <a:rPr lang="en-US" sz="1200" b="1" dirty="0" err="1"/>
              <a:t>Derived_B</a:t>
            </a:r>
            <a:r>
              <a:rPr lang="en-US" sz="1200" dirty="0"/>
              <a:t> also has its </a:t>
            </a:r>
            <a:r>
              <a:rPr lang="en-US" sz="1200" b="1" dirty="0" err="1"/>
              <a:t>print_info</a:t>
            </a:r>
            <a:r>
              <a:rPr lang="en-US" sz="1200" b="1" dirty="0"/>
              <a:t>()</a:t>
            </a:r>
            <a:r>
              <a:rPr lang="en-US" sz="1200" dirty="0"/>
              <a:t> function.</a:t>
            </a:r>
            <a:endParaRPr lang="en-US" sz="1200">
              <a:latin typeface="Arial"/>
            </a:endParaRPr>
          </a:p>
          <a:p>
            <a:pPr algn="just"/>
            <a:r>
              <a:rPr lang="en-US" sz="1200" dirty="0"/>
              <a:t>If we make an object of </a:t>
            </a:r>
            <a:r>
              <a:rPr lang="en-US" sz="1200" b="1" dirty="0" err="1"/>
              <a:t>Base_A</a:t>
            </a:r>
            <a:r>
              <a:rPr lang="en-US" sz="1200" b="1" dirty="0"/>
              <a:t> </a:t>
            </a:r>
            <a:r>
              <a:rPr lang="en-US" sz="1200" dirty="0"/>
              <a:t>and call </a:t>
            </a:r>
            <a:r>
              <a:rPr lang="en-US" sz="1200" b="1" dirty="0" err="1"/>
              <a:t>print_info</a:t>
            </a:r>
            <a:r>
              <a:rPr lang="en-US" sz="1200" b="1" dirty="0"/>
              <a:t>(),</a:t>
            </a:r>
            <a:r>
              <a:rPr lang="en-US" sz="1200" dirty="0"/>
              <a:t> it will run of base class whereas, if we make an object of </a:t>
            </a:r>
            <a:r>
              <a:rPr lang="en-US" sz="1200" b="1" dirty="0" err="1"/>
              <a:t>Derived_B</a:t>
            </a:r>
            <a:r>
              <a:rPr lang="en-US" sz="1200" dirty="0"/>
              <a:t> and call </a:t>
            </a:r>
            <a:r>
              <a:rPr lang="en-US" sz="1200" b="1" dirty="0" err="1"/>
              <a:t>print_info</a:t>
            </a:r>
            <a:r>
              <a:rPr lang="en-US" sz="1200" b="1" dirty="0"/>
              <a:t>()</a:t>
            </a:r>
            <a:r>
              <a:rPr lang="en-US" sz="1200" dirty="0"/>
              <a:t>, it will run of base only.</a:t>
            </a:r>
            <a:endParaRPr lang="en-US" dirty="0"/>
          </a:p>
          <a:p>
            <a:pPr marL="311150" indent="-171450"/>
            <a:endParaRPr lang="en-US" sz="1200" dirty="0">
              <a:latin typeface="Arial"/>
            </a:endParaRPr>
          </a:p>
          <a:p>
            <a:pPr marL="311150" indent="-171450"/>
            <a:endParaRPr lang="en-US" sz="1200" dirty="0">
              <a:latin typeface="Arial"/>
            </a:endParaRPr>
          </a:p>
          <a:p>
            <a:pPr marL="139700" indent="0">
              <a:buNone/>
            </a:pPr>
            <a:r>
              <a:rPr lang="en-US" sz="1200" dirty="0">
                <a:latin typeface="Arial"/>
              </a:rPr>
              <a:t> </a:t>
            </a:r>
            <a:r>
              <a:rPr lang="en-US" sz="1200" b="1" dirty="0">
                <a:latin typeface="Arial"/>
              </a:rPr>
              <a:t> </a:t>
            </a:r>
            <a:endParaRPr lang="en-US">
              <a:latin typeface="Arial"/>
            </a:endParaRPr>
          </a:p>
        </p:txBody>
      </p:sp>
      <p:sp>
        <p:nvSpPr>
          <p:cNvPr id="5" name="Title 1">
            <a:extLst>
              <a:ext uri="{FF2B5EF4-FFF2-40B4-BE49-F238E27FC236}">
                <a16:creationId xmlns:a16="http://schemas.microsoft.com/office/drawing/2014/main" id="{5B9C6658-6218-2522-1193-70D0F8ED6E0D}"/>
              </a:ext>
            </a:extLst>
          </p:cNvPr>
          <p:cNvSpPr txBox="1">
            <a:spLocks/>
          </p:cNvSpPr>
          <p:nvPr/>
        </p:nvSpPr>
        <p:spPr>
          <a:xfrm>
            <a:off x="89499" y="109142"/>
            <a:ext cx="7886700" cy="45505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400"/>
              <a:buFont typeface="Helvetica Neue"/>
              <a:buNone/>
              <a:defRPr sz="3200" b="0" i="0" u="sng" strike="noStrike" cap="none">
                <a:solidFill>
                  <a:srgbClr val="000000"/>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9pPr>
          </a:lstStyle>
          <a:p>
            <a:r>
              <a:rPr lang="en-US" sz="2400" b="1" u="none"/>
              <a:t>Binding of Variables &amp; Functions </a:t>
            </a:r>
            <a:r>
              <a:rPr lang="en-US" sz="1800" b="1" u="none"/>
              <a:t>contd...</a:t>
            </a:r>
            <a:endParaRPr lang="en-US" sz="1800" b="1"/>
          </a:p>
        </p:txBody>
      </p:sp>
      <p:pic>
        <p:nvPicPr>
          <p:cNvPr id="9" name="Picture 9">
            <a:extLst>
              <a:ext uri="{FF2B5EF4-FFF2-40B4-BE49-F238E27FC236}">
                <a16:creationId xmlns:a16="http://schemas.microsoft.com/office/drawing/2014/main" id="{C7EE810D-0DD0-339A-7948-3E5A8FDA6036}"/>
              </a:ext>
            </a:extLst>
          </p:cNvPr>
          <p:cNvPicPr>
            <a:picLocks noChangeAspect="1"/>
          </p:cNvPicPr>
          <p:nvPr/>
        </p:nvPicPr>
        <p:blipFill>
          <a:blip r:embed="rId2"/>
          <a:stretch>
            <a:fillRect/>
          </a:stretch>
        </p:blipFill>
        <p:spPr>
          <a:xfrm>
            <a:off x="5670755" y="805154"/>
            <a:ext cx="3296264" cy="3431797"/>
          </a:xfrm>
          <a:prstGeom prst="rect">
            <a:avLst/>
          </a:prstGeom>
        </p:spPr>
      </p:pic>
      <p:pic>
        <p:nvPicPr>
          <p:cNvPr id="10" name="Picture 10">
            <a:extLst>
              <a:ext uri="{FF2B5EF4-FFF2-40B4-BE49-F238E27FC236}">
                <a16:creationId xmlns:a16="http://schemas.microsoft.com/office/drawing/2014/main" id="{7317F105-4FCA-8A11-48F0-94D0236965D8}"/>
              </a:ext>
            </a:extLst>
          </p:cNvPr>
          <p:cNvPicPr>
            <a:picLocks noChangeAspect="1"/>
          </p:cNvPicPr>
          <p:nvPr/>
        </p:nvPicPr>
        <p:blipFill>
          <a:blip r:embed="rId3"/>
          <a:stretch>
            <a:fillRect/>
          </a:stretch>
        </p:blipFill>
        <p:spPr>
          <a:xfrm>
            <a:off x="508820" y="3817277"/>
            <a:ext cx="4623619" cy="928727"/>
          </a:xfrm>
          <a:prstGeom prst="rect">
            <a:avLst/>
          </a:prstGeom>
        </p:spPr>
      </p:pic>
    </p:spTree>
    <p:extLst>
      <p:ext uri="{BB962C8B-B14F-4D97-AF65-F5344CB8AC3E}">
        <p14:creationId xmlns:p14="http://schemas.microsoft.com/office/powerpoint/2010/main" val="2450866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88802B-B669-BA9C-93FA-ED5C64CA63FD}"/>
              </a:ext>
            </a:extLst>
          </p:cNvPr>
          <p:cNvSpPr>
            <a:spLocks noGrp="1"/>
          </p:cNvSpPr>
          <p:nvPr>
            <p:ph type="body" idx="1"/>
          </p:nvPr>
        </p:nvSpPr>
        <p:spPr>
          <a:xfrm>
            <a:off x="117152" y="560493"/>
            <a:ext cx="4892497" cy="4441530"/>
          </a:xfrm>
        </p:spPr>
        <p:txBody>
          <a:bodyPr/>
          <a:lstStyle/>
          <a:p>
            <a:pPr marL="139700" indent="0">
              <a:buNone/>
            </a:pPr>
            <a:r>
              <a:rPr lang="en-US" sz="1200" dirty="0">
                <a:latin typeface="Arial"/>
              </a:rPr>
              <a:t>Example Program: </a:t>
            </a:r>
            <a:endParaRPr lang="en-US" sz="1200" b="1">
              <a:latin typeface="Arial"/>
            </a:endParaRPr>
          </a:p>
          <a:p>
            <a:pPr marL="311150" indent="-171450"/>
            <a:r>
              <a:rPr lang="en-US" sz="1200" dirty="0">
                <a:latin typeface="Arial"/>
              </a:rPr>
              <a:t>Consider the program : </a:t>
            </a:r>
            <a:r>
              <a:rPr lang="en-US" sz="1200" b="1" dirty="0"/>
              <a:t>test_DynamicBinding.cpp</a:t>
            </a:r>
          </a:p>
          <a:p>
            <a:pPr algn="just"/>
            <a:r>
              <a:rPr lang="en-US" sz="1200" dirty="0"/>
              <a:t>Class </a:t>
            </a:r>
            <a:r>
              <a:rPr lang="en-US" sz="1200" b="1" dirty="0" err="1"/>
              <a:t>Base_A</a:t>
            </a:r>
            <a:r>
              <a:rPr lang="en-US" sz="1200" dirty="0"/>
              <a:t> with a function </a:t>
            </a:r>
            <a:r>
              <a:rPr lang="en-US" sz="1200" b="1" dirty="0" err="1"/>
              <a:t>print_info</a:t>
            </a:r>
            <a:r>
              <a:rPr lang="en-US" sz="1200" b="1" dirty="0"/>
              <a:t>()</a:t>
            </a:r>
            <a:r>
              <a:rPr lang="en-US" sz="1200" dirty="0"/>
              <a:t>, and class </a:t>
            </a:r>
            <a:r>
              <a:rPr lang="en-US" sz="1200" b="1" dirty="0" err="1"/>
              <a:t>Derived_B</a:t>
            </a:r>
            <a:r>
              <a:rPr lang="en-US" sz="1200" dirty="0"/>
              <a:t> inherits </a:t>
            </a:r>
            <a:r>
              <a:rPr lang="en-US" sz="1200" b="1" dirty="0" err="1"/>
              <a:t>Base_A</a:t>
            </a:r>
            <a:r>
              <a:rPr lang="en-US" sz="1200" dirty="0"/>
              <a:t> publicly. </a:t>
            </a:r>
            <a:endParaRPr lang="en-US" sz="1200" dirty="0">
              <a:latin typeface="Arial"/>
            </a:endParaRPr>
          </a:p>
          <a:p>
            <a:pPr algn="just"/>
            <a:r>
              <a:rPr lang="en-US" sz="1200" b="1" dirty="0" err="1"/>
              <a:t>Derived_B</a:t>
            </a:r>
            <a:r>
              <a:rPr lang="en-US" sz="1200" dirty="0"/>
              <a:t> also has its </a:t>
            </a:r>
            <a:r>
              <a:rPr lang="en-US" sz="1200" b="1" dirty="0" err="1"/>
              <a:t>print_info</a:t>
            </a:r>
            <a:r>
              <a:rPr lang="en-US" sz="1200" b="1" dirty="0"/>
              <a:t>()</a:t>
            </a:r>
            <a:r>
              <a:rPr lang="en-US" sz="1200" dirty="0"/>
              <a:t> function.</a:t>
            </a:r>
            <a:endParaRPr lang="en-US" sz="1200">
              <a:latin typeface="Arial"/>
            </a:endParaRPr>
          </a:p>
          <a:p>
            <a:pPr algn="just"/>
            <a:r>
              <a:rPr lang="en-US" sz="1200" b="1" dirty="0" err="1"/>
              <a:t>Base_A</a:t>
            </a:r>
            <a:r>
              <a:rPr lang="en-US" sz="1200" b="1" dirty="0"/>
              <a:t> &amp; </a:t>
            </a:r>
            <a:r>
              <a:rPr lang="en-US" sz="1200" b="1" dirty="0" err="1"/>
              <a:t>Derived_B</a:t>
            </a:r>
            <a:r>
              <a:rPr lang="en-US" sz="1200" dirty="0"/>
              <a:t> also has its </a:t>
            </a:r>
            <a:r>
              <a:rPr lang="en-US" sz="1200" b="1" dirty="0"/>
              <a:t>display()</a:t>
            </a:r>
            <a:r>
              <a:rPr lang="en-US" sz="1200" dirty="0"/>
              <a:t> function with virtual keyword.</a:t>
            </a:r>
          </a:p>
          <a:p>
            <a:pPr algn="just"/>
            <a:r>
              <a:rPr lang="en-US" sz="1200" dirty="0"/>
              <a:t>If we make an object of </a:t>
            </a:r>
            <a:r>
              <a:rPr lang="en-US" sz="1200" b="1" dirty="0" err="1"/>
              <a:t>Base_A</a:t>
            </a:r>
            <a:r>
              <a:rPr lang="en-US" sz="1200" b="1" dirty="0"/>
              <a:t> </a:t>
            </a:r>
            <a:r>
              <a:rPr lang="en-US" sz="1200" dirty="0"/>
              <a:t>and call </a:t>
            </a:r>
            <a:r>
              <a:rPr lang="en-US" sz="1200" b="1" dirty="0" err="1"/>
              <a:t>print_info</a:t>
            </a:r>
            <a:r>
              <a:rPr lang="en-US" sz="1200" b="1" dirty="0"/>
              <a:t>(),</a:t>
            </a:r>
            <a:r>
              <a:rPr lang="en-US" sz="1200" dirty="0"/>
              <a:t> it will run of base class, if we make an object of </a:t>
            </a:r>
            <a:r>
              <a:rPr lang="en-US" sz="1200" b="1" dirty="0" err="1"/>
              <a:t>Derived_B</a:t>
            </a:r>
            <a:r>
              <a:rPr lang="en-US" sz="1200" dirty="0"/>
              <a:t> and call </a:t>
            </a:r>
            <a:r>
              <a:rPr lang="en-US" sz="1200" b="1" dirty="0" err="1"/>
              <a:t>print_info</a:t>
            </a:r>
            <a:r>
              <a:rPr lang="en-US" sz="1200" b="1" dirty="0"/>
              <a:t>()</a:t>
            </a:r>
            <a:r>
              <a:rPr lang="en-US" sz="1200" dirty="0"/>
              <a:t>, it will run </a:t>
            </a:r>
            <a:r>
              <a:rPr lang="en-US" sz="1200" b="1" dirty="0"/>
              <a:t>display()</a:t>
            </a:r>
            <a:r>
              <a:rPr lang="en-US" sz="1200" dirty="0"/>
              <a:t> of derived class.</a:t>
            </a:r>
          </a:p>
          <a:p>
            <a:pPr algn="just"/>
            <a:r>
              <a:rPr lang="en-US" sz="1200" dirty="0"/>
              <a:t>This way dynamic binding links the function call with function definition with the help of virtual functions.</a:t>
            </a:r>
          </a:p>
          <a:p>
            <a:pPr marL="311150" indent="-171450"/>
            <a:endParaRPr lang="en-US" sz="1200" dirty="0">
              <a:latin typeface="Arial"/>
            </a:endParaRPr>
          </a:p>
          <a:p>
            <a:pPr marL="311150" indent="-171450"/>
            <a:endParaRPr lang="en-US" sz="1200" dirty="0">
              <a:latin typeface="Arial"/>
            </a:endParaRPr>
          </a:p>
          <a:p>
            <a:pPr marL="139700" indent="0">
              <a:buNone/>
            </a:pPr>
            <a:r>
              <a:rPr lang="en-US" sz="1200" dirty="0">
                <a:latin typeface="Arial"/>
              </a:rPr>
              <a:t> </a:t>
            </a:r>
            <a:r>
              <a:rPr lang="en-US" sz="1200" b="1" dirty="0">
                <a:latin typeface="Arial"/>
              </a:rPr>
              <a:t> </a:t>
            </a:r>
            <a:endParaRPr lang="en-US">
              <a:latin typeface="Arial"/>
            </a:endParaRPr>
          </a:p>
        </p:txBody>
      </p:sp>
      <p:sp>
        <p:nvSpPr>
          <p:cNvPr id="5" name="Title 1">
            <a:extLst>
              <a:ext uri="{FF2B5EF4-FFF2-40B4-BE49-F238E27FC236}">
                <a16:creationId xmlns:a16="http://schemas.microsoft.com/office/drawing/2014/main" id="{5B9C6658-6218-2522-1193-70D0F8ED6E0D}"/>
              </a:ext>
            </a:extLst>
          </p:cNvPr>
          <p:cNvSpPr txBox="1">
            <a:spLocks/>
          </p:cNvSpPr>
          <p:nvPr/>
        </p:nvSpPr>
        <p:spPr>
          <a:xfrm>
            <a:off x="89499" y="109142"/>
            <a:ext cx="7886700" cy="45505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400"/>
              <a:buFont typeface="Helvetica Neue"/>
              <a:buNone/>
              <a:defRPr sz="3200" b="0" i="0" u="sng" strike="noStrike" cap="none">
                <a:solidFill>
                  <a:srgbClr val="000000"/>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000000"/>
              </a:buClr>
              <a:buSzPts val="1100"/>
              <a:buFont typeface="Helvetica Neue"/>
              <a:buNone/>
              <a:defRPr sz="3200" b="0" i="0" u="sng" strike="noStrike" cap="none">
                <a:solidFill>
                  <a:srgbClr val="000000"/>
                </a:solidFill>
                <a:latin typeface="Helvetica Neue"/>
                <a:ea typeface="Helvetica Neue"/>
                <a:cs typeface="Helvetica Neue"/>
                <a:sym typeface="Helvetica Neue"/>
              </a:defRPr>
            </a:lvl9pPr>
          </a:lstStyle>
          <a:p>
            <a:r>
              <a:rPr lang="en-US" sz="2400" b="1" u="none"/>
              <a:t>Binding of Variables &amp; Functions </a:t>
            </a:r>
            <a:r>
              <a:rPr lang="en-US" sz="1800" b="1" u="none"/>
              <a:t>contd...</a:t>
            </a:r>
            <a:endParaRPr lang="en-US" sz="1800" b="1"/>
          </a:p>
        </p:txBody>
      </p:sp>
      <p:pic>
        <p:nvPicPr>
          <p:cNvPr id="4" name="Picture 5">
            <a:extLst>
              <a:ext uri="{FF2B5EF4-FFF2-40B4-BE49-F238E27FC236}">
                <a16:creationId xmlns:a16="http://schemas.microsoft.com/office/drawing/2014/main" id="{B0CA2CBD-3854-91A2-DDBB-36476E72C7BE}"/>
              </a:ext>
            </a:extLst>
          </p:cNvPr>
          <p:cNvPicPr>
            <a:picLocks noChangeAspect="1"/>
          </p:cNvPicPr>
          <p:nvPr/>
        </p:nvPicPr>
        <p:blipFill>
          <a:blip r:embed="rId2"/>
          <a:stretch>
            <a:fillRect/>
          </a:stretch>
        </p:blipFill>
        <p:spPr>
          <a:xfrm>
            <a:off x="5670755" y="761237"/>
            <a:ext cx="3351570" cy="3436669"/>
          </a:xfrm>
          <a:prstGeom prst="rect">
            <a:avLst/>
          </a:prstGeom>
        </p:spPr>
      </p:pic>
      <p:pic>
        <p:nvPicPr>
          <p:cNvPr id="6" name="Picture 6">
            <a:extLst>
              <a:ext uri="{FF2B5EF4-FFF2-40B4-BE49-F238E27FC236}">
                <a16:creationId xmlns:a16="http://schemas.microsoft.com/office/drawing/2014/main" id="{C7039DBC-C255-9D69-F134-0510253F9606}"/>
              </a:ext>
            </a:extLst>
          </p:cNvPr>
          <p:cNvPicPr>
            <a:picLocks noChangeAspect="1"/>
          </p:cNvPicPr>
          <p:nvPr/>
        </p:nvPicPr>
        <p:blipFill>
          <a:blip r:embed="rId3"/>
          <a:stretch>
            <a:fillRect/>
          </a:stretch>
        </p:blipFill>
        <p:spPr>
          <a:xfrm>
            <a:off x="536473" y="3596052"/>
            <a:ext cx="4715796" cy="947162"/>
          </a:xfrm>
          <a:prstGeom prst="rect">
            <a:avLst/>
          </a:prstGeom>
        </p:spPr>
      </p:pic>
    </p:spTree>
    <p:extLst>
      <p:ext uri="{BB962C8B-B14F-4D97-AF65-F5344CB8AC3E}">
        <p14:creationId xmlns:p14="http://schemas.microsoft.com/office/powerpoint/2010/main" val="2806649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F5F7BC-A57B-F6F4-219F-C1271DA6DA70}"/>
              </a:ext>
            </a:extLst>
          </p:cNvPr>
          <p:cNvSpPr>
            <a:spLocks noGrp="1"/>
          </p:cNvSpPr>
          <p:nvPr>
            <p:ph type="body" idx="1"/>
          </p:nvPr>
        </p:nvSpPr>
        <p:spPr>
          <a:xfrm>
            <a:off x="177913" y="793105"/>
            <a:ext cx="8632042" cy="4192511"/>
          </a:xfrm>
        </p:spPr>
        <p:txBody>
          <a:bodyPr/>
          <a:lstStyle/>
          <a:p>
            <a:pPr marL="139700" indent="0">
              <a:buNone/>
            </a:pPr>
            <a:r>
              <a:rPr lang="en-US" sz="1400" b="1" dirty="0">
                <a:latin typeface="Arial"/>
              </a:rPr>
              <a:t>Timer Driver:</a:t>
            </a:r>
            <a:endParaRPr lang="en-US" sz="1400" dirty="0">
              <a:latin typeface="Arial"/>
            </a:endParaRPr>
          </a:p>
          <a:p>
            <a:pPr marL="285750" indent="-285750"/>
            <a:r>
              <a:rPr lang="en-US" sz="1200" dirty="0">
                <a:latin typeface="Arial"/>
                <a:cs typeface="Arial"/>
              </a:rPr>
              <a:t>We will consider the MCU </a:t>
            </a:r>
            <a:r>
              <a:rPr lang="en-US" sz="1200" b="1" dirty="0">
                <a:latin typeface="Arial"/>
                <a:cs typeface="Arial"/>
              </a:rPr>
              <a:t>Stellaris®LM3S6965 Microcontroller. </a:t>
            </a:r>
            <a:endParaRPr lang="en-US" sz="1200">
              <a:cs typeface="Arial"/>
            </a:endParaRPr>
          </a:p>
          <a:p>
            <a:pPr marL="285750" indent="-285750"/>
            <a:r>
              <a:rPr lang="en-US" sz="1200" dirty="0">
                <a:latin typeface="Arial"/>
                <a:cs typeface="Arial"/>
              </a:rPr>
              <a:t>For Source Code Consider Dir: </a:t>
            </a:r>
            <a:r>
              <a:rPr lang="en-US" sz="1200" b="1" dirty="0">
                <a:cs typeface="Arial"/>
              </a:rPr>
              <a:t>Module3_SystemProgramming_Using_C/Chapter5_Referencing_data_and_functions/</a:t>
            </a:r>
            <a:r>
              <a:rPr lang="en-US" sz="1200" b="1" dirty="0" err="1">
                <a:cs typeface="Arial"/>
              </a:rPr>
              <a:t>Assignent</a:t>
            </a:r>
            <a:endParaRPr lang="en-US" sz="1200">
              <a:cs typeface="Arial"/>
            </a:endParaRPr>
          </a:p>
          <a:p>
            <a:pPr marL="285750" indent="-285750"/>
            <a:r>
              <a:rPr lang="en-US" sz="1200" b="1" dirty="0">
                <a:latin typeface="Arial"/>
                <a:cs typeface="Arial"/>
              </a:rPr>
              <a:t>We will use QEMU to emulate ARM CPU for executing the Application.</a:t>
            </a:r>
          </a:p>
          <a:p>
            <a:pPr marL="285750" indent="-285750"/>
            <a:r>
              <a:rPr lang="en-US" sz="1200" b="1" dirty="0" err="1">
                <a:latin typeface="Arial"/>
                <a:cs typeface="Arial"/>
              </a:rPr>
              <a:t>SysTick</a:t>
            </a:r>
            <a:r>
              <a:rPr lang="en-US" sz="1200" b="1" dirty="0">
                <a:latin typeface="Arial"/>
                <a:cs typeface="Arial"/>
              </a:rPr>
              <a:t> Timer: </a:t>
            </a:r>
          </a:p>
          <a:p>
            <a:pPr>
              <a:buNone/>
            </a:pPr>
            <a:r>
              <a:rPr lang="en-US" sz="1200" dirty="0">
                <a:cs typeface="Arial"/>
              </a:rPr>
              <a:t>System Tick Time (</a:t>
            </a:r>
            <a:r>
              <a:rPr lang="en-US" sz="1200" dirty="0" err="1">
                <a:cs typeface="Arial"/>
              </a:rPr>
              <a:t>SysTick</a:t>
            </a:r>
            <a:r>
              <a:rPr lang="en-US" sz="1200" dirty="0">
                <a:cs typeface="Arial"/>
              </a:rPr>
              <a:t>) generates interrupt requests on a regular basis. </a:t>
            </a:r>
            <a:endParaRPr lang="en-US" dirty="0">
              <a:cs typeface="Arial"/>
            </a:endParaRPr>
          </a:p>
          <a:p>
            <a:pPr>
              <a:buNone/>
            </a:pPr>
            <a:r>
              <a:rPr lang="en-US" sz="1200" dirty="0">
                <a:cs typeface="Arial"/>
              </a:rPr>
              <a:t>For OS based applications, </a:t>
            </a:r>
            <a:r>
              <a:rPr lang="en-US" sz="1200" dirty="0" err="1">
                <a:cs typeface="Arial"/>
              </a:rPr>
              <a:t>SysTick</a:t>
            </a:r>
            <a:r>
              <a:rPr lang="en-US" sz="1200" dirty="0">
                <a:cs typeface="Arial"/>
              </a:rPr>
              <a:t> is used to carry out context switching to support multiple tasking . </a:t>
            </a:r>
            <a:endParaRPr lang="en-US" dirty="0">
              <a:cs typeface="Arial"/>
            </a:endParaRPr>
          </a:p>
          <a:p>
            <a:pPr>
              <a:buNone/>
            </a:pPr>
            <a:r>
              <a:rPr lang="en-US" sz="1200" dirty="0">
                <a:cs typeface="Arial"/>
              </a:rPr>
              <a:t>For non OS application , the </a:t>
            </a:r>
            <a:r>
              <a:rPr lang="en-US" sz="1200" dirty="0" err="1">
                <a:cs typeface="Arial"/>
              </a:rPr>
              <a:t>SysTick</a:t>
            </a:r>
            <a:r>
              <a:rPr lang="en-US" sz="1200" dirty="0">
                <a:cs typeface="Arial"/>
              </a:rPr>
              <a:t> can be used for time keeping, time measurement, or as an interrupt source for tasks that need to be executed regularly.</a:t>
            </a:r>
            <a:endParaRPr lang="en-US"/>
          </a:p>
          <a:p>
            <a:pPr marL="139700" indent="0">
              <a:buNone/>
            </a:pPr>
            <a:r>
              <a:rPr lang="en-US" sz="1200" b="1" dirty="0">
                <a:cs typeface="Arial"/>
              </a:rPr>
              <a:t>Application:</a:t>
            </a:r>
          </a:p>
          <a:p>
            <a:pPr marL="311150" indent="-171450"/>
            <a:r>
              <a:rPr lang="en-US" sz="1200" dirty="0">
                <a:cs typeface="Arial"/>
              </a:rPr>
              <a:t>The Application starts the </a:t>
            </a:r>
            <a:r>
              <a:rPr lang="en-US" sz="1200" b="1" dirty="0" err="1">
                <a:cs typeface="Arial"/>
              </a:rPr>
              <a:t>SysTick</a:t>
            </a:r>
            <a:r>
              <a:rPr lang="en-US" sz="1200" dirty="0">
                <a:cs typeface="Arial"/>
              </a:rPr>
              <a:t> Timer, </a:t>
            </a:r>
            <a:r>
              <a:rPr lang="en-US" sz="1200" b="1" dirty="0">
                <a:cs typeface="Arial"/>
              </a:rPr>
              <a:t>registers the function pointer callbacks</a:t>
            </a:r>
            <a:r>
              <a:rPr lang="en-US" sz="1200" dirty="0">
                <a:cs typeface="Arial"/>
              </a:rPr>
              <a:t> that are dispatch from the </a:t>
            </a:r>
            <a:r>
              <a:rPr lang="en-US" sz="1200" b="1" dirty="0">
                <a:cs typeface="Arial"/>
              </a:rPr>
              <a:t>timer IRQ</a:t>
            </a:r>
            <a:r>
              <a:rPr lang="en-US" sz="1200" dirty="0">
                <a:cs typeface="Arial"/>
              </a:rPr>
              <a:t>.</a:t>
            </a:r>
            <a:endParaRPr lang="en-US" sz="1200" b="1" dirty="0">
              <a:cs typeface="Arial"/>
            </a:endParaRPr>
          </a:p>
          <a:p>
            <a:r>
              <a:rPr lang="en-US" sz="1200" dirty="0">
                <a:cs typeface="Arial"/>
              </a:rPr>
              <a:t>The Application run a State Machine to Flash LED ON &amp; OFF based on simulated event generated from the  timer callback </a:t>
            </a:r>
            <a:r>
              <a:rPr lang="en-US" sz="1200" b="1" dirty="0" err="1">
                <a:cs typeface="Arial"/>
              </a:rPr>
              <a:t>StateMachineTimerProc</a:t>
            </a:r>
            <a:r>
              <a:rPr lang="en-US" sz="1200" b="1" dirty="0">
                <a:cs typeface="Arial"/>
              </a:rPr>
              <a:t>()</a:t>
            </a:r>
            <a:r>
              <a:rPr lang="en-US" sz="1200" dirty="0">
                <a:cs typeface="Arial"/>
              </a:rPr>
              <a:t> from </a:t>
            </a:r>
            <a:r>
              <a:rPr lang="en-US" sz="1200" b="1" dirty="0" err="1">
                <a:cs typeface="Arial"/>
              </a:rPr>
              <a:t>main.c</a:t>
            </a:r>
            <a:r>
              <a:rPr lang="en-US" sz="1200" dirty="0">
                <a:cs typeface="Arial"/>
              </a:rPr>
              <a:t>.  </a:t>
            </a:r>
            <a:endParaRPr lang="en-US" sz="1200" b="1" dirty="0">
              <a:cs typeface="Arial"/>
            </a:endParaRPr>
          </a:p>
          <a:p>
            <a:r>
              <a:rPr lang="en-US" sz="1200" dirty="0">
                <a:cs typeface="Arial"/>
              </a:rPr>
              <a:t>In </a:t>
            </a:r>
            <a:r>
              <a:rPr lang="en-US" sz="1200" b="1" dirty="0" err="1">
                <a:cs typeface="Arial"/>
              </a:rPr>
              <a:t>main.c</a:t>
            </a:r>
            <a:r>
              <a:rPr lang="en-US" sz="1200" b="1" dirty="0">
                <a:cs typeface="Arial"/>
              </a:rPr>
              <a:t> </a:t>
            </a:r>
            <a:r>
              <a:rPr lang="en-US" sz="1200" b="1" dirty="0" err="1">
                <a:cs typeface="Arial"/>
              </a:rPr>
              <a:t>main_timer_proc</a:t>
            </a:r>
            <a:r>
              <a:rPr lang="en-US" sz="1200" b="1" dirty="0">
                <a:cs typeface="Arial"/>
              </a:rPr>
              <a:t>() </a:t>
            </a:r>
            <a:r>
              <a:rPr lang="en-US" sz="1200" dirty="0">
                <a:cs typeface="Arial"/>
              </a:rPr>
              <a:t> prints the Current state of </a:t>
            </a:r>
            <a:r>
              <a:rPr lang="en-US" sz="1200" dirty="0" err="1">
                <a:cs typeface="Arial"/>
              </a:rPr>
              <a:t>StateMachine</a:t>
            </a:r>
            <a:r>
              <a:rPr lang="en-US" sz="1200" dirty="0">
                <a:cs typeface="Arial"/>
              </a:rPr>
              <a:t>, Also called from </a:t>
            </a:r>
            <a:r>
              <a:rPr lang="en-US" sz="1200" dirty="0" err="1">
                <a:cs typeface="Arial"/>
              </a:rPr>
              <a:t>SysTick</a:t>
            </a:r>
            <a:r>
              <a:rPr lang="en-US" sz="1200" dirty="0">
                <a:cs typeface="Arial"/>
              </a:rPr>
              <a:t> timer IRQ. </a:t>
            </a:r>
          </a:p>
          <a:p>
            <a:r>
              <a:rPr lang="en-US" sz="1200" b="1" dirty="0" err="1">
                <a:cs typeface="Arial"/>
              </a:rPr>
              <a:t>StateMachineTimerProc</a:t>
            </a:r>
            <a:r>
              <a:rPr lang="en-US" sz="1200" b="1" dirty="0">
                <a:cs typeface="Arial"/>
              </a:rPr>
              <a:t>() &amp; </a:t>
            </a:r>
            <a:r>
              <a:rPr lang="en-US" sz="1200" b="1" dirty="0" err="1">
                <a:cs typeface="Arial"/>
              </a:rPr>
              <a:t>main_timer_proc</a:t>
            </a:r>
            <a:r>
              <a:rPr lang="en-US" sz="1200" b="1" dirty="0">
                <a:cs typeface="Arial"/>
              </a:rPr>
              <a:t>() </a:t>
            </a:r>
            <a:r>
              <a:rPr lang="en-US" sz="1200" dirty="0">
                <a:cs typeface="Arial"/>
              </a:rPr>
              <a:t>are registered to the function pointer callback in</a:t>
            </a:r>
            <a:r>
              <a:rPr lang="en-US" sz="1200" b="1" dirty="0">
                <a:cs typeface="Arial"/>
              </a:rPr>
              <a:t> </a:t>
            </a:r>
            <a:r>
              <a:rPr lang="en-US" sz="1200" b="1" dirty="0" err="1">
                <a:cs typeface="Arial"/>
              </a:rPr>
              <a:t>Systick.c</a:t>
            </a:r>
            <a:br>
              <a:rPr lang="en-US" sz="1200" b="1" dirty="0">
                <a:cs typeface="Arial"/>
              </a:rPr>
            </a:br>
            <a:endParaRPr lang="en-US" sz="1200" b="1">
              <a:cs typeface="Arial"/>
            </a:endParaRPr>
          </a:p>
          <a:p>
            <a:pPr>
              <a:buNone/>
            </a:pPr>
            <a:endParaRPr lang="en-US" sz="1200" dirty="0">
              <a:cs typeface="Arial"/>
            </a:endParaRPr>
          </a:p>
          <a:p>
            <a:pPr marL="139700" indent="0">
              <a:buNone/>
            </a:pPr>
            <a:endParaRPr lang="en-US" sz="1200" b="1" dirty="0">
              <a:latin typeface="Arial"/>
            </a:endParaRPr>
          </a:p>
          <a:p>
            <a:pPr marL="139700" indent="0">
              <a:buNone/>
            </a:pPr>
            <a:endParaRPr lang="en-US" sz="1200" b="1" dirty="0">
              <a:latin typeface="Arial"/>
            </a:endParaRPr>
          </a:p>
          <a:p>
            <a:endParaRPr lang="en-US" sz="1200" dirty="0">
              <a:latin typeface="Arial"/>
            </a:endParaRPr>
          </a:p>
          <a:p>
            <a:pPr marL="139700" indent="0">
              <a:buNone/>
            </a:pPr>
            <a:endParaRPr lang="en-US" sz="1200" dirty="0">
              <a:latin typeface="Arial"/>
            </a:endParaRPr>
          </a:p>
        </p:txBody>
      </p:sp>
      <p:sp>
        <p:nvSpPr>
          <p:cNvPr id="6" name="Title 1">
            <a:extLst>
              <a:ext uri="{FF2B5EF4-FFF2-40B4-BE49-F238E27FC236}">
                <a16:creationId xmlns:a16="http://schemas.microsoft.com/office/drawing/2014/main" id="{4D2BCB1F-6987-D2A8-D160-11E3C7850B11}"/>
              </a:ext>
            </a:extLst>
          </p:cNvPr>
          <p:cNvSpPr>
            <a:spLocks noGrp="1"/>
          </p:cNvSpPr>
          <p:nvPr>
            <p:ph type="title"/>
          </p:nvPr>
        </p:nvSpPr>
        <p:spPr>
          <a:xfrm>
            <a:off x="147148" y="105411"/>
            <a:ext cx="7886700" cy="547391"/>
          </a:xfrm>
        </p:spPr>
        <p:txBody>
          <a:bodyPr/>
          <a:lstStyle/>
          <a:p>
            <a:r>
              <a:rPr lang="en-US" b="1" u="none" dirty="0"/>
              <a:t>Assignment</a:t>
            </a:r>
            <a:endParaRPr lang="en-US" dirty="0"/>
          </a:p>
        </p:txBody>
      </p:sp>
    </p:spTree>
    <p:extLst>
      <p:ext uri="{BB962C8B-B14F-4D97-AF65-F5344CB8AC3E}">
        <p14:creationId xmlns:p14="http://schemas.microsoft.com/office/powerpoint/2010/main" val="2317371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F5F7BC-A57B-F6F4-219F-C1271DA6DA70}"/>
              </a:ext>
            </a:extLst>
          </p:cNvPr>
          <p:cNvSpPr>
            <a:spLocks noGrp="1"/>
          </p:cNvSpPr>
          <p:nvPr>
            <p:ph type="body" idx="1"/>
          </p:nvPr>
        </p:nvSpPr>
        <p:spPr>
          <a:xfrm>
            <a:off x="26108" y="525214"/>
            <a:ext cx="8632042" cy="4192511"/>
          </a:xfrm>
        </p:spPr>
        <p:txBody>
          <a:bodyPr/>
          <a:lstStyle/>
          <a:p>
            <a:pPr marL="139700" indent="0">
              <a:buNone/>
            </a:pPr>
            <a:r>
              <a:rPr lang="en-US" sz="1400" b="1" dirty="0">
                <a:latin typeface="Arial"/>
              </a:rPr>
              <a:t>Application:</a:t>
            </a:r>
            <a:r>
              <a:rPr lang="en-US" sz="1400" b="1" dirty="0">
                <a:latin typeface="Arial"/>
                <a:cs typeface="Arial"/>
              </a:rPr>
              <a:t> </a:t>
            </a:r>
            <a:r>
              <a:rPr lang="en-US" sz="1200" dirty="0">
                <a:latin typeface="Arial"/>
                <a:cs typeface="Arial"/>
              </a:rPr>
              <a:t>How Function Pointer array Callbacks are Registered &amp; Dispatched:</a:t>
            </a:r>
            <a:endParaRPr lang="en-US" sz="1200" b="1" dirty="0">
              <a:cs typeface="Arial"/>
            </a:endParaRPr>
          </a:p>
          <a:p>
            <a:pPr marL="139700" indent="0">
              <a:buNone/>
            </a:pPr>
            <a:endParaRPr lang="en-US" sz="1400" b="1" dirty="0">
              <a:latin typeface="Arial"/>
              <a:cs typeface="Arial"/>
            </a:endParaRPr>
          </a:p>
          <a:p>
            <a:pPr marL="139700" indent="0">
              <a:buNone/>
            </a:pPr>
            <a:endParaRPr lang="en-US" sz="1400" b="1" dirty="0">
              <a:latin typeface="Arial"/>
              <a:cs typeface="Arial"/>
            </a:endParaRPr>
          </a:p>
          <a:p>
            <a:pPr marL="139700" indent="0">
              <a:buNone/>
            </a:pPr>
            <a:br>
              <a:rPr lang="en-US" sz="1200" b="1" dirty="0">
                <a:cs typeface="Arial"/>
              </a:rPr>
            </a:br>
            <a:endParaRPr lang="en-US" sz="1200" b="1">
              <a:cs typeface="Arial"/>
            </a:endParaRPr>
          </a:p>
          <a:p>
            <a:pPr>
              <a:buNone/>
            </a:pPr>
            <a:endParaRPr lang="en-US" sz="1200" dirty="0">
              <a:cs typeface="Arial"/>
            </a:endParaRPr>
          </a:p>
          <a:p>
            <a:pPr marL="139700" indent="0">
              <a:buNone/>
            </a:pPr>
            <a:endParaRPr lang="en-US" sz="1200" b="1" dirty="0">
              <a:latin typeface="Arial"/>
            </a:endParaRPr>
          </a:p>
          <a:p>
            <a:pPr marL="139700" indent="0">
              <a:buNone/>
            </a:pPr>
            <a:endParaRPr lang="en-US" sz="1200" b="1" dirty="0">
              <a:latin typeface="Arial"/>
            </a:endParaRPr>
          </a:p>
          <a:p>
            <a:endParaRPr lang="en-US" sz="1200" dirty="0">
              <a:latin typeface="Arial"/>
            </a:endParaRPr>
          </a:p>
          <a:p>
            <a:pPr marL="139700" indent="0">
              <a:buNone/>
            </a:pPr>
            <a:endParaRPr lang="en-US" sz="1200" dirty="0">
              <a:latin typeface="Arial"/>
            </a:endParaRPr>
          </a:p>
        </p:txBody>
      </p:sp>
      <p:sp>
        <p:nvSpPr>
          <p:cNvPr id="6" name="Title 1">
            <a:extLst>
              <a:ext uri="{FF2B5EF4-FFF2-40B4-BE49-F238E27FC236}">
                <a16:creationId xmlns:a16="http://schemas.microsoft.com/office/drawing/2014/main" id="{4D2BCB1F-6987-D2A8-D160-11E3C7850B11}"/>
              </a:ext>
            </a:extLst>
          </p:cNvPr>
          <p:cNvSpPr>
            <a:spLocks noGrp="1"/>
          </p:cNvSpPr>
          <p:nvPr>
            <p:ph type="title"/>
          </p:nvPr>
        </p:nvSpPr>
        <p:spPr>
          <a:xfrm>
            <a:off x="147148" y="105411"/>
            <a:ext cx="7886700" cy="547391"/>
          </a:xfrm>
        </p:spPr>
        <p:txBody>
          <a:bodyPr/>
          <a:lstStyle/>
          <a:p>
            <a:r>
              <a:rPr lang="en-US" b="1" u="none" dirty="0"/>
              <a:t>Assignment</a:t>
            </a:r>
            <a:endParaRPr lang="en-US" dirty="0"/>
          </a:p>
        </p:txBody>
      </p:sp>
      <p:grpSp>
        <p:nvGrpSpPr>
          <p:cNvPr id="35" name="Group 34">
            <a:extLst>
              <a:ext uri="{FF2B5EF4-FFF2-40B4-BE49-F238E27FC236}">
                <a16:creationId xmlns:a16="http://schemas.microsoft.com/office/drawing/2014/main" id="{07AB3281-F543-0BAD-1EB8-E5517FDBB48F}"/>
              </a:ext>
            </a:extLst>
          </p:cNvPr>
          <p:cNvGrpSpPr/>
          <p:nvPr/>
        </p:nvGrpSpPr>
        <p:grpSpPr>
          <a:xfrm>
            <a:off x="-51794" y="1093677"/>
            <a:ext cx="9138643" cy="3851677"/>
            <a:chOff x="-51794" y="1093677"/>
            <a:chExt cx="9138643" cy="3851677"/>
          </a:xfrm>
        </p:grpSpPr>
        <p:grpSp>
          <p:nvGrpSpPr>
            <p:cNvPr id="33" name="Group 32">
              <a:extLst>
                <a:ext uri="{FF2B5EF4-FFF2-40B4-BE49-F238E27FC236}">
                  <a16:creationId xmlns:a16="http://schemas.microsoft.com/office/drawing/2014/main" id="{E2C72865-869B-0722-2230-463B5C90D565}"/>
                </a:ext>
              </a:extLst>
            </p:cNvPr>
            <p:cNvGrpSpPr/>
            <p:nvPr/>
          </p:nvGrpSpPr>
          <p:grpSpPr>
            <a:xfrm>
              <a:off x="-51794" y="1093677"/>
              <a:ext cx="9138643" cy="3851677"/>
              <a:chOff x="1784" y="1245482"/>
              <a:chExt cx="9138643" cy="3851677"/>
            </a:xfrm>
          </p:grpSpPr>
          <p:grpSp>
            <p:nvGrpSpPr>
              <p:cNvPr id="24" name="Group 23">
                <a:extLst>
                  <a:ext uri="{FF2B5EF4-FFF2-40B4-BE49-F238E27FC236}">
                    <a16:creationId xmlns:a16="http://schemas.microsoft.com/office/drawing/2014/main" id="{891B4215-01C8-D4F8-A079-FF4973850535}"/>
                  </a:ext>
                </a:extLst>
              </p:cNvPr>
              <p:cNvGrpSpPr/>
              <p:nvPr/>
            </p:nvGrpSpPr>
            <p:grpSpPr>
              <a:xfrm>
                <a:off x="75009" y="1245482"/>
                <a:ext cx="9065418" cy="3851677"/>
                <a:chOff x="75009" y="1245482"/>
                <a:chExt cx="9065418" cy="3851677"/>
              </a:xfrm>
            </p:grpSpPr>
            <p:grpSp>
              <p:nvGrpSpPr>
                <p:cNvPr id="21" name="Group 20">
                  <a:extLst>
                    <a:ext uri="{FF2B5EF4-FFF2-40B4-BE49-F238E27FC236}">
                      <a16:creationId xmlns:a16="http://schemas.microsoft.com/office/drawing/2014/main" id="{69B71C80-7C8D-D86C-0371-D395C5CA9CA1}"/>
                    </a:ext>
                  </a:extLst>
                </p:cNvPr>
                <p:cNvGrpSpPr/>
                <p:nvPr/>
              </p:nvGrpSpPr>
              <p:grpSpPr>
                <a:xfrm>
                  <a:off x="75009" y="1245482"/>
                  <a:ext cx="9065418" cy="3851677"/>
                  <a:chOff x="75009" y="1245482"/>
                  <a:chExt cx="9065418" cy="3851677"/>
                </a:xfrm>
              </p:grpSpPr>
              <p:grpSp>
                <p:nvGrpSpPr>
                  <p:cNvPr id="12" name="Group 11">
                    <a:extLst>
                      <a:ext uri="{FF2B5EF4-FFF2-40B4-BE49-F238E27FC236}">
                        <a16:creationId xmlns:a16="http://schemas.microsoft.com/office/drawing/2014/main" id="{3819EC23-9B2C-2A5E-BACD-58D0F02DC4BB}"/>
                      </a:ext>
                    </a:extLst>
                  </p:cNvPr>
                  <p:cNvGrpSpPr/>
                  <p:nvPr/>
                </p:nvGrpSpPr>
                <p:grpSpPr>
                  <a:xfrm>
                    <a:off x="3209329" y="1485926"/>
                    <a:ext cx="3448645" cy="3395696"/>
                    <a:chOff x="3378993" y="1485926"/>
                    <a:chExt cx="3448645" cy="3395696"/>
                  </a:xfrm>
                </p:grpSpPr>
                <p:pic>
                  <p:nvPicPr>
                    <p:cNvPr id="2" name="Picture 3">
                      <a:extLst>
                        <a:ext uri="{FF2B5EF4-FFF2-40B4-BE49-F238E27FC236}">
                          <a16:creationId xmlns:a16="http://schemas.microsoft.com/office/drawing/2014/main" id="{FA7FA6C7-F484-26BD-6D88-CF6E72FC1F5C}"/>
                        </a:ext>
                      </a:extLst>
                    </p:cNvPr>
                    <p:cNvPicPr>
                      <a:picLocks noChangeAspect="1"/>
                    </p:cNvPicPr>
                    <p:nvPr/>
                  </p:nvPicPr>
                  <p:blipFill>
                    <a:blip r:embed="rId2"/>
                    <a:stretch>
                      <a:fillRect/>
                    </a:stretch>
                  </p:blipFill>
                  <p:spPr>
                    <a:xfrm>
                      <a:off x="3378993" y="1485926"/>
                      <a:ext cx="3448645" cy="600024"/>
                    </a:xfrm>
                    <a:prstGeom prst="rect">
                      <a:avLst/>
                    </a:prstGeom>
                  </p:spPr>
                </p:pic>
                <p:pic>
                  <p:nvPicPr>
                    <p:cNvPr id="4" name="Picture 4">
                      <a:extLst>
                        <a:ext uri="{FF2B5EF4-FFF2-40B4-BE49-F238E27FC236}">
                          <a16:creationId xmlns:a16="http://schemas.microsoft.com/office/drawing/2014/main" id="{770FD789-5CE8-F7F1-BFC8-CEBDCA286194}"/>
                        </a:ext>
                      </a:extLst>
                    </p:cNvPr>
                    <p:cNvPicPr>
                      <a:picLocks noChangeAspect="1"/>
                    </p:cNvPicPr>
                    <p:nvPr/>
                  </p:nvPicPr>
                  <p:blipFill>
                    <a:blip r:embed="rId3"/>
                    <a:stretch>
                      <a:fillRect/>
                    </a:stretch>
                  </p:blipFill>
                  <p:spPr>
                    <a:xfrm>
                      <a:off x="3378993" y="2297846"/>
                      <a:ext cx="2743200" cy="2583776"/>
                    </a:xfrm>
                    <a:prstGeom prst="rect">
                      <a:avLst/>
                    </a:prstGeom>
                  </p:spPr>
                </p:pic>
              </p:grpSp>
              <p:pic>
                <p:nvPicPr>
                  <p:cNvPr id="5" name="Picture 6">
                    <a:extLst>
                      <a:ext uri="{FF2B5EF4-FFF2-40B4-BE49-F238E27FC236}">
                        <a16:creationId xmlns:a16="http://schemas.microsoft.com/office/drawing/2014/main" id="{FF0BE0CF-CEFF-CC95-4BF0-86700207B72F}"/>
                      </a:ext>
                    </a:extLst>
                  </p:cNvPr>
                  <p:cNvPicPr>
                    <a:picLocks noChangeAspect="1"/>
                  </p:cNvPicPr>
                  <p:nvPr/>
                </p:nvPicPr>
                <p:blipFill>
                  <a:blip r:embed="rId4"/>
                  <a:stretch>
                    <a:fillRect/>
                  </a:stretch>
                </p:blipFill>
                <p:spPr>
                  <a:xfrm>
                    <a:off x="5995392" y="2701145"/>
                    <a:ext cx="3145035" cy="1339622"/>
                  </a:xfrm>
                  <a:prstGeom prst="rect">
                    <a:avLst/>
                  </a:prstGeom>
                </p:spPr>
              </p:pic>
              <p:grpSp>
                <p:nvGrpSpPr>
                  <p:cNvPr id="15" name="Group 14">
                    <a:extLst>
                      <a:ext uri="{FF2B5EF4-FFF2-40B4-BE49-F238E27FC236}">
                        <a16:creationId xmlns:a16="http://schemas.microsoft.com/office/drawing/2014/main" id="{F5B74467-383E-6E6B-59BE-1B9E40D79D6D}"/>
                      </a:ext>
                    </a:extLst>
                  </p:cNvPr>
                  <p:cNvGrpSpPr/>
                  <p:nvPr/>
                </p:nvGrpSpPr>
                <p:grpSpPr>
                  <a:xfrm>
                    <a:off x="75009" y="1245482"/>
                    <a:ext cx="2778919" cy="3851677"/>
                    <a:chOff x="75009" y="1245482"/>
                    <a:chExt cx="2778919" cy="3851677"/>
                  </a:xfrm>
                </p:grpSpPr>
                <p:grpSp>
                  <p:nvGrpSpPr>
                    <p:cNvPr id="11" name="Group 10">
                      <a:extLst>
                        <a:ext uri="{FF2B5EF4-FFF2-40B4-BE49-F238E27FC236}">
                          <a16:creationId xmlns:a16="http://schemas.microsoft.com/office/drawing/2014/main" id="{A183D6EC-550E-4607-5301-7FC540D2BF70}"/>
                        </a:ext>
                      </a:extLst>
                    </p:cNvPr>
                    <p:cNvGrpSpPr/>
                    <p:nvPr/>
                  </p:nvGrpSpPr>
                  <p:grpSpPr>
                    <a:xfrm>
                      <a:off x="75009" y="1245482"/>
                      <a:ext cx="2778919" cy="3851677"/>
                      <a:chOff x="226814" y="1245482"/>
                      <a:chExt cx="2778919" cy="3851677"/>
                    </a:xfrm>
                  </p:grpSpPr>
                  <p:pic>
                    <p:nvPicPr>
                      <p:cNvPr id="7" name="Picture 7">
                        <a:extLst>
                          <a:ext uri="{FF2B5EF4-FFF2-40B4-BE49-F238E27FC236}">
                            <a16:creationId xmlns:a16="http://schemas.microsoft.com/office/drawing/2014/main" id="{0A4135AE-B4DE-941A-2AB7-73A9CB760729}"/>
                          </a:ext>
                        </a:extLst>
                      </p:cNvPr>
                      <p:cNvPicPr>
                        <a:picLocks noChangeAspect="1"/>
                      </p:cNvPicPr>
                      <p:nvPr/>
                    </p:nvPicPr>
                    <p:blipFill>
                      <a:blip r:embed="rId5"/>
                      <a:stretch>
                        <a:fillRect/>
                      </a:stretch>
                    </p:blipFill>
                    <p:spPr>
                      <a:xfrm>
                        <a:off x="226814" y="1245482"/>
                        <a:ext cx="2743200" cy="1956021"/>
                      </a:xfrm>
                      <a:prstGeom prst="rect">
                        <a:avLst/>
                      </a:prstGeom>
                    </p:spPr>
                  </p:pic>
                  <p:pic>
                    <p:nvPicPr>
                      <p:cNvPr id="8" name="Picture 8">
                        <a:extLst>
                          <a:ext uri="{FF2B5EF4-FFF2-40B4-BE49-F238E27FC236}">
                            <a16:creationId xmlns:a16="http://schemas.microsoft.com/office/drawing/2014/main" id="{04D776D7-8BEC-B258-8257-69BB8A52D3C8}"/>
                          </a:ext>
                        </a:extLst>
                      </p:cNvPr>
                      <p:cNvPicPr>
                        <a:picLocks noChangeAspect="1"/>
                      </p:cNvPicPr>
                      <p:nvPr/>
                    </p:nvPicPr>
                    <p:blipFill>
                      <a:blip r:embed="rId6"/>
                      <a:stretch>
                        <a:fillRect/>
                      </a:stretch>
                    </p:blipFill>
                    <p:spPr>
                      <a:xfrm>
                        <a:off x="262533" y="4279012"/>
                        <a:ext cx="2743200" cy="818147"/>
                      </a:xfrm>
                      <a:prstGeom prst="rect">
                        <a:avLst/>
                      </a:prstGeom>
                    </p:spPr>
                  </p:pic>
                  <p:pic>
                    <p:nvPicPr>
                      <p:cNvPr id="10" name="Picture 10">
                        <a:extLst>
                          <a:ext uri="{FF2B5EF4-FFF2-40B4-BE49-F238E27FC236}">
                            <a16:creationId xmlns:a16="http://schemas.microsoft.com/office/drawing/2014/main" id="{553738FA-88D9-8454-D187-BF8B7BC81BC5}"/>
                          </a:ext>
                        </a:extLst>
                      </p:cNvPr>
                      <p:cNvPicPr>
                        <a:picLocks noChangeAspect="1"/>
                      </p:cNvPicPr>
                      <p:nvPr/>
                    </p:nvPicPr>
                    <p:blipFill>
                      <a:blip r:embed="rId7"/>
                      <a:stretch>
                        <a:fillRect/>
                      </a:stretch>
                    </p:blipFill>
                    <p:spPr>
                      <a:xfrm>
                        <a:off x="262533" y="3425924"/>
                        <a:ext cx="2743200" cy="631231"/>
                      </a:xfrm>
                      <a:prstGeom prst="rect">
                        <a:avLst/>
                      </a:prstGeom>
                    </p:spPr>
                  </p:pic>
                </p:grpSp>
                <p:cxnSp>
                  <p:nvCxnSpPr>
                    <p:cNvPr id="13" name="Straight Arrow Connector 12">
                      <a:extLst>
                        <a:ext uri="{FF2B5EF4-FFF2-40B4-BE49-F238E27FC236}">
                          <a16:creationId xmlns:a16="http://schemas.microsoft.com/office/drawing/2014/main" id="{3AF67BFD-53FC-913B-A773-0C6D9F4264F8}"/>
                        </a:ext>
                      </a:extLst>
                    </p:cNvPr>
                    <p:cNvCxnSpPr/>
                    <p:nvPr/>
                  </p:nvCxnSpPr>
                  <p:spPr>
                    <a:xfrm>
                      <a:off x="1391245" y="3105746"/>
                      <a:ext cx="3572" cy="298252"/>
                    </a:xfrm>
                    <a:prstGeom prst="straightConnector1">
                      <a:avLst/>
                    </a:prstGeom>
                    <a:ln w="285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7CE18DB-31FF-1F9A-764B-B0BF4436C0F2}"/>
                        </a:ext>
                      </a:extLst>
                    </p:cNvPr>
                    <p:cNvCxnSpPr>
                      <a:cxnSpLocks/>
                    </p:cNvCxnSpPr>
                    <p:nvPr/>
                  </p:nvCxnSpPr>
                  <p:spPr>
                    <a:xfrm flipV="1">
                      <a:off x="1391245" y="4029077"/>
                      <a:ext cx="3572" cy="308966"/>
                    </a:xfrm>
                    <a:prstGeom prst="straightConnector1">
                      <a:avLst/>
                    </a:prstGeom>
                    <a:ln w="285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a:extLst>
                      <a:ext uri="{FF2B5EF4-FFF2-40B4-BE49-F238E27FC236}">
                        <a16:creationId xmlns:a16="http://schemas.microsoft.com/office/drawing/2014/main" id="{1E72FD14-0E5F-0617-F9E8-719A7D759642}"/>
                      </a:ext>
                    </a:extLst>
                  </p:cNvPr>
                  <p:cNvCxnSpPr/>
                  <p:nvPr/>
                </p:nvCxnSpPr>
                <p:spPr>
                  <a:xfrm flipV="1">
                    <a:off x="2472332" y="2886672"/>
                    <a:ext cx="914400" cy="594716"/>
                  </a:xfrm>
                  <a:prstGeom prst="straightConnector1">
                    <a:avLst/>
                  </a:prstGeom>
                  <a:ln w="285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7FE8F60-2E1D-150F-3DA3-6C412282A6E1}"/>
                      </a:ext>
                    </a:extLst>
                  </p:cNvPr>
                  <p:cNvCxnSpPr/>
                  <p:nvPr/>
                </p:nvCxnSpPr>
                <p:spPr>
                  <a:xfrm>
                    <a:off x="4544020" y="2097287"/>
                    <a:ext cx="3572" cy="298252"/>
                  </a:xfrm>
                  <a:prstGeom prst="straightConnector1">
                    <a:avLst/>
                  </a:prstGeom>
                  <a:ln w="285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88AFCC2F-CD68-F00E-A46B-03D657E34897}"/>
                      </a:ext>
                    </a:extLst>
                  </p:cNvPr>
                  <p:cNvCxnSpPr/>
                  <p:nvPr/>
                </p:nvCxnSpPr>
                <p:spPr>
                  <a:xfrm flipH="1">
                    <a:off x="5386388" y="3846909"/>
                    <a:ext cx="1469826" cy="798315"/>
                  </a:xfrm>
                  <a:prstGeom prst="curvedConnector3">
                    <a:avLst/>
                  </a:prstGeom>
                  <a:ln w="285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22" name="Oval 21">
                  <a:extLst>
                    <a:ext uri="{FF2B5EF4-FFF2-40B4-BE49-F238E27FC236}">
                      <a16:creationId xmlns:a16="http://schemas.microsoft.com/office/drawing/2014/main" id="{1EFA4342-0C7F-E884-E743-0BA82B4BDCF1}"/>
                    </a:ext>
                  </a:extLst>
                </p:cNvPr>
                <p:cNvSpPr/>
                <p:nvPr/>
              </p:nvSpPr>
              <p:spPr>
                <a:xfrm>
                  <a:off x="2903040" y="3203078"/>
                  <a:ext cx="241101" cy="312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Arial"/>
                    </a:rPr>
                    <a:t>1</a:t>
                  </a:r>
                  <a:endParaRPr lang="en-US" dirty="0"/>
                </a:p>
              </p:txBody>
            </p:sp>
            <p:sp>
              <p:nvSpPr>
                <p:cNvPr id="23" name="Oval 22">
                  <a:extLst>
                    <a:ext uri="{FF2B5EF4-FFF2-40B4-BE49-F238E27FC236}">
                      <a16:creationId xmlns:a16="http://schemas.microsoft.com/office/drawing/2014/main" id="{8452C899-EBC1-2D51-6665-6B98783243A6}"/>
                    </a:ext>
                  </a:extLst>
                </p:cNvPr>
                <p:cNvSpPr/>
                <p:nvPr/>
              </p:nvSpPr>
              <p:spPr>
                <a:xfrm>
                  <a:off x="6198094" y="4158555"/>
                  <a:ext cx="241101" cy="3125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Arial"/>
                    </a:rPr>
                    <a:t>2</a:t>
                  </a:r>
                </a:p>
              </p:txBody>
            </p:sp>
          </p:grpSp>
          <p:sp>
            <p:nvSpPr>
              <p:cNvPr id="27" name="TextBox 26">
                <a:extLst>
                  <a:ext uri="{FF2B5EF4-FFF2-40B4-BE49-F238E27FC236}">
                    <a16:creationId xmlns:a16="http://schemas.microsoft.com/office/drawing/2014/main" id="{940ABEB8-2D6A-4D43-BC98-6C50FAB2F4D0}"/>
                  </a:ext>
                </a:extLst>
              </p:cNvPr>
              <p:cNvSpPr txBox="1"/>
              <p:nvPr/>
            </p:nvSpPr>
            <p:spPr>
              <a:xfrm>
                <a:off x="2153840" y="2499419"/>
                <a:ext cx="60900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b="1" dirty="0" err="1">
                    <a:solidFill>
                      <a:schemeClr val="bg1"/>
                    </a:solidFill>
                  </a:rPr>
                  <a:t>main.c</a:t>
                </a:r>
              </a:p>
            </p:txBody>
          </p:sp>
          <p:sp>
            <p:nvSpPr>
              <p:cNvPr id="28" name="TextBox 27">
                <a:extLst>
                  <a:ext uri="{FF2B5EF4-FFF2-40B4-BE49-F238E27FC236}">
                    <a16:creationId xmlns:a16="http://schemas.microsoft.com/office/drawing/2014/main" id="{834A298E-7684-0017-14D6-20D15CDB681E}"/>
                  </a:ext>
                </a:extLst>
              </p:cNvPr>
              <p:cNvSpPr txBox="1"/>
              <p:nvPr/>
            </p:nvSpPr>
            <p:spPr>
              <a:xfrm>
                <a:off x="1930597" y="4303215"/>
                <a:ext cx="60900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b="1" dirty="0" err="1">
                    <a:solidFill>
                      <a:schemeClr val="bg1"/>
                    </a:solidFill>
                  </a:rPr>
                  <a:t>main.c</a:t>
                </a:r>
              </a:p>
            </p:txBody>
          </p:sp>
          <p:sp>
            <p:nvSpPr>
              <p:cNvPr id="29" name="TextBox 28">
                <a:extLst>
                  <a:ext uri="{FF2B5EF4-FFF2-40B4-BE49-F238E27FC236}">
                    <a16:creationId xmlns:a16="http://schemas.microsoft.com/office/drawing/2014/main" id="{BB52A12C-C680-20E2-873E-656FAC14C5B0}"/>
                  </a:ext>
                </a:extLst>
              </p:cNvPr>
              <p:cNvSpPr txBox="1"/>
              <p:nvPr/>
            </p:nvSpPr>
            <p:spPr>
              <a:xfrm>
                <a:off x="1784" y="3597770"/>
                <a:ext cx="60900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b="1" dirty="0" err="1">
                    <a:solidFill>
                      <a:schemeClr val="bg1"/>
                    </a:solidFill>
                  </a:rPr>
                  <a:t>main.c</a:t>
                </a:r>
              </a:p>
            </p:txBody>
          </p:sp>
          <p:sp>
            <p:nvSpPr>
              <p:cNvPr id="30" name="TextBox 29">
                <a:extLst>
                  <a:ext uri="{FF2B5EF4-FFF2-40B4-BE49-F238E27FC236}">
                    <a16:creationId xmlns:a16="http://schemas.microsoft.com/office/drawing/2014/main" id="{B91BC66F-0455-4183-404E-425AFB09D756}"/>
                  </a:ext>
                </a:extLst>
              </p:cNvPr>
              <p:cNvSpPr txBox="1"/>
              <p:nvPr/>
            </p:nvSpPr>
            <p:spPr>
              <a:xfrm>
                <a:off x="5216722" y="4062113"/>
                <a:ext cx="72509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b="1" dirty="0" err="1">
                    <a:solidFill>
                      <a:schemeClr val="bg1"/>
                    </a:solidFill>
                  </a:rPr>
                  <a:t>systick.c</a:t>
                </a:r>
              </a:p>
            </p:txBody>
          </p:sp>
          <p:sp>
            <p:nvSpPr>
              <p:cNvPr id="31" name="TextBox 30">
                <a:extLst>
                  <a:ext uri="{FF2B5EF4-FFF2-40B4-BE49-F238E27FC236}">
                    <a16:creationId xmlns:a16="http://schemas.microsoft.com/office/drawing/2014/main" id="{F163A746-FBBB-75B8-5DD8-38E50B8340A3}"/>
                  </a:ext>
                </a:extLst>
              </p:cNvPr>
              <p:cNvSpPr txBox="1"/>
              <p:nvPr/>
            </p:nvSpPr>
            <p:spPr>
              <a:xfrm>
                <a:off x="6002534" y="1526082"/>
                <a:ext cx="77866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b="1" dirty="0" err="1">
                    <a:solidFill>
                      <a:schemeClr val="bg1"/>
                    </a:solidFill>
                  </a:rPr>
                  <a:t>systick.c</a:t>
                </a:r>
              </a:p>
            </p:txBody>
          </p:sp>
          <p:sp>
            <p:nvSpPr>
              <p:cNvPr id="32" name="TextBox 31">
                <a:extLst>
                  <a:ext uri="{FF2B5EF4-FFF2-40B4-BE49-F238E27FC236}">
                    <a16:creationId xmlns:a16="http://schemas.microsoft.com/office/drawing/2014/main" id="{DA77C079-8F6A-65E4-DDE9-47BC724483D0}"/>
                  </a:ext>
                </a:extLst>
              </p:cNvPr>
              <p:cNvSpPr txBox="1"/>
              <p:nvPr/>
            </p:nvSpPr>
            <p:spPr>
              <a:xfrm>
                <a:off x="8297464" y="3026268"/>
                <a:ext cx="72509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b="1" dirty="0" err="1">
                    <a:solidFill>
                      <a:schemeClr val="bg1"/>
                    </a:solidFill>
                  </a:rPr>
                  <a:t>systick.c</a:t>
                </a:r>
              </a:p>
            </p:txBody>
          </p:sp>
        </p:grpSp>
        <p:sp>
          <p:nvSpPr>
            <p:cNvPr id="34" name="TextBox 1">
              <a:extLst>
                <a:ext uri="{FF2B5EF4-FFF2-40B4-BE49-F238E27FC236}">
                  <a16:creationId xmlns:a16="http://schemas.microsoft.com/office/drawing/2014/main" id="{6929B77A-F928-BC3A-4335-D3F75273BAAF}"/>
                </a:ext>
              </a:extLst>
            </p:cNvPr>
            <p:cNvSpPr txBox="1"/>
            <p:nvPr/>
          </p:nvSpPr>
          <p:spPr>
            <a:xfrm>
              <a:off x="6519266" y="1764208"/>
              <a:ext cx="1803795" cy="400110"/>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000" dirty="0">
                  <a:solidFill>
                    <a:srgbClr val="FF0000"/>
                  </a:solidFill>
                </a:rPr>
                <a:t>Function Pointer Array for timer callbacks</a:t>
              </a:r>
            </a:p>
          </p:txBody>
        </p:sp>
      </p:grpSp>
    </p:spTree>
    <p:extLst>
      <p:ext uri="{BB962C8B-B14F-4D97-AF65-F5344CB8AC3E}">
        <p14:creationId xmlns:p14="http://schemas.microsoft.com/office/powerpoint/2010/main" val="1616733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F5F7BC-A57B-F6F4-219F-C1271DA6DA70}"/>
              </a:ext>
            </a:extLst>
          </p:cNvPr>
          <p:cNvSpPr>
            <a:spLocks noGrp="1"/>
          </p:cNvSpPr>
          <p:nvPr>
            <p:ph type="body" idx="1"/>
          </p:nvPr>
        </p:nvSpPr>
        <p:spPr>
          <a:xfrm>
            <a:off x="1268" y="585287"/>
            <a:ext cx="8632042" cy="4192511"/>
          </a:xfrm>
        </p:spPr>
        <p:txBody>
          <a:bodyPr/>
          <a:lstStyle/>
          <a:p>
            <a:pPr marL="139700" indent="0">
              <a:buNone/>
            </a:pPr>
            <a:r>
              <a:rPr lang="en-US" sz="1400" b="1" dirty="0">
                <a:latin typeface="Arial"/>
              </a:rPr>
              <a:t>Application: </a:t>
            </a:r>
            <a:r>
              <a:rPr lang="en-US" sz="1400" b="1" dirty="0" err="1">
                <a:latin typeface="Arial"/>
              </a:rPr>
              <a:t>StateMachine.c</a:t>
            </a:r>
            <a:r>
              <a:rPr lang="en-US" sz="1400" b="1" dirty="0">
                <a:latin typeface="Arial"/>
              </a:rPr>
              <a:t> </a:t>
            </a:r>
            <a:r>
              <a:rPr lang="en-US" sz="1400" b="1" dirty="0" err="1">
                <a:latin typeface="Arial"/>
              </a:rPr>
              <a:t>Led.c</a:t>
            </a:r>
          </a:p>
          <a:p>
            <a:pPr marL="139700" indent="0">
              <a:buNone/>
            </a:pPr>
            <a:endParaRPr lang="en-US" sz="1400" b="1" dirty="0">
              <a:latin typeface="Arial"/>
              <a:cs typeface="Arial"/>
            </a:endParaRPr>
          </a:p>
          <a:p>
            <a:pPr marL="139700" indent="0">
              <a:buNone/>
            </a:pPr>
            <a:endParaRPr lang="en-US" sz="1400" b="1" dirty="0">
              <a:latin typeface="Arial"/>
              <a:cs typeface="Arial"/>
            </a:endParaRPr>
          </a:p>
          <a:p>
            <a:pPr marL="285750" indent="-285750"/>
            <a:endParaRPr lang="en-US" sz="1200" b="1" dirty="0">
              <a:latin typeface="Arial"/>
              <a:cs typeface="Arial"/>
            </a:endParaRPr>
          </a:p>
          <a:p>
            <a:pPr>
              <a:buNone/>
            </a:pPr>
            <a:endParaRPr lang="en-US" sz="1200" dirty="0">
              <a:cs typeface="Arial"/>
            </a:endParaRPr>
          </a:p>
          <a:p>
            <a:pPr marL="0" indent="0">
              <a:buNone/>
            </a:pPr>
            <a:br>
              <a:rPr lang="en-US" dirty="0"/>
            </a:br>
            <a:endParaRPr lang="en-US" dirty="0"/>
          </a:p>
          <a:p>
            <a:pPr marL="139700" indent="0">
              <a:buNone/>
            </a:pPr>
            <a:endParaRPr lang="en-US" sz="1200" b="1" dirty="0">
              <a:latin typeface="Arial"/>
            </a:endParaRPr>
          </a:p>
          <a:p>
            <a:pPr marL="139700" indent="0">
              <a:buNone/>
            </a:pPr>
            <a:endParaRPr lang="en-US" sz="1200" b="1" dirty="0">
              <a:latin typeface="Arial"/>
            </a:endParaRPr>
          </a:p>
          <a:p>
            <a:endParaRPr lang="en-US" sz="1200" dirty="0">
              <a:latin typeface="Arial"/>
            </a:endParaRPr>
          </a:p>
          <a:p>
            <a:pPr marL="139700" indent="0">
              <a:buNone/>
            </a:pPr>
            <a:endParaRPr lang="en-US" sz="1200" dirty="0">
              <a:latin typeface="Arial"/>
            </a:endParaRPr>
          </a:p>
        </p:txBody>
      </p:sp>
      <p:sp>
        <p:nvSpPr>
          <p:cNvPr id="6" name="Title 1">
            <a:extLst>
              <a:ext uri="{FF2B5EF4-FFF2-40B4-BE49-F238E27FC236}">
                <a16:creationId xmlns:a16="http://schemas.microsoft.com/office/drawing/2014/main" id="{4D2BCB1F-6987-D2A8-D160-11E3C7850B11}"/>
              </a:ext>
            </a:extLst>
          </p:cNvPr>
          <p:cNvSpPr>
            <a:spLocks noGrp="1"/>
          </p:cNvSpPr>
          <p:nvPr>
            <p:ph type="title"/>
          </p:nvPr>
        </p:nvSpPr>
        <p:spPr>
          <a:xfrm>
            <a:off x="147148" y="105411"/>
            <a:ext cx="7886700" cy="547391"/>
          </a:xfrm>
        </p:spPr>
        <p:txBody>
          <a:bodyPr/>
          <a:lstStyle/>
          <a:p>
            <a:r>
              <a:rPr lang="en-US" b="1" u="none" dirty="0"/>
              <a:t>Assignment</a:t>
            </a:r>
            <a:endParaRPr lang="en-US" dirty="0"/>
          </a:p>
        </p:txBody>
      </p:sp>
      <p:grpSp>
        <p:nvGrpSpPr>
          <p:cNvPr id="29" name="Group 28">
            <a:extLst>
              <a:ext uri="{FF2B5EF4-FFF2-40B4-BE49-F238E27FC236}">
                <a16:creationId xmlns:a16="http://schemas.microsoft.com/office/drawing/2014/main" id="{D25485FA-6A38-9FA8-A0C5-7DE076FB82C7}"/>
              </a:ext>
            </a:extLst>
          </p:cNvPr>
          <p:cNvGrpSpPr/>
          <p:nvPr/>
        </p:nvGrpSpPr>
        <p:grpSpPr>
          <a:xfrm>
            <a:off x="83939" y="381601"/>
            <a:ext cx="8765973" cy="4699921"/>
            <a:chOff x="83939" y="381601"/>
            <a:chExt cx="8765973" cy="4699921"/>
          </a:xfrm>
        </p:grpSpPr>
        <p:grpSp>
          <p:nvGrpSpPr>
            <p:cNvPr id="25" name="Group 24">
              <a:extLst>
                <a:ext uri="{FF2B5EF4-FFF2-40B4-BE49-F238E27FC236}">
                  <a16:creationId xmlns:a16="http://schemas.microsoft.com/office/drawing/2014/main" id="{2FF1F4EF-8D1A-154D-13A5-0C0F4B8F6C34}"/>
                </a:ext>
              </a:extLst>
            </p:cNvPr>
            <p:cNvGrpSpPr/>
            <p:nvPr/>
          </p:nvGrpSpPr>
          <p:grpSpPr>
            <a:xfrm>
              <a:off x="83939" y="381601"/>
              <a:ext cx="8761809" cy="4699921"/>
              <a:chOff x="83939" y="372671"/>
              <a:chExt cx="8761809" cy="4699921"/>
            </a:xfrm>
          </p:grpSpPr>
          <p:pic>
            <p:nvPicPr>
              <p:cNvPr id="24" name="Picture 24">
                <a:extLst>
                  <a:ext uri="{FF2B5EF4-FFF2-40B4-BE49-F238E27FC236}">
                    <a16:creationId xmlns:a16="http://schemas.microsoft.com/office/drawing/2014/main" id="{ADE17BD7-DFC8-C096-02C1-D4F4BA3E0A23}"/>
                  </a:ext>
                </a:extLst>
              </p:cNvPr>
              <p:cNvPicPr>
                <a:picLocks noChangeAspect="1"/>
              </p:cNvPicPr>
              <p:nvPr/>
            </p:nvPicPr>
            <p:blipFill>
              <a:blip r:embed="rId2"/>
              <a:stretch>
                <a:fillRect/>
              </a:stretch>
            </p:blipFill>
            <p:spPr>
              <a:xfrm>
                <a:off x="3548658" y="2999845"/>
                <a:ext cx="5297090" cy="2072747"/>
              </a:xfrm>
              <a:prstGeom prst="rect">
                <a:avLst/>
              </a:prstGeom>
            </p:spPr>
          </p:pic>
          <p:grpSp>
            <p:nvGrpSpPr>
              <p:cNvPr id="23" name="Group 22">
                <a:extLst>
                  <a:ext uri="{FF2B5EF4-FFF2-40B4-BE49-F238E27FC236}">
                    <a16:creationId xmlns:a16="http://schemas.microsoft.com/office/drawing/2014/main" id="{4BA19D55-24A9-DAA4-A595-DA5C5FCC97F0}"/>
                  </a:ext>
                </a:extLst>
              </p:cNvPr>
              <p:cNvGrpSpPr/>
              <p:nvPr/>
            </p:nvGrpSpPr>
            <p:grpSpPr>
              <a:xfrm>
                <a:off x="83939" y="372671"/>
                <a:ext cx="8733826" cy="4588124"/>
                <a:chOff x="92869" y="336952"/>
                <a:chExt cx="8733826" cy="4588124"/>
              </a:xfrm>
            </p:grpSpPr>
            <p:grpSp>
              <p:nvGrpSpPr>
                <p:cNvPr id="19" name="Group 18">
                  <a:extLst>
                    <a:ext uri="{FF2B5EF4-FFF2-40B4-BE49-F238E27FC236}">
                      <a16:creationId xmlns:a16="http://schemas.microsoft.com/office/drawing/2014/main" id="{E42E8723-7DBB-B112-0675-376F3640DD00}"/>
                    </a:ext>
                  </a:extLst>
                </p:cNvPr>
                <p:cNvGrpSpPr/>
                <p:nvPr/>
              </p:nvGrpSpPr>
              <p:grpSpPr>
                <a:xfrm>
                  <a:off x="92869" y="3114609"/>
                  <a:ext cx="3100387" cy="1810467"/>
                  <a:chOff x="92869" y="3114609"/>
                  <a:chExt cx="3100387" cy="1810467"/>
                </a:xfrm>
              </p:grpSpPr>
              <p:pic>
                <p:nvPicPr>
                  <p:cNvPr id="13" name="Picture 13">
                    <a:extLst>
                      <a:ext uri="{FF2B5EF4-FFF2-40B4-BE49-F238E27FC236}">
                        <a16:creationId xmlns:a16="http://schemas.microsoft.com/office/drawing/2014/main" id="{E96BDE62-AF7C-6D5A-D642-A3F83171B56B}"/>
                      </a:ext>
                    </a:extLst>
                  </p:cNvPr>
                  <p:cNvPicPr>
                    <a:picLocks noChangeAspect="1"/>
                  </p:cNvPicPr>
                  <p:nvPr/>
                </p:nvPicPr>
                <p:blipFill>
                  <a:blip r:embed="rId3"/>
                  <a:stretch>
                    <a:fillRect/>
                  </a:stretch>
                </p:blipFill>
                <p:spPr>
                  <a:xfrm>
                    <a:off x="92869" y="3114609"/>
                    <a:ext cx="3100387" cy="1798570"/>
                  </a:xfrm>
                  <a:prstGeom prst="rect">
                    <a:avLst/>
                  </a:prstGeom>
                </p:spPr>
              </p:pic>
              <p:sp>
                <p:nvSpPr>
                  <p:cNvPr id="17" name="TextBox 16">
                    <a:extLst>
                      <a:ext uri="{FF2B5EF4-FFF2-40B4-BE49-F238E27FC236}">
                        <a16:creationId xmlns:a16="http://schemas.microsoft.com/office/drawing/2014/main" id="{5CB537C6-1D51-1045-D886-957104FB4170}"/>
                      </a:ext>
                    </a:extLst>
                  </p:cNvPr>
                  <p:cNvSpPr txBox="1"/>
                  <p:nvPr/>
                </p:nvSpPr>
                <p:spPr>
                  <a:xfrm>
                    <a:off x="439934" y="4678855"/>
                    <a:ext cx="112692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b="1" dirty="0" err="1">
                        <a:solidFill>
                          <a:schemeClr val="bg1"/>
                        </a:solidFill>
                      </a:rPr>
                      <a:t>StateMachine.c</a:t>
                    </a:r>
                  </a:p>
                </p:txBody>
              </p:sp>
            </p:grpSp>
            <p:grpSp>
              <p:nvGrpSpPr>
                <p:cNvPr id="22" name="Group 21">
                  <a:extLst>
                    <a:ext uri="{FF2B5EF4-FFF2-40B4-BE49-F238E27FC236}">
                      <a16:creationId xmlns:a16="http://schemas.microsoft.com/office/drawing/2014/main" id="{5D0B4C54-57BB-A524-0915-181346DAE511}"/>
                    </a:ext>
                  </a:extLst>
                </p:cNvPr>
                <p:cNvGrpSpPr/>
                <p:nvPr/>
              </p:nvGrpSpPr>
              <p:grpSpPr>
                <a:xfrm>
                  <a:off x="92869" y="336952"/>
                  <a:ext cx="8733826" cy="2900413"/>
                  <a:chOff x="92869" y="336952"/>
                  <a:chExt cx="8733826" cy="2900413"/>
                </a:xfrm>
              </p:grpSpPr>
              <p:grpSp>
                <p:nvGrpSpPr>
                  <p:cNvPr id="11" name="Group 10">
                    <a:extLst>
                      <a:ext uri="{FF2B5EF4-FFF2-40B4-BE49-F238E27FC236}">
                        <a16:creationId xmlns:a16="http://schemas.microsoft.com/office/drawing/2014/main" id="{3D4BC244-BBA7-B9AB-7C9A-85C1975D746A}"/>
                      </a:ext>
                    </a:extLst>
                  </p:cNvPr>
                  <p:cNvGrpSpPr/>
                  <p:nvPr/>
                </p:nvGrpSpPr>
                <p:grpSpPr>
                  <a:xfrm>
                    <a:off x="4682728" y="336952"/>
                    <a:ext cx="2743200" cy="2558642"/>
                    <a:chOff x="5423892" y="1399585"/>
                    <a:chExt cx="2743200" cy="2558642"/>
                  </a:xfrm>
                </p:grpSpPr>
                <p:pic>
                  <p:nvPicPr>
                    <p:cNvPr id="8" name="Picture 8">
                      <a:extLst>
                        <a:ext uri="{FF2B5EF4-FFF2-40B4-BE49-F238E27FC236}">
                          <a16:creationId xmlns:a16="http://schemas.microsoft.com/office/drawing/2014/main" id="{1C014167-B132-97C3-E32C-0B79149885F2}"/>
                        </a:ext>
                      </a:extLst>
                    </p:cNvPr>
                    <p:cNvPicPr>
                      <a:picLocks noChangeAspect="1"/>
                    </p:cNvPicPr>
                    <p:nvPr/>
                  </p:nvPicPr>
                  <p:blipFill>
                    <a:blip r:embed="rId4"/>
                    <a:stretch>
                      <a:fillRect/>
                    </a:stretch>
                  </p:blipFill>
                  <p:spPr>
                    <a:xfrm>
                      <a:off x="5423892" y="1399585"/>
                      <a:ext cx="2743200" cy="2558642"/>
                    </a:xfrm>
                    <a:prstGeom prst="rect">
                      <a:avLst/>
                    </a:prstGeom>
                  </p:spPr>
                </p:pic>
                <p:sp>
                  <p:nvSpPr>
                    <p:cNvPr id="10" name="TextBox 9">
                      <a:extLst>
                        <a:ext uri="{FF2B5EF4-FFF2-40B4-BE49-F238E27FC236}">
                          <a16:creationId xmlns:a16="http://schemas.microsoft.com/office/drawing/2014/main" id="{774E2B18-4718-2EC2-57AE-9CB09575F663}"/>
                        </a:ext>
                      </a:extLst>
                    </p:cNvPr>
                    <p:cNvSpPr txBox="1"/>
                    <p:nvPr/>
                  </p:nvSpPr>
                  <p:spPr>
                    <a:xfrm>
                      <a:off x="6520456" y="3633486"/>
                      <a:ext cx="72509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b="1" dirty="0" err="1">
                          <a:solidFill>
                            <a:schemeClr val="bg1"/>
                          </a:solidFill>
                        </a:rPr>
                        <a:t>Led.c</a:t>
                      </a:r>
                    </a:p>
                  </p:txBody>
                </p:sp>
              </p:grpSp>
              <p:grpSp>
                <p:nvGrpSpPr>
                  <p:cNvPr id="20" name="Group 19">
                    <a:extLst>
                      <a:ext uri="{FF2B5EF4-FFF2-40B4-BE49-F238E27FC236}">
                        <a16:creationId xmlns:a16="http://schemas.microsoft.com/office/drawing/2014/main" id="{2E7CF63A-77F0-3A39-2237-AA9A1A6F82ED}"/>
                      </a:ext>
                    </a:extLst>
                  </p:cNvPr>
                  <p:cNvGrpSpPr/>
                  <p:nvPr/>
                </p:nvGrpSpPr>
                <p:grpSpPr>
                  <a:xfrm>
                    <a:off x="92869" y="936229"/>
                    <a:ext cx="4586284" cy="1810003"/>
                    <a:chOff x="92869" y="936229"/>
                    <a:chExt cx="4586284" cy="1810003"/>
                  </a:xfrm>
                </p:grpSpPr>
                <p:grpSp>
                  <p:nvGrpSpPr>
                    <p:cNvPr id="12" name="Group 11">
                      <a:extLst>
                        <a:ext uri="{FF2B5EF4-FFF2-40B4-BE49-F238E27FC236}">
                          <a16:creationId xmlns:a16="http://schemas.microsoft.com/office/drawing/2014/main" id="{E81BE0E6-03F4-5769-6E95-703EF0B9A79D}"/>
                        </a:ext>
                      </a:extLst>
                    </p:cNvPr>
                    <p:cNvGrpSpPr/>
                    <p:nvPr/>
                  </p:nvGrpSpPr>
                  <p:grpSpPr>
                    <a:xfrm>
                      <a:off x="92869" y="936229"/>
                      <a:ext cx="4586284" cy="1788714"/>
                      <a:chOff x="405408" y="1847057"/>
                      <a:chExt cx="4586284" cy="1788714"/>
                    </a:xfrm>
                  </p:grpSpPr>
                  <p:pic>
                    <p:nvPicPr>
                      <p:cNvPr id="4" name="Picture 4">
                        <a:extLst>
                          <a:ext uri="{FF2B5EF4-FFF2-40B4-BE49-F238E27FC236}">
                            <a16:creationId xmlns:a16="http://schemas.microsoft.com/office/drawing/2014/main" id="{B1B032C6-47C9-BDF9-9FF0-1B9ED6120998}"/>
                          </a:ext>
                        </a:extLst>
                      </p:cNvPr>
                      <p:cNvPicPr>
                        <a:picLocks noChangeAspect="1"/>
                      </p:cNvPicPr>
                      <p:nvPr/>
                    </p:nvPicPr>
                    <p:blipFill>
                      <a:blip r:embed="rId5"/>
                      <a:stretch>
                        <a:fillRect/>
                      </a:stretch>
                    </p:blipFill>
                    <p:spPr>
                      <a:xfrm>
                        <a:off x="405408" y="1847057"/>
                        <a:ext cx="4439840" cy="1788714"/>
                      </a:xfrm>
                      <a:prstGeom prst="rect">
                        <a:avLst/>
                      </a:prstGeom>
                    </p:spPr>
                  </p:pic>
                  <p:sp>
                    <p:nvSpPr>
                      <p:cNvPr id="5" name="TextBox 4">
                        <a:extLst>
                          <a:ext uri="{FF2B5EF4-FFF2-40B4-BE49-F238E27FC236}">
                            <a16:creationId xmlns:a16="http://schemas.microsoft.com/office/drawing/2014/main" id="{CBF3B98E-CD85-27AE-CACD-EA52D6D9C5C4}"/>
                          </a:ext>
                        </a:extLst>
                      </p:cNvPr>
                      <p:cNvSpPr txBox="1"/>
                      <p:nvPr/>
                    </p:nvSpPr>
                    <p:spPr>
                      <a:xfrm>
                        <a:off x="1928812" y="1888628"/>
                        <a:ext cx="290214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err="1">
                            <a:solidFill>
                              <a:schemeClr val="bg1"/>
                            </a:solidFill>
                          </a:rPr>
                          <a:t>StateFunction</a:t>
                        </a:r>
                        <a:r>
                          <a:rPr lang="en-US" sz="1200" dirty="0">
                            <a:solidFill>
                              <a:schemeClr val="bg1"/>
                            </a:solidFill>
                          </a:rPr>
                          <a:t> Structure: it has state name &amp; state function </a:t>
                        </a:r>
                        <a:r>
                          <a:rPr lang="en-US" sz="1200" dirty="0" err="1">
                            <a:solidFill>
                              <a:schemeClr val="bg1"/>
                            </a:solidFill>
                          </a:rPr>
                          <a:t>ptr</a:t>
                        </a:r>
                        <a:r>
                          <a:rPr lang="en-US" sz="1200" dirty="0">
                            <a:solidFill>
                              <a:schemeClr val="bg1"/>
                            </a:solidFill>
                          </a:rPr>
                          <a:t> to be called respective state.</a:t>
                        </a:r>
                      </a:p>
                    </p:txBody>
                  </p:sp>
                  <p:sp>
                    <p:nvSpPr>
                      <p:cNvPr id="7" name="TextBox 6">
                        <a:extLst>
                          <a:ext uri="{FF2B5EF4-FFF2-40B4-BE49-F238E27FC236}">
                            <a16:creationId xmlns:a16="http://schemas.microsoft.com/office/drawing/2014/main" id="{04A2A237-728A-AA79-1EB4-B79864A43429}"/>
                          </a:ext>
                        </a:extLst>
                      </p:cNvPr>
                      <p:cNvSpPr txBox="1"/>
                      <p:nvPr/>
                    </p:nvSpPr>
                    <p:spPr>
                      <a:xfrm>
                        <a:off x="3187897" y="2915542"/>
                        <a:ext cx="180379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solidFill>
                              <a:schemeClr val="bg1"/>
                            </a:solidFill>
                          </a:rPr>
                          <a:t>Array of </a:t>
                        </a:r>
                        <a:r>
                          <a:rPr lang="en-US" sz="1000" dirty="0" err="1">
                            <a:solidFill>
                              <a:schemeClr val="bg1"/>
                            </a:solidFill>
                          </a:rPr>
                          <a:t>sateFunctionRow_t</a:t>
                        </a:r>
                        <a:r>
                          <a:rPr lang="en-US" sz="1000" dirty="0">
                            <a:solidFill>
                              <a:schemeClr val="bg1"/>
                            </a:solidFill>
                          </a:rPr>
                          <a:t> : to hold different states and respective function to be called from </a:t>
                        </a:r>
                        <a:r>
                          <a:rPr lang="en-US" sz="1000" dirty="0" err="1">
                            <a:solidFill>
                              <a:schemeClr val="bg1"/>
                            </a:solidFill>
                          </a:rPr>
                          <a:t>Led.c</a:t>
                        </a:r>
                        <a:endParaRPr lang="en-US" sz="1000">
                          <a:solidFill>
                            <a:schemeClr val="bg1"/>
                          </a:solidFill>
                        </a:endParaRPr>
                      </a:p>
                    </p:txBody>
                  </p:sp>
                </p:grpSp>
                <p:sp>
                  <p:nvSpPr>
                    <p:cNvPr id="16" name="TextBox 15">
                      <a:extLst>
                        <a:ext uri="{FF2B5EF4-FFF2-40B4-BE49-F238E27FC236}">
                          <a16:creationId xmlns:a16="http://schemas.microsoft.com/office/drawing/2014/main" id="{0D552EEA-D9ED-8BC7-9EA0-A1CC80E1410E}"/>
                        </a:ext>
                      </a:extLst>
                    </p:cNvPr>
                    <p:cNvSpPr txBox="1"/>
                    <p:nvPr/>
                  </p:nvSpPr>
                  <p:spPr>
                    <a:xfrm>
                      <a:off x="948926" y="2500011"/>
                      <a:ext cx="112692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b="1" dirty="0" err="1">
                          <a:solidFill>
                            <a:schemeClr val="bg1"/>
                          </a:solidFill>
                        </a:rPr>
                        <a:t>StateMachine.c</a:t>
                      </a:r>
                    </a:p>
                  </p:txBody>
                </p:sp>
              </p:grpSp>
              <p:sp>
                <p:nvSpPr>
                  <p:cNvPr id="18" name="TextBox 17">
                    <a:extLst>
                      <a:ext uri="{FF2B5EF4-FFF2-40B4-BE49-F238E27FC236}">
                        <a16:creationId xmlns:a16="http://schemas.microsoft.com/office/drawing/2014/main" id="{B59B37B4-A6FB-F2A5-DC0F-C8446A94BBA0}"/>
                      </a:ext>
                    </a:extLst>
                  </p:cNvPr>
                  <p:cNvSpPr txBox="1"/>
                  <p:nvPr/>
                </p:nvSpPr>
                <p:spPr>
                  <a:xfrm>
                    <a:off x="7699770" y="2991144"/>
                    <a:ext cx="112692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b="1" dirty="0" err="1">
                        <a:solidFill>
                          <a:schemeClr val="bg1"/>
                        </a:solidFill>
                      </a:rPr>
                      <a:t>StateMachine.c</a:t>
                    </a:r>
                  </a:p>
                </p:txBody>
              </p:sp>
            </p:grpSp>
          </p:grpSp>
        </p:grpSp>
        <p:sp>
          <p:nvSpPr>
            <p:cNvPr id="27" name="TextBox 26">
              <a:extLst>
                <a:ext uri="{FF2B5EF4-FFF2-40B4-BE49-F238E27FC236}">
                  <a16:creationId xmlns:a16="http://schemas.microsoft.com/office/drawing/2014/main" id="{AF78B07D-0E21-2521-0322-27A41D6A9A1E}"/>
                </a:ext>
              </a:extLst>
            </p:cNvPr>
            <p:cNvSpPr txBox="1"/>
            <p:nvPr/>
          </p:nvSpPr>
          <p:spPr>
            <a:xfrm>
              <a:off x="7046117" y="4514552"/>
              <a:ext cx="180379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solidFill>
                    <a:schemeClr val="bg1"/>
                  </a:solidFill>
                </a:rPr>
                <a:t>Runs the State Machine based on events</a:t>
              </a:r>
            </a:p>
          </p:txBody>
        </p:sp>
        <p:sp>
          <p:nvSpPr>
            <p:cNvPr id="28" name="TextBox 27">
              <a:extLst>
                <a:ext uri="{FF2B5EF4-FFF2-40B4-BE49-F238E27FC236}">
                  <a16:creationId xmlns:a16="http://schemas.microsoft.com/office/drawing/2014/main" id="{C1010744-4F0B-F30F-0F46-5451F7532B10}"/>
                </a:ext>
              </a:extLst>
            </p:cNvPr>
            <p:cNvSpPr txBox="1"/>
            <p:nvPr/>
          </p:nvSpPr>
          <p:spPr>
            <a:xfrm>
              <a:off x="1518639" y="3219748"/>
              <a:ext cx="1803795"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solidFill>
                    <a:schemeClr val="bg1"/>
                  </a:solidFill>
                </a:rPr>
                <a:t>State Transition matrix : Holds different events and states</a:t>
              </a:r>
            </a:p>
          </p:txBody>
        </p:sp>
      </p:grpSp>
    </p:spTree>
    <p:extLst>
      <p:ext uri="{BB962C8B-B14F-4D97-AF65-F5344CB8AC3E}">
        <p14:creationId xmlns:p14="http://schemas.microsoft.com/office/powerpoint/2010/main" val="2717807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F5F7BC-A57B-F6F4-219F-C1271DA6DA70}"/>
              </a:ext>
            </a:extLst>
          </p:cNvPr>
          <p:cNvSpPr>
            <a:spLocks noGrp="1"/>
          </p:cNvSpPr>
          <p:nvPr>
            <p:ph type="body" idx="1"/>
          </p:nvPr>
        </p:nvSpPr>
        <p:spPr>
          <a:xfrm>
            <a:off x="90565" y="451343"/>
            <a:ext cx="3488542" cy="4299667"/>
          </a:xfrm>
        </p:spPr>
        <p:txBody>
          <a:bodyPr/>
          <a:lstStyle/>
          <a:p>
            <a:pPr marL="311150" indent="-171450"/>
            <a:r>
              <a:rPr lang="en-US" sz="1200" b="1" dirty="0" err="1">
                <a:latin typeface="Arial"/>
              </a:rPr>
              <a:t>Makefile</a:t>
            </a:r>
            <a:r>
              <a:rPr lang="en-US" sz="1200" b="1" dirty="0">
                <a:latin typeface="Arial"/>
              </a:rPr>
              <a:t> -:  </a:t>
            </a:r>
            <a:r>
              <a:rPr lang="en-US" sz="1200" dirty="0">
                <a:latin typeface="Arial"/>
              </a:rPr>
              <a:t>To build code and Run the application in QEMU</a:t>
            </a:r>
            <a:endParaRPr lang="en-US" sz="1200" b="1" dirty="0">
              <a:latin typeface="Arial"/>
            </a:endParaRPr>
          </a:p>
          <a:p>
            <a:r>
              <a:rPr lang="en-US" sz="1200" dirty="0">
                <a:latin typeface="Arial"/>
              </a:rPr>
              <a:t>To Build the code : </a:t>
            </a:r>
            <a:r>
              <a:rPr lang="en-US" sz="1200" b="1" dirty="0">
                <a:latin typeface="Arial"/>
              </a:rPr>
              <a:t>make all</a:t>
            </a:r>
            <a:endParaRPr lang="en-US" sz="1200" dirty="0">
              <a:latin typeface="Arial"/>
            </a:endParaRPr>
          </a:p>
          <a:p>
            <a:r>
              <a:rPr lang="en-US" sz="1200" dirty="0">
                <a:latin typeface="Arial"/>
              </a:rPr>
              <a:t>To run application in QEMU: </a:t>
            </a:r>
            <a:r>
              <a:rPr lang="en-US" sz="1200" b="1" dirty="0">
                <a:latin typeface="Arial"/>
              </a:rPr>
              <a:t>make run</a:t>
            </a:r>
          </a:p>
          <a:p>
            <a:pPr marL="139700" indent="0">
              <a:buNone/>
            </a:pPr>
            <a:endParaRPr lang="en-US" sz="1200" b="1" dirty="0">
              <a:latin typeface="Arial"/>
            </a:endParaRPr>
          </a:p>
          <a:p>
            <a:pPr marL="139700" indent="0">
              <a:buNone/>
            </a:pPr>
            <a:endParaRPr lang="en-US" sz="1200" b="1" dirty="0">
              <a:latin typeface="Arial"/>
            </a:endParaRPr>
          </a:p>
          <a:p>
            <a:endParaRPr lang="en-US" sz="1200" dirty="0"/>
          </a:p>
          <a:p>
            <a:endParaRPr lang="en-US" sz="1200" dirty="0">
              <a:latin typeface="Arial"/>
            </a:endParaRPr>
          </a:p>
          <a:p>
            <a:pPr marL="139700" indent="0">
              <a:buNone/>
            </a:pPr>
            <a:endParaRPr lang="en-US" sz="1200" dirty="0">
              <a:latin typeface="Arial"/>
            </a:endParaRPr>
          </a:p>
        </p:txBody>
      </p:sp>
      <p:sp>
        <p:nvSpPr>
          <p:cNvPr id="6" name="Title 1">
            <a:extLst>
              <a:ext uri="{FF2B5EF4-FFF2-40B4-BE49-F238E27FC236}">
                <a16:creationId xmlns:a16="http://schemas.microsoft.com/office/drawing/2014/main" id="{4D2BCB1F-6987-D2A8-D160-11E3C7850B11}"/>
              </a:ext>
            </a:extLst>
          </p:cNvPr>
          <p:cNvSpPr>
            <a:spLocks noGrp="1"/>
          </p:cNvSpPr>
          <p:nvPr>
            <p:ph type="title"/>
          </p:nvPr>
        </p:nvSpPr>
        <p:spPr>
          <a:xfrm>
            <a:off x="147148" y="105411"/>
            <a:ext cx="7886700" cy="547391"/>
          </a:xfrm>
        </p:spPr>
        <p:txBody>
          <a:bodyPr/>
          <a:lstStyle/>
          <a:p>
            <a:r>
              <a:rPr lang="en-US" b="1" u="none" dirty="0"/>
              <a:t>Assignment</a:t>
            </a:r>
            <a:endParaRPr lang="en-US" dirty="0"/>
          </a:p>
        </p:txBody>
      </p:sp>
      <p:pic>
        <p:nvPicPr>
          <p:cNvPr id="4" name="Picture 4">
            <a:extLst>
              <a:ext uri="{FF2B5EF4-FFF2-40B4-BE49-F238E27FC236}">
                <a16:creationId xmlns:a16="http://schemas.microsoft.com/office/drawing/2014/main" id="{A9ADB82B-57D2-171C-205C-917D425C86C4}"/>
              </a:ext>
            </a:extLst>
          </p:cNvPr>
          <p:cNvPicPr>
            <a:picLocks noChangeAspect="1"/>
          </p:cNvPicPr>
          <p:nvPr/>
        </p:nvPicPr>
        <p:blipFill>
          <a:blip r:embed="rId2"/>
          <a:stretch>
            <a:fillRect/>
          </a:stretch>
        </p:blipFill>
        <p:spPr>
          <a:xfrm>
            <a:off x="21432" y="1984578"/>
            <a:ext cx="3957637" cy="1254711"/>
          </a:xfrm>
          <a:prstGeom prst="rect">
            <a:avLst/>
          </a:prstGeom>
        </p:spPr>
      </p:pic>
      <p:grpSp>
        <p:nvGrpSpPr>
          <p:cNvPr id="18" name="Group 17">
            <a:extLst>
              <a:ext uri="{FF2B5EF4-FFF2-40B4-BE49-F238E27FC236}">
                <a16:creationId xmlns:a16="http://schemas.microsoft.com/office/drawing/2014/main" id="{9FBA5F44-9698-90B8-5287-2A12C7F4769C}"/>
              </a:ext>
            </a:extLst>
          </p:cNvPr>
          <p:cNvGrpSpPr/>
          <p:nvPr/>
        </p:nvGrpSpPr>
        <p:grpSpPr>
          <a:xfrm>
            <a:off x="4093369" y="687850"/>
            <a:ext cx="5020269" cy="4294651"/>
            <a:chOff x="4093369" y="687850"/>
            <a:chExt cx="5020269" cy="4294651"/>
          </a:xfrm>
        </p:grpSpPr>
        <p:grpSp>
          <p:nvGrpSpPr>
            <p:cNvPr id="14" name="Group 13">
              <a:extLst>
                <a:ext uri="{FF2B5EF4-FFF2-40B4-BE49-F238E27FC236}">
                  <a16:creationId xmlns:a16="http://schemas.microsoft.com/office/drawing/2014/main" id="{D4939B50-D012-E618-82E6-E584220CBCD0}"/>
                </a:ext>
              </a:extLst>
            </p:cNvPr>
            <p:cNvGrpSpPr/>
            <p:nvPr/>
          </p:nvGrpSpPr>
          <p:grpSpPr>
            <a:xfrm>
              <a:off x="4093369" y="687850"/>
              <a:ext cx="5020269" cy="4294651"/>
              <a:chOff x="4093369" y="687850"/>
              <a:chExt cx="5020269" cy="4294651"/>
            </a:xfrm>
          </p:grpSpPr>
          <p:pic>
            <p:nvPicPr>
              <p:cNvPr id="7" name="Picture 7">
                <a:extLst>
                  <a:ext uri="{FF2B5EF4-FFF2-40B4-BE49-F238E27FC236}">
                    <a16:creationId xmlns:a16="http://schemas.microsoft.com/office/drawing/2014/main" id="{35C6EA46-BA15-D916-A5E9-2A6D4F480A8B}"/>
                  </a:ext>
                </a:extLst>
              </p:cNvPr>
              <p:cNvPicPr>
                <a:picLocks noChangeAspect="1"/>
              </p:cNvPicPr>
              <p:nvPr/>
            </p:nvPicPr>
            <p:blipFill>
              <a:blip r:embed="rId3"/>
              <a:stretch>
                <a:fillRect/>
              </a:stretch>
            </p:blipFill>
            <p:spPr>
              <a:xfrm>
                <a:off x="4093369" y="687850"/>
                <a:ext cx="5020269" cy="4294651"/>
              </a:xfrm>
              <a:prstGeom prst="rect">
                <a:avLst/>
              </a:prstGeom>
            </p:spPr>
          </p:pic>
          <p:grpSp>
            <p:nvGrpSpPr>
              <p:cNvPr id="10" name="Group 9">
                <a:extLst>
                  <a:ext uri="{FF2B5EF4-FFF2-40B4-BE49-F238E27FC236}">
                    <a16:creationId xmlns:a16="http://schemas.microsoft.com/office/drawing/2014/main" id="{1E87FF19-6895-B49F-1765-36B033C28F73}"/>
                  </a:ext>
                </a:extLst>
              </p:cNvPr>
              <p:cNvGrpSpPr/>
              <p:nvPr/>
            </p:nvGrpSpPr>
            <p:grpSpPr>
              <a:xfrm>
                <a:off x="4135338" y="1147465"/>
                <a:ext cx="3120925" cy="464343"/>
                <a:chOff x="4135338" y="1147465"/>
                <a:chExt cx="3120925" cy="464343"/>
              </a:xfrm>
            </p:grpSpPr>
            <p:sp>
              <p:nvSpPr>
                <p:cNvPr id="8" name="Rectangle 7">
                  <a:extLst>
                    <a:ext uri="{FF2B5EF4-FFF2-40B4-BE49-F238E27FC236}">
                      <a16:creationId xmlns:a16="http://schemas.microsoft.com/office/drawing/2014/main" id="{09B7875A-1AA3-24C5-3C13-D570AA5347A4}"/>
                    </a:ext>
                  </a:extLst>
                </p:cNvPr>
                <p:cNvSpPr/>
                <p:nvPr/>
              </p:nvSpPr>
              <p:spPr>
                <a:xfrm>
                  <a:off x="4135338" y="1147465"/>
                  <a:ext cx="3062882" cy="464343"/>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E815956-DBB2-E47E-21C9-B7EE0F8A782A}"/>
                    </a:ext>
                  </a:extLst>
                </p:cNvPr>
                <p:cNvSpPr txBox="1"/>
                <p:nvPr/>
              </p:nvSpPr>
              <p:spPr>
                <a:xfrm>
                  <a:off x="5607844" y="1288553"/>
                  <a:ext cx="164841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solidFill>
                        <a:schemeClr val="bg1"/>
                      </a:solidFill>
                    </a:rPr>
                    <a:t>2 Callbacks Registered</a:t>
                  </a:r>
                </a:p>
              </p:txBody>
            </p:sp>
          </p:grpSp>
        </p:grpSp>
        <p:sp>
          <p:nvSpPr>
            <p:cNvPr id="16" name="Right Brace 15">
              <a:extLst>
                <a:ext uri="{FF2B5EF4-FFF2-40B4-BE49-F238E27FC236}">
                  <a16:creationId xmlns:a16="http://schemas.microsoft.com/office/drawing/2014/main" id="{E06FB8D5-BC81-ADB7-DDCD-35C9141BEA5F}"/>
                </a:ext>
              </a:extLst>
            </p:cNvPr>
            <p:cNvSpPr/>
            <p:nvPr/>
          </p:nvSpPr>
          <p:spPr>
            <a:xfrm>
              <a:off x="6322218" y="1755576"/>
              <a:ext cx="1000125" cy="3053953"/>
            </a:xfrm>
            <a:prstGeom prst="rightBrac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5A1C4EC4-85C6-8DE0-1D52-B79C4F8A1F57}"/>
                </a:ext>
              </a:extLst>
            </p:cNvPr>
            <p:cNvSpPr txBox="1"/>
            <p:nvPr/>
          </p:nvSpPr>
          <p:spPr>
            <a:xfrm>
              <a:off x="7418783" y="2953940"/>
              <a:ext cx="124569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chemeClr val="bg1"/>
                  </a:solidFill>
                </a:rPr>
                <a:t>Event Outputs based on event structure and current event</a:t>
              </a:r>
            </a:p>
          </p:txBody>
        </p:sp>
      </p:grpSp>
    </p:spTree>
    <p:extLst>
      <p:ext uri="{BB962C8B-B14F-4D97-AF65-F5344CB8AC3E}">
        <p14:creationId xmlns:p14="http://schemas.microsoft.com/office/powerpoint/2010/main" val="1039951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90FD8-D414-C519-F2E8-E1727C39C7CB}"/>
              </a:ext>
            </a:extLst>
          </p:cNvPr>
          <p:cNvSpPr>
            <a:spLocks noGrp="1"/>
          </p:cNvSpPr>
          <p:nvPr>
            <p:ph type="title"/>
          </p:nvPr>
        </p:nvSpPr>
        <p:spPr>
          <a:xfrm>
            <a:off x="94021" y="218538"/>
            <a:ext cx="7886700" cy="312088"/>
          </a:xfrm>
        </p:spPr>
        <p:txBody>
          <a:bodyPr/>
          <a:lstStyle/>
          <a:p>
            <a:r>
              <a:rPr lang="en-US" b="1" u="none"/>
              <a:t>Contents</a:t>
            </a:r>
          </a:p>
        </p:txBody>
      </p:sp>
      <p:sp>
        <p:nvSpPr>
          <p:cNvPr id="3" name="Text Placeholder 2">
            <a:extLst>
              <a:ext uri="{FF2B5EF4-FFF2-40B4-BE49-F238E27FC236}">
                <a16:creationId xmlns:a16="http://schemas.microsoft.com/office/drawing/2014/main" id="{2917B6C0-C58B-0611-4830-0AA0AD2E1A2B}"/>
              </a:ext>
            </a:extLst>
          </p:cNvPr>
          <p:cNvSpPr>
            <a:spLocks noGrp="1"/>
          </p:cNvSpPr>
          <p:nvPr>
            <p:ph type="body" idx="1"/>
          </p:nvPr>
        </p:nvSpPr>
        <p:spPr>
          <a:xfrm>
            <a:off x="269159" y="751631"/>
            <a:ext cx="8605682" cy="4212826"/>
          </a:xfrm>
        </p:spPr>
        <p:txBody>
          <a:bodyPr/>
          <a:lstStyle/>
          <a:p>
            <a:r>
              <a:rPr lang="en-US" sz="1600" dirty="0">
                <a:latin typeface="Arial"/>
              </a:rPr>
              <a:t>Various pointers</a:t>
            </a:r>
          </a:p>
          <a:p>
            <a:pPr lvl="1"/>
            <a:r>
              <a:rPr lang="en-US" sz="1600" dirty="0">
                <a:latin typeface="Arial"/>
              </a:rPr>
              <a:t>Pointers Introduction </a:t>
            </a:r>
          </a:p>
          <a:p>
            <a:pPr lvl="1"/>
            <a:r>
              <a:rPr lang="en-US" sz="1600" dirty="0">
                <a:latin typeface="Arial"/>
              </a:rPr>
              <a:t>Pointer to Data Structure</a:t>
            </a:r>
          </a:p>
          <a:p>
            <a:pPr lvl="2"/>
            <a:r>
              <a:rPr lang="en-US" sz="1600" dirty="0">
                <a:latin typeface="Arial"/>
              </a:rPr>
              <a:t>Linked List </a:t>
            </a:r>
          </a:p>
          <a:p>
            <a:pPr lvl="1"/>
            <a:r>
              <a:rPr lang="en-US" sz="1600" dirty="0">
                <a:latin typeface="Arial"/>
              </a:rPr>
              <a:t>Function Pointers</a:t>
            </a:r>
          </a:p>
          <a:p>
            <a:pPr lvl="1"/>
            <a:r>
              <a:rPr lang="en-US" sz="1600" dirty="0">
                <a:latin typeface="Arial"/>
              </a:rPr>
              <a:t>Pointer to Pointer</a:t>
            </a:r>
          </a:p>
          <a:p>
            <a:pPr lvl="1"/>
            <a:r>
              <a:rPr lang="en-US" sz="1600" dirty="0">
                <a:latin typeface="Arial"/>
              </a:rPr>
              <a:t>Void Pointers</a:t>
            </a:r>
          </a:p>
          <a:p>
            <a:r>
              <a:rPr lang="en-US" sz="1600" dirty="0">
                <a:latin typeface="Arial"/>
              </a:rPr>
              <a:t>Binding of Variables &amp; Functions</a:t>
            </a:r>
          </a:p>
          <a:p>
            <a:pPr lvl="1"/>
            <a:r>
              <a:rPr lang="en-US" sz="1600" dirty="0">
                <a:latin typeface="Arial"/>
              </a:rPr>
              <a:t>What is Binding?</a:t>
            </a:r>
          </a:p>
          <a:p>
            <a:pPr lvl="1"/>
            <a:r>
              <a:rPr lang="en-US" sz="1600" dirty="0">
                <a:latin typeface="Arial"/>
              </a:rPr>
              <a:t>Scope of variables and functions</a:t>
            </a:r>
          </a:p>
          <a:p>
            <a:pPr lvl="1"/>
            <a:r>
              <a:rPr lang="en-US" sz="1600" dirty="0">
                <a:latin typeface="Arial"/>
              </a:rPr>
              <a:t>Static Binding</a:t>
            </a:r>
          </a:p>
          <a:p>
            <a:pPr lvl="1"/>
            <a:r>
              <a:rPr lang="en-US" sz="1600" dirty="0">
                <a:latin typeface="Arial"/>
              </a:rPr>
              <a:t>Dynamic Binding </a:t>
            </a:r>
          </a:p>
          <a:p>
            <a:r>
              <a:rPr lang="en-US" sz="1600" dirty="0">
                <a:latin typeface="Arial"/>
              </a:rPr>
              <a:t>Assignment</a:t>
            </a:r>
          </a:p>
        </p:txBody>
      </p:sp>
    </p:spTree>
    <p:extLst>
      <p:ext uri="{BB962C8B-B14F-4D97-AF65-F5344CB8AC3E}">
        <p14:creationId xmlns:p14="http://schemas.microsoft.com/office/powerpoint/2010/main" val="3922286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6F8D3-B99B-3A57-B3A9-ED7ED75709E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8BDD504-AAE6-B4D8-27A5-FC6F3506A30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0459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D4C0F-9F63-856E-4FA8-E6749218CDDD}"/>
              </a:ext>
            </a:extLst>
          </p:cNvPr>
          <p:cNvSpPr>
            <a:spLocks noGrp="1"/>
          </p:cNvSpPr>
          <p:nvPr>
            <p:ph type="title"/>
          </p:nvPr>
        </p:nvSpPr>
        <p:spPr>
          <a:xfrm>
            <a:off x="202623" y="76417"/>
            <a:ext cx="7886700" cy="994200"/>
          </a:xfrm>
        </p:spPr>
        <p:txBody>
          <a:bodyPr/>
          <a:lstStyle/>
          <a:p>
            <a:r>
              <a:rPr lang="en-US" b="1" u="none"/>
              <a:t>Pointers</a:t>
            </a:r>
          </a:p>
        </p:txBody>
      </p:sp>
      <p:sp>
        <p:nvSpPr>
          <p:cNvPr id="3" name="Text Placeholder 2">
            <a:extLst>
              <a:ext uri="{FF2B5EF4-FFF2-40B4-BE49-F238E27FC236}">
                <a16:creationId xmlns:a16="http://schemas.microsoft.com/office/drawing/2014/main" id="{FD926401-7FD3-6632-A75C-63CCF84A7AE9}"/>
              </a:ext>
            </a:extLst>
          </p:cNvPr>
          <p:cNvSpPr>
            <a:spLocks noGrp="1"/>
          </p:cNvSpPr>
          <p:nvPr>
            <p:ph type="body" idx="1"/>
          </p:nvPr>
        </p:nvSpPr>
        <p:spPr>
          <a:xfrm>
            <a:off x="263008" y="1014555"/>
            <a:ext cx="4020105" cy="3996645"/>
          </a:xfrm>
        </p:spPr>
        <p:txBody>
          <a:bodyPr/>
          <a:lstStyle/>
          <a:p>
            <a:r>
              <a:rPr lang="en-US" sz="1200"/>
              <a:t>A </a:t>
            </a:r>
            <a:r>
              <a:rPr lang="en-US" sz="1200" b="1"/>
              <a:t>pointer </a:t>
            </a:r>
            <a:r>
              <a:rPr lang="en-US" sz="1200"/>
              <a:t>is a variable that stores the memory address of another variable as its value.</a:t>
            </a:r>
          </a:p>
          <a:p>
            <a:r>
              <a:rPr lang="en-US" sz="1200"/>
              <a:t>A </a:t>
            </a:r>
            <a:r>
              <a:rPr lang="en-US" sz="1200" b="1"/>
              <a:t>pointer variable</a:t>
            </a:r>
            <a:r>
              <a:rPr lang="en-US" sz="1200"/>
              <a:t> </a:t>
            </a:r>
            <a:r>
              <a:rPr lang="en-US" sz="1200" b="1"/>
              <a:t>points to a data type </a:t>
            </a:r>
            <a:r>
              <a:rPr lang="en-US" sz="1200"/>
              <a:t>(like int) of the same type, created with the * operator.</a:t>
            </a:r>
          </a:p>
          <a:p>
            <a:r>
              <a:rPr lang="en-US" sz="1200"/>
              <a:t>We can get the </a:t>
            </a:r>
            <a:r>
              <a:rPr lang="en-US" sz="1200" b="1"/>
              <a:t>memory address</a:t>
            </a:r>
            <a:r>
              <a:rPr lang="en-US" sz="1200"/>
              <a:t> of a variable with the reference operator &amp;. </a:t>
            </a:r>
          </a:p>
          <a:p>
            <a:r>
              <a:rPr lang="en-US" sz="1200"/>
              <a:t>Using pointers significantly improves performance for repetitive operations, like traversing iterable data structures. </a:t>
            </a:r>
            <a:r>
              <a:rPr lang="en-US" sz="1200" err="1"/>
              <a:t>Eg</a:t>
            </a:r>
            <a:r>
              <a:rPr lang="en-US" sz="1200"/>
              <a:t>: strings, lookup tables, control tables and tree structures.</a:t>
            </a:r>
          </a:p>
          <a:p>
            <a:r>
              <a:rPr lang="en-US" sz="1200" b="1"/>
              <a:t>Syntax: </a:t>
            </a:r>
            <a:endParaRPr lang="en-US"/>
          </a:p>
          <a:p>
            <a:pPr lvl="1" indent="0">
              <a:buNone/>
            </a:pPr>
            <a:r>
              <a:rPr lang="en-US" sz="1400" b="1">
                <a:solidFill>
                  <a:srgbClr val="FF0000"/>
                </a:solidFill>
              </a:rPr>
              <a:t>&lt;</a:t>
            </a:r>
            <a:r>
              <a:rPr lang="en-US" sz="1400" b="1" err="1">
                <a:solidFill>
                  <a:srgbClr val="FF0000"/>
                </a:solidFill>
              </a:rPr>
              <a:t>dataType</a:t>
            </a:r>
            <a:r>
              <a:rPr lang="en-US" sz="1400" b="1">
                <a:solidFill>
                  <a:srgbClr val="FF0000"/>
                </a:solidFill>
              </a:rPr>
              <a:t>&gt;</a:t>
            </a:r>
            <a:r>
              <a:rPr lang="en-US" sz="1400" b="1"/>
              <a:t>  * </a:t>
            </a:r>
            <a:r>
              <a:rPr lang="en-US" sz="1400" b="1">
                <a:solidFill>
                  <a:schemeClr val="accent4"/>
                </a:solidFill>
              </a:rPr>
              <a:t>&lt;</a:t>
            </a:r>
            <a:r>
              <a:rPr lang="en-US" sz="1400" b="1" err="1">
                <a:solidFill>
                  <a:schemeClr val="accent4"/>
                </a:solidFill>
              </a:rPr>
              <a:t>pointerName</a:t>
            </a:r>
            <a:r>
              <a:rPr lang="en-US" sz="1400" b="1">
                <a:solidFill>
                  <a:schemeClr val="accent4"/>
                </a:solidFill>
              </a:rPr>
              <a:t>&gt;</a:t>
            </a:r>
            <a:r>
              <a:rPr lang="en-US" sz="1400" b="1"/>
              <a:t>;</a:t>
            </a:r>
            <a:endParaRPr lang="en-US"/>
          </a:p>
          <a:p>
            <a:r>
              <a:rPr lang="en-US" sz="1200" b="1"/>
              <a:t>Example:</a:t>
            </a:r>
            <a:endParaRPr lang="en-US"/>
          </a:p>
          <a:p>
            <a:pPr marL="768350" lvl="1" indent="0">
              <a:buNone/>
            </a:pPr>
            <a:r>
              <a:rPr lang="en-US" sz="1400" b="1">
                <a:solidFill>
                  <a:srgbClr val="FF0000"/>
                </a:solidFill>
              </a:rPr>
              <a:t>int </a:t>
            </a:r>
            <a:r>
              <a:rPr lang="en-US" sz="1400" b="1" err="1">
                <a:solidFill>
                  <a:schemeClr val="accent4"/>
                </a:solidFill>
              </a:rPr>
              <a:t>myVariable</a:t>
            </a:r>
            <a:r>
              <a:rPr lang="en-US" sz="1400" b="1">
                <a:solidFill>
                  <a:schemeClr val="accent4"/>
                </a:solidFill>
              </a:rPr>
              <a:t> </a:t>
            </a:r>
            <a:r>
              <a:rPr lang="en-US" sz="1400" b="1"/>
              <a:t>= 85;</a:t>
            </a:r>
            <a:r>
              <a:rPr lang="en-US" sz="1200" b="1"/>
              <a:t> </a:t>
            </a:r>
            <a:r>
              <a:rPr lang="en-US" sz="1200"/>
              <a:t>// Variable declaration</a:t>
            </a:r>
            <a:endParaRPr lang="en-US"/>
          </a:p>
          <a:p>
            <a:pPr marL="768350" lvl="1" indent="0">
              <a:buNone/>
            </a:pPr>
            <a:r>
              <a:rPr lang="en-US" sz="1400" b="1">
                <a:solidFill>
                  <a:srgbClr val="FF0000"/>
                </a:solidFill>
              </a:rPr>
              <a:t>int </a:t>
            </a:r>
            <a:r>
              <a:rPr lang="en-US" sz="1400" b="1"/>
              <a:t>*</a:t>
            </a:r>
            <a:r>
              <a:rPr lang="en-US" sz="1400" b="1" err="1">
                <a:solidFill>
                  <a:schemeClr val="accent4"/>
                </a:solidFill>
              </a:rPr>
              <a:t>ptr</a:t>
            </a:r>
            <a:r>
              <a:rPr lang="en-US" sz="1400" b="1">
                <a:solidFill>
                  <a:schemeClr val="accent4"/>
                </a:solidFill>
              </a:rPr>
              <a:t> </a:t>
            </a:r>
            <a:r>
              <a:rPr lang="en-US" sz="1400" b="1"/>
              <a:t>= &amp;</a:t>
            </a:r>
            <a:r>
              <a:rPr lang="en-US" sz="1400" b="1" err="1">
                <a:solidFill>
                  <a:schemeClr val="accent4"/>
                </a:solidFill>
              </a:rPr>
              <a:t>myVariable</a:t>
            </a:r>
            <a:r>
              <a:rPr lang="en-US" sz="1400" b="1"/>
              <a:t>;</a:t>
            </a:r>
            <a:r>
              <a:rPr lang="en-US" sz="1200"/>
              <a:t> // Pointer declaration</a:t>
            </a:r>
            <a:endParaRPr lang="en-US"/>
          </a:p>
          <a:p>
            <a:r>
              <a:rPr lang="en-US" sz="1200"/>
              <a:t>We can use pointers will all the possible datatypes: char, int, array, structure, float, tree, lists etc.</a:t>
            </a:r>
          </a:p>
          <a:p>
            <a:endParaRPr lang="en-US" sz="1200"/>
          </a:p>
          <a:p>
            <a:endParaRPr lang="en-US" sz="1200"/>
          </a:p>
          <a:p>
            <a:endParaRPr lang="en-US" sz="1200"/>
          </a:p>
          <a:p>
            <a:endParaRPr lang="en-US" sz="1200"/>
          </a:p>
        </p:txBody>
      </p:sp>
      <p:graphicFrame>
        <p:nvGraphicFramePr>
          <p:cNvPr id="6" name="Table 6">
            <a:extLst>
              <a:ext uri="{FF2B5EF4-FFF2-40B4-BE49-F238E27FC236}">
                <a16:creationId xmlns:a16="http://schemas.microsoft.com/office/drawing/2014/main" id="{301BD635-E347-75AA-57D2-5D67ACBED068}"/>
              </a:ext>
            </a:extLst>
          </p:cNvPr>
          <p:cNvGraphicFramePr>
            <a:graphicFrameLocks noGrp="1"/>
          </p:cNvGraphicFramePr>
          <p:nvPr>
            <p:extLst>
              <p:ext uri="{D42A27DB-BD31-4B8C-83A1-F6EECF244321}">
                <p14:modId xmlns:p14="http://schemas.microsoft.com/office/powerpoint/2010/main" val="3144508843"/>
              </p:ext>
            </p:extLst>
          </p:nvPr>
        </p:nvGraphicFramePr>
        <p:xfrm>
          <a:off x="4906274" y="2016424"/>
          <a:ext cx="3652694" cy="1136293"/>
        </p:xfrm>
        <a:graphic>
          <a:graphicData uri="http://schemas.openxmlformats.org/drawingml/2006/table">
            <a:tbl>
              <a:tblPr firstRow="1" bandRow="1">
                <a:tableStyleId>{5C22544A-7EE6-4342-B048-85BDC9FD1C3A}</a:tableStyleId>
              </a:tblPr>
              <a:tblGrid>
                <a:gridCol w="930088">
                  <a:extLst>
                    <a:ext uri="{9D8B030D-6E8A-4147-A177-3AD203B41FA5}">
                      <a16:colId xmlns:a16="http://schemas.microsoft.com/office/drawing/2014/main" val="47842052"/>
                    </a:ext>
                  </a:extLst>
                </a:gridCol>
                <a:gridCol w="1232642">
                  <a:extLst>
                    <a:ext uri="{9D8B030D-6E8A-4147-A177-3AD203B41FA5}">
                      <a16:colId xmlns:a16="http://schemas.microsoft.com/office/drawing/2014/main" val="3828936210"/>
                    </a:ext>
                  </a:extLst>
                </a:gridCol>
                <a:gridCol w="1489964">
                  <a:extLst>
                    <a:ext uri="{9D8B030D-6E8A-4147-A177-3AD203B41FA5}">
                      <a16:colId xmlns:a16="http://schemas.microsoft.com/office/drawing/2014/main" val="1260302243"/>
                    </a:ext>
                  </a:extLst>
                </a:gridCol>
              </a:tblGrid>
              <a:tr h="307060">
                <a:tc>
                  <a:txBody>
                    <a:bodyPr/>
                    <a:lstStyle/>
                    <a:p>
                      <a:pPr lvl="0" algn="ctr">
                        <a:buNone/>
                      </a:pPr>
                      <a:r>
                        <a:rPr lang="en-US" sz="1000" b="1" i="0" u="none" strike="noStrike" noProof="0">
                          <a:solidFill>
                            <a:schemeClr val="bg1"/>
                          </a:solidFill>
                          <a:latin typeface="Arial"/>
                        </a:rPr>
                        <a:t>Variable</a:t>
                      </a:r>
                    </a:p>
                  </a:txBody>
                  <a:tcPr anchor="ctr"/>
                </a:tc>
                <a:tc>
                  <a:txBody>
                    <a:bodyPr/>
                    <a:lstStyle/>
                    <a:p>
                      <a:pPr lvl="0" algn="ctr">
                        <a:buNone/>
                      </a:pPr>
                      <a:r>
                        <a:rPr lang="en-US" sz="1000"/>
                        <a:t>Value</a:t>
                      </a:r>
                    </a:p>
                  </a:txBody>
                  <a:tcPr anchor="ctr"/>
                </a:tc>
                <a:tc>
                  <a:txBody>
                    <a:bodyPr/>
                    <a:lstStyle/>
                    <a:p>
                      <a:pPr lvl="0" algn="ctr">
                        <a:buNone/>
                      </a:pPr>
                      <a:r>
                        <a:rPr lang="en-US" sz="1000"/>
                        <a:t>Address</a:t>
                      </a:r>
                    </a:p>
                  </a:txBody>
                  <a:tcPr anchor="ctr"/>
                </a:tc>
                <a:extLst>
                  <a:ext uri="{0D108BD9-81ED-4DB2-BD59-A6C34878D82A}">
                    <a16:rowId xmlns:a16="http://schemas.microsoft.com/office/drawing/2014/main" val="3436256634"/>
                  </a:ext>
                </a:extLst>
              </a:tr>
              <a:tr h="246529">
                <a:tc>
                  <a:txBody>
                    <a:bodyPr/>
                    <a:lstStyle/>
                    <a:p>
                      <a:pPr lvl="0" algn="ctr">
                        <a:buNone/>
                      </a:pPr>
                      <a:r>
                        <a:rPr lang="en-US" sz="1000" b="1" i="0" u="none" strike="noStrike" noProof="0">
                          <a:solidFill>
                            <a:schemeClr val="tx1"/>
                          </a:solidFill>
                          <a:latin typeface="Arial"/>
                        </a:rPr>
                        <a:t>myVariable </a:t>
                      </a:r>
                      <a:endParaRPr lang="en-US" sz="1000">
                        <a:solidFill>
                          <a:schemeClr val="tx1"/>
                        </a:solidFill>
                      </a:endParaRPr>
                    </a:p>
                  </a:txBody>
                  <a:tcPr anchor="ctr"/>
                </a:tc>
                <a:tc>
                  <a:txBody>
                    <a:bodyPr/>
                    <a:lstStyle/>
                    <a:p>
                      <a:pPr algn="ctr"/>
                      <a:r>
                        <a:rPr lang="en-US" sz="1000"/>
                        <a:t>85</a:t>
                      </a:r>
                    </a:p>
                  </a:txBody>
                  <a:tcPr anchor="ctr"/>
                </a:tc>
                <a:tc>
                  <a:txBody>
                    <a:bodyPr/>
                    <a:lstStyle/>
                    <a:p>
                      <a:pPr lvl="0" algn="ctr">
                        <a:buNone/>
                      </a:pPr>
                      <a:r>
                        <a:rPr lang="en-US" sz="1000" b="0" i="0" u="none" strike="noStrike" noProof="0">
                          <a:latin typeface="Arial"/>
                        </a:rPr>
                        <a:t>0x7ffe65119a0c</a:t>
                      </a:r>
                      <a:endParaRPr lang="en-US" sz="1000"/>
                    </a:p>
                  </a:txBody>
                  <a:tcPr anchor="ctr"/>
                </a:tc>
                <a:extLst>
                  <a:ext uri="{0D108BD9-81ED-4DB2-BD59-A6C34878D82A}">
                    <a16:rowId xmlns:a16="http://schemas.microsoft.com/office/drawing/2014/main" val="900733854"/>
                  </a:ext>
                </a:extLst>
              </a:tr>
              <a:tr h="291352">
                <a:tc>
                  <a:txBody>
                    <a:bodyPr/>
                    <a:lstStyle/>
                    <a:p>
                      <a:pPr lvl="0" algn="ctr">
                        <a:buNone/>
                      </a:pPr>
                      <a:r>
                        <a:rPr lang="en-US" sz="1000" b="1" i="0" u="none" strike="noStrike" noProof="0">
                          <a:solidFill>
                            <a:schemeClr val="tx1"/>
                          </a:solidFill>
                          <a:latin typeface="Arial"/>
                        </a:rPr>
                        <a:t>ptr</a:t>
                      </a:r>
                    </a:p>
                  </a:txBody>
                  <a:tcPr anchor="ctr"/>
                </a:tc>
                <a:tc>
                  <a:txBody>
                    <a:bodyPr/>
                    <a:lstStyle/>
                    <a:p>
                      <a:pPr lvl="0" algn="ctr">
                        <a:buNone/>
                      </a:pPr>
                      <a:r>
                        <a:rPr lang="en-US" sz="1000" b="0" i="0" u="none" strike="noStrike" noProof="0">
                          <a:latin typeface="Arial"/>
                        </a:rPr>
                        <a:t>0x7ffe65119a0c</a:t>
                      </a:r>
                      <a:endParaRPr lang="en-US" sz="1000"/>
                    </a:p>
                  </a:txBody>
                  <a:tcPr anchor="ctr"/>
                </a:tc>
                <a:tc>
                  <a:txBody>
                    <a:bodyPr/>
                    <a:lstStyle/>
                    <a:p>
                      <a:pPr lvl="0" algn="ctr">
                        <a:buNone/>
                      </a:pPr>
                      <a:r>
                        <a:rPr lang="en-US" sz="1000" b="0" i="0" u="none" strike="noStrike" noProof="0"/>
                        <a:t>0x7ffe65119a10</a:t>
                      </a:r>
                      <a:endParaRPr lang="en-US" sz="1000"/>
                    </a:p>
                  </a:txBody>
                  <a:tcPr anchor="ctr"/>
                </a:tc>
                <a:extLst>
                  <a:ext uri="{0D108BD9-81ED-4DB2-BD59-A6C34878D82A}">
                    <a16:rowId xmlns:a16="http://schemas.microsoft.com/office/drawing/2014/main" val="2023430459"/>
                  </a:ext>
                </a:extLst>
              </a:tr>
              <a:tr h="291352">
                <a:tc>
                  <a:txBody>
                    <a:bodyPr/>
                    <a:lstStyle/>
                    <a:p>
                      <a:pPr lvl="0" algn="ctr">
                        <a:buNone/>
                      </a:pPr>
                      <a:r>
                        <a:rPr lang="en-US" sz="1000" b="1" i="0" u="none" strike="noStrike" noProof="0">
                          <a:solidFill>
                            <a:schemeClr val="tx1"/>
                          </a:solidFill>
                          <a:latin typeface="Arial"/>
                        </a:rPr>
                        <a:t>*</a:t>
                      </a:r>
                      <a:r>
                        <a:rPr lang="en-US" sz="1000" b="1" i="0" u="none" strike="noStrike" noProof="0" err="1">
                          <a:solidFill>
                            <a:schemeClr val="tx1"/>
                          </a:solidFill>
                          <a:latin typeface="Arial"/>
                        </a:rPr>
                        <a:t>ptr</a:t>
                      </a:r>
                    </a:p>
                  </a:txBody>
                  <a:tcPr anchor="ctr"/>
                </a:tc>
                <a:tc>
                  <a:txBody>
                    <a:bodyPr/>
                    <a:lstStyle/>
                    <a:p>
                      <a:pPr lvl="0" algn="ctr">
                        <a:buNone/>
                      </a:pPr>
                      <a:r>
                        <a:rPr lang="en-US" sz="1000" b="0" i="0" u="none" strike="noStrike" noProof="0">
                          <a:latin typeface="Arial"/>
                        </a:rPr>
                        <a:t>85</a:t>
                      </a:r>
                    </a:p>
                  </a:txBody>
                  <a:tcPr anchor="ctr"/>
                </a:tc>
                <a:tc>
                  <a:txBody>
                    <a:bodyPr/>
                    <a:lstStyle/>
                    <a:p>
                      <a:pPr lvl="0" algn="ctr">
                        <a:buNone/>
                      </a:pPr>
                      <a:r>
                        <a:rPr lang="en-US" sz="1000" b="0" i="0" u="none" strike="noStrike" noProof="0"/>
                        <a:t>--</a:t>
                      </a:r>
                    </a:p>
                  </a:txBody>
                  <a:tcPr anchor="ctr"/>
                </a:tc>
                <a:extLst>
                  <a:ext uri="{0D108BD9-81ED-4DB2-BD59-A6C34878D82A}">
                    <a16:rowId xmlns:a16="http://schemas.microsoft.com/office/drawing/2014/main" val="189194913"/>
                  </a:ext>
                </a:extLst>
              </a:tr>
            </a:tbl>
          </a:graphicData>
        </a:graphic>
      </p:graphicFrame>
      <p:pic>
        <p:nvPicPr>
          <p:cNvPr id="7" name="Picture 7">
            <a:extLst>
              <a:ext uri="{FF2B5EF4-FFF2-40B4-BE49-F238E27FC236}">
                <a16:creationId xmlns:a16="http://schemas.microsoft.com/office/drawing/2014/main" id="{BCCB2DF9-0B2A-141E-2D1F-CDCF99BC153B}"/>
              </a:ext>
            </a:extLst>
          </p:cNvPr>
          <p:cNvPicPr>
            <a:picLocks noChangeAspect="1"/>
          </p:cNvPicPr>
          <p:nvPr/>
        </p:nvPicPr>
        <p:blipFill>
          <a:blip r:embed="rId2"/>
          <a:stretch>
            <a:fillRect/>
          </a:stretch>
        </p:blipFill>
        <p:spPr>
          <a:xfrm>
            <a:off x="4375749" y="3285789"/>
            <a:ext cx="4684143" cy="944187"/>
          </a:xfrm>
          <a:prstGeom prst="rect">
            <a:avLst/>
          </a:prstGeom>
        </p:spPr>
      </p:pic>
      <p:sp>
        <p:nvSpPr>
          <p:cNvPr id="8" name="TextBox 7">
            <a:extLst>
              <a:ext uri="{FF2B5EF4-FFF2-40B4-BE49-F238E27FC236}">
                <a16:creationId xmlns:a16="http://schemas.microsoft.com/office/drawing/2014/main" id="{EBFBA43B-FCAB-A891-D41B-8DAB809C1644}"/>
              </a:ext>
            </a:extLst>
          </p:cNvPr>
          <p:cNvSpPr txBox="1"/>
          <p:nvPr/>
        </p:nvSpPr>
        <p:spPr>
          <a:xfrm>
            <a:off x="4918959" y="1514062"/>
            <a:ext cx="365311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Example Program: How to use pointer.</a:t>
            </a:r>
          </a:p>
          <a:p>
            <a:r>
              <a:rPr lang="en-US" sz="1200" b="1"/>
              <a:t>test_pointers.c</a:t>
            </a:r>
          </a:p>
        </p:txBody>
      </p:sp>
    </p:spTree>
    <p:extLst>
      <p:ext uri="{BB962C8B-B14F-4D97-AF65-F5344CB8AC3E}">
        <p14:creationId xmlns:p14="http://schemas.microsoft.com/office/powerpoint/2010/main" val="3636646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0ADEE-0FB6-B39C-B3B8-401FEE94EC92}"/>
              </a:ext>
            </a:extLst>
          </p:cNvPr>
          <p:cNvSpPr>
            <a:spLocks noGrp="1"/>
          </p:cNvSpPr>
          <p:nvPr>
            <p:ph type="title"/>
          </p:nvPr>
        </p:nvSpPr>
        <p:spPr/>
        <p:txBody>
          <a:bodyPr/>
          <a:lstStyle/>
          <a:p>
            <a:r>
              <a:rPr lang="en-US" b="1" u="none">
                <a:latin typeface="Arial"/>
              </a:rPr>
              <a:t>Pointers to Data Structures</a:t>
            </a:r>
            <a:endParaRPr lang="en-US" b="1">
              <a:latin typeface="Arial"/>
            </a:endParaRPr>
          </a:p>
        </p:txBody>
      </p:sp>
      <p:sp>
        <p:nvSpPr>
          <p:cNvPr id="3" name="Text Placeholder 2">
            <a:extLst>
              <a:ext uri="{FF2B5EF4-FFF2-40B4-BE49-F238E27FC236}">
                <a16:creationId xmlns:a16="http://schemas.microsoft.com/office/drawing/2014/main" id="{D2A8EF17-8538-8580-EA0B-739A8B4A6244}"/>
              </a:ext>
            </a:extLst>
          </p:cNvPr>
          <p:cNvSpPr>
            <a:spLocks noGrp="1"/>
          </p:cNvSpPr>
          <p:nvPr>
            <p:ph type="body" idx="1"/>
          </p:nvPr>
        </p:nvSpPr>
        <p:spPr>
          <a:xfrm>
            <a:off x="337509" y="1455484"/>
            <a:ext cx="3886200" cy="3263400"/>
          </a:xfrm>
        </p:spPr>
        <p:txBody>
          <a:bodyPr/>
          <a:lstStyle/>
          <a:p>
            <a:r>
              <a:rPr lang="en-US" sz="1200">
                <a:latin typeface="Arial"/>
              </a:rPr>
              <a:t>A structure pointer is defined as the pointer which points to the address of the memory block that stores a structure.</a:t>
            </a:r>
            <a:endParaRPr lang="en-US"/>
          </a:p>
          <a:p>
            <a:r>
              <a:rPr lang="en-US" sz="1200">
                <a:latin typeface="Arial"/>
              </a:rPr>
              <a:t>C</a:t>
            </a:r>
            <a:r>
              <a:rPr lang="en-US" sz="1200"/>
              <a:t>omplex data structures like </a:t>
            </a:r>
            <a:r>
              <a:rPr lang="en-US" sz="1200" b="1"/>
              <a:t>Linked lists</a:t>
            </a:r>
            <a:r>
              <a:rPr lang="en-US" sz="1200"/>
              <a:t>, </a:t>
            </a:r>
            <a:r>
              <a:rPr lang="en-US" sz="1200" b="1"/>
              <a:t>trees</a:t>
            </a:r>
            <a:r>
              <a:rPr lang="en-US" sz="1200"/>
              <a:t>, </a:t>
            </a:r>
            <a:r>
              <a:rPr lang="en-US" sz="1200" b="1"/>
              <a:t>graphs</a:t>
            </a:r>
            <a:r>
              <a:rPr lang="en-US" sz="1200"/>
              <a:t>, etc. are created with the help of structure pointers.</a:t>
            </a:r>
          </a:p>
          <a:p>
            <a:r>
              <a:rPr lang="en-US" sz="1200"/>
              <a:t>The structure pointer tells the address of a structure in memory by pointing the variable to the structure variable.</a:t>
            </a:r>
          </a:p>
          <a:p>
            <a:r>
              <a:rPr lang="en-US" sz="1200"/>
              <a:t>The Members of struct can be accessed in two ways:</a:t>
            </a:r>
          </a:p>
          <a:p>
            <a:pPr lvl="1"/>
            <a:r>
              <a:rPr lang="en-US" sz="1200"/>
              <a:t>With the help of (*) asterisk or indirection operator and (.) dot operator.</a:t>
            </a:r>
            <a:endParaRPr lang="en-US"/>
          </a:p>
          <a:p>
            <a:pPr lvl="1"/>
            <a:r>
              <a:rPr lang="en-US" sz="1200"/>
              <a:t>With the help of ( -&gt; ) Arrow operator.</a:t>
            </a:r>
            <a:endParaRPr lang="en-US"/>
          </a:p>
          <a:p>
            <a:endParaRPr lang="en-US" sz="1200"/>
          </a:p>
        </p:txBody>
      </p:sp>
      <p:pic>
        <p:nvPicPr>
          <p:cNvPr id="8" name="Picture 8">
            <a:extLst>
              <a:ext uri="{FF2B5EF4-FFF2-40B4-BE49-F238E27FC236}">
                <a16:creationId xmlns:a16="http://schemas.microsoft.com/office/drawing/2014/main" id="{1E437782-5D02-6F57-BC28-9C89808064CA}"/>
              </a:ext>
            </a:extLst>
          </p:cNvPr>
          <p:cNvPicPr>
            <a:picLocks noChangeAspect="1"/>
          </p:cNvPicPr>
          <p:nvPr/>
        </p:nvPicPr>
        <p:blipFill>
          <a:blip r:embed="rId2"/>
          <a:stretch>
            <a:fillRect/>
          </a:stretch>
        </p:blipFill>
        <p:spPr>
          <a:xfrm>
            <a:off x="4569844" y="1229950"/>
            <a:ext cx="4371436" cy="2015053"/>
          </a:xfrm>
          <a:prstGeom prst="rect">
            <a:avLst/>
          </a:prstGeom>
        </p:spPr>
      </p:pic>
      <p:pic>
        <p:nvPicPr>
          <p:cNvPr id="10" name="Picture 10">
            <a:extLst>
              <a:ext uri="{FF2B5EF4-FFF2-40B4-BE49-F238E27FC236}">
                <a16:creationId xmlns:a16="http://schemas.microsoft.com/office/drawing/2014/main" id="{BA29563B-D1F3-6BF8-1C46-90A8CC519F07}"/>
              </a:ext>
            </a:extLst>
          </p:cNvPr>
          <p:cNvPicPr>
            <a:picLocks noChangeAspect="1"/>
          </p:cNvPicPr>
          <p:nvPr/>
        </p:nvPicPr>
        <p:blipFill>
          <a:blip r:embed="rId3"/>
          <a:stretch>
            <a:fillRect/>
          </a:stretch>
        </p:blipFill>
        <p:spPr>
          <a:xfrm>
            <a:off x="4623757" y="4051332"/>
            <a:ext cx="4317522" cy="836459"/>
          </a:xfrm>
          <a:prstGeom prst="rect">
            <a:avLst/>
          </a:prstGeom>
        </p:spPr>
      </p:pic>
      <p:sp>
        <p:nvSpPr>
          <p:cNvPr id="11" name="TextBox 10">
            <a:extLst>
              <a:ext uri="{FF2B5EF4-FFF2-40B4-BE49-F238E27FC236}">
                <a16:creationId xmlns:a16="http://schemas.microsoft.com/office/drawing/2014/main" id="{8C67CF58-3B15-6107-F19F-61944F61E547}"/>
              </a:ext>
            </a:extLst>
          </p:cNvPr>
          <p:cNvSpPr txBox="1"/>
          <p:nvPr/>
        </p:nvSpPr>
        <p:spPr>
          <a:xfrm>
            <a:off x="4693063" y="3535360"/>
            <a:ext cx="353290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Example Program: Usage of Structure </a:t>
            </a:r>
            <a:r>
              <a:rPr lang="en-US" sz="1200" dirty="0" err="1"/>
              <a:t>Ptr</a:t>
            </a:r>
            <a:br>
              <a:rPr lang="en-US" sz="1200"/>
            </a:br>
            <a:r>
              <a:rPr lang="en-US" sz="1200" dirty="0" err="1"/>
              <a:t>test_structure_ptr.c</a:t>
            </a:r>
            <a:endParaRPr lang="en-US" sz="1200" dirty="0"/>
          </a:p>
        </p:txBody>
      </p:sp>
    </p:spTree>
    <p:extLst>
      <p:ext uri="{BB962C8B-B14F-4D97-AF65-F5344CB8AC3E}">
        <p14:creationId xmlns:p14="http://schemas.microsoft.com/office/powerpoint/2010/main" val="1276104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0FEA8-26EB-161C-890B-1D4B71E4B436}"/>
              </a:ext>
            </a:extLst>
          </p:cNvPr>
          <p:cNvSpPr>
            <a:spLocks noGrp="1"/>
          </p:cNvSpPr>
          <p:nvPr>
            <p:ph type="title"/>
          </p:nvPr>
        </p:nvSpPr>
        <p:spPr/>
        <p:txBody>
          <a:bodyPr/>
          <a:lstStyle/>
          <a:p>
            <a:r>
              <a:rPr lang="en-US" b="1" u="none">
                <a:latin typeface="Arial"/>
                <a:cs typeface="Arial"/>
              </a:rPr>
              <a:t>Pointers to Data Structures </a:t>
            </a:r>
            <a:r>
              <a:rPr lang="en-US" sz="2400" b="1" u="none">
                <a:latin typeface="Arial"/>
                <a:cs typeface="Arial"/>
              </a:rPr>
              <a:t>contd..</a:t>
            </a:r>
            <a:endParaRPr lang="en-US"/>
          </a:p>
        </p:txBody>
      </p:sp>
      <p:sp>
        <p:nvSpPr>
          <p:cNvPr id="3" name="Text Placeholder 2">
            <a:extLst>
              <a:ext uri="{FF2B5EF4-FFF2-40B4-BE49-F238E27FC236}">
                <a16:creationId xmlns:a16="http://schemas.microsoft.com/office/drawing/2014/main" id="{5D7EB6BE-8ED7-AC22-0867-7D6B533A2E3F}"/>
              </a:ext>
            </a:extLst>
          </p:cNvPr>
          <p:cNvSpPr>
            <a:spLocks noGrp="1"/>
          </p:cNvSpPr>
          <p:nvPr>
            <p:ph type="body" idx="1"/>
          </p:nvPr>
        </p:nvSpPr>
        <p:spPr>
          <a:xfrm>
            <a:off x="628650" y="1056511"/>
            <a:ext cx="5676181" cy="3263400"/>
          </a:xfrm>
        </p:spPr>
        <p:txBody>
          <a:bodyPr/>
          <a:lstStyle/>
          <a:p>
            <a:pPr marL="139700" indent="0">
              <a:buNone/>
            </a:pPr>
            <a:r>
              <a:rPr lang="en-US" sz="1200" b="1">
                <a:latin typeface="Arial"/>
              </a:rPr>
              <a:t>Linked List:</a:t>
            </a:r>
            <a:endParaRPr lang="en-US"/>
          </a:p>
          <a:p>
            <a:pPr marL="311150" indent="-171450"/>
            <a:r>
              <a:rPr lang="en-US" sz="1200">
                <a:latin typeface="Arial"/>
              </a:rPr>
              <a:t>One practical use of struct pointers is Linked List.</a:t>
            </a:r>
          </a:p>
          <a:p>
            <a:pPr marL="311150" indent="-171450"/>
            <a:r>
              <a:rPr lang="en-US" sz="1200">
                <a:latin typeface="Arial"/>
              </a:rPr>
              <a:t>Consider struct node shown in example.</a:t>
            </a:r>
          </a:p>
          <a:p>
            <a:pPr marL="311150" indent="-171450"/>
            <a:r>
              <a:rPr lang="en-US" sz="1200">
                <a:latin typeface="Arial"/>
              </a:rPr>
              <a:t>Member</a:t>
            </a:r>
            <a:r>
              <a:rPr lang="en-US" sz="1200" b="1">
                <a:latin typeface="Arial"/>
              </a:rPr>
              <a:t> struct node *next </a:t>
            </a:r>
            <a:r>
              <a:rPr lang="en-US" sz="1200">
                <a:latin typeface="Arial"/>
              </a:rPr>
              <a:t>is struct </a:t>
            </a:r>
            <a:r>
              <a:rPr lang="en-US" sz="1200" err="1">
                <a:latin typeface="Arial"/>
              </a:rPr>
              <a:t>ptr</a:t>
            </a:r>
            <a:r>
              <a:rPr lang="en-US" sz="1200">
                <a:latin typeface="Arial"/>
              </a:rPr>
              <a:t>. </a:t>
            </a:r>
          </a:p>
          <a:p>
            <a:pPr marL="311150" indent="-171450"/>
            <a:r>
              <a:rPr lang="en-US" sz="1200">
                <a:latin typeface="Arial"/>
              </a:rPr>
              <a:t>So we use this member to save address of next node in list.  </a:t>
            </a:r>
          </a:p>
          <a:p>
            <a:pPr marL="311150" indent="-171450"/>
            <a:r>
              <a:rPr lang="en-US" sz="1200">
                <a:latin typeface="Arial"/>
                <a:cs typeface="Arial"/>
              </a:rPr>
              <a:t>Let say we have 3 nodes in the list.</a:t>
            </a:r>
            <a:endParaRPr lang="en-US" sz="1200">
              <a:latin typeface="Arial"/>
            </a:endParaRPr>
          </a:p>
          <a:p>
            <a:pPr marL="311150" indent="-171450"/>
            <a:endParaRPr lang="en-US" sz="1200">
              <a:latin typeface="Arial"/>
            </a:endParaRPr>
          </a:p>
          <a:p>
            <a:pPr marL="311150" indent="-171450"/>
            <a:endParaRPr lang="en-US" sz="1200">
              <a:latin typeface="Arial"/>
            </a:endParaRPr>
          </a:p>
          <a:p>
            <a:pPr marL="139700" indent="0">
              <a:buNone/>
            </a:pPr>
            <a:endParaRPr lang="en-US" sz="1200">
              <a:latin typeface="Arial"/>
            </a:endParaRPr>
          </a:p>
          <a:p>
            <a:pPr marL="139700" indent="0">
              <a:buNone/>
            </a:pPr>
            <a:endParaRPr lang="en-US" sz="1200">
              <a:latin typeface="Arial"/>
            </a:endParaRPr>
          </a:p>
          <a:p>
            <a:pPr marL="139700" indent="0">
              <a:buNone/>
            </a:pPr>
            <a:endParaRPr lang="en-US" sz="1200" b="1">
              <a:latin typeface="Arial"/>
            </a:endParaRPr>
          </a:p>
          <a:p>
            <a:pPr lvl="1"/>
            <a:endParaRPr lang="en-US" sz="1200">
              <a:latin typeface="Arial"/>
            </a:endParaRPr>
          </a:p>
        </p:txBody>
      </p:sp>
      <p:graphicFrame>
        <p:nvGraphicFramePr>
          <p:cNvPr id="9" name="Table 8">
            <a:extLst>
              <a:ext uri="{FF2B5EF4-FFF2-40B4-BE49-F238E27FC236}">
                <a16:creationId xmlns:a16="http://schemas.microsoft.com/office/drawing/2014/main" id="{30293E44-8F52-1336-DD9F-A9007A7A5806}"/>
              </a:ext>
            </a:extLst>
          </p:cNvPr>
          <p:cNvGraphicFramePr>
            <a:graphicFrameLocks noGrp="1"/>
          </p:cNvGraphicFramePr>
          <p:nvPr>
            <p:extLst>
              <p:ext uri="{D42A27DB-BD31-4B8C-83A1-F6EECF244321}">
                <p14:modId xmlns:p14="http://schemas.microsoft.com/office/powerpoint/2010/main" val="2669937648"/>
              </p:ext>
            </p:extLst>
          </p:nvPr>
        </p:nvGraphicFramePr>
        <p:xfrm>
          <a:off x="377406" y="2719549"/>
          <a:ext cx="2039298" cy="1219200"/>
        </p:xfrm>
        <a:graphic>
          <a:graphicData uri="http://schemas.openxmlformats.org/drawingml/2006/table">
            <a:tbl>
              <a:tblPr firstRow="1" bandRow="1">
                <a:tableStyleId>{5C22544A-7EE6-4342-B048-85BDC9FD1C3A}</a:tableStyleId>
              </a:tblPr>
              <a:tblGrid>
                <a:gridCol w="1019649">
                  <a:extLst>
                    <a:ext uri="{9D8B030D-6E8A-4147-A177-3AD203B41FA5}">
                      <a16:colId xmlns:a16="http://schemas.microsoft.com/office/drawing/2014/main" val="960612004"/>
                    </a:ext>
                  </a:extLst>
                </a:gridCol>
                <a:gridCol w="1019649">
                  <a:extLst>
                    <a:ext uri="{9D8B030D-6E8A-4147-A177-3AD203B41FA5}">
                      <a16:colId xmlns:a16="http://schemas.microsoft.com/office/drawing/2014/main" val="258796237"/>
                    </a:ext>
                  </a:extLst>
                </a:gridCol>
              </a:tblGrid>
              <a:tr h="231796">
                <a:tc gridSpan="2">
                  <a:txBody>
                    <a:bodyPr/>
                    <a:lstStyle/>
                    <a:p>
                      <a:pPr algn="ctr"/>
                      <a:r>
                        <a:rPr lang="en-US" sz="1200"/>
                        <a:t>node1</a:t>
                      </a:r>
                    </a:p>
                  </a:txBody>
                  <a:tcPr anchor="ctr"/>
                </a:tc>
                <a:tc hMerge="1">
                  <a:txBody>
                    <a:bodyPr/>
                    <a:lstStyle/>
                    <a:p>
                      <a:endParaRPr lang="en-US"/>
                    </a:p>
                  </a:txBody>
                  <a:tcPr marL="0" marR="0" marT="0" marB="0" anchor="ctr" horzOverflow="overflow"/>
                </a:tc>
                <a:extLst>
                  <a:ext uri="{0D108BD9-81ED-4DB2-BD59-A6C34878D82A}">
                    <a16:rowId xmlns:a16="http://schemas.microsoft.com/office/drawing/2014/main" val="3113372025"/>
                  </a:ext>
                </a:extLst>
              </a:tr>
              <a:tr h="386327">
                <a:tc>
                  <a:txBody>
                    <a:bodyPr/>
                    <a:lstStyle/>
                    <a:p>
                      <a:pPr algn="ctr"/>
                      <a:r>
                        <a:rPr lang="en-US" sz="1200"/>
                        <a:t>int value;</a:t>
                      </a:r>
                    </a:p>
                  </a:txBody>
                  <a:tcPr anchor="ctr"/>
                </a:tc>
                <a:tc>
                  <a:txBody>
                    <a:bodyPr/>
                    <a:lstStyle/>
                    <a:p>
                      <a:pPr algn="ctr"/>
                      <a:r>
                        <a:rPr lang="en-US" sz="1200"/>
                        <a:t>struct node *next;</a:t>
                      </a:r>
                    </a:p>
                  </a:txBody>
                  <a:tcPr anchor="ctr"/>
                </a:tc>
                <a:extLst>
                  <a:ext uri="{0D108BD9-81ED-4DB2-BD59-A6C34878D82A}">
                    <a16:rowId xmlns:a16="http://schemas.microsoft.com/office/drawing/2014/main" val="1218598006"/>
                  </a:ext>
                </a:extLst>
              </a:tr>
              <a:tr h="408404">
                <a:tc>
                  <a:txBody>
                    <a:bodyPr/>
                    <a:lstStyle/>
                    <a:p>
                      <a:pPr algn="ctr"/>
                      <a:r>
                        <a:rPr lang="en-US" sz="1200"/>
                        <a:t>1</a:t>
                      </a:r>
                    </a:p>
                  </a:txBody>
                  <a:tcPr anchor="ctr"/>
                </a:tc>
                <a:tc>
                  <a:txBody>
                    <a:bodyPr/>
                    <a:lstStyle/>
                    <a:p>
                      <a:pPr algn="ctr"/>
                      <a:br>
                        <a:rPr lang="en-US"/>
                      </a:br>
                      <a:endParaRPr lang="en-US" sz="1200"/>
                    </a:p>
                  </a:txBody>
                  <a:tcPr anchor="ctr"/>
                </a:tc>
                <a:extLst>
                  <a:ext uri="{0D108BD9-81ED-4DB2-BD59-A6C34878D82A}">
                    <a16:rowId xmlns:a16="http://schemas.microsoft.com/office/drawing/2014/main" val="3557374761"/>
                  </a:ext>
                </a:extLst>
              </a:tr>
            </a:tbl>
          </a:graphicData>
        </a:graphic>
      </p:graphicFrame>
      <p:pic>
        <p:nvPicPr>
          <p:cNvPr id="10" name="Picture 10">
            <a:extLst>
              <a:ext uri="{FF2B5EF4-FFF2-40B4-BE49-F238E27FC236}">
                <a16:creationId xmlns:a16="http://schemas.microsoft.com/office/drawing/2014/main" id="{25CD718D-5B1B-1D69-B1FC-DA787D2F91F3}"/>
              </a:ext>
            </a:extLst>
          </p:cNvPr>
          <p:cNvPicPr>
            <a:picLocks noChangeAspect="1"/>
          </p:cNvPicPr>
          <p:nvPr/>
        </p:nvPicPr>
        <p:blipFill>
          <a:blip r:embed="rId2"/>
          <a:stretch>
            <a:fillRect/>
          </a:stretch>
        </p:blipFill>
        <p:spPr>
          <a:xfrm>
            <a:off x="6632905" y="1189997"/>
            <a:ext cx="1884332" cy="1243102"/>
          </a:xfrm>
          <a:prstGeom prst="rect">
            <a:avLst/>
          </a:prstGeom>
        </p:spPr>
      </p:pic>
      <p:pic>
        <p:nvPicPr>
          <p:cNvPr id="11" name="Picture 11">
            <a:extLst>
              <a:ext uri="{FF2B5EF4-FFF2-40B4-BE49-F238E27FC236}">
                <a16:creationId xmlns:a16="http://schemas.microsoft.com/office/drawing/2014/main" id="{34C86A91-745B-8B43-F036-34721382F6A2}"/>
              </a:ext>
            </a:extLst>
          </p:cNvPr>
          <p:cNvPicPr>
            <a:picLocks noChangeAspect="1"/>
          </p:cNvPicPr>
          <p:nvPr/>
        </p:nvPicPr>
        <p:blipFill>
          <a:blip r:embed="rId3"/>
          <a:stretch>
            <a:fillRect/>
          </a:stretch>
        </p:blipFill>
        <p:spPr>
          <a:xfrm>
            <a:off x="3372928" y="4321848"/>
            <a:ext cx="5546784" cy="705179"/>
          </a:xfrm>
          <a:prstGeom prst="rect">
            <a:avLst/>
          </a:prstGeom>
        </p:spPr>
      </p:pic>
      <p:graphicFrame>
        <p:nvGraphicFramePr>
          <p:cNvPr id="13" name="Table 12">
            <a:extLst>
              <a:ext uri="{FF2B5EF4-FFF2-40B4-BE49-F238E27FC236}">
                <a16:creationId xmlns:a16="http://schemas.microsoft.com/office/drawing/2014/main" id="{5BAC2AD1-5CAB-67D4-5C49-30C264BCE5C2}"/>
              </a:ext>
            </a:extLst>
          </p:cNvPr>
          <p:cNvGraphicFramePr>
            <a:graphicFrameLocks noGrp="1"/>
          </p:cNvGraphicFramePr>
          <p:nvPr>
            <p:extLst>
              <p:ext uri="{D42A27DB-BD31-4B8C-83A1-F6EECF244321}">
                <p14:modId xmlns:p14="http://schemas.microsoft.com/office/powerpoint/2010/main" val="3310845402"/>
              </p:ext>
            </p:extLst>
          </p:nvPr>
        </p:nvGraphicFramePr>
        <p:xfrm>
          <a:off x="3040811" y="2741115"/>
          <a:ext cx="2039298" cy="1219200"/>
        </p:xfrm>
        <a:graphic>
          <a:graphicData uri="http://schemas.openxmlformats.org/drawingml/2006/table">
            <a:tbl>
              <a:tblPr firstRow="1" bandRow="1">
                <a:tableStyleId>{5C22544A-7EE6-4342-B048-85BDC9FD1C3A}</a:tableStyleId>
              </a:tblPr>
              <a:tblGrid>
                <a:gridCol w="1019649">
                  <a:extLst>
                    <a:ext uri="{9D8B030D-6E8A-4147-A177-3AD203B41FA5}">
                      <a16:colId xmlns:a16="http://schemas.microsoft.com/office/drawing/2014/main" val="960612004"/>
                    </a:ext>
                  </a:extLst>
                </a:gridCol>
                <a:gridCol w="1019649">
                  <a:extLst>
                    <a:ext uri="{9D8B030D-6E8A-4147-A177-3AD203B41FA5}">
                      <a16:colId xmlns:a16="http://schemas.microsoft.com/office/drawing/2014/main" val="258796237"/>
                    </a:ext>
                  </a:extLst>
                </a:gridCol>
              </a:tblGrid>
              <a:tr h="231796">
                <a:tc gridSpan="2">
                  <a:txBody>
                    <a:bodyPr/>
                    <a:lstStyle/>
                    <a:p>
                      <a:pPr algn="ctr"/>
                      <a:r>
                        <a:rPr lang="en-US" sz="1200"/>
                        <a:t>node2</a:t>
                      </a:r>
                      <a:endParaRPr lang="en-US"/>
                    </a:p>
                  </a:txBody>
                  <a:tcPr anchor="ctr"/>
                </a:tc>
                <a:tc hMerge="1">
                  <a:txBody>
                    <a:bodyPr/>
                    <a:lstStyle/>
                    <a:p>
                      <a:endParaRPr lang="en-US"/>
                    </a:p>
                  </a:txBody>
                  <a:tcPr marL="0" marR="0" marT="0" marB="0" anchor="ctr" horzOverflow="overflow"/>
                </a:tc>
                <a:extLst>
                  <a:ext uri="{0D108BD9-81ED-4DB2-BD59-A6C34878D82A}">
                    <a16:rowId xmlns:a16="http://schemas.microsoft.com/office/drawing/2014/main" val="3113372025"/>
                  </a:ext>
                </a:extLst>
              </a:tr>
              <a:tr h="386327">
                <a:tc>
                  <a:txBody>
                    <a:bodyPr/>
                    <a:lstStyle/>
                    <a:p>
                      <a:pPr algn="ctr"/>
                      <a:r>
                        <a:rPr lang="en-US" sz="1200"/>
                        <a:t>int value;</a:t>
                      </a:r>
                    </a:p>
                  </a:txBody>
                  <a:tcPr anchor="ctr"/>
                </a:tc>
                <a:tc>
                  <a:txBody>
                    <a:bodyPr/>
                    <a:lstStyle/>
                    <a:p>
                      <a:pPr algn="ctr"/>
                      <a:r>
                        <a:rPr lang="en-US" sz="1200"/>
                        <a:t>struct node *next;</a:t>
                      </a:r>
                    </a:p>
                  </a:txBody>
                  <a:tcPr anchor="ctr"/>
                </a:tc>
                <a:extLst>
                  <a:ext uri="{0D108BD9-81ED-4DB2-BD59-A6C34878D82A}">
                    <a16:rowId xmlns:a16="http://schemas.microsoft.com/office/drawing/2014/main" val="1218598006"/>
                  </a:ext>
                </a:extLst>
              </a:tr>
              <a:tr h="408404">
                <a:tc>
                  <a:txBody>
                    <a:bodyPr/>
                    <a:lstStyle/>
                    <a:p>
                      <a:pPr algn="ctr"/>
                      <a:r>
                        <a:rPr lang="en-US" sz="1200"/>
                        <a:t>2</a:t>
                      </a:r>
                    </a:p>
                  </a:txBody>
                  <a:tcPr anchor="ctr"/>
                </a:tc>
                <a:tc>
                  <a:txBody>
                    <a:bodyPr/>
                    <a:lstStyle/>
                    <a:p>
                      <a:pPr algn="ctr"/>
                      <a:br>
                        <a:rPr lang="en-US"/>
                      </a:br>
                      <a:endParaRPr lang="en-US" sz="1200"/>
                    </a:p>
                  </a:txBody>
                  <a:tcPr anchor="ctr"/>
                </a:tc>
                <a:extLst>
                  <a:ext uri="{0D108BD9-81ED-4DB2-BD59-A6C34878D82A}">
                    <a16:rowId xmlns:a16="http://schemas.microsoft.com/office/drawing/2014/main" val="3557374761"/>
                  </a:ext>
                </a:extLst>
              </a:tr>
            </a:tbl>
          </a:graphicData>
        </a:graphic>
      </p:graphicFrame>
      <p:graphicFrame>
        <p:nvGraphicFramePr>
          <p:cNvPr id="14" name="Table 13">
            <a:extLst>
              <a:ext uri="{FF2B5EF4-FFF2-40B4-BE49-F238E27FC236}">
                <a16:creationId xmlns:a16="http://schemas.microsoft.com/office/drawing/2014/main" id="{3D83C92D-9FFB-6ECF-B22E-51B47020A9CA}"/>
              </a:ext>
            </a:extLst>
          </p:cNvPr>
          <p:cNvGraphicFramePr>
            <a:graphicFrameLocks noGrp="1"/>
          </p:cNvGraphicFramePr>
          <p:nvPr>
            <p:extLst>
              <p:ext uri="{D42A27DB-BD31-4B8C-83A1-F6EECF244321}">
                <p14:modId xmlns:p14="http://schemas.microsoft.com/office/powerpoint/2010/main" val="2256708164"/>
              </p:ext>
            </p:extLst>
          </p:nvPr>
        </p:nvGraphicFramePr>
        <p:xfrm>
          <a:off x="5725783" y="2741115"/>
          <a:ext cx="2039298" cy="1219200"/>
        </p:xfrm>
        <a:graphic>
          <a:graphicData uri="http://schemas.openxmlformats.org/drawingml/2006/table">
            <a:tbl>
              <a:tblPr firstRow="1" bandRow="1">
                <a:tableStyleId>{5C22544A-7EE6-4342-B048-85BDC9FD1C3A}</a:tableStyleId>
              </a:tblPr>
              <a:tblGrid>
                <a:gridCol w="1019649">
                  <a:extLst>
                    <a:ext uri="{9D8B030D-6E8A-4147-A177-3AD203B41FA5}">
                      <a16:colId xmlns:a16="http://schemas.microsoft.com/office/drawing/2014/main" val="960612004"/>
                    </a:ext>
                  </a:extLst>
                </a:gridCol>
                <a:gridCol w="1019649">
                  <a:extLst>
                    <a:ext uri="{9D8B030D-6E8A-4147-A177-3AD203B41FA5}">
                      <a16:colId xmlns:a16="http://schemas.microsoft.com/office/drawing/2014/main" val="258796237"/>
                    </a:ext>
                  </a:extLst>
                </a:gridCol>
              </a:tblGrid>
              <a:tr h="231796">
                <a:tc gridSpan="2">
                  <a:txBody>
                    <a:bodyPr/>
                    <a:lstStyle/>
                    <a:p>
                      <a:pPr algn="ctr"/>
                      <a:r>
                        <a:rPr lang="en-US" sz="1200"/>
                        <a:t>node3</a:t>
                      </a:r>
                      <a:endParaRPr lang="en-US"/>
                    </a:p>
                  </a:txBody>
                  <a:tcPr anchor="ctr"/>
                </a:tc>
                <a:tc hMerge="1">
                  <a:txBody>
                    <a:bodyPr/>
                    <a:lstStyle/>
                    <a:p>
                      <a:endParaRPr lang="en-US"/>
                    </a:p>
                  </a:txBody>
                  <a:tcPr marL="0" marR="0" marT="0" marB="0" anchor="ctr" horzOverflow="overflow"/>
                </a:tc>
                <a:extLst>
                  <a:ext uri="{0D108BD9-81ED-4DB2-BD59-A6C34878D82A}">
                    <a16:rowId xmlns:a16="http://schemas.microsoft.com/office/drawing/2014/main" val="3113372025"/>
                  </a:ext>
                </a:extLst>
              </a:tr>
              <a:tr h="386327">
                <a:tc>
                  <a:txBody>
                    <a:bodyPr/>
                    <a:lstStyle/>
                    <a:p>
                      <a:pPr algn="ctr"/>
                      <a:r>
                        <a:rPr lang="en-US" sz="1200"/>
                        <a:t>int value;</a:t>
                      </a:r>
                    </a:p>
                  </a:txBody>
                  <a:tcPr anchor="ctr"/>
                </a:tc>
                <a:tc>
                  <a:txBody>
                    <a:bodyPr/>
                    <a:lstStyle/>
                    <a:p>
                      <a:pPr algn="ctr"/>
                      <a:r>
                        <a:rPr lang="en-US" sz="1200"/>
                        <a:t>struct node *next;</a:t>
                      </a:r>
                    </a:p>
                  </a:txBody>
                  <a:tcPr anchor="ctr"/>
                </a:tc>
                <a:extLst>
                  <a:ext uri="{0D108BD9-81ED-4DB2-BD59-A6C34878D82A}">
                    <a16:rowId xmlns:a16="http://schemas.microsoft.com/office/drawing/2014/main" val="1218598006"/>
                  </a:ext>
                </a:extLst>
              </a:tr>
              <a:tr h="408404">
                <a:tc>
                  <a:txBody>
                    <a:bodyPr/>
                    <a:lstStyle/>
                    <a:p>
                      <a:pPr algn="ctr"/>
                      <a:r>
                        <a:rPr lang="en-US" sz="1200"/>
                        <a:t>3</a:t>
                      </a:r>
                    </a:p>
                  </a:txBody>
                  <a:tcPr anchor="ctr"/>
                </a:tc>
                <a:tc>
                  <a:txBody>
                    <a:bodyPr/>
                    <a:lstStyle/>
                    <a:p>
                      <a:pPr algn="ctr"/>
                      <a:r>
                        <a:rPr lang="en-US"/>
                        <a:t>NULL</a:t>
                      </a:r>
                      <a:br>
                        <a:rPr lang="en-US"/>
                      </a:br>
                      <a:endParaRPr lang="en-US" sz="1200"/>
                    </a:p>
                  </a:txBody>
                  <a:tcPr anchor="ctr"/>
                </a:tc>
                <a:extLst>
                  <a:ext uri="{0D108BD9-81ED-4DB2-BD59-A6C34878D82A}">
                    <a16:rowId xmlns:a16="http://schemas.microsoft.com/office/drawing/2014/main" val="3557374761"/>
                  </a:ext>
                </a:extLst>
              </a:tr>
            </a:tbl>
          </a:graphicData>
        </a:graphic>
      </p:graphicFrame>
      <p:cxnSp>
        <p:nvCxnSpPr>
          <p:cNvPr id="15" name="Straight Arrow Connector 14">
            <a:extLst>
              <a:ext uri="{FF2B5EF4-FFF2-40B4-BE49-F238E27FC236}">
                <a16:creationId xmlns:a16="http://schemas.microsoft.com/office/drawing/2014/main" id="{FBFA3947-8E75-D6B2-D068-D390C80E0E20}"/>
              </a:ext>
            </a:extLst>
          </p:cNvPr>
          <p:cNvCxnSpPr/>
          <p:nvPr/>
        </p:nvCxnSpPr>
        <p:spPr>
          <a:xfrm>
            <a:off x="1947413" y="3656522"/>
            <a:ext cx="1097711" cy="86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2C1DECC3-8877-FBBB-ED99-2FDDFD3FC4C8}"/>
              </a:ext>
            </a:extLst>
          </p:cNvPr>
          <p:cNvCxnSpPr>
            <a:cxnSpLocks/>
          </p:cNvCxnSpPr>
          <p:nvPr/>
        </p:nvCxnSpPr>
        <p:spPr>
          <a:xfrm>
            <a:off x="4621601" y="3656522"/>
            <a:ext cx="1097711" cy="86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6678C953-0E59-3D8B-BBA3-D4C5CA733E9B}"/>
              </a:ext>
            </a:extLst>
          </p:cNvPr>
          <p:cNvSpPr txBox="1"/>
          <p:nvPr/>
        </p:nvSpPr>
        <p:spPr>
          <a:xfrm>
            <a:off x="135280" y="4494313"/>
            <a:ext cx="334224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Example Program: Linked List implementation.</a:t>
            </a:r>
          </a:p>
          <a:p>
            <a:r>
              <a:rPr lang="en-US" sz="1200" b="1" err="1"/>
              <a:t>test_struct_ptr_linked_list.c</a:t>
            </a:r>
            <a:br>
              <a:rPr lang="en-US" sz="1200"/>
            </a:br>
            <a:endParaRPr lang="en-US" sz="1200"/>
          </a:p>
        </p:txBody>
      </p:sp>
    </p:spTree>
    <p:extLst>
      <p:ext uri="{BB962C8B-B14F-4D97-AF65-F5344CB8AC3E}">
        <p14:creationId xmlns:p14="http://schemas.microsoft.com/office/powerpoint/2010/main" val="1240416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9F8EC-DF77-4C00-B21B-16756F7A4EE4}"/>
              </a:ext>
            </a:extLst>
          </p:cNvPr>
          <p:cNvSpPr>
            <a:spLocks noGrp="1"/>
          </p:cNvSpPr>
          <p:nvPr>
            <p:ph type="title"/>
          </p:nvPr>
        </p:nvSpPr>
        <p:spPr>
          <a:xfrm>
            <a:off x="369858" y="4269"/>
            <a:ext cx="7886700" cy="994200"/>
          </a:xfrm>
        </p:spPr>
        <p:txBody>
          <a:bodyPr/>
          <a:lstStyle/>
          <a:p>
            <a:r>
              <a:rPr lang="en-US" b="1" u="none"/>
              <a:t>Function pointers</a:t>
            </a:r>
            <a:endParaRPr lang="en-US" b="1"/>
          </a:p>
        </p:txBody>
      </p:sp>
      <p:sp>
        <p:nvSpPr>
          <p:cNvPr id="3" name="Text Placeholder 2">
            <a:extLst>
              <a:ext uri="{FF2B5EF4-FFF2-40B4-BE49-F238E27FC236}">
                <a16:creationId xmlns:a16="http://schemas.microsoft.com/office/drawing/2014/main" id="{5C47EF04-6DBE-E01F-9043-B1B3E2DCD035}"/>
              </a:ext>
            </a:extLst>
          </p:cNvPr>
          <p:cNvSpPr>
            <a:spLocks noGrp="1"/>
          </p:cNvSpPr>
          <p:nvPr>
            <p:ph type="body" idx="1"/>
          </p:nvPr>
        </p:nvSpPr>
        <p:spPr>
          <a:xfrm>
            <a:off x="477688" y="776154"/>
            <a:ext cx="3875417" cy="3824116"/>
          </a:xfrm>
        </p:spPr>
        <p:txBody>
          <a:bodyPr/>
          <a:lstStyle/>
          <a:p>
            <a:r>
              <a:rPr lang="en-US" sz="1200">
                <a:latin typeface="Arial"/>
              </a:rPr>
              <a:t>As opposed to referencing a data value, a function pointer points to executable code within memory.</a:t>
            </a:r>
          </a:p>
          <a:p>
            <a:r>
              <a:rPr lang="en-US" sz="1200">
                <a:latin typeface="Arial"/>
              </a:rPr>
              <a:t> Dereferencing the function pointer yields the referenced function, which can be invoked and passed arguments just as in a normal function call. </a:t>
            </a:r>
          </a:p>
          <a:p>
            <a:r>
              <a:rPr lang="en-US" sz="1200">
                <a:latin typeface="Arial"/>
              </a:rPr>
              <a:t>Such an invocation is also known as an "indirect" call, because the function is being invoked </a:t>
            </a:r>
            <a:r>
              <a:rPr lang="en-US" sz="1200" i="1">
                <a:latin typeface="Arial"/>
              </a:rPr>
              <a:t>indirectly</a:t>
            </a:r>
            <a:r>
              <a:rPr lang="en-US" sz="1200">
                <a:latin typeface="Arial"/>
              </a:rPr>
              <a:t> through a variable instead of </a:t>
            </a:r>
            <a:r>
              <a:rPr lang="en-US" sz="1200" i="1">
                <a:latin typeface="Arial"/>
              </a:rPr>
              <a:t>directly</a:t>
            </a:r>
            <a:r>
              <a:rPr lang="en-US" sz="1200">
                <a:latin typeface="Arial"/>
              </a:rPr>
              <a:t> through a fixed identifier or address.</a:t>
            </a:r>
          </a:p>
          <a:p>
            <a:r>
              <a:rPr lang="en-US" sz="1200">
                <a:latin typeface="Arial"/>
              </a:rPr>
              <a:t>Function pointers can be used to simplify code by providing a simple way to select a function to execute based on run-time values.</a:t>
            </a:r>
          </a:p>
          <a:p>
            <a:r>
              <a:rPr lang="en-US" sz="1200">
                <a:latin typeface="Arial"/>
              </a:rPr>
              <a:t>Syntax:</a:t>
            </a:r>
          </a:p>
          <a:p>
            <a:pPr marL="139700" indent="0">
              <a:buNone/>
            </a:pPr>
            <a:br>
              <a:rPr lang="en-US" sz="1200">
                <a:latin typeface="Arial"/>
              </a:rPr>
            </a:br>
            <a:endParaRPr lang="en-US" sz="1200">
              <a:latin typeface="Arial"/>
            </a:endParaRPr>
          </a:p>
        </p:txBody>
      </p:sp>
      <p:pic>
        <p:nvPicPr>
          <p:cNvPr id="5" name="Picture 5">
            <a:extLst>
              <a:ext uri="{FF2B5EF4-FFF2-40B4-BE49-F238E27FC236}">
                <a16:creationId xmlns:a16="http://schemas.microsoft.com/office/drawing/2014/main" id="{D3727BEB-D975-DB26-A6B0-58E04954348C}"/>
              </a:ext>
            </a:extLst>
          </p:cNvPr>
          <p:cNvPicPr>
            <a:picLocks noChangeAspect="1"/>
          </p:cNvPicPr>
          <p:nvPr/>
        </p:nvPicPr>
        <p:blipFill>
          <a:blip r:embed="rId2"/>
          <a:stretch>
            <a:fillRect/>
          </a:stretch>
        </p:blipFill>
        <p:spPr>
          <a:xfrm>
            <a:off x="5065862" y="917634"/>
            <a:ext cx="3940115" cy="2952390"/>
          </a:xfrm>
          <a:prstGeom prst="rect">
            <a:avLst/>
          </a:prstGeom>
        </p:spPr>
      </p:pic>
      <p:pic>
        <p:nvPicPr>
          <p:cNvPr id="6" name="Picture 6">
            <a:extLst>
              <a:ext uri="{FF2B5EF4-FFF2-40B4-BE49-F238E27FC236}">
                <a16:creationId xmlns:a16="http://schemas.microsoft.com/office/drawing/2014/main" id="{CA44B495-E8B6-BF80-B67C-F9588A270C9B}"/>
              </a:ext>
            </a:extLst>
          </p:cNvPr>
          <p:cNvPicPr>
            <a:picLocks noChangeAspect="1"/>
          </p:cNvPicPr>
          <p:nvPr/>
        </p:nvPicPr>
        <p:blipFill>
          <a:blip r:embed="rId3"/>
          <a:stretch>
            <a:fillRect/>
          </a:stretch>
        </p:blipFill>
        <p:spPr>
          <a:xfrm>
            <a:off x="882051" y="3867183"/>
            <a:ext cx="3692107" cy="1075363"/>
          </a:xfrm>
          <a:prstGeom prst="rect">
            <a:avLst/>
          </a:prstGeom>
        </p:spPr>
      </p:pic>
      <p:sp>
        <p:nvSpPr>
          <p:cNvPr id="7" name="TextBox 6">
            <a:extLst>
              <a:ext uri="{FF2B5EF4-FFF2-40B4-BE49-F238E27FC236}">
                <a16:creationId xmlns:a16="http://schemas.microsoft.com/office/drawing/2014/main" id="{85C1F40C-3788-B4A1-A50F-696596F300A3}"/>
              </a:ext>
            </a:extLst>
          </p:cNvPr>
          <p:cNvSpPr txBox="1"/>
          <p:nvPr/>
        </p:nvSpPr>
        <p:spPr>
          <a:xfrm>
            <a:off x="5299363" y="4000500"/>
            <a:ext cx="3584863"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Example Program: Use of function </a:t>
            </a:r>
            <a:r>
              <a:rPr lang="en-US" err="1"/>
              <a:t>ptr</a:t>
            </a:r>
            <a:r>
              <a:rPr lang="en-US"/>
              <a:t> to execute function based on choice.</a:t>
            </a:r>
          </a:p>
          <a:p>
            <a:r>
              <a:rPr lang="en-US" b="1" err="1"/>
              <a:t>test_function_ptr.c</a:t>
            </a:r>
            <a:endParaRPr lang="en-US" b="1"/>
          </a:p>
        </p:txBody>
      </p:sp>
    </p:spTree>
    <p:extLst>
      <p:ext uri="{BB962C8B-B14F-4D97-AF65-F5344CB8AC3E}">
        <p14:creationId xmlns:p14="http://schemas.microsoft.com/office/powerpoint/2010/main" val="798144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336EE-348B-ED9E-2208-D6117E6DBAC2}"/>
              </a:ext>
            </a:extLst>
          </p:cNvPr>
          <p:cNvSpPr>
            <a:spLocks noGrp="1"/>
          </p:cNvSpPr>
          <p:nvPr>
            <p:ph type="title"/>
          </p:nvPr>
        </p:nvSpPr>
        <p:spPr/>
        <p:txBody>
          <a:bodyPr/>
          <a:lstStyle/>
          <a:p>
            <a:r>
              <a:rPr lang="en-US" b="1" u="none">
                <a:latin typeface="Arial"/>
              </a:rPr>
              <a:t>Pointer to Pointer</a:t>
            </a:r>
            <a:endParaRPr lang="en-US"/>
          </a:p>
          <a:p>
            <a:endParaRPr lang="en-US" b="1" u="none">
              <a:latin typeface="Arial"/>
            </a:endParaRPr>
          </a:p>
        </p:txBody>
      </p:sp>
      <p:sp>
        <p:nvSpPr>
          <p:cNvPr id="3" name="Text Placeholder 2">
            <a:extLst>
              <a:ext uri="{FF2B5EF4-FFF2-40B4-BE49-F238E27FC236}">
                <a16:creationId xmlns:a16="http://schemas.microsoft.com/office/drawing/2014/main" id="{DF57A1B4-7886-604D-EE16-75441D44F6A9}"/>
              </a:ext>
            </a:extLst>
          </p:cNvPr>
          <p:cNvSpPr>
            <a:spLocks noGrp="1"/>
          </p:cNvSpPr>
          <p:nvPr>
            <p:ph type="body" idx="1"/>
          </p:nvPr>
        </p:nvSpPr>
        <p:spPr>
          <a:xfrm>
            <a:off x="143414" y="1207474"/>
            <a:ext cx="4694926" cy="3263400"/>
          </a:xfrm>
        </p:spPr>
        <p:txBody>
          <a:bodyPr/>
          <a:lstStyle/>
          <a:p>
            <a:r>
              <a:rPr lang="en-US" sz="1200">
                <a:latin typeface="Arial"/>
              </a:rPr>
              <a:t>A pointer to a pointer is a form of multiple indirection, or a chain of pointers.</a:t>
            </a:r>
          </a:p>
          <a:p>
            <a:r>
              <a:rPr lang="en-US" sz="1200"/>
              <a:t> When we define a pointer to a pointer, the first pointer contains the address of the second pointer, which points to the location that contains the actual value as shown in image.</a:t>
            </a:r>
          </a:p>
          <a:p>
            <a:r>
              <a:rPr lang="en-US" sz="1200"/>
              <a:t>A variable that is a pointer to a pointer must be declared is done by placing an additional asterisk in front of its name.</a:t>
            </a:r>
          </a:p>
          <a:p>
            <a:r>
              <a:rPr lang="en-US" sz="1200"/>
              <a:t>When a target value is indirectly pointed to by a pointer to a pointer, accessing that value requires that the asterisk operator be applied twice.</a:t>
            </a:r>
          </a:p>
          <a:p>
            <a:endParaRPr lang="en-US" sz="1200"/>
          </a:p>
          <a:p>
            <a:endParaRPr lang="en-US" sz="1200"/>
          </a:p>
        </p:txBody>
      </p:sp>
      <p:grpSp>
        <p:nvGrpSpPr>
          <p:cNvPr id="18" name="Group 17">
            <a:extLst>
              <a:ext uri="{FF2B5EF4-FFF2-40B4-BE49-F238E27FC236}">
                <a16:creationId xmlns:a16="http://schemas.microsoft.com/office/drawing/2014/main" id="{7254D808-4AC8-3D90-123B-37C98E7D9A9F}"/>
              </a:ext>
            </a:extLst>
          </p:cNvPr>
          <p:cNvGrpSpPr/>
          <p:nvPr/>
        </p:nvGrpSpPr>
        <p:grpSpPr>
          <a:xfrm>
            <a:off x="5294218" y="1536335"/>
            <a:ext cx="3539278" cy="719001"/>
            <a:chOff x="5294218" y="1536335"/>
            <a:chExt cx="3539278" cy="719001"/>
          </a:xfrm>
        </p:grpSpPr>
        <p:grpSp>
          <p:nvGrpSpPr>
            <p:cNvPr id="9" name="Group 8">
              <a:extLst>
                <a:ext uri="{FF2B5EF4-FFF2-40B4-BE49-F238E27FC236}">
                  <a16:creationId xmlns:a16="http://schemas.microsoft.com/office/drawing/2014/main" id="{A55DAF01-6642-84B1-1082-BB5E233A0FD5}"/>
                </a:ext>
              </a:extLst>
            </p:cNvPr>
            <p:cNvGrpSpPr/>
            <p:nvPr/>
          </p:nvGrpSpPr>
          <p:grpSpPr>
            <a:xfrm>
              <a:off x="5294218" y="1536335"/>
              <a:ext cx="854064" cy="708218"/>
              <a:chOff x="4895246" y="1536335"/>
              <a:chExt cx="854064" cy="708218"/>
            </a:xfrm>
          </p:grpSpPr>
          <p:sp>
            <p:nvSpPr>
              <p:cNvPr id="7" name="TextBox 6">
                <a:extLst>
                  <a:ext uri="{FF2B5EF4-FFF2-40B4-BE49-F238E27FC236}">
                    <a16:creationId xmlns:a16="http://schemas.microsoft.com/office/drawing/2014/main" id="{8DF23BAB-24E7-8442-F5BA-60C221D63321}"/>
                  </a:ext>
                </a:extLst>
              </p:cNvPr>
              <p:cNvSpPr txBox="1"/>
              <p:nvPr/>
            </p:nvSpPr>
            <p:spPr>
              <a:xfrm>
                <a:off x="4895246" y="1936776"/>
                <a:ext cx="854064" cy="307777"/>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Address</a:t>
                </a:r>
              </a:p>
            </p:txBody>
          </p:sp>
          <p:sp>
            <p:nvSpPr>
              <p:cNvPr id="8" name="TextBox 7">
                <a:extLst>
                  <a:ext uri="{FF2B5EF4-FFF2-40B4-BE49-F238E27FC236}">
                    <a16:creationId xmlns:a16="http://schemas.microsoft.com/office/drawing/2014/main" id="{4361D2FB-334F-6AFD-CECE-615F9440AB73}"/>
                  </a:ext>
                </a:extLst>
              </p:cNvPr>
              <p:cNvSpPr txBox="1"/>
              <p:nvPr/>
            </p:nvSpPr>
            <p:spPr>
              <a:xfrm>
                <a:off x="4896960" y="1536335"/>
                <a:ext cx="766329" cy="307777"/>
              </a:xfrm>
              <a:prstGeom prst="rect">
                <a:avLst/>
              </a:prstGeom>
              <a:solidFill>
                <a:srgbClr val="ED7D31"/>
              </a:solidFill>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Pointer</a:t>
                </a:r>
              </a:p>
            </p:txBody>
          </p:sp>
        </p:grpSp>
        <p:grpSp>
          <p:nvGrpSpPr>
            <p:cNvPr id="10" name="Group 9">
              <a:extLst>
                <a:ext uri="{FF2B5EF4-FFF2-40B4-BE49-F238E27FC236}">
                  <a16:creationId xmlns:a16="http://schemas.microsoft.com/office/drawing/2014/main" id="{6B83670F-CFA8-E4B3-DCD4-FB20522B3238}"/>
                </a:ext>
              </a:extLst>
            </p:cNvPr>
            <p:cNvGrpSpPr/>
            <p:nvPr/>
          </p:nvGrpSpPr>
          <p:grpSpPr>
            <a:xfrm>
              <a:off x="6642095" y="1536335"/>
              <a:ext cx="854064" cy="708218"/>
              <a:chOff x="4895246" y="1536335"/>
              <a:chExt cx="854064" cy="708218"/>
            </a:xfrm>
          </p:grpSpPr>
          <p:sp>
            <p:nvSpPr>
              <p:cNvPr id="11" name="TextBox 10">
                <a:extLst>
                  <a:ext uri="{FF2B5EF4-FFF2-40B4-BE49-F238E27FC236}">
                    <a16:creationId xmlns:a16="http://schemas.microsoft.com/office/drawing/2014/main" id="{1A5C846B-5D5C-AB75-C657-DD2990B8C953}"/>
                  </a:ext>
                </a:extLst>
              </p:cNvPr>
              <p:cNvSpPr txBox="1"/>
              <p:nvPr/>
            </p:nvSpPr>
            <p:spPr>
              <a:xfrm>
                <a:off x="4895246" y="1936776"/>
                <a:ext cx="854064" cy="307777"/>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Address</a:t>
                </a:r>
              </a:p>
            </p:txBody>
          </p:sp>
          <p:sp>
            <p:nvSpPr>
              <p:cNvPr id="12" name="TextBox 11">
                <a:extLst>
                  <a:ext uri="{FF2B5EF4-FFF2-40B4-BE49-F238E27FC236}">
                    <a16:creationId xmlns:a16="http://schemas.microsoft.com/office/drawing/2014/main" id="{583B839C-9927-20D1-76FB-19836C0D191E}"/>
                  </a:ext>
                </a:extLst>
              </p:cNvPr>
              <p:cNvSpPr txBox="1"/>
              <p:nvPr/>
            </p:nvSpPr>
            <p:spPr>
              <a:xfrm>
                <a:off x="4896960" y="1536335"/>
                <a:ext cx="766329" cy="307777"/>
              </a:xfrm>
              <a:prstGeom prst="rect">
                <a:avLst/>
              </a:prstGeom>
              <a:solidFill>
                <a:srgbClr val="ED7D31"/>
              </a:solidFill>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Pointer</a:t>
                </a:r>
              </a:p>
            </p:txBody>
          </p:sp>
        </p:grpSp>
        <p:grpSp>
          <p:nvGrpSpPr>
            <p:cNvPr id="13" name="Group 12">
              <a:extLst>
                <a:ext uri="{FF2B5EF4-FFF2-40B4-BE49-F238E27FC236}">
                  <a16:creationId xmlns:a16="http://schemas.microsoft.com/office/drawing/2014/main" id="{0615D33B-0F9A-2F72-701D-CE44A96D887D}"/>
                </a:ext>
              </a:extLst>
            </p:cNvPr>
            <p:cNvGrpSpPr/>
            <p:nvPr/>
          </p:nvGrpSpPr>
          <p:grpSpPr>
            <a:xfrm>
              <a:off x="7979189" y="1536335"/>
              <a:ext cx="854307" cy="719001"/>
              <a:chOff x="4895246" y="1536335"/>
              <a:chExt cx="854307" cy="719001"/>
            </a:xfrm>
          </p:grpSpPr>
          <p:sp>
            <p:nvSpPr>
              <p:cNvPr id="14" name="TextBox 13">
                <a:extLst>
                  <a:ext uri="{FF2B5EF4-FFF2-40B4-BE49-F238E27FC236}">
                    <a16:creationId xmlns:a16="http://schemas.microsoft.com/office/drawing/2014/main" id="{F08B9043-E74F-C4DE-E16D-F3212E4F06A3}"/>
                  </a:ext>
                </a:extLst>
              </p:cNvPr>
              <p:cNvSpPr txBox="1"/>
              <p:nvPr/>
            </p:nvSpPr>
            <p:spPr>
              <a:xfrm>
                <a:off x="4895246" y="1936776"/>
                <a:ext cx="649187" cy="318560"/>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Value</a:t>
                </a:r>
              </a:p>
            </p:txBody>
          </p:sp>
          <p:sp>
            <p:nvSpPr>
              <p:cNvPr id="15" name="TextBox 14">
                <a:extLst>
                  <a:ext uri="{FF2B5EF4-FFF2-40B4-BE49-F238E27FC236}">
                    <a16:creationId xmlns:a16="http://schemas.microsoft.com/office/drawing/2014/main" id="{D467BFD2-5B33-2675-0BAC-4C63AFB3DC7F}"/>
                  </a:ext>
                </a:extLst>
              </p:cNvPr>
              <p:cNvSpPr txBox="1"/>
              <p:nvPr/>
            </p:nvSpPr>
            <p:spPr>
              <a:xfrm>
                <a:off x="4896960" y="1536335"/>
                <a:ext cx="852593" cy="307777"/>
              </a:xfrm>
              <a:prstGeom prst="rect">
                <a:avLst/>
              </a:prstGeom>
              <a:solidFill>
                <a:srgbClr val="ED7D31"/>
              </a:solidFill>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Variable</a:t>
                </a:r>
              </a:p>
            </p:txBody>
          </p:sp>
        </p:grpSp>
        <p:cxnSp>
          <p:nvCxnSpPr>
            <p:cNvPr id="16" name="Straight Arrow Connector 15">
              <a:extLst>
                <a:ext uri="{FF2B5EF4-FFF2-40B4-BE49-F238E27FC236}">
                  <a16:creationId xmlns:a16="http://schemas.microsoft.com/office/drawing/2014/main" id="{46C04860-0761-A414-79AF-CDF879DCD500}"/>
                </a:ext>
              </a:extLst>
            </p:cNvPr>
            <p:cNvCxnSpPr/>
            <p:nvPr/>
          </p:nvCxnSpPr>
          <p:spPr>
            <a:xfrm flipV="1">
              <a:off x="6150095" y="2066566"/>
              <a:ext cx="483080" cy="2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9607872D-0B6B-A91B-17AD-38221561D3D3}"/>
                </a:ext>
              </a:extLst>
            </p:cNvPr>
            <p:cNvCxnSpPr>
              <a:cxnSpLocks/>
            </p:cNvCxnSpPr>
            <p:nvPr/>
          </p:nvCxnSpPr>
          <p:spPr>
            <a:xfrm flipV="1">
              <a:off x="7497972" y="2120481"/>
              <a:ext cx="483080" cy="21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19" name="TextBox 18">
            <a:extLst>
              <a:ext uri="{FF2B5EF4-FFF2-40B4-BE49-F238E27FC236}">
                <a16:creationId xmlns:a16="http://schemas.microsoft.com/office/drawing/2014/main" id="{FD7E7CBE-0BBA-D744-9DE7-EAE899A51EBA}"/>
              </a:ext>
            </a:extLst>
          </p:cNvPr>
          <p:cNvSpPr txBox="1"/>
          <p:nvPr/>
        </p:nvSpPr>
        <p:spPr>
          <a:xfrm>
            <a:off x="5290785" y="2465880"/>
            <a:ext cx="920968" cy="307777"/>
          </a:xfrm>
          <a:prstGeom prst="rect">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rPr>
              <a:t>int </a:t>
            </a:r>
            <a:r>
              <a:rPr lang="en-US"/>
              <a:t>**</a:t>
            </a:r>
            <a:r>
              <a:rPr lang="en-US" err="1"/>
              <a:t>pptr</a:t>
            </a:r>
            <a:r>
              <a:rPr lang="en-US"/>
              <a:t>;</a:t>
            </a:r>
          </a:p>
        </p:txBody>
      </p:sp>
      <p:sp>
        <p:nvSpPr>
          <p:cNvPr id="20" name="TextBox 19">
            <a:extLst>
              <a:ext uri="{FF2B5EF4-FFF2-40B4-BE49-F238E27FC236}">
                <a16:creationId xmlns:a16="http://schemas.microsoft.com/office/drawing/2014/main" id="{0D56E345-5F20-DD28-18F4-9A0C5D9B4C49}"/>
              </a:ext>
            </a:extLst>
          </p:cNvPr>
          <p:cNvSpPr txBox="1"/>
          <p:nvPr/>
        </p:nvSpPr>
        <p:spPr>
          <a:xfrm>
            <a:off x="6660228" y="2465880"/>
            <a:ext cx="899402" cy="307777"/>
          </a:xfrm>
          <a:prstGeom prst="rect">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rPr>
              <a:t>int </a:t>
            </a:r>
            <a:r>
              <a:rPr lang="en-US"/>
              <a:t>*</a:t>
            </a:r>
            <a:r>
              <a:rPr lang="en-US" err="1"/>
              <a:t>ptr</a:t>
            </a:r>
            <a:r>
              <a:rPr lang="en-US"/>
              <a:t>;</a:t>
            </a:r>
          </a:p>
        </p:txBody>
      </p:sp>
      <p:sp>
        <p:nvSpPr>
          <p:cNvPr id="21" name="Rectangle: Rounded Corners 20">
            <a:extLst>
              <a:ext uri="{FF2B5EF4-FFF2-40B4-BE49-F238E27FC236}">
                <a16:creationId xmlns:a16="http://schemas.microsoft.com/office/drawing/2014/main" id="{6229A88D-4D40-3BB5-97ED-948186C58C2A}"/>
              </a:ext>
            </a:extLst>
          </p:cNvPr>
          <p:cNvSpPr/>
          <p:nvPr/>
        </p:nvSpPr>
        <p:spPr>
          <a:xfrm>
            <a:off x="5143744" y="1283669"/>
            <a:ext cx="1196915" cy="1757632"/>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5DE6C808-46CD-FA82-8072-E4EF997F3EDC}"/>
              </a:ext>
            </a:extLst>
          </p:cNvPr>
          <p:cNvSpPr/>
          <p:nvPr/>
        </p:nvSpPr>
        <p:spPr>
          <a:xfrm>
            <a:off x="6459272" y="1283669"/>
            <a:ext cx="1196915" cy="1757632"/>
          </a:xfrm>
          <a:prstGeom prst="roundRect">
            <a:avLst/>
          </a:prstGeom>
          <a:noFill/>
          <a:ln>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3">
            <a:extLst>
              <a:ext uri="{FF2B5EF4-FFF2-40B4-BE49-F238E27FC236}">
                <a16:creationId xmlns:a16="http://schemas.microsoft.com/office/drawing/2014/main" id="{AC8AB65D-BFAD-C68A-1B15-89970867A7E0}"/>
              </a:ext>
            </a:extLst>
          </p:cNvPr>
          <p:cNvPicPr>
            <a:picLocks noChangeAspect="1"/>
          </p:cNvPicPr>
          <p:nvPr/>
        </p:nvPicPr>
        <p:blipFill>
          <a:blip r:embed="rId2"/>
          <a:stretch>
            <a:fillRect/>
          </a:stretch>
        </p:blipFill>
        <p:spPr>
          <a:xfrm>
            <a:off x="4073824" y="3376761"/>
            <a:ext cx="4759624" cy="719111"/>
          </a:xfrm>
          <a:prstGeom prst="rect">
            <a:avLst/>
          </a:prstGeom>
        </p:spPr>
      </p:pic>
      <p:sp>
        <p:nvSpPr>
          <p:cNvPr id="24" name="TextBox 23">
            <a:extLst>
              <a:ext uri="{FF2B5EF4-FFF2-40B4-BE49-F238E27FC236}">
                <a16:creationId xmlns:a16="http://schemas.microsoft.com/office/drawing/2014/main" id="{826094CE-1B3A-F60C-37AF-7D18C8618672}"/>
              </a:ext>
            </a:extLst>
          </p:cNvPr>
          <p:cNvSpPr txBox="1"/>
          <p:nvPr/>
        </p:nvSpPr>
        <p:spPr>
          <a:xfrm>
            <a:off x="4661204" y="4097548"/>
            <a:ext cx="336405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Example Program: Use of Pointer to Pointer.</a:t>
            </a:r>
          </a:p>
          <a:p>
            <a:r>
              <a:rPr lang="en-US" sz="1200" b="1" err="1"/>
              <a:t>test_ptr_to_ptr.c</a:t>
            </a:r>
            <a:endParaRPr lang="en-US" sz="1200" b="1"/>
          </a:p>
        </p:txBody>
      </p:sp>
    </p:spTree>
    <p:extLst>
      <p:ext uri="{BB962C8B-B14F-4D97-AF65-F5344CB8AC3E}">
        <p14:creationId xmlns:p14="http://schemas.microsoft.com/office/powerpoint/2010/main" val="549891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59700-2684-2198-FF85-C8390082FEAC}"/>
              </a:ext>
            </a:extLst>
          </p:cNvPr>
          <p:cNvSpPr>
            <a:spLocks noGrp="1"/>
          </p:cNvSpPr>
          <p:nvPr>
            <p:ph type="title"/>
          </p:nvPr>
        </p:nvSpPr>
        <p:spPr/>
        <p:txBody>
          <a:bodyPr/>
          <a:lstStyle/>
          <a:p>
            <a:r>
              <a:rPr lang="en-US" b="1" u="none"/>
              <a:t>Void Pointers</a:t>
            </a:r>
          </a:p>
        </p:txBody>
      </p:sp>
      <p:sp>
        <p:nvSpPr>
          <p:cNvPr id="3" name="Text Placeholder 2">
            <a:extLst>
              <a:ext uri="{FF2B5EF4-FFF2-40B4-BE49-F238E27FC236}">
                <a16:creationId xmlns:a16="http://schemas.microsoft.com/office/drawing/2014/main" id="{88E1309B-0943-F2FA-06AF-A4021C7E7CE4}"/>
              </a:ext>
            </a:extLst>
          </p:cNvPr>
          <p:cNvSpPr>
            <a:spLocks noGrp="1"/>
          </p:cNvSpPr>
          <p:nvPr>
            <p:ph type="body" idx="1"/>
          </p:nvPr>
        </p:nvSpPr>
        <p:spPr/>
        <p:txBody>
          <a:bodyPr/>
          <a:lstStyle/>
          <a:p>
            <a:r>
              <a:rPr lang="en-US" sz="1200">
                <a:latin typeface="Arial"/>
              </a:rPr>
              <a:t>A void pointer is a pointer that has no associated data type with it. </a:t>
            </a:r>
            <a:endParaRPr lang="en-US"/>
          </a:p>
          <a:p>
            <a:r>
              <a:rPr lang="en-US" sz="1200">
                <a:latin typeface="Arial"/>
              </a:rPr>
              <a:t>A void pointer can hold address of any type and can be typecasted to any type. </a:t>
            </a:r>
          </a:p>
          <a:p>
            <a:r>
              <a:rPr lang="en-US" sz="1200"/>
              <a:t>In C, malloc() and </a:t>
            </a:r>
            <a:r>
              <a:rPr lang="en-US" sz="1200" err="1"/>
              <a:t>calloc</a:t>
            </a:r>
            <a:r>
              <a:rPr lang="en-US" sz="1200"/>
              <a:t>() functions return void * or generic pointers.</a:t>
            </a:r>
            <a:endParaRPr lang="en-US" sz="1200">
              <a:latin typeface="Arial"/>
            </a:endParaRPr>
          </a:p>
          <a:p>
            <a:r>
              <a:rPr lang="en-US" sz="1200"/>
              <a:t>Syntax:</a:t>
            </a:r>
          </a:p>
          <a:p>
            <a:pPr lvl="1">
              <a:buNone/>
            </a:pPr>
            <a:r>
              <a:rPr lang="en-US" sz="1200" b="1">
                <a:solidFill>
                  <a:srgbClr val="FF0000"/>
                </a:solidFill>
              </a:rPr>
              <a:t>void </a:t>
            </a:r>
            <a:r>
              <a:rPr lang="en-US" sz="1200" b="1"/>
              <a:t>*</a:t>
            </a:r>
            <a:r>
              <a:rPr lang="en-US" sz="1200" b="1" err="1"/>
              <a:t>name_of_pointer</a:t>
            </a:r>
            <a:r>
              <a:rPr lang="en-US" sz="1200" b="1"/>
              <a:t>;</a:t>
            </a:r>
            <a:endParaRPr lang="en-US" b="1"/>
          </a:p>
          <a:p>
            <a:r>
              <a:rPr lang="en-US" sz="1200"/>
              <a:t>One can assign the void pointer with any data type’s address, and then assign the void pointer to any pointer without even performing some sort of explicit typecasting. So, it reduces complications in a code.</a:t>
            </a:r>
          </a:p>
          <a:p>
            <a:pPr marL="596900" lvl="1" indent="0">
              <a:buNone/>
            </a:pPr>
            <a:br>
              <a:rPr lang="en-US"/>
            </a:br>
            <a:endParaRPr lang="en-US"/>
          </a:p>
          <a:p>
            <a:pPr marL="139700" indent="0">
              <a:buNone/>
            </a:pPr>
            <a:br>
              <a:rPr lang="en-US"/>
            </a:br>
            <a:endParaRPr lang="en-US"/>
          </a:p>
        </p:txBody>
      </p:sp>
      <p:sp>
        <p:nvSpPr>
          <p:cNvPr id="7" name="TextBox 6">
            <a:extLst>
              <a:ext uri="{FF2B5EF4-FFF2-40B4-BE49-F238E27FC236}">
                <a16:creationId xmlns:a16="http://schemas.microsoft.com/office/drawing/2014/main" id="{0FABF0E0-E90F-03B1-160B-DF16891FE216}"/>
              </a:ext>
            </a:extLst>
          </p:cNvPr>
          <p:cNvSpPr txBox="1"/>
          <p:nvPr/>
        </p:nvSpPr>
        <p:spPr>
          <a:xfrm>
            <a:off x="5002340" y="776581"/>
            <a:ext cx="3814982" cy="4154984"/>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1200"/>
              <a:t>#include &lt;stdlib.h&gt;</a:t>
            </a:r>
          </a:p>
          <a:p>
            <a:r>
              <a:rPr lang="en-US" sz="1200"/>
              <a:t>#include &lt;stdio.h&gt;</a:t>
            </a:r>
          </a:p>
          <a:p>
            <a:r>
              <a:rPr lang="en-US" sz="1200"/>
              <a:t>int main()</a:t>
            </a:r>
          </a:p>
          <a:p>
            <a:r>
              <a:rPr lang="en-US" sz="1200"/>
              <a:t>{</a:t>
            </a:r>
          </a:p>
          <a:p>
            <a:pPr lvl="1"/>
            <a:endParaRPr lang="en-US" sz="1200"/>
          </a:p>
          <a:p>
            <a:pPr marL="274320" lvl="3" algn="just"/>
            <a:r>
              <a:rPr lang="en-US" sz="1200"/>
              <a:t>// Integer variable</a:t>
            </a:r>
            <a:endParaRPr lang="en-US"/>
          </a:p>
          <a:p>
            <a:pPr marL="274320" lvl="3" algn="just"/>
            <a:r>
              <a:rPr lang="en-US" sz="1200"/>
              <a:t>int v = 7;</a:t>
            </a:r>
            <a:endParaRPr lang="en-US"/>
          </a:p>
          <a:p>
            <a:pPr marL="274320" lvl="3" algn="just"/>
            <a:r>
              <a:rPr lang="en-US" sz="1200"/>
              <a:t>// Float variable</a:t>
            </a:r>
            <a:endParaRPr lang="en-US"/>
          </a:p>
          <a:p>
            <a:pPr marL="274320" lvl="3" algn="just"/>
            <a:r>
              <a:rPr lang="en-US" sz="1200"/>
              <a:t>float w = 7.6;</a:t>
            </a:r>
            <a:endParaRPr lang="en-US"/>
          </a:p>
          <a:p>
            <a:pPr marL="274320" lvl="3" algn="just"/>
            <a:r>
              <a:rPr lang="en-US" sz="1200"/>
              <a:t>// void Pointer</a:t>
            </a:r>
            <a:endParaRPr lang="en-US"/>
          </a:p>
          <a:p>
            <a:pPr marL="274320" lvl="3" algn="just"/>
            <a:r>
              <a:rPr lang="en-US" sz="1200"/>
              <a:t>void *u;</a:t>
            </a:r>
            <a:endParaRPr lang="en-US"/>
          </a:p>
          <a:p>
            <a:pPr marL="274320" lvl="3" algn="just"/>
            <a:r>
              <a:rPr lang="en-US" sz="1200"/>
              <a:t>u = &amp;v; // Pointer to Integer variable</a:t>
            </a:r>
            <a:endParaRPr lang="en-US"/>
          </a:p>
          <a:p>
            <a:pPr marL="274320" lvl="3" algn="just"/>
            <a:r>
              <a:rPr lang="en-US" sz="1200"/>
              <a:t>printf("The Integer variable = % d\r\n", *((int *)u));</a:t>
            </a:r>
            <a:endParaRPr lang="en-US"/>
          </a:p>
          <a:p>
            <a:pPr marL="274320" lvl="3" algn="just"/>
            <a:r>
              <a:rPr lang="en-US" sz="1200"/>
              <a:t>u = &amp;w; // Pointer to Float variable</a:t>
            </a:r>
            <a:endParaRPr lang="en-US"/>
          </a:p>
          <a:p>
            <a:pPr marL="274320" lvl="3" algn="just"/>
            <a:r>
              <a:rPr lang="en-US" sz="1200"/>
              <a:t>printf("The Float variable = % f\r\n", *((float *)u));</a:t>
            </a:r>
            <a:endParaRPr lang="en-US"/>
          </a:p>
          <a:p>
            <a:pPr marL="274320" lvl="2" algn="just"/>
            <a:endParaRPr lang="en-US" sz="1200"/>
          </a:p>
          <a:p>
            <a:pPr marL="274320" lvl="2" algn="just"/>
            <a:r>
              <a:rPr lang="en-US" sz="1200"/>
              <a:t>return 0;</a:t>
            </a:r>
            <a:endParaRPr lang="en-US"/>
          </a:p>
          <a:p>
            <a:pPr lvl="2" algn="just"/>
            <a:r>
              <a:rPr lang="en-US" sz="1200"/>
              <a:t>}</a:t>
            </a:r>
            <a:endParaRPr lang="en-US"/>
          </a:p>
          <a:p>
            <a:r>
              <a:rPr lang="en-US" sz="1200"/>
              <a:t>Output: </a:t>
            </a:r>
          </a:p>
          <a:p>
            <a:r>
              <a:rPr lang="en-US" sz="1200"/>
              <a:t>The Integer variable = 7</a:t>
            </a:r>
          </a:p>
          <a:p>
            <a:r>
              <a:rPr lang="en-US" sz="1200"/>
              <a:t>The Float variable = 7.600000</a:t>
            </a:r>
          </a:p>
          <a:p>
            <a:endParaRPr lang="en-US" sz="1200"/>
          </a:p>
        </p:txBody>
      </p:sp>
    </p:spTree>
    <p:extLst>
      <p:ext uri="{BB962C8B-B14F-4D97-AF65-F5344CB8AC3E}">
        <p14:creationId xmlns:p14="http://schemas.microsoft.com/office/powerpoint/2010/main" val="2408532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4B008-EFB9-2C10-A3E1-51AA0CFA1E8D}"/>
              </a:ext>
            </a:extLst>
          </p:cNvPr>
          <p:cNvSpPr>
            <a:spLocks noGrp="1"/>
          </p:cNvSpPr>
          <p:nvPr>
            <p:ph type="title"/>
          </p:nvPr>
        </p:nvSpPr>
        <p:spPr>
          <a:xfrm>
            <a:off x="89499" y="155231"/>
            <a:ext cx="7886700" cy="455050"/>
          </a:xfrm>
        </p:spPr>
        <p:txBody>
          <a:bodyPr/>
          <a:lstStyle/>
          <a:p>
            <a:r>
              <a:rPr lang="en-US" b="1" u="none"/>
              <a:t>Binding of Variables &amp; Functions </a:t>
            </a:r>
            <a:endParaRPr lang="en-US" b="1"/>
          </a:p>
        </p:txBody>
      </p:sp>
      <p:sp>
        <p:nvSpPr>
          <p:cNvPr id="3" name="Text Placeholder 2">
            <a:extLst>
              <a:ext uri="{FF2B5EF4-FFF2-40B4-BE49-F238E27FC236}">
                <a16:creationId xmlns:a16="http://schemas.microsoft.com/office/drawing/2014/main" id="{DBD55412-3A7C-2DB0-1F7A-48678B79F093}"/>
              </a:ext>
            </a:extLst>
          </p:cNvPr>
          <p:cNvSpPr>
            <a:spLocks noGrp="1"/>
          </p:cNvSpPr>
          <p:nvPr>
            <p:ph type="body" idx="1"/>
          </p:nvPr>
        </p:nvSpPr>
        <p:spPr>
          <a:xfrm>
            <a:off x="356120" y="1123297"/>
            <a:ext cx="7958528" cy="3505670"/>
          </a:xfrm>
        </p:spPr>
        <p:txBody>
          <a:bodyPr/>
          <a:lstStyle/>
          <a:p>
            <a:r>
              <a:rPr lang="en-US" sz="1200"/>
              <a:t>A </a:t>
            </a:r>
            <a:r>
              <a:rPr lang="en-US" sz="1200" b="1"/>
              <a:t>Binding </a:t>
            </a:r>
            <a:r>
              <a:rPr lang="en-US" sz="1200"/>
              <a:t>is the attachment of a name (also called an </a:t>
            </a:r>
            <a:r>
              <a:rPr lang="en-US" sz="1200" b="1"/>
              <a:t>identifier</a:t>
            </a:r>
            <a:r>
              <a:rPr lang="en-US" sz="1200"/>
              <a:t>) to a variable types &amp; functions in your program. </a:t>
            </a:r>
          </a:p>
          <a:p>
            <a:r>
              <a:rPr lang="en-US" sz="1200"/>
              <a:t>Binding refers to the process of converting identifiers into addresses.</a:t>
            </a:r>
            <a:endParaRPr lang="en-US"/>
          </a:p>
          <a:p>
            <a:r>
              <a:rPr lang="en-US" sz="1200"/>
              <a:t>Binding is done for each variable and functions.</a:t>
            </a:r>
          </a:p>
          <a:p>
            <a:r>
              <a:rPr lang="en-US" sz="1200"/>
              <a:t>For functions, it means that matching the call with the right function definition by the compiler.</a:t>
            </a:r>
          </a:p>
          <a:p>
            <a:r>
              <a:rPr lang="en-US" sz="1200"/>
              <a:t>Binding is intimately connected with scoping, as scope determines which names bind to which objects – at which locations in the program code (statically) and in which one of the possible execution paths (temporally).</a:t>
            </a:r>
          </a:p>
          <a:p>
            <a:r>
              <a:rPr lang="en-US" sz="1200"/>
              <a:t>It takes place either at compile time or at runtime.</a:t>
            </a:r>
          </a:p>
          <a:p>
            <a:pPr algn="just"/>
            <a:r>
              <a:rPr lang="en-US" sz="1200"/>
              <a:t>Binding finds the corresponding binding occurrence (declaration/definition) for an applied usage of an identifier.</a:t>
            </a:r>
          </a:p>
          <a:p>
            <a:pPr algn="just"/>
            <a:r>
              <a:rPr lang="en-US" sz="1200"/>
              <a:t>For Binding there are some points needs to be considered:</a:t>
            </a:r>
          </a:p>
          <a:p>
            <a:pPr lvl="1"/>
            <a:r>
              <a:rPr lang="en-US" sz="1200"/>
              <a:t>Scope of variables should be known</a:t>
            </a:r>
            <a:r>
              <a:rPr lang="en-US" sz="1200" b="1"/>
              <a:t>.</a:t>
            </a:r>
          </a:p>
          <a:p>
            <a:pPr lvl="1"/>
            <a:r>
              <a:rPr lang="en-US" sz="1200"/>
              <a:t>What will happen if we use same identifier name again?</a:t>
            </a:r>
          </a:p>
          <a:p>
            <a:pPr lvl="2"/>
            <a:r>
              <a:rPr lang="en-US" sz="1200" b="1"/>
              <a:t>‘C’ forbids use of same identifier name in the same scope.</a:t>
            </a:r>
          </a:p>
          <a:p>
            <a:pPr lvl="2"/>
            <a:r>
              <a:rPr lang="en-US" sz="1200"/>
              <a:t>Same name can be used in different scope.</a:t>
            </a:r>
            <a:r>
              <a:rPr lang="en-US" sz="1200" b="1"/>
              <a:t> </a:t>
            </a:r>
          </a:p>
          <a:p>
            <a:pPr marL="139700" indent="0">
              <a:buNone/>
            </a:pPr>
            <a:endParaRPr lang="en-US" sz="1200"/>
          </a:p>
          <a:p>
            <a:pPr>
              <a:buNone/>
            </a:pPr>
            <a:endParaRPr lang="en-US" sz="1400"/>
          </a:p>
          <a:p>
            <a:endParaRPr lang="en-US" sz="1400" b="1"/>
          </a:p>
          <a:p>
            <a:pPr marL="139700" indent="0">
              <a:buNone/>
            </a:pPr>
            <a:endParaRPr lang="en-US" sz="1200"/>
          </a:p>
          <a:p>
            <a:endParaRPr lang="en-US" sz="1200"/>
          </a:p>
          <a:p>
            <a:pPr marL="139700" indent="0">
              <a:buNone/>
            </a:pPr>
            <a:endParaRPr lang="en-US" sz="1200"/>
          </a:p>
          <a:p>
            <a:endParaRPr lang="en-US" sz="1200"/>
          </a:p>
        </p:txBody>
      </p:sp>
    </p:spTree>
    <p:extLst>
      <p:ext uri="{BB962C8B-B14F-4D97-AF65-F5344CB8AC3E}">
        <p14:creationId xmlns:p14="http://schemas.microsoft.com/office/powerpoint/2010/main" val="317064314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20</Slides>
  <Notes>1</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System Programming using C</vt:lpstr>
      <vt:lpstr>Contents</vt:lpstr>
      <vt:lpstr>Pointers</vt:lpstr>
      <vt:lpstr>Pointers to Data Structures</vt:lpstr>
      <vt:lpstr>Pointers to Data Structures contd..</vt:lpstr>
      <vt:lpstr>Function pointers</vt:lpstr>
      <vt:lpstr>Pointer to Pointer </vt:lpstr>
      <vt:lpstr>Void Pointers</vt:lpstr>
      <vt:lpstr>Binding of Variables &amp; Functions </vt:lpstr>
      <vt:lpstr>Binding of Variables &amp; Functions contd...</vt:lpstr>
      <vt:lpstr>PowerPoint Presentation</vt:lpstr>
      <vt:lpstr>PowerPoint Presentation</vt:lpstr>
      <vt:lpstr>PowerPoint Presentation</vt:lpstr>
      <vt:lpstr>PowerPoint Presentation</vt:lpstr>
      <vt:lpstr>PowerPoint Presentation</vt:lpstr>
      <vt:lpstr>Assignment</vt:lpstr>
      <vt:lpstr>Assignment</vt:lpstr>
      <vt:lpstr>Assignment</vt:lpstr>
      <vt:lpstr>Assignment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Programming using C</dc:title>
  <cp:revision>655</cp:revision>
  <dcterms:modified xsi:type="dcterms:W3CDTF">2022-12-22T16:27:51Z</dcterms:modified>
</cp:coreProperties>
</file>