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8" r:id="rId3"/>
    <p:sldId id="270" r:id="rId4"/>
    <p:sldId id="285" r:id="rId5"/>
    <p:sldId id="288" r:id="rId6"/>
    <p:sldId id="289" r:id="rId7"/>
    <p:sldId id="284" r:id="rId8"/>
    <p:sldId id="278" r:id="rId9"/>
    <p:sldId id="287" r:id="rId10"/>
    <p:sldId id="286" r:id="rId11"/>
    <p:sldId id="279" r:id="rId12"/>
    <p:sldId id="291" r:id="rId13"/>
    <p:sldId id="292" r:id="rId14"/>
    <p:sldId id="296" r:id="rId15"/>
    <p:sldId id="295" r:id="rId16"/>
    <p:sldId id="294" r:id="rId17"/>
    <p:sldId id="290" r:id="rId18"/>
    <p:sldId id="297" r:id="rId19"/>
    <p:sldId id="298" r:id="rId20"/>
    <p:sldId id="302" r:id="rId21"/>
    <p:sldId id="301" r:id="rId22"/>
    <p:sldId id="300" r:id="rId23"/>
    <p:sldId id="303" r:id="rId24"/>
    <p:sldId id="304" r:id="rId25"/>
    <p:sldId id="308" r:id="rId26"/>
    <p:sldId id="305" r:id="rId27"/>
    <p:sldId id="309" r:id="rId28"/>
    <p:sldId id="307" r:id="rId29"/>
    <p:sldId id="306" r:id="rId30"/>
    <p:sldId id="310" r:id="rId31"/>
    <p:sldId id="313" r:id="rId32"/>
    <p:sldId id="317" r:id="rId33"/>
    <p:sldId id="314" r:id="rId34"/>
    <p:sldId id="315" r:id="rId35"/>
    <p:sldId id="316" r:id="rId36"/>
    <p:sldId id="312"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Gill Sans" panose="020B0604020202020204" charset="0"/>
      <p:regular r:id="rId43"/>
      <p:bold r:id="rId44"/>
    </p:embeddedFont>
    <p:embeddedFont>
      <p:font typeface="Helvetica Neue" panose="020B0604020202020204"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4560D-4E59-45CF-BADE-D622D36A664E}" v="888" dt="2022-11-19T18:28:44.760"/>
    <p1510:client id="{34F9C6C7-C7D0-433A-9B4F-93C22FB9CEFA}" v="143" dt="2022-11-22T17:07:25.879"/>
    <p1510:client id="{9201ACD3-90FA-4C11-84AC-E6A67764EA88}" v="1524" dt="2022-11-20T18:19:42.767"/>
    <p1510:client id="{9348D898-DAEB-4A77-BDBB-D8365002A3F3}" v="174" dt="2022-12-10T17:16:53.698"/>
    <p1510:client id="{B4DF4647-719C-42F3-9B91-66D904F679BB}" v="1157" dt="2022-12-18T10:31:07.994"/>
    <p1510:client id="{EB1106AF-66FA-46F3-963B-FE0D443704C8}" v="2699" dt="2022-12-10T10:02:31.181"/>
    <p1510:client id="{F44C1671-9A9C-480B-B113-D6B1E3666A9D}" v="2118" dt="2022-12-10T16:43:51.496"/>
    <p1510:client id="{FF882D23-8CB4-4D9E-948C-981F439410A9}" v="18" dt="2022-11-21T17:22:24.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800"/>
              <a:buNone/>
              <a:defRPr sz="1800">
                <a:solidFill>
                  <a:schemeClr val="lt2"/>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6"/>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lt1"/>
              </a:buClr>
              <a:buSzPts val="2400"/>
              <a:buChar char="•"/>
              <a:defRPr sz="2400"/>
            </a:lvl1pPr>
            <a:lvl2pPr marL="914400" lvl="1" indent="-361950" algn="l">
              <a:lnSpc>
                <a:spcPct val="90000"/>
              </a:lnSpc>
              <a:spcBef>
                <a:spcPts val="400"/>
              </a:spcBef>
              <a:spcAft>
                <a:spcPts val="0"/>
              </a:spcAft>
              <a:buClr>
                <a:schemeClr val="lt1"/>
              </a:buClr>
              <a:buSzPts val="2100"/>
              <a:buChar char="•"/>
              <a:defRPr sz="2100"/>
            </a:lvl2pPr>
            <a:lvl3pPr marL="1371600" lvl="2" indent="-342900" algn="l">
              <a:lnSpc>
                <a:spcPct val="90000"/>
              </a:lnSpc>
              <a:spcBef>
                <a:spcPts val="400"/>
              </a:spcBef>
              <a:spcAft>
                <a:spcPts val="0"/>
              </a:spcAft>
              <a:buClr>
                <a:schemeClr val="lt1"/>
              </a:buClr>
              <a:buSzPts val="1800"/>
              <a:buChar char="•"/>
              <a:defRPr sz="1800"/>
            </a:lvl3pPr>
            <a:lvl4pPr marL="1828800" lvl="3" indent="-323850" algn="l">
              <a:lnSpc>
                <a:spcPct val="90000"/>
              </a:lnSpc>
              <a:spcBef>
                <a:spcPts val="400"/>
              </a:spcBef>
              <a:spcAft>
                <a:spcPts val="0"/>
              </a:spcAft>
              <a:buClr>
                <a:schemeClr val="lt1"/>
              </a:buClr>
              <a:buSzPts val="1500"/>
              <a:buChar char="•"/>
              <a:defRPr sz="1500"/>
            </a:lvl4pPr>
            <a:lvl5pPr marL="2286000" lvl="4" indent="-323850" algn="l">
              <a:lnSpc>
                <a:spcPct val="90000"/>
              </a:lnSpc>
              <a:spcBef>
                <a:spcPts val="400"/>
              </a:spcBef>
              <a:spcAft>
                <a:spcPts val="0"/>
              </a:spcAft>
              <a:buClr>
                <a:schemeClr val="lt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Roboto"/>
                <a:ea typeface="Roboto"/>
                <a:cs typeface="Roboto"/>
                <a:sym typeface="Roboto"/>
              </a:defRPr>
            </a:lvl1pPr>
            <a:lvl2pPr marR="0" lvl="1" algn="l" rtl="0">
              <a:lnSpc>
                <a:spcPct val="90000"/>
              </a:lnSpc>
              <a:spcBef>
                <a:spcPts val="400"/>
              </a:spcBef>
              <a:spcAft>
                <a:spcPts val="0"/>
              </a:spcAft>
              <a:buClr>
                <a:schemeClr val="lt1"/>
              </a:buClr>
              <a:buSzPts val="2100"/>
              <a:buFont typeface="Arial"/>
              <a:buNone/>
              <a:defRPr sz="2100" b="0" i="0" u="none" strike="noStrike" cap="none">
                <a:solidFill>
                  <a:schemeClr val="lt1"/>
                </a:solidFill>
                <a:latin typeface="Roboto"/>
                <a:ea typeface="Roboto"/>
                <a:cs typeface="Roboto"/>
                <a:sym typeface="Roboto"/>
              </a:defRPr>
            </a:lvl2pPr>
            <a:lvl3pPr marR="0" lvl="2" algn="l" rtl="0">
              <a:lnSpc>
                <a:spcPct val="90000"/>
              </a:lnSpc>
              <a:spcBef>
                <a:spcPts val="400"/>
              </a:spcBef>
              <a:spcAft>
                <a:spcPts val="0"/>
              </a:spcAft>
              <a:buClr>
                <a:schemeClr val="lt1"/>
              </a:buClr>
              <a:buSzPts val="1800"/>
              <a:buFont typeface="Arial"/>
              <a:buNone/>
              <a:defRPr sz="1800" b="0" i="0" u="none" strike="noStrike" cap="none">
                <a:solidFill>
                  <a:schemeClr val="lt1"/>
                </a:solidFill>
                <a:latin typeface="Roboto"/>
                <a:ea typeface="Roboto"/>
                <a:cs typeface="Roboto"/>
                <a:sym typeface="Roboto"/>
              </a:defRPr>
            </a:lvl3pPr>
            <a:lvl4pPr marR="0" lvl="3"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4pPr>
            <a:lvl5pPr marR="0" lvl="4"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1pPr>
            <a:lvl2pPr marR="0" lvl="1"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2pPr>
            <a:lvl3pPr marR="0" lvl="2"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3pPr>
            <a:lvl4pPr marR="0" lvl="3"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4pPr>
            <a:lvl5pPr marR="0" lvl="4"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5pPr>
            <a:lvl6pPr marR="0" lvl="5"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6pPr>
            <a:lvl7pPr marR="0" lvl="6"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7pPr>
            <a:lvl8pPr marR="0" lvl="7"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8pPr>
            <a:lvl9pPr marR="0" lvl="8"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SzPts val="2400"/>
              <a:buFont typeface="Gill Sans"/>
              <a:buChar char="•"/>
              <a:defRPr sz="2400" i="0" u="none" strike="noStrike" cap="none">
                <a:latin typeface="Gill Sans"/>
                <a:ea typeface="Gill Sans"/>
                <a:cs typeface="Gill Sans"/>
                <a:sym typeface="Gill Sans"/>
              </a:defRPr>
            </a:lvl1pPr>
            <a:lvl2pPr marL="914400" marR="0" lvl="1"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2pPr>
            <a:lvl3pPr marL="1371600" marR="0" lvl="2"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3pPr>
            <a:lvl4pPr marL="1828800" marR="0" lvl="3"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4pPr>
            <a:lvl5pPr marL="2286000" marR="0" lvl="4"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5pPr>
            <a:lvl6pPr marL="2743200" marR="0" lvl="5"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6pPr>
            <a:lvl7pPr marL="3200400" marR="0" lvl="6"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7pPr>
            <a:lvl8pPr marL="3657600" marR="0" lvl="7"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8pPr>
            <a:lvl9pPr marL="4114800" marR="0" lvl="8"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517585" y="755508"/>
            <a:ext cx="7957867" cy="1467210"/>
          </a:xfrm>
          <a:prstGeom prst="rect">
            <a:avLst/>
          </a:prstGeom>
        </p:spPr>
        <p:txBody>
          <a:bodyPr spcFirstLastPara="1" wrap="square" lIns="68575" tIns="34275" rIns="68575" bIns="34275" anchor="ctr" anchorCtr="0">
            <a:noAutofit/>
          </a:bodyPr>
          <a:lstStyle/>
          <a:p>
            <a:r>
              <a:rPr lang="en-US" sz="4000" b="1" u="none" dirty="0">
                <a:latin typeface="Arial"/>
              </a:rPr>
              <a:t>System Programming using C</a:t>
            </a:r>
            <a:endParaRPr lang="en-US" sz="4000" b="1">
              <a:latin typeface="Arial"/>
            </a:endParaRPr>
          </a:p>
        </p:txBody>
      </p:sp>
      <p:sp>
        <p:nvSpPr>
          <p:cNvPr id="85" name="Google Shape;85;p13"/>
          <p:cNvSpPr txBox="1">
            <a:spLocks noGrp="1"/>
          </p:cNvSpPr>
          <p:nvPr>
            <p:ph type="subTitle" idx="1"/>
          </p:nvPr>
        </p:nvSpPr>
        <p:spPr>
          <a:xfrm>
            <a:off x="1067519" y="2270207"/>
            <a:ext cx="6858000" cy="1241700"/>
          </a:xfrm>
          <a:prstGeom prst="rect">
            <a:avLst/>
          </a:prstGeom>
        </p:spPr>
        <p:txBody>
          <a:bodyPr spcFirstLastPara="1" wrap="square" lIns="68575" tIns="34275" rIns="68575" bIns="34275" anchor="ctr" anchorCtr="0">
            <a:noAutofit/>
          </a:bodyPr>
          <a:lstStyle/>
          <a:p>
            <a:pPr marL="0" indent="0"/>
            <a:r>
              <a:rPr lang="en-US" sz="3200" b="1" dirty="0">
                <a:latin typeface="Arial"/>
              </a:rPr>
              <a:t>Chapter 6: Working with registers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A8-26EB-161C-890B-1D4B71E4B436}"/>
              </a:ext>
            </a:extLst>
          </p:cNvPr>
          <p:cNvSpPr>
            <a:spLocks noGrp="1"/>
          </p:cNvSpPr>
          <p:nvPr>
            <p:ph type="title"/>
          </p:nvPr>
        </p:nvSpPr>
        <p:spPr>
          <a:xfrm>
            <a:off x="119495" y="3680"/>
            <a:ext cx="7886700" cy="588955"/>
          </a:xfrm>
        </p:spPr>
        <p:txBody>
          <a:bodyPr/>
          <a:lstStyle/>
          <a:p>
            <a:r>
              <a:rPr lang="en-US" b="1" u="none" dirty="0"/>
              <a:t>Bitmasks</a:t>
            </a:r>
          </a:p>
        </p:txBody>
      </p:sp>
      <p:sp>
        <p:nvSpPr>
          <p:cNvPr id="3" name="Text Placeholder 2">
            <a:extLst>
              <a:ext uri="{FF2B5EF4-FFF2-40B4-BE49-F238E27FC236}">
                <a16:creationId xmlns:a16="http://schemas.microsoft.com/office/drawing/2014/main" id="{5D7EB6BE-8ED7-AC22-0867-7D6B533A2E3F}"/>
              </a:ext>
            </a:extLst>
          </p:cNvPr>
          <p:cNvSpPr>
            <a:spLocks noGrp="1"/>
          </p:cNvSpPr>
          <p:nvPr>
            <p:ph type="body" idx="1"/>
          </p:nvPr>
        </p:nvSpPr>
        <p:spPr>
          <a:xfrm>
            <a:off x="119496" y="496382"/>
            <a:ext cx="8634844" cy="4437572"/>
          </a:xfrm>
        </p:spPr>
        <p:txBody>
          <a:bodyPr/>
          <a:lstStyle/>
          <a:p>
            <a:pPr marL="139700" indent="0">
              <a:buNone/>
            </a:pPr>
            <a:r>
              <a:rPr lang="en-US" sz="1400" dirty="0">
                <a:latin typeface="Arial"/>
              </a:rPr>
              <a:t>Consider the example program: </a:t>
            </a:r>
            <a:r>
              <a:rPr lang="en-US" sz="1400" b="1" dirty="0">
                <a:latin typeface="Arial"/>
              </a:rPr>
              <a:t>  </a:t>
            </a:r>
            <a:r>
              <a:rPr lang="en-US" sz="1400" b="1" dirty="0" err="1"/>
              <a:t>test_bitmasks.c</a:t>
            </a:r>
            <a:endParaRPr lang="en-US" sz="1400" b="1" dirty="0" err="1">
              <a:latin typeface="Arial"/>
            </a:endParaRPr>
          </a:p>
          <a:p>
            <a:pPr marL="139700" indent="0">
              <a:buNone/>
            </a:pPr>
            <a:r>
              <a:rPr lang="en-US" sz="1400" dirty="0"/>
              <a:t>The program shows how to use different bitwise operation to operate in bits.</a:t>
            </a:r>
          </a:p>
          <a:p>
            <a:endParaRPr lang="en-US" sz="1200" b="1" dirty="0">
              <a:latin typeface="Arial"/>
            </a:endParaRPr>
          </a:p>
          <a:p>
            <a:pPr>
              <a:buNone/>
            </a:pPr>
            <a:endParaRPr lang="en-US" sz="1200" b="1" dirty="0">
              <a:latin typeface="Arial"/>
            </a:endParaRPr>
          </a:p>
          <a:p>
            <a:pPr marL="139700" indent="0">
              <a:buNone/>
            </a:pPr>
            <a:endParaRPr lang="en-US" sz="1200" dirty="0">
              <a:latin typeface="Arial"/>
            </a:endParaRPr>
          </a:p>
          <a:p>
            <a:pPr marL="311150" indent="-171450"/>
            <a:endParaRPr lang="en-US" sz="1200" dirty="0">
              <a:latin typeface="Arial"/>
            </a:endParaRPr>
          </a:p>
          <a:p>
            <a:pPr marL="139700" indent="0">
              <a:buNone/>
            </a:pPr>
            <a:endParaRPr lang="en-US" sz="1200" b="1" dirty="0">
              <a:latin typeface="Arial"/>
            </a:endParaRPr>
          </a:p>
        </p:txBody>
      </p:sp>
      <p:grpSp>
        <p:nvGrpSpPr>
          <p:cNvPr id="19" name="Group 18">
            <a:extLst>
              <a:ext uri="{FF2B5EF4-FFF2-40B4-BE49-F238E27FC236}">
                <a16:creationId xmlns:a16="http://schemas.microsoft.com/office/drawing/2014/main" id="{0BF358E0-7BDE-5661-4C21-DCD69313182C}"/>
              </a:ext>
            </a:extLst>
          </p:cNvPr>
          <p:cNvGrpSpPr/>
          <p:nvPr/>
        </p:nvGrpSpPr>
        <p:grpSpPr>
          <a:xfrm>
            <a:off x="83127" y="1332457"/>
            <a:ext cx="8905008" cy="3414936"/>
            <a:chOff x="72736" y="1519493"/>
            <a:chExt cx="8905008" cy="3414936"/>
          </a:xfrm>
        </p:grpSpPr>
        <p:pic>
          <p:nvPicPr>
            <p:cNvPr id="8" name="Picture 8">
              <a:extLst>
                <a:ext uri="{FF2B5EF4-FFF2-40B4-BE49-F238E27FC236}">
                  <a16:creationId xmlns:a16="http://schemas.microsoft.com/office/drawing/2014/main" id="{5488D27D-15A3-E9C7-64A7-3A73292CABC1}"/>
                </a:ext>
              </a:extLst>
            </p:cNvPr>
            <p:cNvPicPr>
              <a:picLocks noChangeAspect="1"/>
            </p:cNvPicPr>
            <p:nvPr/>
          </p:nvPicPr>
          <p:blipFill>
            <a:blip r:embed="rId2"/>
            <a:stretch>
              <a:fillRect/>
            </a:stretch>
          </p:blipFill>
          <p:spPr>
            <a:xfrm>
              <a:off x="72736" y="1622723"/>
              <a:ext cx="5434446" cy="3165741"/>
            </a:xfrm>
            <a:prstGeom prst="rect">
              <a:avLst/>
            </a:prstGeom>
          </p:spPr>
        </p:pic>
        <p:grpSp>
          <p:nvGrpSpPr>
            <p:cNvPr id="12" name="Group 11">
              <a:extLst>
                <a:ext uri="{FF2B5EF4-FFF2-40B4-BE49-F238E27FC236}">
                  <a16:creationId xmlns:a16="http://schemas.microsoft.com/office/drawing/2014/main" id="{5D654F1B-5955-2763-83CA-FA59CD4A589F}"/>
                </a:ext>
              </a:extLst>
            </p:cNvPr>
            <p:cNvGrpSpPr/>
            <p:nvPr/>
          </p:nvGrpSpPr>
          <p:grpSpPr>
            <a:xfrm>
              <a:off x="5704608" y="1519493"/>
              <a:ext cx="3273136" cy="3414936"/>
              <a:chOff x="4675908" y="1519493"/>
              <a:chExt cx="3273136" cy="3414936"/>
            </a:xfrm>
          </p:grpSpPr>
          <p:pic>
            <p:nvPicPr>
              <p:cNvPr id="9" name="Picture 10">
                <a:extLst>
                  <a:ext uri="{FF2B5EF4-FFF2-40B4-BE49-F238E27FC236}">
                    <a16:creationId xmlns:a16="http://schemas.microsoft.com/office/drawing/2014/main" id="{1F04AE11-D959-3CCE-02F8-0DEC946D89C9}"/>
                  </a:ext>
                </a:extLst>
              </p:cNvPr>
              <p:cNvPicPr>
                <a:picLocks noChangeAspect="1"/>
              </p:cNvPicPr>
              <p:nvPr/>
            </p:nvPicPr>
            <p:blipFill>
              <a:blip r:embed="rId3"/>
              <a:stretch>
                <a:fillRect/>
              </a:stretch>
            </p:blipFill>
            <p:spPr>
              <a:xfrm>
                <a:off x="4675908" y="1519493"/>
                <a:ext cx="3273136" cy="2135687"/>
              </a:xfrm>
              <a:prstGeom prst="rect">
                <a:avLst/>
              </a:prstGeom>
            </p:spPr>
          </p:pic>
          <p:pic>
            <p:nvPicPr>
              <p:cNvPr id="11" name="Picture 11">
                <a:extLst>
                  <a:ext uri="{FF2B5EF4-FFF2-40B4-BE49-F238E27FC236}">
                    <a16:creationId xmlns:a16="http://schemas.microsoft.com/office/drawing/2014/main" id="{BB4DF205-6F99-FF2F-C9CD-8B67C6CC0A10}"/>
                  </a:ext>
                </a:extLst>
              </p:cNvPr>
              <p:cNvPicPr>
                <a:picLocks noChangeAspect="1"/>
              </p:cNvPicPr>
              <p:nvPr/>
            </p:nvPicPr>
            <p:blipFill>
              <a:blip r:embed="rId4"/>
              <a:stretch>
                <a:fillRect/>
              </a:stretch>
            </p:blipFill>
            <p:spPr>
              <a:xfrm>
                <a:off x="4675909" y="3658852"/>
                <a:ext cx="3273135" cy="1275577"/>
              </a:xfrm>
              <a:prstGeom prst="rect">
                <a:avLst/>
              </a:prstGeom>
            </p:spPr>
          </p:pic>
        </p:grpSp>
        <p:cxnSp>
          <p:nvCxnSpPr>
            <p:cNvPr id="14" name="Connector: Elbow 13">
              <a:extLst>
                <a:ext uri="{FF2B5EF4-FFF2-40B4-BE49-F238E27FC236}">
                  <a16:creationId xmlns:a16="http://schemas.microsoft.com/office/drawing/2014/main" id="{B8EEBF4A-2890-0E43-1645-63C733D6FA72}"/>
                </a:ext>
              </a:extLst>
            </p:cNvPr>
            <p:cNvCxnSpPr/>
            <p:nvPr/>
          </p:nvCxnSpPr>
          <p:spPr>
            <a:xfrm flipV="1">
              <a:off x="3301712" y="2091170"/>
              <a:ext cx="2473036" cy="207818"/>
            </a:xfrm>
            <a:prstGeom prst="bentConnector3">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C2A334C-FED5-D880-F0A9-C38430753304}"/>
                </a:ext>
              </a:extLst>
            </p:cNvPr>
            <p:cNvCxnSpPr>
              <a:cxnSpLocks/>
            </p:cNvCxnSpPr>
            <p:nvPr/>
          </p:nvCxnSpPr>
          <p:spPr>
            <a:xfrm flipV="1">
              <a:off x="3364057" y="2818531"/>
              <a:ext cx="2400300" cy="1"/>
            </a:xfrm>
            <a:prstGeom prst="bentConnector3">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77440B5-5A23-AF20-8DAA-00FF66B9DB97}"/>
                </a:ext>
              </a:extLst>
            </p:cNvPr>
            <p:cNvCxnSpPr>
              <a:cxnSpLocks/>
            </p:cNvCxnSpPr>
            <p:nvPr/>
          </p:nvCxnSpPr>
          <p:spPr>
            <a:xfrm>
              <a:off x="3270539" y="3296515"/>
              <a:ext cx="2535380" cy="301337"/>
            </a:xfrm>
            <a:prstGeom prst="bentConnector3">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5F73B46-8186-4447-6838-82CC9CFE4579}"/>
                </a:ext>
              </a:extLst>
            </p:cNvPr>
            <p:cNvCxnSpPr>
              <a:cxnSpLocks/>
            </p:cNvCxnSpPr>
            <p:nvPr/>
          </p:nvCxnSpPr>
          <p:spPr>
            <a:xfrm>
              <a:off x="3364056" y="3805670"/>
              <a:ext cx="2400301" cy="581891"/>
            </a:xfrm>
            <a:prstGeom prst="bentConnector3">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EB1E1AE-BCB5-4AF3-5326-7511B53FBD48}"/>
                </a:ext>
              </a:extLst>
            </p:cNvPr>
            <p:cNvCxnSpPr>
              <a:cxnSpLocks/>
            </p:cNvCxnSpPr>
            <p:nvPr/>
          </p:nvCxnSpPr>
          <p:spPr>
            <a:xfrm>
              <a:off x="3270538" y="4418733"/>
              <a:ext cx="2400301" cy="374072"/>
            </a:xfrm>
            <a:prstGeom prst="bentConnector3">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385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244187" y="201108"/>
            <a:ext cx="7886700" cy="474656"/>
          </a:xfrm>
        </p:spPr>
        <p:txBody>
          <a:bodyPr/>
          <a:lstStyle/>
          <a:p>
            <a:r>
              <a:rPr lang="en-US" b="1" u="none" dirty="0"/>
              <a:t>Accessing Registers</a:t>
            </a:r>
            <a:endParaRPr lang="en-US" u="none" dirty="0"/>
          </a:p>
        </p:txBody>
      </p:sp>
      <p:sp>
        <p:nvSpPr>
          <p:cNvPr id="3" name="Text Placeholder 2">
            <a:extLst>
              <a:ext uri="{FF2B5EF4-FFF2-40B4-BE49-F238E27FC236}">
                <a16:creationId xmlns:a16="http://schemas.microsoft.com/office/drawing/2014/main" id="{5C47EF04-6DBE-E01F-9043-B1B3E2DCD035}"/>
              </a:ext>
            </a:extLst>
          </p:cNvPr>
          <p:cNvSpPr>
            <a:spLocks noGrp="1"/>
          </p:cNvSpPr>
          <p:nvPr>
            <p:ph type="body" idx="1"/>
          </p:nvPr>
        </p:nvSpPr>
        <p:spPr>
          <a:xfrm>
            <a:off x="129886" y="724983"/>
            <a:ext cx="8707581" cy="4281709"/>
          </a:xfrm>
        </p:spPr>
        <p:txBody>
          <a:bodyPr/>
          <a:lstStyle/>
          <a:p>
            <a:pPr marL="139700" indent="0">
              <a:buNone/>
            </a:pPr>
            <a:r>
              <a:rPr lang="en-US" sz="1200" b="1" dirty="0"/>
              <a:t>Device Registers:</a:t>
            </a:r>
          </a:p>
          <a:p>
            <a:pPr marL="425450" indent="-285750"/>
            <a:r>
              <a:rPr lang="en-US" sz="1200" dirty="0"/>
              <a:t>A peripheral device is likely to have a number of internal registers, which may be read from or written to by software. </a:t>
            </a:r>
            <a:endParaRPr lang="en-US" sz="1200" b="1" dirty="0"/>
          </a:p>
          <a:p>
            <a:pPr marL="425450" indent="-285750"/>
            <a:r>
              <a:rPr lang="en-US" sz="1200" dirty="0"/>
              <a:t>These normally appear just like memory locations and can, for the most part, be treated in the same way. </a:t>
            </a:r>
            <a:endParaRPr lang="en-US" sz="1200" b="1" dirty="0"/>
          </a:p>
          <a:p>
            <a:pPr marL="425450" indent="-285750"/>
            <a:r>
              <a:rPr lang="en-US" sz="1200" dirty="0"/>
              <a:t>Typically a device register will have bit fields – groups of bits that contain or receive specific information. </a:t>
            </a:r>
            <a:endParaRPr lang="en-US" sz="1200" b="1" dirty="0"/>
          </a:p>
          <a:p>
            <a:pPr marL="425450" indent="-285750"/>
            <a:r>
              <a:rPr lang="en-US" sz="1200" dirty="0"/>
              <a:t>Such fields may be single bits, groups of bits, or a whole word. </a:t>
            </a:r>
            <a:endParaRPr lang="en-US" sz="1200" b="1" dirty="0"/>
          </a:p>
          <a:p>
            <a:pPr marL="425450" indent="-285750"/>
            <a:r>
              <a:rPr lang="en-US" sz="1200" dirty="0"/>
              <a:t>There may also be bits that are unused – reading from them or writing to them normally has no effect.</a:t>
            </a:r>
          </a:p>
          <a:p>
            <a:pPr marL="425450" indent="-285750"/>
            <a:r>
              <a:rPr lang="en-US" sz="1200" dirty="0"/>
              <a:t>For example : Consider UART Device Control Register</a:t>
            </a:r>
          </a:p>
          <a:p>
            <a:pPr marL="139700" indent="0">
              <a:buNone/>
            </a:pPr>
            <a:endParaRPr lang="en-US" sz="1200" dirty="0"/>
          </a:p>
        </p:txBody>
      </p:sp>
      <p:pic>
        <p:nvPicPr>
          <p:cNvPr id="6" name="Picture 6">
            <a:extLst>
              <a:ext uri="{FF2B5EF4-FFF2-40B4-BE49-F238E27FC236}">
                <a16:creationId xmlns:a16="http://schemas.microsoft.com/office/drawing/2014/main" id="{1BCFB92C-BE4A-B57C-36DC-13625185D032}"/>
              </a:ext>
            </a:extLst>
          </p:cNvPr>
          <p:cNvPicPr>
            <a:picLocks noChangeAspect="1"/>
          </p:cNvPicPr>
          <p:nvPr/>
        </p:nvPicPr>
        <p:blipFill>
          <a:blip r:embed="rId2"/>
          <a:stretch>
            <a:fillRect/>
          </a:stretch>
        </p:blipFill>
        <p:spPr>
          <a:xfrm>
            <a:off x="458830" y="2672656"/>
            <a:ext cx="6463145" cy="2267009"/>
          </a:xfrm>
          <a:prstGeom prst="rect">
            <a:avLst/>
          </a:prstGeom>
        </p:spPr>
      </p:pic>
    </p:spTree>
    <p:extLst>
      <p:ext uri="{BB962C8B-B14F-4D97-AF65-F5344CB8AC3E}">
        <p14:creationId xmlns:p14="http://schemas.microsoft.com/office/powerpoint/2010/main" val="79814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D0BC4B-FFD8-8D91-A6E1-C5B85770C6AD}"/>
              </a:ext>
            </a:extLst>
          </p:cNvPr>
          <p:cNvSpPr>
            <a:spLocks noGrp="1"/>
          </p:cNvSpPr>
          <p:nvPr>
            <p:ph type="body" idx="1"/>
          </p:nvPr>
        </p:nvSpPr>
        <p:spPr>
          <a:xfrm>
            <a:off x="244185" y="828892"/>
            <a:ext cx="8666019" cy="3221837"/>
          </a:xfrm>
        </p:spPr>
        <p:txBody>
          <a:bodyPr/>
          <a:lstStyle/>
          <a:p>
            <a:pPr>
              <a:buNone/>
            </a:pPr>
            <a:r>
              <a:rPr lang="en-US" sz="1400" b="1" dirty="0"/>
              <a:t>Addressing the Register</a:t>
            </a:r>
            <a:endParaRPr lang="en-US" sz="1400" dirty="0"/>
          </a:p>
          <a:p>
            <a:r>
              <a:rPr lang="en-US" sz="1400" dirty="0"/>
              <a:t>Typically when we access registers in C based on memory-mapped IO we use a pointer notation.</a:t>
            </a:r>
            <a:endParaRPr lang="en-US" sz="1400" b="1" dirty="0"/>
          </a:p>
          <a:p>
            <a:r>
              <a:rPr lang="en-US" sz="1400" dirty="0"/>
              <a:t>It ‘trick’ the compiler into generating the correct load/store operations at the absolute address needed.</a:t>
            </a:r>
            <a:endParaRPr lang="en-US" sz="1400" b="1"/>
          </a:p>
          <a:p>
            <a:r>
              <a:rPr lang="en-US" sz="1400" dirty="0"/>
              <a:t>For Example : </a:t>
            </a:r>
            <a:r>
              <a:rPr lang="en-US" sz="1400" b="1" dirty="0"/>
              <a:t>UART0 UARTCTL</a:t>
            </a:r>
            <a:r>
              <a:rPr lang="en-US" sz="1400" dirty="0"/>
              <a:t> register:</a:t>
            </a:r>
          </a:p>
          <a:p>
            <a:pPr lvl="1"/>
            <a:r>
              <a:rPr lang="en-US" sz="1400" dirty="0"/>
              <a:t>The </a:t>
            </a:r>
            <a:r>
              <a:rPr lang="en-US" sz="1400" b="1" dirty="0"/>
              <a:t>peripheral Base Address for UART0 = 0x4000C000</a:t>
            </a:r>
          </a:p>
          <a:p>
            <a:pPr lvl="1"/>
            <a:r>
              <a:rPr lang="en-US" sz="1400" dirty="0"/>
              <a:t>The </a:t>
            </a:r>
            <a:r>
              <a:rPr lang="en-US" sz="1400" b="1" dirty="0"/>
              <a:t>Register Offset = 0x030</a:t>
            </a:r>
          </a:p>
          <a:p>
            <a:pPr lvl="1"/>
            <a:r>
              <a:rPr lang="en-US" sz="1400" dirty="0"/>
              <a:t>This means UART0 UARTCTL register is located at </a:t>
            </a:r>
            <a:r>
              <a:rPr lang="en-US" sz="1400" b="1" dirty="0"/>
              <a:t>0x4000C030</a:t>
            </a:r>
            <a:endParaRPr lang="en-US" sz="1200" b="1">
              <a:latin typeface="Arial"/>
            </a:endParaRPr>
          </a:p>
          <a:p>
            <a:r>
              <a:rPr lang="en-US" sz="1200" dirty="0">
                <a:latin typeface="Arial"/>
              </a:rPr>
              <a:t>The declaration of the pointer could include an initialization, as:</a:t>
            </a:r>
            <a:endParaRPr lang="en-US" dirty="0"/>
          </a:p>
          <a:p>
            <a:pPr marL="596900" lvl="1" indent="0">
              <a:buNone/>
            </a:pPr>
            <a:r>
              <a:rPr lang="en-US" sz="1400" b="1" dirty="0"/>
              <a:t>volatile uint32_t* const  Uart0_UARTCTL_reg = ((uint32_t*) 0x4000C030);</a:t>
            </a:r>
          </a:p>
          <a:p>
            <a:pPr marL="596900" lvl="1" indent="0">
              <a:buNone/>
            </a:pPr>
            <a:r>
              <a:rPr lang="en-US" sz="1400" b="1" dirty="0">
                <a:latin typeface="Arial"/>
              </a:rPr>
              <a:t>#define  UART0_UARTCTL_REG (</a:t>
            </a:r>
            <a:r>
              <a:rPr lang="en-US" sz="1400" b="1" dirty="0"/>
              <a:t>*((volatile uint32_t*) </a:t>
            </a:r>
            <a:r>
              <a:rPr lang="en-US" sz="1400" b="1" dirty="0">
                <a:latin typeface="Arial"/>
              </a:rPr>
              <a:t> </a:t>
            </a:r>
            <a:r>
              <a:rPr lang="en-US" sz="1400" b="1" dirty="0"/>
              <a:t>0x4000C030</a:t>
            </a:r>
            <a:r>
              <a:rPr lang="en-US" sz="1400" b="1" dirty="0">
                <a:latin typeface="Arial"/>
              </a:rPr>
              <a:t>))</a:t>
            </a:r>
            <a:r>
              <a:rPr lang="en-US" sz="1400" dirty="0">
                <a:latin typeface="Arial"/>
              </a:rPr>
              <a:t>  </a:t>
            </a:r>
            <a:br>
              <a:rPr lang="en-US" dirty="0"/>
            </a:br>
            <a:endParaRPr lang="en-US"/>
          </a:p>
          <a:p>
            <a:pPr marL="139700" indent="0">
              <a:buNone/>
            </a:pPr>
            <a:endParaRPr lang="en-US" dirty="0"/>
          </a:p>
        </p:txBody>
      </p:sp>
      <p:sp>
        <p:nvSpPr>
          <p:cNvPr id="5" name="Title 1">
            <a:extLst>
              <a:ext uri="{FF2B5EF4-FFF2-40B4-BE49-F238E27FC236}">
                <a16:creationId xmlns:a16="http://schemas.microsoft.com/office/drawing/2014/main" id="{DD04F852-B708-B749-1D84-780AE8D9725C}"/>
              </a:ext>
            </a:extLst>
          </p:cNvPr>
          <p:cNvSpPr>
            <a:spLocks noGrp="1"/>
          </p:cNvSpPr>
          <p:nvPr>
            <p:ph type="title"/>
          </p:nvPr>
        </p:nvSpPr>
        <p:spPr>
          <a:xfrm>
            <a:off x="244187" y="201108"/>
            <a:ext cx="7886700" cy="474656"/>
          </a:xfrm>
        </p:spPr>
        <p:txBody>
          <a:bodyPr/>
          <a:lstStyle/>
          <a:p>
            <a:r>
              <a:rPr lang="en-US" b="1" u="none" dirty="0"/>
              <a:t>Accessing Registers</a:t>
            </a:r>
            <a:endParaRPr lang="en-US" u="none" dirty="0"/>
          </a:p>
        </p:txBody>
      </p:sp>
    </p:spTree>
    <p:extLst>
      <p:ext uri="{BB962C8B-B14F-4D97-AF65-F5344CB8AC3E}">
        <p14:creationId xmlns:p14="http://schemas.microsoft.com/office/powerpoint/2010/main" val="387955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D0BC4B-FFD8-8D91-A6E1-C5B85770C6AD}"/>
              </a:ext>
            </a:extLst>
          </p:cNvPr>
          <p:cNvSpPr>
            <a:spLocks noGrp="1"/>
          </p:cNvSpPr>
          <p:nvPr>
            <p:ph type="body" idx="1"/>
          </p:nvPr>
        </p:nvSpPr>
        <p:spPr>
          <a:xfrm>
            <a:off x="244185" y="828892"/>
            <a:ext cx="8666019" cy="3221837"/>
          </a:xfrm>
        </p:spPr>
        <p:txBody>
          <a:bodyPr/>
          <a:lstStyle/>
          <a:p>
            <a:pPr>
              <a:buNone/>
            </a:pPr>
            <a:r>
              <a:rPr lang="en-US" sz="1400" b="1" dirty="0">
                <a:latin typeface="Arial"/>
              </a:rPr>
              <a:t>Reading the Register</a:t>
            </a:r>
          </a:p>
          <a:p>
            <a:pPr>
              <a:buNone/>
            </a:pPr>
            <a:r>
              <a:rPr lang="en-US" sz="1200" dirty="0">
                <a:latin typeface="Arial"/>
              </a:rPr>
              <a:t>Using the pointer definition from last slide we can read the reg data.</a:t>
            </a:r>
          </a:p>
          <a:p>
            <a:pPr>
              <a:buNone/>
            </a:pPr>
            <a:r>
              <a:rPr lang="en-US" sz="1400" b="1" dirty="0"/>
              <a:t>uint32_t UartCTL_Val = UART0_UARTCTL_REG; </a:t>
            </a:r>
            <a:endParaRPr lang="en-US" sz="1400" dirty="0"/>
          </a:p>
          <a:p>
            <a:pPr>
              <a:buNone/>
            </a:pPr>
            <a:endParaRPr lang="en-US" sz="1400" b="1" dirty="0"/>
          </a:p>
          <a:p>
            <a:pPr>
              <a:buNone/>
            </a:pPr>
            <a:r>
              <a:rPr lang="en-US" sz="1400" b="1" dirty="0">
                <a:latin typeface="Arial"/>
              </a:rPr>
              <a:t>Writing to Registers:</a:t>
            </a:r>
            <a:endParaRPr lang="en-US" sz="1400" dirty="0"/>
          </a:p>
          <a:p>
            <a:r>
              <a:rPr lang="en-US" sz="1200" dirty="0">
                <a:latin typeface="Arial"/>
              </a:rPr>
              <a:t>Consider we want to want to set following bits in the UARTCTL reg  </a:t>
            </a:r>
          </a:p>
          <a:p>
            <a:pPr lvl="1" indent="0">
              <a:buNone/>
            </a:pPr>
            <a:r>
              <a:rPr lang="en-US" sz="1200" dirty="0">
                <a:latin typeface="Arial"/>
              </a:rPr>
              <a:t>RXE            - bit 9 </a:t>
            </a:r>
          </a:p>
          <a:p>
            <a:pPr lvl="1" indent="0">
              <a:buNone/>
            </a:pPr>
            <a:r>
              <a:rPr lang="en-US" sz="1200" dirty="0">
                <a:latin typeface="Arial"/>
              </a:rPr>
              <a:t>TXE            - bit 8 </a:t>
            </a:r>
          </a:p>
          <a:p>
            <a:pPr lvl="1" indent="0">
              <a:buNone/>
            </a:pPr>
            <a:r>
              <a:rPr lang="en-US" sz="1200" dirty="0">
                <a:latin typeface="Arial"/>
              </a:rPr>
              <a:t>UARTEN     - bit 0</a:t>
            </a:r>
          </a:p>
          <a:p>
            <a:r>
              <a:rPr lang="en-US" sz="1200" dirty="0">
                <a:latin typeface="Arial"/>
              </a:rPr>
              <a:t>All the Bitwise operators can be used to manipulate the bits.</a:t>
            </a:r>
          </a:p>
          <a:p>
            <a:pPr marL="139700" indent="0">
              <a:buNone/>
            </a:pPr>
            <a:endParaRPr lang="en-US" sz="1200" dirty="0">
              <a:latin typeface="Arial"/>
            </a:endParaRPr>
          </a:p>
        </p:txBody>
      </p:sp>
      <p:sp>
        <p:nvSpPr>
          <p:cNvPr id="5" name="Title 1">
            <a:extLst>
              <a:ext uri="{FF2B5EF4-FFF2-40B4-BE49-F238E27FC236}">
                <a16:creationId xmlns:a16="http://schemas.microsoft.com/office/drawing/2014/main" id="{DD04F852-B708-B749-1D84-780AE8D9725C}"/>
              </a:ext>
            </a:extLst>
          </p:cNvPr>
          <p:cNvSpPr>
            <a:spLocks noGrp="1"/>
          </p:cNvSpPr>
          <p:nvPr>
            <p:ph type="title"/>
          </p:nvPr>
        </p:nvSpPr>
        <p:spPr>
          <a:xfrm>
            <a:off x="244187" y="201108"/>
            <a:ext cx="7886700" cy="474656"/>
          </a:xfrm>
        </p:spPr>
        <p:txBody>
          <a:bodyPr/>
          <a:lstStyle/>
          <a:p>
            <a:r>
              <a:rPr lang="en-US" b="1" u="none" dirty="0"/>
              <a:t>Accessing Registers</a:t>
            </a:r>
            <a:endParaRPr lang="en-US" u="none" dirty="0"/>
          </a:p>
        </p:txBody>
      </p:sp>
      <p:sp>
        <p:nvSpPr>
          <p:cNvPr id="2" name="TextBox 1">
            <a:extLst>
              <a:ext uri="{FF2B5EF4-FFF2-40B4-BE49-F238E27FC236}">
                <a16:creationId xmlns:a16="http://schemas.microsoft.com/office/drawing/2014/main" id="{EC9055B6-5DDC-6A9B-C418-4229FCEE3146}"/>
              </a:ext>
            </a:extLst>
          </p:cNvPr>
          <p:cNvSpPr txBox="1"/>
          <p:nvPr/>
        </p:nvSpPr>
        <p:spPr>
          <a:xfrm>
            <a:off x="4956463" y="2691244"/>
            <a:ext cx="4125192" cy="224676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Read the value</a:t>
            </a:r>
            <a:endParaRPr lang="en-US" dirty="0">
              <a:ea typeface="+mn-lt"/>
              <a:cs typeface="+mn-lt"/>
            </a:endParaRPr>
          </a:p>
          <a:p>
            <a:r>
              <a:rPr lang="en-US" b="1" dirty="0"/>
              <a:t>uint32_t </a:t>
            </a:r>
            <a:r>
              <a:rPr lang="en-US" b="1" dirty="0" err="1"/>
              <a:t>UartCTL</a:t>
            </a:r>
            <a:r>
              <a:rPr lang="en-US" b="1" dirty="0"/>
              <a:t> = UART0_UARTCTL_REG; </a:t>
            </a:r>
            <a:endParaRPr lang="en-US">
              <a:cs typeface="Arial"/>
            </a:endParaRPr>
          </a:p>
          <a:p>
            <a:endParaRPr lang="en-US" b="1" dirty="0"/>
          </a:p>
          <a:p>
            <a:r>
              <a:rPr lang="en-US" b="1" dirty="0"/>
              <a:t>/* Set the bits 9, 8 &amp; 0*/</a:t>
            </a:r>
            <a:endParaRPr lang="en-US" dirty="0">
              <a:cs typeface="Arial"/>
            </a:endParaRPr>
          </a:p>
          <a:p>
            <a:r>
              <a:rPr lang="en-US" b="1" dirty="0"/>
              <a:t>UartCTL  |= (1 &lt;&lt; 9); // Set RXE</a:t>
            </a:r>
            <a:endParaRPr lang="en-US" dirty="0"/>
          </a:p>
          <a:p>
            <a:r>
              <a:rPr lang="en-US" b="1" dirty="0"/>
              <a:t>UartCTL  |= (1 &lt;&lt; 8); // Set TXE</a:t>
            </a:r>
            <a:endParaRPr lang="en-US" dirty="0"/>
          </a:p>
          <a:p>
            <a:r>
              <a:rPr lang="en-US" b="1" dirty="0"/>
              <a:t>UartCTL  |= (1 &lt;&lt; 0); // Set UARTEN</a:t>
            </a:r>
            <a:endParaRPr lang="en-US" dirty="0"/>
          </a:p>
          <a:p>
            <a:endParaRPr lang="en-US" b="1" dirty="0"/>
          </a:p>
          <a:p>
            <a:r>
              <a:rPr lang="en-US" b="1" dirty="0"/>
              <a:t>// Write value to register :</a:t>
            </a:r>
          </a:p>
          <a:p>
            <a:r>
              <a:rPr lang="en-US" b="1" dirty="0"/>
              <a:t>UART0_UARTCTL_REG =  UartCTL;</a:t>
            </a:r>
            <a:endParaRPr lang="en-US" dirty="0"/>
          </a:p>
        </p:txBody>
      </p:sp>
    </p:spTree>
    <p:extLst>
      <p:ext uri="{BB962C8B-B14F-4D97-AF65-F5344CB8AC3E}">
        <p14:creationId xmlns:p14="http://schemas.microsoft.com/office/powerpoint/2010/main" val="234416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47EF04-6DBE-E01F-9043-B1B3E2DCD035}"/>
              </a:ext>
            </a:extLst>
          </p:cNvPr>
          <p:cNvSpPr>
            <a:spLocks noGrp="1"/>
          </p:cNvSpPr>
          <p:nvPr>
            <p:ph type="body" idx="1"/>
          </p:nvPr>
        </p:nvSpPr>
        <p:spPr>
          <a:xfrm>
            <a:off x="211364" y="670720"/>
            <a:ext cx="8040914" cy="4424542"/>
          </a:xfrm>
        </p:spPr>
        <p:txBody>
          <a:bodyPr/>
          <a:lstStyle/>
          <a:p>
            <a:r>
              <a:rPr lang="en-US" sz="1200">
                <a:latin typeface="Arial"/>
                <a:cs typeface="Arial"/>
              </a:rPr>
              <a:t>Structure members are assigned to memory addresses in increasing order, with the first component starting at the beginning address of the structure name itself.</a:t>
            </a:r>
            <a:endParaRPr lang="en-US" sz="1200">
              <a:latin typeface="Arial"/>
            </a:endParaRPr>
          </a:p>
          <a:p>
            <a:r>
              <a:rPr lang="en-US" sz="1200">
                <a:latin typeface="Arial"/>
              </a:rPr>
              <a:t>Structure padding is a concept in C that adds the one or more empty bytes between the memory addresses to align the data in memory.</a:t>
            </a:r>
          </a:p>
          <a:p>
            <a:pPr algn="just"/>
            <a:r>
              <a:rPr lang="en-US" sz="1200">
                <a:latin typeface="Arial"/>
              </a:rPr>
              <a:t>The processor does not read 1 byte at a time. It reads 1 word at a time.</a:t>
            </a:r>
          </a:p>
          <a:p>
            <a:pPr algn="just"/>
            <a:r>
              <a:rPr lang="en-US" sz="1200" b="1">
                <a:latin typeface="Arial"/>
              </a:rPr>
              <a:t>What does the 1 word mean?</a:t>
            </a:r>
            <a:endParaRPr lang="en-US" sz="1200">
              <a:latin typeface="Arial"/>
            </a:endParaRPr>
          </a:p>
          <a:p>
            <a:pPr marL="139700" indent="0" algn="just">
              <a:buNone/>
            </a:pPr>
            <a:r>
              <a:rPr lang="en-US" sz="1200">
                <a:latin typeface="Arial"/>
              </a:rPr>
              <a:t>If we have a </a:t>
            </a:r>
            <a:r>
              <a:rPr lang="en-US" sz="1200" b="1">
                <a:latin typeface="Arial"/>
              </a:rPr>
              <a:t>32-bit processor</a:t>
            </a:r>
            <a:r>
              <a:rPr lang="en-US" sz="1200">
                <a:latin typeface="Arial"/>
              </a:rPr>
              <a:t>, then the processor reads 4 bytes at a time </a:t>
            </a:r>
            <a:r>
              <a:rPr lang="en-US" sz="1200" b="1">
                <a:latin typeface="Arial"/>
              </a:rPr>
              <a:t>1 word = 4 bytes.</a:t>
            </a:r>
            <a:endParaRPr lang="en-US" sz="1200">
              <a:latin typeface="Arial"/>
            </a:endParaRPr>
          </a:p>
          <a:p>
            <a:pPr marL="139700" indent="0" algn="just">
              <a:buNone/>
            </a:pPr>
            <a:r>
              <a:rPr lang="en-US" sz="1200">
                <a:latin typeface="Arial"/>
              </a:rPr>
              <a:t>If we have a </a:t>
            </a:r>
            <a:r>
              <a:rPr lang="en-US" sz="1200" b="1">
                <a:latin typeface="Arial"/>
              </a:rPr>
              <a:t>64-bit processor</a:t>
            </a:r>
            <a:r>
              <a:rPr lang="en-US" sz="1200">
                <a:latin typeface="Arial"/>
              </a:rPr>
              <a:t>, then the processor reads 8 bytes at a time, </a:t>
            </a:r>
            <a:r>
              <a:rPr lang="en-US" sz="1200" b="1">
                <a:latin typeface="Arial"/>
              </a:rPr>
              <a:t>1 word = 8 bytes.</a:t>
            </a:r>
          </a:p>
          <a:p>
            <a:pPr marL="311150" indent="-171450" algn="just"/>
            <a:r>
              <a:rPr lang="en-US" sz="1200"/>
              <a:t>As we know that structure occupies the contiguous block of memory as shown in diagram.</a:t>
            </a:r>
          </a:p>
          <a:p>
            <a:pPr marL="311150" indent="-171450" algn="just"/>
            <a:r>
              <a:rPr lang="en-US" sz="1200">
                <a:latin typeface="Arial"/>
              </a:rPr>
              <a:t>Consider the </a:t>
            </a:r>
            <a:r>
              <a:rPr lang="en-US" sz="1200" b="1">
                <a:latin typeface="Arial"/>
              </a:rPr>
              <a:t>32 bit architecture:</a:t>
            </a:r>
          </a:p>
          <a:p>
            <a:pPr marL="596900" lvl="1" indent="0" algn="just">
              <a:buNone/>
            </a:pPr>
            <a:r>
              <a:rPr lang="en-US" sz="1200"/>
              <a:t>The problem is that in one CPU cycle we can access:</a:t>
            </a:r>
            <a:endParaRPr lang="en-US"/>
          </a:p>
          <a:p>
            <a:pPr lvl="2" algn="just"/>
            <a:r>
              <a:rPr lang="en-US" sz="1200"/>
              <a:t>one byte of </a:t>
            </a:r>
            <a:r>
              <a:rPr lang="en-US" sz="1200" b="1"/>
              <a:t>char a</a:t>
            </a:r>
            <a:r>
              <a:rPr lang="en-US" sz="1200"/>
              <a:t>, </a:t>
            </a:r>
            <a:endParaRPr lang="en-US"/>
          </a:p>
          <a:p>
            <a:pPr lvl="2" algn="just"/>
            <a:r>
              <a:rPr lang="en-US" sz="1200"/>
              <a:t>one byte of </a:t>
            </a:r>
            <a:r>
              <a:rPr lang="en-US" sz="1200" b="1"/>
              <a:t>char b</a:t>
            </a:r>
            <a:r>
              <a:rPr lang="en-US" sz="1200"/>
              <a:t>, </a:t>
            </a:r>
            <a:endParaRPr lang="en-US"/>
          </a:p>
          <a:p>
            <a:pPr lvl="2" algn="just"/>
            <a:r>
              <a:rPr lang="en-US" sz="1200"/>
              <a:t>2 bytes of </a:t>
            </a:r>
            <a:r>
              <a:rPr lang="en-US" sz="1200" b="1"/>
              <a:t>int c</a:t>
            </a:r>
            <a:r>
              <a:rPr lang="en-US" sz="1200"/>
              <a:t>.</a:t>
            </a:r>
            <a:endParaRPr lang="en-US"/>
          </a:p>
          <a:p>
            <a:pPr marL="1054100" lvl="2" indent="0" algn="just">
              <a:buNone/>
            </a:pPr>
            <a:endParaRPr lang="en-US" sz="1200"/>
          </a:p>
          <a:p>
            <a:pPr algn="just"/>
            <a:r>
              <a:rPr lang="en-US" sz="1200"/>
              <a:t>We will not face any problem while accessing the </a:t>
            </a:r>
            <a:r>
              <a:rPr lang="en-US" sz="1200" b="1"/>
              <a:t>char a</a:t>
            </a:r>
            <a:r>
              <a:rPr lang="en-US" sz="1200"/>
              <a:t> and </a:t>
            </a:r>
            <a:r>
              <a:rPr lang="en-US" sz="1200" b="1"/>
              <a:t>char b</a:t>
            </a:r>
            <a:r>
              <a:rPr lang="en-US" sz="1200"/>
              <a:t> as both the variables can be accessed in </a:t>
            </a:r>
            <a:r>
              <a:rPr lang="en-US" sz="1200" b="1"/>
              <a:t>one CPU Cycle</a:t>
            </a:r>
            <a:r>
              <a:rPr lang="en-US" sz="1200"/>
              <a:t>.</a:t>
            </a:r>
            <a:endParaRPr lang="en-US"/>
          </a:p>
          <a:p>
            <a:pPr marL="311150" indent="-171450"/>
            <a:r>
              <a:rPr lang="en-US" sz="1200"/>
              <a:t>We will face the problem when we access the </a:t>
            </a:r>
            <a:r>
              <a:rPr lang="en-US" sz="1200" b="1"/>
              <a:t>int c</a:t>
            </a:r>
            <a:r>
              <a:rPr lang="en-US" sz="1200"/>
              <a:t> variable as </a:t>
            </a:r>
            <a:r>
              <a:rPr lang="en-US" sz="1200" b="1"/>
              <a:t>2 CPU cycles</a:t>
            </a:r>
            <a:r>
              <a:rPr lang="en-US" sz="1200"/>
              <a:t> are required to access the value of the 'c' variable.</a:t>
            </a:r>
            <a:endParaRPr lang="en-US"/>
          </a:p>
          <a:p>
            <a:pPr marL="139700" indent="0" algn="just">
              <a:buNone/>
            </a:pPr>
            <a:endParaRPr lang="en-US" sz="1200" b="1">
              <a:latin typeface="Arial"/>
            </a:endParaRPr>
          </a:p>
          <a:p>
            <a:pPr marL="139700" indent="0" algn="just">
              <a:buNone/>
            </a:pPr>
            <a:br>
              <a:rPr lang="en-US" sz="1200"/>
            </a:br>
            <a:br>
              <a:rPr lang="en-US" sz="1200"/>
            </a:br>
            <a:endParaRPr lang="en-US" sz="1200">
              <a:latin typeface="Arial"/>
            </a:endParaRPr>
          </a:p>
          <a:p>
            <a:endParaRPr lang="en-US" sz="1200">
              <a:latin typeface="Arial"/>
            </a:endParaRPr>
          </a:p>
        </p:txBody>
      </p:sp>
      <p:sp>
        <p:nvSpPr>
          <p:cNvPr id="5" name="Title 1">
            <a:extLst>
              <a:ext uri="{FF2B5EF4-FFF2-40B4-BE49-F238E27FC236}">
                <a16:creationId xmlns:a16="http://schemas.microsoft.com/office/drawing/2014/main" id="{323FE00C-3552-1A21-48BB-D4392E72F66B}"/>
              </a:ext>
            </a:extLst>
          </p:cNvPr>
          <p:cNvSpPr txBox="1">
            <a:spLocks/>
          </p:cNvSpPr>
          <p:nvPr/>
        </p:nvSpPr>
        <p:spPr>
          <a:xfrm>
            <a:off x="211364" y="92416"/>
            <a:ext cx="7886700" cy="576915"/>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b="1" u="none">
                <a:latin typeface="Arial"/>
                <a:cs typeface="Arial"/>
              </a:rPr>
              <a:t>Structure Padding </a:t>
            </a:r>
            <a:endParaRPr lang="en-US" b="1" u="none">
              <a:latin typeface="Arial"/>
            </a:endParaRPr>
          </a:p>
        </p:txBody>
      </p:sp>
      <p:pic>
        <p:nvPicPr>
          <p:cNvPr id="17" name="Picture 17">
            <a:extLst>
              <a:ext uri="{FF2B5EF4-FFF2-40B4-BE49-F238E27FC236}">
                <a16:creationId xmlns:a16="http://schemas.microsoft.com/office/drawing/2014/main" id="{DDBA36F9-6366-2F7D-E371-0BDAF5C74DBA}"/>
              </a:ext>
            </a:extLst>
          </p:cNvPr>
          <p:cNvPicPr>
            <a:picLocks noChangeAspect="1"/>
          </p:cNvPicPr>
          <p:nvPr/>
        </p:nvPicPr>
        <p:blipFill>
          <a:blip r:embed="rId2"/>
          <a:stretch>
            <a:fillRect/>
          </a:stretch>
        </p:blipFill>
        <p:spPr>
          <a:xfrm>
            <a:off x="7114947" y="1732190"/>
            <a:ext cx="1608817" cy="980621"/>
          </a:xfrm>
          <a:prstGeom prst="rect">
            <a:avLst/>
          </a:prstGeom>
        </p:spPr>
      </p:pic>
      <p:graphicFrame>
        <p:nvGraphicFramePr>
          <p:cNvPr id="18" name="Table 18">
            <a:extLst>
              <a:ext uri="{FF2B5EF4-FFF2-40B4-BE49-F238E27FC236}">
                <a16:creationId xmlns:a16="http://schemas.microsoft.com/office/drawing/2014/main" id="{690E55BC-637F-2E40-072C-7D8D9FDAF72C}"/>
              </a:ext>
            </a:extLst>
          </p:cNvPr>
          <p:cNvGraphicFramePr>
            <a:graphicFrameLocks noGrp="1"/>
          </p:cNvGraphicFramePr>
          <p:nvPr>
            <p:extLst>
              <p:ext uri="{D42A27DB-BD31-4B8C-83A1-F6EECF244321}">
                <p14:modId xmlns:p14="http://schemas.microsoft.com/office/powerpoint/2010/main" val="1415110300"/>
              </p:ext>
            </p:extLst>
          </p:nvPr>
        </p:nvGraphicFramePr>
        <p:xfrm>
          <a:off x="7112000" y="3057071"/>
          <a:ext cx="1609920" cy="525475"/>
        </p:xfrm>
        <a:graphic>
          <a:graphicData uri="http://schemas.openxmlformats.org/drawingml/2006/table">
            <a:tbl>
              <a:tblPr firstRow="1" bandRow="1">
                <a:tableStyleId>{5C22544A-7EE6-4342-B048-85BDC9FD1C3A}</a:tableStyleId>
              </a:tblPr>
              <a:tblGrid>
                <a:gridCol w="268320">
                  <a:extLst>
                    <a:ext uri="{9D8B030D-6E8A-4147-A177-3AD203B41FA5}">
                      <a16:colId xmlns:a16="http://schemas.microsoft.com/office/drawing/2014/main" val="1782854117"/>
                    </a:ext>
                  </a:extLst>
                </a:gridCol>
                <a:gridCol w="268320">
                  <a:extLst>
                    <a:ext uri="{9D8B030D-6E8A-4147-A177-3AD203B41FA5}">
                      <a16:colId xmlns:a16="http://schemas.microsoft.com/office/drawing/2014/main" val="3081209288"/>
                    </a:ext>
                  </a:extLst>
                </a:gridCol>
                <a:gridCol w="268320">
                  <a:extLst>
                    <a:ext uri="{9D8B030D-6E8A-4147-A177-3AD203B41FA5}">
                      <a16:colId xmlns:a16="http://schemas.microsoft.com/office/drawing/2014/main" val="924600705"/>
                    </a:ext>
                  </a:extLst>
                </a:gridCol>
                <a:gridCol w="268320">
                  <a:extLst>
                    <a:ext uri="{9D8B030D-6E8A-4147-A177-3AD203B41FA5}">
                      <a16:colId xmlns:a16="http://schemas.microsoft.com/office/drawing/2014/main" val="4178602839"/>
                    </a:ext>
                  </a:extLst>
                </a:gridCol>
                <a:gridCol w="268320">
                  <a:extLst>
                    <a:ext uri="{9D8B030D-6E8A-4147-A177-3AD203B41FA5}">
                      <a16:colId xmlns:a16="http://schemas.microsoft.com/office/drawing/2014/main" val="2176513038"/>
                    </a:ext>
                  </a:extLst>
                </a:gridCol>
                <a:gridCol w="268320">
                  <a:extLst>
                    <a:ext uri="{9D8B030D-6E8A-4147-A177-3AD203B41FA5}">
                      <a16:colId xmlns:a16="http://schemas.microsoft.com/office/drawing/2014/main" val="2386114801"/>
                    </a:ext>
                  </a:extLst>
                </a:gridCol>
              </a:tblGrid>
              <a:tr h="262738">
                <a:tc>
                  <a:txBody>
                    <a:bodyPr/>
                    <a:lstStyle/>
                    <a:p>
                      <a:pPr algn="ctr"/>
                      <a:r>
                        <a:rPr lang="en-US" sz="1000" b="0">
                          <a:latin typeface="Arial"/>
                        </a:rPr>
                        <a:t>0</a:t>
                      </a:r>
                    </a:p>
                  </a:txBody>
                  <a:tcPr anchor="ctr"/>
                </a:tc>
                <a:tc>
                  <a:txBody>
                    <a:bodyPr/>
                    <a:lstStyle/>
                    <a:p>
                      <a:pPr lvl="0" algn="ctr">
                        <a:buNone/>
                      </a:pPr>
                      <a:r>
                        <a:rPr lang="en-US" sz="1000" b="0">
                          <a:latin typeface="Arial"/>
                        </a:rPr>
                        <a:t>1</a:t>
                      </a:r>
                    </a:p>
                  </a:txBody>
                  <a:tcPr anchor="ctr"/>
                </a:tc>
                <a:tc>
                  <a:txBody>
                    <a:bodyPr/>
                    <a:lstStyle/>
                    <a:p>
                      <a:pPr lvl="0" algn="ctr">
                        <a:buNone/>
                      </a:pPr>
                      <a:r>
                        <a:rPr lang="en-US" sz="1000" b="0">
                          <a:latin typeface="Arial"/>
                        </a:rPr>
                        <a:t>2</a:t>
                      </a:r>
                    </a:p>
                  </a:txBody>
                  <a:tcPr anchor="ctr"/>
                </a:tc>
                <a:tc>
                  <a:txBody>
                    <a:bodyPr/>
                    <a:lstStyle/>
                    <a:p>
                      <a:pPr lvl="0" algn="ctr">
                        <a:buNone/>
                      </a:pPr>
                      <a:r>
                        <a:rPr lang="en-US" sz="1000" b="0">
                          <a:latin typeface="Arial"/>
                        </a:rPr>
                        <a:t>3</a:t>
                      </a:r>
                    </a:p>
                  </a:txBody>
                  <a:tcPr anchor="ctr"/>
                </a:tc>
                <a:tc>
                  <a:txBody>
                    <a:bodyPr/>
                    <a:lstStyle/>
                    <a:p>
                      <a:pPr lvl="0" algn="ctr">
                        <a:buNone/>
                      </a:pPr>
                      <a:r>
                        <a:rPr lang="en-US" sz="1000" b="0">
                          <a:latin typeface="Arial"/>
                        </a:rPr>
                        <a:t>4</a:t>
                      </a:r>
                    </a:p>
                  </a:txBody>
                  <a:tcPr anchor="ctr"/>
                </a:tc>
                <a:tc>
                  <a:txBody>
                    <a:bodyPr/>
                    <a:lstStyle/>
                    <a:p>
                      <a:pPr lvl="0" algn="ctr">
                        <a:buNone/>
                      </a:pPr>
                      <a:r>
                        <a:rPr lang="en-US" sz="1000" b="0">
                          <a:latin typeface="Arial"/>
                        </a:rPr>
                        <a:t>5</a:t>
                      </a:r>
                    </a:p>
                  </a:txBody>
                  <a:tcPr anchor="ctr"/>
                </a:tc>
                <a:extLst>
                  <a:ext uri="{0D108BD9-81ED-4DB2-BD59-A6C34878D82A}">
                    <a16:rowId xmlns:a16="http://schemas.microsoft.com/office/drawing/2014/main" val="2225656979"/>
                  </a:ext>
                </a:extLst>
              </a:tr>
              <a:tr h="262737">
                <a:tc>
                  <a:txBody>
                    <a:bodyPr/>
                    <a:lstStyle/>
                    <a:p>
                      <a:pPr lvl="0" algn="ctr">
                        <a:buNone/>
                      </a:pPr>
                      <a:r>
                        <a:rPr lang="en-US" sz="1000" b="0">
                          <a:latin typeface="Arial"/>
                        </a:rPr>
                        <a:t>a</a:t>
                      </a:r>
                    </a:p>
                  </a:txBody>
                  <a:tcPr anchor="ctr"/>
                </a:tc>
                <a:tc>
                  <a:txBody>
                    <a:bodyPr/>
                    <a:lstStyle/>
                    <a:p>
                      <a:pPr lvl="0" algn="ctr">
                        <a:buNone/>
                      </a:pPr>
                      <a:r>
                        <a:rPr lang="en-US" sz="1000" b="0">
                          <a:latin typeface="Arial"/>
                        </a:rPr>
                        <a:t>b</a:t>
                      </a:r>
                    </a:p>
                  </a:txBody>
                  <a:tcPr anchor="ctr"/>
                </a:tc>
                <a:tc gridSpan="4">
                  <a:txBody>
                    <a:bodyPr/>
                    <a:lstStyle/>
                    <a:p>
                      <a:pPr lvl="0" algn="ctr">
                        <a:buNone/>
                      </a:pPr>
                      <a:r>
                        <a:rPr lang="en-US" sz="1000" b="0">
                          <a:latin typeface="Arial"/>
                        </a:rPr>
                        <a:t>c</a:t>
                      </a:r>
                      <a:endParaRPr lang="en-US"/>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nchor="ctr"/>
                </a:tc>
                <a:extLst>
                  <a:ext uri="{0D108BD9-81ED-4DB2-BD59-A6C34878D82A}">
                    <a16:rowId xmlns:a16="http://schemas.microsoft.com/office/drawing/2014/main" val="3675231358"/>
                  </a:ext>
                </a:extLst>
              </a:tr>
            </a:tbl>
          </a:graphicData>
        </a:graphic>
      </p:graphicFrame>
      <p:sp>
        <p:nvSpPr>
          <p:cNvPr id="23" name="Rectangle: Rounded Corners 22">
            <a:extLst>
              <a:ext uri="{FF2B5EF4-FFF2-40B4-BE49-F238E27FC236}">
                <a16:creationId xmlns:a16="http://schemas.microsoft.com/office/drawing/2014/main" id="{4B3491F1-9F86-0938-84B4-6971893B0C17}"/>
              </a:ext>
            </a:extLst>
          </p:cNvPr>
          <p:cNvSpPr/>
          <p:nvPr/>
        </p:nvSpPr>
        <p:spPr>
          <a:xfrm>
            <a:off x="6885214" y="1651000"/>
            <a:ext cx="2022928" cy="2059214"/>
          </a:xfrm>
          <a:prstGeom prst="roundRect">
            <a:avLst/>
          </a:prstGeom>
          <a:noFill/>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BB6273F8-EBB7-FAE3-9EB5-DCDD9EA66637}"/>
              </a:ext>
            </a:extLst>
          </p:cNvPr>
          <p:cNvSpPr txBox="1"/>
          <p:nvPr/>
        </p:nvSpPr>
        <p:spPr>
          <a:xfrm>
            <a:off x="7774213" y="2748642"/>
            <a:ext cx="116114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Size = 6 bytes</a:t>
            </a:r>
          </a:p>
        </p:txBody>
      </p:sp>
      <p:sp>
        <p:nvSpPr>
          <p:cNvPr id="25" name="Arrow: Down 24">
            <a:extLst>
              <a:ext uri="{FF2B5EF4-FFF2-40B4-BE49-F238E27FC236}">
                <a16:creationId xmlns:a16="http://schemas.microsoft.com/office/drawing/2014/main" id="{35128FD3-E336-28C8-C9F6-F08C1D1B2028}"/>
              </a:ext>
            </a:extLst>
          </p:cNvPr>
          <p:cNvSpPr/>
          <p:nvPr/>
        </p:nvSpPr>
        <p:spPr>
          <a:xfrm>
            <a:off x="7393214" y="2748643"/>
            <a:ext cx="154214" cy="2449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3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948848-8957-EC07-C5D2-DC8899623DEC}"/>
              </a:ext>
            </a:extLst>
          </p:cNvPr>
          <p:cNvSpPr>
            <a:spLocks noGrp="1"/>
          </p:cNvSpPr>
          <p:nvPr>
            <p:ph type="body" idx="1"/>
          </p:nvPr>
        </p:nvSpPr>
        <p:spPr>
          <a:xfrm>
            <a:off x="265793" y="616291"/>
            <a:ext cx="6671127" cy="4333828"/>
          </a:xfrm>
        </p:spPr>
        <p:txBody>
          <a:bodyPr/>
          <a:lstStyle/>
          <a:p>
            <a:r>
              <a:rPr lang="en-US" sz="1200">
                <a:latin typeface="Arial"/>
              </a:rPr>
              <a:t>Suppose we only want to access the variable 'c', which requires two cycles. </a:t>
            </a:r>
          </a:p>
          <a:p>
            <a:r>
              <a:rPr lang="en-US" sz="1200">
                <a:latin typeface="Arial"/>
              </a:rPr>
              <a:t>The variable 'c' is of 4 bytes, so it can be accessed in one cycle also, but in this scenario, it is utilizing 2 cycles. </a:t>
            </a:r>
          </a:p>
          <a:p>
            <a:r>
              <a:rPr lang="en-US" sz="1200">
                <a:latin typeface="Arial"/>
              </a:rPr>
              <a:t>This is an unnecessary wastage of CPU cycles.</a:t>
            </a:r>
          </a:p>
          <a:p>
            <a:r>
              <a:rPr lang="en-US" sz="1200">
                <a:latin typeface="Arial"/>
              </a:rPr>
              <a:t>Due to this reason, the structure padding concept was introduced to save the number of CPU cycles.</a:t>
            </a:r>
          </a:p>
          <a:p>
            <a:pPr algn="just"/>
            <a:r>
              <a:rPr lang="en-US" sz="1200" b="1">
                <a:latin typeface="Arial"/>
              </a:rPr>
              <a:t>How is structure padding done?</a:t>
            </a:r>
          </a:p>
          <a:p>
            <a:pPr marL="139700" indent="0">
              <a:buNone/>
            </a:pPr>
            <a:r>
              <a:rPr lang="en-US" sz="1200"/>
              <a:t>To achieve the structure padding, an empty row is created on the left, as shown in the diagram.</a:t>
            </a:r>
            <a:endParaRPr lang="en-US" sz="1200">
              <a:latin typeface="Arial"/>
            </a:endParaRPr>
          </a:p>
          <a:p>
            <a:pPr marL="139700" indent="0">
              <a:buNone/>
            </a:pPr>
            <a:r>
              <a:rPr lang="en-US" sz="1200"/>
              <a:t>The two bytes which are occupied by the 'c' variable on the left are shifted to the right. </a:t>
            </a:r>
            <a:endParaRPr lang="en-US"/>
          </a:p>
          <a:p>
            <a:pPr marL="139700" indent="0">
              <a:buNone/>
            </a:pPr>
            <a:r>
              <a:rPr lang="en-US" sz="1200"/>
              <a:t>So, all the four bytes of 'c' variable are on the right. </a:t>
            </a:r>
            <a:endParaRPr lang="en-US"/>
          </a:p>
          <a:p>
            <a:pPr marL="139700" indent="0">
              <a:buNone/>
            </a:pPr>
            <a:r>
              <a:rPr lang="en-US" sz="1200"/>
              <a:t>Now, the 'c' variable can be accessed in a single CPU cycle. </a:t>
            </a:r>
            <a:endParaRPr lang="en-US"/>
          </a:p>
          <a:p>
            <a:pPr marL="139700" indent="0">
              <a:buNone/>
            </a:pPr>
            <a:r>
              <a:rPr lang="en-US" sz="1200"/>
              <a:t>After structure padding, the total memory occupied by the structure is 8 bytes (1 byte+1 byte+2 bytes+4 bytes).</a:t>
            </a:r>
            <a:endParaRPr lang="en-US"/>
          </a:p>
          <a:p>
            <a:pPr marL="139700" indent="0">
              <a:buNone/>
            </a:pPr>
            <a:r>
              <a:rPr lang="en-US" sz="1200"/>
              <a:t>Although the memory is wasted in this case, the variable can be accessed within a single cycle.</a:t>
            </a:r>
            <a:endParaRPr lang="en-US"/>
          </a:p>
          <a:p>
            <a:pPr marL="139700" indent="0">
              <a:buNone/>
            </a:pPr>
            <a:br>
              <a:rPr lang="en-US" sz="1200"/>
            </a:br>
            <a:endParaRPr lang="en-US" sz="1200">
              <a:latin typeface="Arial"/>
            </a:endParaRPr>
          </a:p>
        </p:txBody>
      </p:sp>
      <p:sp>
        <p:nvSpPr>
          <p:cNvPr id="11" name="Title 1">
            <a:extLst>
              <a:ext uri="{FF2B5EF4-FFF2-40B4-BE49-F238E27FC236}">
                <a16:creationId xmlns:a16="http://schemas.microsoft.com/office/drawing/2014/main" id="{8392C72D-8866-E739-D63C-6B3373A6C80C}"/>
              </a:ext>
            </a:extLst>
          </p:cNvPr>
          <p:cNvSpPr txBox="1">
            <a:spLocks/>
          </p:cNvSpPr>
          <p:nvPr/>
        </p:nvSpPr>
        <p:spPr>
          <a:xfrm>
            <a:off x="211364" y="92416"/>
            <a:ext cx="7886700" cy="576915"/>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b="1" u="none">
                <a:latin typeface="Arial"/>
                <a:cs typeface="Arial"/>
              </a:rPr>
              <a:t>Structure Padding </a:t>
            </a:r>
            <a:r>
              <a:rPr lang="en-US" sz="2400" b="1" u="none">
                <a:latin typeface="Arial"/>
                <a:cs typeface="Arial"/>
              </a:rPr>
              <a:t>contd..</a:t>
            </a:r>
            <a:r>
              <a:rPr lang="en-US" b="1" u="none">
                <a:latin typeface="Arial"/>
                <a:cs typeface="Arial"/>
              </a:rPr>
              <a:t> </a:t>
            </a:r>
            <a:endParaRPr lang="en-US" b="1" u="none">
              <a:latin typeface="Arial"/>
            </a:endParaRPr>
          </a:p>
        </p:txBody>
      </p:sp>
      <p:pic>
        <p:nvPicPr>
          <p:cNvPr id="13" name="Picture 17">
            <a:extLst>
              <a:ext uri="{FF2B5EF4-FFF2-40B4-BE49-F238E27FC236}">
                <a16:creationId xmlns:a16="http://schemas.microsoft.com/office/drawing/2014/main" id="{AA4F1B3B-C594-596E-5999-42F005F30347}"/>
              </a:ext>
            </a:extLst>
          </p:cNvPr>
          <p:cNvPicPr>
            <a:picLocks noChangeAspect="1"/>
          </p:cNvPicPr>
          <p:nvPr/>
        </p:nvPicPr>
        <p:blipFill>
          <a:blip r:embed="rId2"/>
          <a:stretch>
            <a:fillRect/>
          </a:stretch>
        </p:blipFill>
        <p:spPr>
          <a:xfrm>
            <a:off x="7396160" y="924832"/>
            <a:ext cx="1318531" cy="799193"/>
          </a:xfrm>
          <a:prstGeom prst="rect">
            <a:avLst/>
          </a:prstGeom>
        </p:spPr>
      </p:pic>
      <p:graphicFrame>
        <p:nvGraphicFramePr>
          <p:cNvPr id="15" name="Table 18">
            <a:extLst>
              <a:ext uri="{FF2B5EF4-FFF2-40B4-BE49-F238E27FC236}">
                <a16:creationId xmlns:a16="http://schemas.microsoft.com/office/drawing/2014/main" id="{D44454A4-1466-20B8-6F17-79CC9B8FAE32}"/>
              </a:ext>
            </a:extLst>
          </p:cNvPr>
          <p:cNvGraphicFramePr>
            <a:graphicFrameLocks noGrp="1"/>
          </p:cNvGraphicFramePr>
          <p:nvPr>
            <p:extLst>
              <p:ext uri="{D42A27DB-BD31-4B8C-83A1-F6EECF244321}">
                <p14:modId xmlns:p14="http://schemas.microsoft.com/office/powerpoint/2010/main" val="837339011"/>
              </p:ext>
            </p:extLst>
          </p:nvPr>
        </p:nvGraphicFramePr>
        <p:xfrm>
          <a:off x="7066642" y="2059214"/>
          <a:ext cx="1902160" cy="644021"/>
        </p:xfrm>
        <a:graphic>
          <a:graphicData uri="http://schemas.openxmlformats.org/drawingml/2006/table">
            <a:tbl>
              <a:tblPr firstRow="1" bandRow="1">
                <a:tableStyleId>{5C22544A-7EE6-4342-B048-85BDC9FD1C3A}</a:tableStyleId>
              </a:tblPr>
              <a:tblGrid>
                <a:gridCol w="237770">
                  <a:extLst>
                    <a:ext uri="{9D8B030D-6E8A-4147-A177-3AD203B41FA5}">
                      <a16:colId xmlns:a16="http://schemas.microsoft.com/office/drawing/2014/main" val="1782854117"/>
                    </a:ext>
                  </a:extLst>
                </a:gridCol>
                <a:gridCol w="237770">
                  <a:extLst>
                    <a:ext uri="{9D8B030D-6E8A-4147-A177-3AD203B41FA5}">
                      <a16:colId xmlns:a16="http://schemas.microsoft.com/office/drawing/2014/main" val="3081209288"/>
                    </a:ext>
                  </a:extLst>
                </a:gridCol>
                <a:gridCol w="237770">
                  <a:extLst>
                    <a:ext uri="{9D8B030D-6E8A-4147-A177-3AD203B41FA5}">
                      <a16:colId xmlns:a16="http://schemas.microsoft.com/office/drawing/2014/main" val="924600705"/>
                    </a:ext>
                  </a:extLst>
                </a:gridCol>
                <a:gridCol w="237770">
                  <a:extLst>
                    <a:ext uri="{9D8B030D-6E8A-4147-A177-3AD203B41FA5}">
                      <a16:colId xmlns:a16="http://schemas.microsoft.com/office/drawing/2014/main" val="4178602839"/>
                    </a:ext>
                  </a:extLst>
                </a:gridCol>
                <a:gridCol w="237770">
                  <a:extLst>
                    <a:ext uri="{9D8B030D-6E8A-4147-A177-3AD203B41FA5}">
                      <a16:colId xmlns:a16="http://schemas.microsoft.com/office/drawing/2014/main" val="2176513038"/>
                    </a:ext>
                  </a:extLst>
                </a:gridCol>
                <a:gridCol w="237770">
                  <a:extLst>
                    <a:ext uri="{9D8B030D-6E8A-4147-A177-3AD203B41FA5}">
                      <a16:colId xmlns:a16="http://schemas.microsoft.com/office/drawing/2014/main" val="2386114801"/>
                    </a:ext>
                  </a:extLst>
                </a:gridCol>
                <a:gridCol w="237770">
                  <a:extLst>
                    <a:ext uri="{9D8B030D-6E8A-4147-A177-3AD203B41FA5}">
                      <a16:colId xmlns:a16="http://schemas.microsoft.com/office/drawing/2014/main" val="2500420999"/>
                    </a:ext>
                  </a:extLst>
                </a:gridCol>
                <a:gridCol w="237770">
                  <a:extLst>
                    <a:ext uri="{9D8B030D-6E8A-4147-A177-3AD203B41FA5}">
                      <a16:colId xmlns:a16="http://schemas.microsoft.com/office/drawing/2014/main" val="2776998933"/>
                    </a:ext>
                  </a:extLst>
                </a:gridCol>
              </a:tblGrid>
              <a:tr h="303069">
                <a:tc>
                  <a:txBody>
                    <a:bodyPr/>
                    <a:lstStyle/>
                    <a:p>
                      <a:pPr algn="ctr"/>
                      <a:r>
                        <a:rPr lang="en-US" sz="1000" b="0">
                          <a:latin typeface="Arial"/>
                        </a:rPr>
                        <a:t>0</a:t>
                      </a:r>
                    </a:p>
                  </a:txBody>
                  <a:tcPr anchor="ctr"/>
                </a:tc>
                <a:tc>
                  <a:txBody>
                    <a:bodyPr/>
                    <a:lstStyle/>
                    <a:p>
                      <a:pPr lvl="0" algn="ctr">
                        <a:buNone/>
                      </a:pPr>
                      <a:r>
                        <a:rPr lang="en-US" sz="1000" b="0">
                          <a:latin typeface="Arial"/>
                        </a:rPr>
                        <a:t>1</a:t>
                      </a:r>
                    </a:p>
                  </a:txBody>
                  <a:tcPr anchor="ctr"/>
                </a:tc>
                <a:tc>
                  <a:txBody>
                    <a:bodyPr/>
                    <a:lstStyle/>
                    <a:p>
                      <a:pPr lvl="0" algn="ctr">
                        <a:buNone/>
                      </a:pPr>
                      <a:r>
                        <a:rPr lang="en-US" sz="1000" b="0">
                          <a:latin typeface="Arial"/>
                        </a:rPr>
                        <a:t>2</a:t>
                      </a:r>
                    </a:p>
                  </a:txBody>
                  <a:tcPr anchor="ctr"/>
                </a:tc>
                <a:tc>
                  <a:txBody>
                    <a:bodyPr/>
                    <a:lstStyle/>
                    <a:p>
                      <a:pPr lvl="0" algn="ctr">
                        <a:buNone/>
                      </a:pPr>
                      <a:r>
                        <a:rPr lang="en-US" sz="1000" b="0">
                          <a:latin typeface="Arial"/>
                        </a:rPr>
                        <a:t>3</a:t>
                      </a:r>
                    </a:p>
                  </a:txBody>
                  <a:tcPr anchor="ctr"/>
                </a:tc>
                <a:tc>
                  <a:txBody>
                    <a:bodyPr/>
                    <a:lstStyle/>
                    <a:p>
                      <a:pPr lvl="0" algn="ctr">
                        <a:buNone/>
                      </a:pPr>
                      <a:r>
                        <a:rPr lang="en-US" sz="1000" b="0">
                          <a:latin typeface="Arial"/>
                        </a:rPr>
                        <a:t>4</a:t>
                      </a:r>
                    </a:p>
                  </a:txBody>
                  <a:tcPr anchor="ctr"/>
                </a:tc>
                <a:tc>
                  <a:txBody>
                    <a:bodyPr/>
                    <a:lstStyle/>
                    <a:p>
                      <a:pPr lvl="0" algn="ctr">
                        <a:buNone/>
                      </a:pPr>
                      <a:r>
                        <a:rPr lang="en-US" sz="1000" b="0">
                          <a:latin typeface="Arial"/>
                        </a:rPr>
                        <a:t>5</a:t>
                      </a:r>
                    </a:p>
                  </a:txBody>
                  <a:tcPr anchor="ctr"/>
                </a:tc>
                <a:tc>
                  <a:txBody>
                    <a:bodyPr/>
                    <a:lstStyle/>
                    <a:p>
                      <a:pPr lvl="0" algn="ctr">
                        <a:buNone/>
                      </a:pPr>
                      <a:r>
                        <a:rPr lang="en-US" sz="1000" b="0">
                          <a:latin typeface="Arial"/>
                        </a:rPr>
                        <a:t>6</a:t>
                      </a:r>
                    </a:p>
                  </a:txBody>
                  <a:tcPr anchor="ctr"/>
                </a:tc>
                <a:tc>
                  <a:txBody>
                    <a:bodyPr/>
                    <a:lstStyle/>
                    <a:p>
                      <a:pPr lvl="0" algn="ctr">
                        <a:buNone/>
                      </a:pPr>
                      <a:r>
                        <a:rPr lang="en-US" sz="1000" b="0">
                          <a:latin typeface="Arial"/>
                        </a:rPr>
                        <a:t>7</a:t>
                      </a:r>
                    </a:p>
                  </a:txBody>
                  <a:tcPr anchor="ctr"/>
                </a:tc>
                <a:extLst>
                  <a:ext uri="{0D108BD9-81ED-4DB2-BD59-A6C34878D82A}">
                    <a16:rowId xmlns:a16="http://schemas.microsoft.com/office/drawing/2014/main" val="2225656979"/>
                  </a:ext>
                </a:extLst>
              </a:tr>
              <a:tr h="340952">
                <a:tc>
                  <a:txBody>
                    <a:bodyPr/>
                    <a:lstStyle/>
                    <a:p>
                      <a:pPr lvl="0" algn="ctr">
                        <a:buNone/>
                      </a:pPr>
                      <a:r>
                        <a:rPr lang="en-US" sz="1000" b="0">
                          <a:latin typeface="Arial"/>
                        </a:rPr>
                        <a:t>a</a:t>
                      </a:r>
                    </a:p>
                  </a:txBody>
                  <a:tcPr anchor="ctr"/>
                </a:tc>
                <a:tc>
                  <a:txBody>
                    <a:bodyPr/>
                    <a:lstStyle/>
                    <a:p>
                      <a:pPr lvl="0" algn="ctr">
                        <a:buNone/>
                      </a:pPr>
                      <a:r>
                        <a:rPr lang="en-US" sz="1000" b="0">
                          <a:latin typeface="Arial"/>
                        </a:rPr>
                        <a:t>b</a:t>
                      </a:r>
                    </a:p>
                  </a:txBody>
                  <a:tcPr anchor="ctr"/>
                </a:tc>
                <a:tc gridSpan="2">
                  <a:txBody>
                    <a:bodyPr/>
                    <a:lstStyle/>
                    <a:p>
                      <a:pPr lvl="0" algn="ctr">
                        <a:buNone/>
                      </a:pPr>
                      <a:r>
                        <a:rPr lang="en-US" sz="800" b="0">
                          <a:latin typeface="Arial"/>
                        </a:rPr>
                        <a:t>Empty</a:t>
                      </a:r>
                      <a:endParaRPr lang="en-US" sz="800"/>
                    </a:p>
                  </a:txBody>
                  <a:tcPr anchor="ctr"/>
                </a:tc>
                <a:tc hMerge="1">
                  <a:txBody>
                    <a:bodyPr/>
                    <a:lstStyle/>
                    <a:p>
                      <a:endParaRPr lang="en-US"/>
                    </a:p>
                  </a:txBody>
                  <a:tcPr anchor="ctr"/>
                </a:tc>
                <a:tc gridSpan="4">
                  <a:txBody>
                    <a:bodyPr/>
                    <a:lstStyle/>
                    <a:p>
                      <a:pPr lvl="0" algn="ctr">
                        <a:buNone/>
                      </a:pPr>
                      <a:r>
                        <a:rPr lang="en-US" sz="1000" b="0">
                          <a:latin typeface="Arial"/>
                        </a:rPr>
                        <a:t>c</a:t>
                      </a:r>
                      <a:endParaRPr lang="en-US"/>
                    </a:p>
                  </a:txBody>
                  <a:tcPr anchor="ctr"/>
                </a:tc>
                <a:tc hMerge="1">
                  <a:txBody>
                    <a:bodyPr/>
                    <a:lstStyle/>
                    <a:p>
                      <a:endParaRPr lang="en-US"/>
                    </a:p>
                  </a:txBody>
                  <a:tcPr anchor="ctr"/>
                </a:tc>
                <a:tc hMerge="1">
                  <a:txBody>
                    <a:bodyPr/>
                    <a:lstStyle/>
                    <a:p>
                      <a:endParaRPr lang="en-US"/>
                    </a:p>
                  </a:txBody>
                  <a:tcPr anchor="ctr"/>
                </a:tc>
                <a:tc hMerge="1">
                  <a:txBody>
                    <a:bodyPr/>
                    <a:lstStyle/>
                    <a:p>
                      <a:endParaRPr lang="en-US"/>
                    </a:p>
                  </a:txBody>
                  <a:tcPr anchor="ctr"/>
                </a:tc>
                <a:extLst>
                  <a:ext uri="{0D108BD9-81ED-4DB2-BD59-A6C34878D82A}">
                    <a16:rowId xmlns:a16="http://schemas.microsoft.com/office/drawing/2014/main" val="2330427504"/>
                  </a:ext>
                </a:extLst>
              </a:tr>
            </a:tbl>
          </a:graphicData>
        </a:graphic>
      </p:graphicFrame>
      <p:sp>
        <p:nvSpPr>
          <p:cNvPr id="25" name="Rectangle: Rounded Corners 24">
            <a:extLst>
              <a:ext uri="{FF2B5EF4-FFF2-40B4-BE49-F238E27FC236}">
                <a16:creationId xmlns:a16="http://schemas.microsoft.com/office/drawing/2014/main" id="{A75E2632-99AE-745B-9758-FF2B6BC8F594}"/>
              </a:ext>
            </a:extLst>
          </p:cNvPr>
          <p:cNvSpPr/>
          <p:nvPr/>
        </p:nvSpPr>
        <p:spPr>
          <a:xfrm>
            <a:off x="7012212" y="834573"/>
            <a:ext cx="1995711" cy="2158998"/>
          </a:xfrm>
          <a:prstGeom prst="roundRect">
            <a:avLst/>
          </a:prstGeom>
          <a:noFill/>
          <a:ln w="1270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861323EB-DEF6-51E6-B16D-77FD5EAECB7D}"/>
              </a:ext>
            </a:extLst>
          </p:cNvPr>
          <p:cNvSpPr txBox="1"/>
          <p:nvPr/>
        </p:nvSpPr>
        <p:spPr>
          <a:xfrm>
            <a:off x="7701639" y="1723571"/>
            <a:ext cx="13516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Size = 8 bytes</a:t>
            </a:r>
          </a:p>
        </p:txBody>
      </p:sp>
      <p:sp>
        <p:nvSpPr>
          <p:cNvPr id="29" name="Arrow: Down 28">
            <a:extLst>
              <a:ext uri="{FF2B5EF4-FFF2-40B4-BE49-F238E27FC236}">
                <a16:creationId xmlns:a16="http://schemas.microsoft.com/office/drawing/2014/main" id="{AC27F7E7-3170-2228-5C76-EEB5D9CC8ED8}"/>
              </a:ext>
            </a:extLst>
          </p:cNvPr>
          <p:cNvSpPr/>
          <p:nvPr/>
        </p:nvSpPr>
        <p:spPr>
          <a:xfrm>
            <a:off x="7411355" y="1814285"/>
            <a:ext cx="108858" cy="1905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578B41E-7C64-4C49-10FF-0E3AFFF1E01C}"/>
              </a:ext>
            </a:extLst>
          </p:cNvPr>
          <p:cNvSpPr txBox="1"/>
          <p:nvPr/>
        </p:nvSpPr>
        <p:spPr>
          <a:xfrm>
            <a:off x="7184570" y="2712356"/>
            <a:ext cx="16509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Structure Padding</a:t>
            </a:r>
            <a:endParaRPr lang="en-US" b="1"/>
          </a:p>
        </p:txBody>
      </p:sp>
    </p:spTree>
    <p:extLst>
      <p:ext uri="{BB962C8B-B14F-4D97-AF65-F5344CB8AC3E}">
        <p14:creationId xmlns:p14="http://schemas.microsoft.com/office/powerpoint/2010/main" val="240688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7CC46-A806-D8D1-E7FC-D0353F922295}"/>
              </a:ext>
            </a:extLst>
          </p:cNvPr>
          <p:cNvSpPr>
            <a:spLocks noGrp="1"/>
          </p:cNvSpPr>
          <p:nvPr>
            <p:ph type="body" idx="1"/>
          </p:nvPr>
        </p:nvSpPr>
        <p:spPr>
          <a:xfrm>
            <a:off x="119495" y="666761"/>
            <a:ext cx="5444835" cy="3934685"/>
          </a:xfrm>
        </p:spPr>
        <p:txBody>
          <a:bodyPr/>
          <a:lstStyle/>
          <a:p>
            <a:pPr algn="just"/>
            <a:r>
              <a:rPr lang="en-US" sz="1200" dirty="0">
                <a:latin typeface="Arial"/>
              </a:rPr>
              <a:t>The structural padding is an in-built process that is automatically done by the compiler.</a:t>
            </a:r>
            <a:endParaRPr lang="en-US"/>
          </a:p>
          <a:p>
            <a:pPr algn="just"/>
            <a:r>
              <a:rPr lang="en-US" sz="1200" dirty="0">
                <a:latin typeface="Arial"/>
              </a:rPr>
              <a:t>Sometimes it required to avoid the structure padding in C as it makes the size of the structure greater than the size of the structure members.</a:t>
            </a:r>
            <a:endParaRPr lang="en-US" dirty="0"/>
          </a:p>
          <a:p>
            <a:pPr algn="just"/>
            <a:endParaRPr lang="en-US" sz="1200" dirty="0">
              <a:latin typeface="Arial"/>
            </a:endParaRPr>
          </a:p>
          <a:p>
            <a:pPr marL="139700" indent="0" algn="just">
              <a:buNone/>
            </a:pPr>
            <a:r>
              <a:rPr lang="en-US" sz="1200" b="1" dirty="0">
                <a:latin typeface="Arial"/>
              </a:rPr>
              <a:t>Packing :</a:t>
            </a:r>
          </a:p>
          <a:p>
            <a:pPr algn="just"/>
            <a:r>
              <a:rPr lang="en-US" sz="1200" dirty="0"/>
              <a:t>Packing, prevents compiler from doing padding means </a:t>
            </a:r>
            <a:r>
              <a:rPr lang="en-US" sz="1200" b="1" dirty="0"/>
              <a:t>remove the unallocated space allocated by structure</a:t>
            </a:r>
            <a:r>
              <a:rPr lang="en-US" sz="1200" dirty="0"/>
              <a:t>.</a:t>
            </a:r>
            <a:endParaRPr lang="en-US" dirty="0"/>
          </a:p>
          <a:p>
            <a:pPr algn="just"/>
            <a:r>
              <a:rPr lang="en-US" sz="1200" dirty="0">
                <a:latin typeface="Arial"/>
              </a:rPr>
              <a:t>We can avoid the structure padding in C in two ways:</a:t>
            </a:r>
          </a:p>
          <a:p>
            <a:pPr lvl="1" indent="-171450" algn="just"/>
            <a:r>
              <a:rPr lang="en-US" sz="1200" dirty="0">
                <a:latin typeface="Arial"/>
              </a:rPr>
              <a:t>Using</a:t>
            </a:r>
            <a:r>
              <a:rPr lang="en-US" sz="1200" b="1" dirty="0">
                <a:latin typeface="Arial"/>
              </a:rPr>
              <a:t> #pragma pack(1) </a:t>
            </a:r>
            <a:r>
              <a:rPr lang="en-US" sz="1200" dirty="0">
                <a:latin typeface="Arial"/>
              </a:rPr>
              <a:t>directive</a:t>
            </a:r>
          </a:p>
          <a:p>
            <a:pPr lvl="1" indent="-171450" algn="just"/>
            <a:r>
              <a:rPr lang="en-US" sz="1200" dirty="0">
                <a:latin typeface="Arial"/>
              </a:rPr>
              <a:t>Using</a:t>
            </a:r>
            <a:r>
              <a:rPr lang="en-US" sz="1200" b="1" dirty="0">
                <a:latin typeface="Arial"/>
              </a:rPr>
              <a:t> </a:t>
            </a:r>
            <a:r>
              <a:rPr lang="en-US" sz="1200" b="1" dirty="0"/>
              <a:t>__attribute__((__packed__))</a:t>
            </a:r>
            <a:endParaRPr lang="en-US" sz="1200" b="1" dirty="0">
              <a:latin typeface="Arial"/>
            </a:endParaRPr>
          </a:p>
          <a:p>
            <a:endParaRPr lang="en-US" sz="1200">
              <a:latin typeface="Arial"/>
            </a:endParaRPr>
          </a:p>
        </p:txBody>
      </p:sp>
      <p:sp>
        <p:nvSpPr>
          <p:cNvPr id="9" name="TextBox 5">
            <a:extLst>
              <a:ext uri="{FF2B5EF4-FFF2-40B4-BE49-F238E27FC236}">
                <a16:creationId xmlns:a16="http://schemas.microsoft.com/office/drawing/2014/main" id="{99C548F0-348D-8725-B352-AFB6948B7A3C}"/>
              </a:ext>
            </a:extLst>
          </p:cNvPr>
          <p:cNvSpPr txBox="1"/>
          <p:nvPr/>
        </p:nvSpPr>
        <p:spPr>
          <a:xfrm>
            <a:off x="5161642" y="3392714"/>
            <a:ext cx="37464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a:t>Example Program: Demo for </a:t>
            </a:r>
            <a:r>
              <a:rPr lang="en-US" sz="1200" err="1"/>
              <a:t>strcut</a:t>
            </a:r>
            <a:r>
              <a:rPr lang="en-US" sz="1200"/>
              <a:t> padding:</a:t>
            </a:r>
            <a:endParaRPr lang="en-US"/>
          </a:p>
          <a:p>
            <a:r>
              <a:rPr lang="en-US" sz="1200" b="1" err="1"/>
              <a:t>test_structure_padding.c</a:t>
            </a:r>
            <a:endParaRPr lang="en-US" b="1" err="1"/>
          </a:p>
          <a:p>
            <a:endParaRPr lang="en-US" sz="1200"/>
          </a:p>
        </p:txBody>
      </p:sp>
      <p:sp>
        <p:nvSpPr>
          <p:cNvPr id="14" name="Title 1">
            <a:extLst>
              <a:ext uri="{FF2B5EF4-FFF2-40B4-BE49-F238E27FC236}">
                <a16:creationId xmlns:a16="http://schemas.microsoft.com/office/drawing/2014/main" id="{482A18C9-CBCC-67C1-5CAE-5F76D3C5E73C}"/>
              </a:ext>
            </a:extLst>
          </p:cNvPr>
          <p:cNvSpPr txBox="1">
            <a:spLocks/>
          </p:cNvSpPr>
          <p:nvPr/>
        </p:nvSpPr>
        <p:spPr>
          <a:xfrm>
            <a:off x="211364" y="92416"/>
            <a:ext cx="7886700" cy="576915"/>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b="1" u="none">
                <a:latin typeface="Arial"/>
                <a:cs typeface="Arial"/>
              </a:rPr>
              <a:t>Structure Padding </a:t>
            </a:r>
            <a:r>
              <a:rPr lang="en-US" sz="2400" b="1" u="none">
                <a:latin typeface="Arial"/>
                <a:cs typeface="Arial"/>
              </a:rPr>
              <a:t>contd..</a:t>
            </a:r>
            <a:r>
              <a:rPr lang="en-US" b="1" u="none">
                <a:latin typeface="Arial"/>
                <a:cs typeface="Arial"/>
              </a:rPr>
              <a:t> </a:t>
            </a:r>
            <a:endParaRPr lang="en-US" b="1" u="none">
              <a:latin typeface="Arial"/>
            </a:endParaRPr>
          </a:p>
        </p:txBody>
      </p:sp>
      <p:pic>
        <p:nvPicPr>
          <p:cNvPr id="17" name="Picture 17">
            <a:extLst>
              <a:ext uri="{FF2B5EF4-FFF2-40B4-BE49-F238E27FC236}">
                <a16:creationId xmlns:a16="http://schemas.microsoft.com/office/drawing/2014/main" id="{546F32A4-1C6A-D8A4-60C9-19412A4903F5}"/>
              </a:ext>
            </a:extLst>
          </p:cNvPr>
          <p:cNvPicPr>
            <a:picLocks noChangeAspect="1"/>
          </p:cNvPicPr>
          <p:nvPr/>
        </p:nvPicPr>
        <p:blipFill>
          <a:blip r:embed="rId2"/>
          <a:stretch>
            <a:fillRect/>
          </a:stretch>
        </p:blipFill>
        <p:spPr>
          <a:xfrm>
            <a:off x="6400346" y="801687"/>
            <a:ext cx="2430236" cy="2524125"/>
          </a:xfrm>
          <a:prstGeom prst="rect">
            <a:avLst/>
          </a:prstGeom>
        </p:spPr>
      </p:pic>
      <p:pic>
        <p:nvPicPr>
          <p:cNvPr id="18" name="Picture 18">
            <a:extLst>
              <a:ext uri="{FF2B5EF4-FFF2-40B4-BE49-F238E27FC236}">
                <a16:creationId xmlns:a16="http://schemas.microsoft.com/office/drawing/2014/main" id="{E0C2F6AA-F3A1-83DD-845C-304F598FC99F}"/>
              </a:ext>
            </a:extLst>
          </p:cNvPr>
          <p:cNvPicPr>
            <a:picLocks noChangeAspect="1"/>
          </p:cNvPicPr>
          <p:nvPr/>
        </p:nvPicPr>
        <p:blipFill>
          <a:blip r:embed="rId3"/>
          <a:stretch>
            <a:fillRect/>
          </a:stretch>
        </p:blipFill>
        <p:spPr>
          <a:xfrm>
            <a:off x="4524828" y="4037038"/>
            <a:ext cx="4539342" cy="915709"/>
          </a:xfrm>
          <a:prstGeom prst="rect">
            <a:avLst/>
          </a:prstGeom>
        </p:spPr>
      </p:pic>
    </p:spTree>
    <p:extLst>
      <p:ext uri="{BB962C8B-B14F-4D97-AF65-F5344CB8AC3E}">
        <p14:creationId xmlns:p14="http://schemas.microsoft.com/office/powerpoint/2010/main" val="234833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C781-BAF7-E7A7-9EDA-E887BD86688C}"/>
              </a:ext>
            </a:extLst>
          </p:cNvPr>
          <p:cNvSpPr>
            <a:spLocks noGrp="1"/>
          </p:cNvSpPr>
          <p:nvPr>
            <p:ph type="title"/>
          </p:nvPr>
        </p:nvSpPr>
        <p:spPr>
          <a:xfrm>
            <a:off x="57150" y="107925"/>
            <a:ext cx="7886700" cy="551749"/>
          </a:xfrm>
        </p:spPr>
        <p:txBody>
          <a:bodyPr/>
          <a:lstStyle/>
          <a:p>
            <a:r>
              <a:rPr lang="en-US" b="1" u="none" dirty="0"/>
              <a:t>Bit Fields, Structures &amp; Union</a:t>
            </a:r>
          </a:p>
        </p:txBody>
      </p:sp>
      <p:sp>
        <p:nvSpPr>
          <p:cNvPr id="3" name="Text Placeholder 2">
            <a:extLst>
              <a:ext uri="{FF2B5EF4-FFF2-40B4-BE49-F238E27FC236}">
                <a16:creationId xmlns:a16="http://schemas.microsoft.com/office/drawing/2014/main" id="{3BC266B9-EACC-673A-6DBF-8BE04401E86C}"/>
              </a:ext>
            </a:extLst>
          </p:cNvPr>
          <p:cNvSpPr>
            <a:spLocks noGrp="1"/>
          </p:cNvSpPr>
          <p:nvPr>
            <p:ph type="body" idx="1"/>
          </p:nvPr>
        </p:nvSpPr>
        <p:spPr>
          <a:xfrm>
            <a:off x="204634" y="742413"/>
            <a:ext cx="8697861" cy="4166738"/>
          </a:xfrm>
        </p:spPr>
        <p:txBody>
          <a:bodyPr/>
          <a:lstStyle/>
          <a:p>
            <a:pPr marL="139700" indent="0">
              <a:buNone/>
            </a:pPr>
            <a:r>
              <a:rPr lang="en-US" sz="1200" b="1" dirty="0"/>
              <a:t>Bit Fields :</a:t>
            </a:r>
          </a:p>
          <a:p>
            <a:r>
              <a:rPr lang="en-US" sz="1200" dirty="0"/>
              <a:t>A bit field is a data structure that consists of one or more adjacent bits which have been allocated for specific purposes, so that any single bit or group of bits within the structure can be set or inspected.</a:t>
            </a:r>
            <a:endParaRPr lang="en-US" sz="1200" b="1" dirty="0"/>
          </a:p>
          <a:p>
            <a:r>
              <a:rPr lang="en-US" sz="1200" dirty="0"/>
              <a:t>A bit field is most commonly used to represent integral types of known, fixed bit-width, such as single-bit Booleans.</a:t>
            </a:r>
          </a:p>
          <a:p>
            <a:r>
              <a:rPr lang="en-US" sz="1200" dirty="0"/>
              <a:t>Bit fields can be used to reduce memory consumption when a program requires a number of integer variables which always will have low values.</a:t>
            </a:r>
          </a:p>
          <a:p>
            <a:r>
              <a:rPr lang="en-US" sz="1200" dirty="0"/>
              <a:t>For example, in many systems storing an integer value requires two bytes (16-bits) of memory; sometimes the values to be stored actually need only one or two bits. </a:t>
            </a:r>
          </a:p>
          <a:p>
            <a:r>
              <a:rPr lang="en-US" sz="1200" dirty="0"/>
              <a:t>Having a number of these tiny variables share a bit field allows efficient packaging of data in the memory.</a:t>
            </a:r>
          </a:p>
          <a:p>
            <a:r>
              <a:rPr lang="en-US" sz="1200" dirty="0"/>
              <a:t>In C, we can specify the size (in bits) of the structure and union members.</a:t>
            </a:r>
          </a:p>
          <a:p>
            <a:r>
              <a:rPr lang="en-US" sz="1200" b="1" dirty="0"/>
              <a:t>Declaration of bit-fields in C </a:t>
            </a:r>
          </a:p>
          <a:p>
            <a:endParaRPr lang="en-US" sz="1200" dirty="0"/>
          </a:p>
        </p:txBody>
      </p:sp>
      <p:sp>
        <p:nvSpPr>
          <p:cNvPr id="4" name="TextBox 3">
            <a:extLst>
              <a:ext uri="{FF2B5EF4-FFF2-40B4-BE49-F238E27FC236}">
                <a16:creationId xmlns:a16="http://schemas.microsoft.com/office/drawing/2014/main" id="{C8A7A4E9-8C1F-8350-DB79-42B3ECF63CCE}"/>
              </a:ext>
            </a:extLst>
          </p:cNvPr>
          <p:cNvSpPr txBox="1"/>
          <p:nvPr/>
        </p:nvSpPr>
        <p:spPr>
          <a:xfrm>
            <a:off x="2470355" y="3465871"/>
            <a:ext cx="4212507" cy="126188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Syntax: </a:t>
            </a:r>
            <a:endParaRPr lang="en-US" b="1" dirty="0"/>
          </a:p>
          <a:p>
            <a:endParaRPr lang="en-US" b="1" dirty="0"/>
          </a:p>
          <a:p>
            <a:r>
              <a:rPr lang="en-US" sz="1200" b="1" dirty="0">
                <a:solidFill>
                  <a:schemeClr val="accent2">
                    <a:lumMod val="75000"/>
                  </a:schemeClr>
                </a:solidFill>
              </a:rPr>
              <a:t>struct</a:t>
            </a:r>
            <a:r>
              <a:rPr lang="en-US" sz="1200" b="1" dirty="0"/>
              <a:t>
</a:t>
            </a:r>
            <a:r>
              <a:rPr lang="en-US" sz="1200" b="1" dirty="0">
                <a:solidFill>
                  <a:srgbClr val="7030A0"/>
                </a:solidFill>
              </a:rPr>
              <a:t>{</a:t>
            </a:r>
            <a:r>
              <a:rPr lang="en-US" sz="1200" b="1" dirty="0"/>
              <a:t>
</a:t>
            </a:r>
            <a:r>
              <a:rPr lang="en-US" sz="1200" b="1" dirty="0">
                <a:solidFill>
                  <a:schemeClr val="accent2">
                    <a:lumMod val="75000"/>
                  </a:schemeClr>
                </a:solidFill>
              </a:rPr>
              <a:t>    </a:t>
            </a:r>
            <a:r>
              <a:rPr lang="en-US" sz="1200" b="1" dirty="0" err="1">
                <a:solidFill>
                  <a:schemeClr val="accent2">
                    <a:lumMod val="75000"/>
                  </a:schemeClr>
                </a:solidFill>
              </a:rPr>
              <a:t>data_type</a:t>
            </a:r>
            <a:r>
              <a:rPr lang="en-US" sz="1200" b="1" dirty="0"/>
              <a:t> </a:t>
            </a:r>
            <a:r>
              <a:rPr lang="en-US" sz="1200" b="1" dirty="0" err="1">
                <a:solidFill>
                  <a:schemeClr val="accent4">
                    <a:lumMod val="75000"/>
                  </a:schemeClr>
                </a:solidFill>
              </a:rPr>
              <a:t>member_name</a:t>
            </a:r>
            <a:r>
              <a:rPr lang="en-US" sz="1200" b="1" dirty="0"/>
              <a:t> </a:t>
            </a:r>
            <a:r>
              <a:rPr lang="en-US" sz="1200" b="1" dirty="0">
                <a:solidFill>
                  <a:srgbClr val="FF0000"/>
                </a:solidFill>
              </a:rPr>
              <a:t>:</a:t>
            </a:r>
            <a:r>
              <a:rPr lang="en-US" sz="1200" b="1" dirty="0"/>
              <a:t> </a:t>
            </a:r>
            <a:r>
              <a:rPr lang="en-US" sz="1200" b="1" dirty="0" err="1">
                <a:solidFill>
                  <a:schemeClr val="accent4">
                    <a:lumMod val="75000"/>
                  </a:schemeClr>
                </a:solidFill>
              </a:rPr>
              <a:t>width_of_bit</a:t>
            </a:r>
            <a:r>
              <a:rPr lang="en-US" sz="1200" b="1" dirty="0">
                <a:solidFill>
                  <a:schemeClr val="accent4">
                    <a:lumMod val="75000"/>
                  </a:schemeClr>
                </a:solidFill>
              </a:rPr>
              <a:t>-field</a:t>
            </a:r>
            <a:r>
              <a:rPr lang="en-US" sz="1200" b="1" dirty="0"/>
              <a:t>;
</a:t>
            </a:r>
            <a:r>
              <a:rPr lang="en-US" sz="1200" b="1" dirty="0">
                <a:solidFill>
                  <a:srgbClr val="7030A0"/>
                </a:solidFill>
              </a:rPr>
              <a:t>};</a:t>
            </a:r>
            <a:endParaRPr lang="en-US" sz="1200" b="1">
              <a:solidFill>
                <a:srgbClr val="7030A0"/>
              </a:solidFill>
              <a:cs typeface="Arial"/>
            </a:endParaRPr>
          </a:p>
        </p:txBody>
      </p:sp>
    </p:spTree>
    <p:extLst>
      <p:ext uri="{BB962C8B-B14F-4D97-AF65-F5344CB8AC3E}">
        <p14:creationId xmlns:p14="http://schemas.microsoft.com/office/powerpoint/2010/main" val="387116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C781-BAF7-E7A7-9EDA-E887BD86688C}"/>
              </a:ext>
            </a:extLst>
          </p:cNvPr>
          <p:cNvSpPr>
            <a:spLocks noGrp="1"/>
          </p:cNvSpPr>
          <p:nvPr>
            <p:ph type="title"/>
          </p:nvPr>
        </p:nvSpPr>
        <p:spPr>
          <a:xfrm>
            <a:off x="57150" y="107925"/>
            <a:ext cx="7886700" cy="551749"/>
          </a:xfrm>
        </p:spPr>
        <p:txBody>
          <a:bodyPr/>
          <a:lstStyle/>
          <a:p>
            <a:r>
              <a:rPr lang="en-US" b="1" u="none" dirty="0"/>
              <a:t>Bit Fields, Structures &amp; Union</a:t>
            </a:r>
          </a:p>
        </p:txBody>
      </p:sp>
      <p:sp>
        <p:nvSpPr>
          <p:cNvPr id="3" name="Text Placeholder 2">
            <a:extLst>
              <a:ext uri="{FF2B5EF4-FFF2-40B4-BE49-F238E27FC236}">
                <a16:creationId xmlns:a16="http://schemas.microsoft.com/office/drawing/2014/main" id="{3BC266B9-EACC-673A-6DBF-8BE04401E86C}"/>
              </a:ext>
            </a:extLst>
          </p:cNvPr>
          <p:cNvSpPr>
            <a:spLocks noGrp="1"/>
          </p:cNvSpPr>
          <p:nvPr>
            <p:ph type="body" idx="1"/>
          </p:nvPr>
        </p:nvSpPr>
        <p:spPr>
          <a:xfrm>
            <a:off x="204634" y="742413"/>
            <a:ext cx="8697861" cy="4166738"/>
          </a:xfrm>
        </p:spPr>
        <p:txBody>
          <a:bodyPr/>
          <a:lstStyle/>
          <a:p>
            <a:pPr marL="139700" indent="0">
              <a:buNone/>
            </a:pPr>
            <a:r>
              <a:rPr lang="en-US" sz="1200" dirty="0"/>
              <a:t>Consider the sample program : </a:t>
            </a:r>
            <a:r>
              <a:rPr lang="en-US" sz="1200" b="1" dirty="0" err="1"/>
              <a:t>test_bitfeilds.c</a:t>
            </a:r>
            <a:endParaRPr lang="en-US" b="1" dirty="0" err="1"/>
          </a:p>
          <a:p>
            <a:pPr marL="139700" indent="0">
              <a:buNone/>
            </a:pPr>
            <a:r>
              <a:rPr lang="en-US" sz="1200" dirty="0"/>
              <a:t>It shows use of bit fields for efficient packaging of data in the memory.</a:t>
            </a:r>
            <a:endParaRPr lang="en-US" sz="1200" b="1" dirty="0"/>
          </a:p>
          <a:p>
            <a:pPr marL="139700" indent="0">
              <a:buNone/>
            </a:pPr>
            <a:endParaRPr lang="en-US"/>
          </a:p>
          <a:p>
            <a:endParaRPr lang="en-US" sz="1200" dirty="0"/>
          </a:p>
        </p:txBody>
      </p:sp>
      <p:pic>
        <p:nvPicPr>
          <p:cNvPr id="8" name="Picture 8">
            <a:extLst>
              <a:ext uri="{FF2B5EF4-FFF2-40B4-BE49-F238E27FC236}">
                <a16:creationId xmlns:a16="http://schemas.microsoft.com/office/drawing/2014/main" id="{D3021E8D-F17A-0392-124D-502155780B3B}"/>
              </a:ext>
            </a:extLst>
          </p:cNvPr>
          <p:cNvPicPr>
            <a:picLocks noChangeAspect="1"/>
          </p:cNvPicPr>
          <p:nvPr/>
        </p:nvPicPr>
        <p:blipFill>
          <a:blip r:embed="rId2"/>
          <a:stretch>
            <a:fillRect/>
          </a:stretch>
        </p:blipFill>
        <p:spPr>
          <a:xfrm>
            <a:off x="140109" y="1989714"/>
            <a:ext cx="5517739" cy="1376079"/>
          </a:xfrm>
          <a:prstGeom prst="rect">
            <a:avLst/>
          </a:prstGeom>
        </p:spPr>
      </p:pic>
      <p:pic>
        <p:nvPicPr>
          <p:cNvPr id="9" name="Picture 9">
            <a:extLst>
              <a:ext uri="{FF2B5EF4-FFF2-40B4-BE49-F238E27FC236}">
                <a16:creationId xmlns:a16="http://schemas.microsoft.com/office/drawing/2014/main" id="{C53825BF-2DA7-0484-AE45-53355A0DC2E5}"/>
              </a:ext>
            </a:extLst>
          </p:cNvPr>
          <p:cNvPicPr>
            <a:picLocks noChangeAspect="1"/>
          </p:cNvPicPr>
          <p:nvPr/>
        </p:nvPicPr>
        <p:blipFill>
          <a:blip r:embed="rId3"/>
          <a:stretch>
            <a:fillRect/>
          </a:stretch>
        </p:blipFill>
        <p:spPr>
          <a:xfrm>
            <a:off x="5689190" y="940786"/>
            <a:ext cx="3342353" cy="3529243"/>
          </a:xfrm>
          <a:prstGeom prst="rect">
            <a:avLst/>
          </a:prstGeom>
        </p:spPr>
      </p:pic>
    </p:spTree>
    <p:extLst>
      <p:ext uri="{BB962C8B-B14F-4D97-AF65-F5344CB8AC3E}">
        <p14:creationId xmlns:p14="http://schemas.microsoft.com/office/powerpoint/2010/main" val="423506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962E9C-189F-57E6-44D0-3CABECD375DE}"/>
              </a:ext>
            </a:extLst>
          </p:cNvPr>
          <p:cNvSpPr>
            <a:spLocks noGrp="1"/>
          </p:cNvSpPr>
          <p:nvPr>
            <p:ph type="body" idx="1"/>
          </p:nvPr>
        </p:nvSpPr>
        <p:spPr>
          <a:xfrm>
            <a:off x="57150" y="594929"/>
            <a:ext cx="8872998" cy="4166738"/>
          </a:xfrm>
        </p:spPr>
        <p:txBody>
          <a:bodyPr/>
          <a:lstStyle/>
          <a:p>
            <a:r>
              <a:rPr lang="en-US" sz="1200" dirty="0" err="1"/>
              <a:t>Bitfeilds</a:t>
            </a:r>
            <a:r>
              <a:rPr lang="en-US" sz="1200" dirty="0"/>
              <a:t> can be used for accessing the device registers in C.</a:t>
            </a:r>
          </a:p>
          <a:p>
            <a:r>
              <a:rPr lang="en-US" sz="1200" dirty="0"/>
              <a:t>For Example : </a:t>
            </a:r>
            <a:r>
              <a:rPr lang="en-US" sz="1200" b="1" dirty="0" err="1"/>
              <a:t>Bitfeild_UARTCTL_REG.c</a:t>
            </a:r>
          </a:p>
          <a:p>
            <a:r>
              <a:rPr lang="en-US" sz="1200" dirty="0"/>
              <a:t>The code shows the representation of UARTCTL 32bit register(4 bytes).</a:t>
            </a:r>
            <a:endParaRPr lang="en-US" sz="1200" b="1" dirty="0"/>
          </a:p>
          <a:p>
            <a:endParaRPr lang="en-US" sz="1200" dirty="0"/>
          </a:p>
          <a:p>
            <a:endParaRPr lang="en-US" sz="1200" dirty="0"/>
          </a:p>
        </p:txBody>
      </p:sp>
      <p:sp>
        <p:nvSpPr>
          <p:cNvPr id="5" name="Title 1">
            <a:extLst>
              <a:ext uri="{FF2B5EF4-FFF2-40B4-BE49-F238E27FC236}">
                <a16:creationId xmlns:a16="http://schemas.microsoft.com/office/drawing/2014/main" id="{DD6AE121-FB08-AE3B-7612-6541BA5934A1}"/>
              </a:ext>
            </a:extLst>
          </p:cNvPr>
          <p:cNvSpPr>
            <a:spLocks noGrp="1"/>
          </p:cNvSpPr>
          <p:nvPr>
            <p:ph type="title"/>
          </p:nvPr>
        </p:nvSpPr>
        <p:spPr>
          <a:xfrm>
            <a:off x="57150" y="107925"/>
            <a:ext cx="7886700" cy="551749"/>
          </a:xfrm>
        </p:spPr>
        <p:txBody>
          <a:bodyPr/>
          <a:lstStyle/>
          <a:p>
            <a:r>
              <a:rPr lang="en-US" b="1" u="none" dirty="0"/>
              <a:t>Bit Fields, Structures &amp; Union</a:t>
            </a:r>
          </a:p>
        </p:txBody>
      </p:sp>
      <p:grpSp>
        <p:nvGrpSpPr>
          <p:cNvPr id="17" name="Group 16">
            <a:extLst>
              <a:ext uri="{FF2B5EF4-FFF2-40B4-BE49-F238E27FC236}">
                <a16:creationId xmlns:a16="http://schemas.microsoft.com/office/drawing/2014/main" id="{452CFAF3-F4B9-8F78-3EFF-3E2130882188}"/>
              </a:ext>
            </a:extLst>
          </p:cNvPr>
          <p:cNvGrpSpPr/>
          <p:nvPr/>
        </p:nvGrpSpPr>
        <p:grpSpPr>
          <a:xfrm>
            <a:off x="156701" y="717509"/>
            <a:ext cx="8893278" cy="4311271"/>
            <a:chOff x="156701" y="717509"/>
            <a:chExt cx="8893278" cy="4311271"/>
          </a:xfrm>
        </p:grpSpPr>
        <p:pic>
          <p:nvPicPr>
            <p:cNvPr id="6" name="Picture 6">
              <a:extLst>
                <a:ext uri="{FF2B5EF4-FFF2-40B4-BE49-F238E27FC236}">
                  <a16:creationId xmlns:a16="http://schemas.microsoft.com/office/drawing/2014/main" id="{19A096B7-8268-56D1-6B62-AD4239C55C93}"/>
                </a:ext>
              </a:extLst>
            </p:cNvPr>
            <p:cNvPicPr>
              <a:picLocks noChangeAspect="1"/>
            </p:cNvPicPr>
            <p:nvPr/>
          </p:nvPicPr>
          <p:blipFill>
            <a:blip r:embed="rId2"/>
            <a:stretch>
              <a:fillRect/>
            </a:stretch>
          </p:blipFill>
          <p:spPr>
            <a:xfrm>
              <a:off x="158546" y="3552935"/>
              <a:ext cx="5665224" cy="1475845"/>
            </a:xfrm>
            <a:prstGeom prst="rect">
              <a:avLst/>
            </a:prstGeom>
          </p:spPr>
        </p:pic>
        <p:pic>
          <p:nvPicPr>
            <p:cNvPr id="7" name="Picture 7">
              <a:extLst>
                <a:ext uri="{FF2B5EF4-FFF2-40B4-BE49-F238E27FC236}">
                  <a16:creationId xmlns:a16="http://schemas.microsoft.com/office/drawing/2014/main" id="{D32AA18C-047E-B87A-2A92-56D745A76AFE}"/>
                </a:ext>
              </a:extLst>
            </p:cNvPr>
            <p:cNvPicPr>
              <a:picLocks noChangeAspect="1"/>
            </p:cNvPicPr>
            <p:nvPr/>
          </p:nvPicPr>
          <p:blipFill>
            <a:blip r:embed="rId3"/>
            <a:stretch>
              <a:fillRect/>
            </a:stretch>
          </p:blipFill>
          <p:spPr>
            <a:xfrm>
              <a:off x="5320480" y="717509"/>
              <a:ext cx="3729499" cy="2620789"/>
            </a:xfrm>
            <a:prstGeom prst="rect">
              <a:avLst/>
            </a:prstGeom>
          </p:spPr>
        </p:pic>
        <p:grpSp>
          <p:nvGrpSpPr>
            <p:cNvPr id="13" name="Group 12">
              <a:extLst>
                <a:ext uri="{FF2B5EF4-FFF2-40B4-BE49-F238E27FC236}">
                  <a16:creationId xmlns:a16="http://schemas.microsoft.com/office/drawing/2014/main" id="{8ECDA7E2-CEBD-8D8E-AEB6-5AAB0AC47573}"/>
                </a:ext>
              </a:extLst>
            </p:cNvPr>
            <p:cNvGrpSpPr/>
            <p:nvPr/>
          </p:nvGrpSpPr>
          <p:grpSpPr>
            <a:xfrm>
              <a:off x="156701" y="1543357"/>
              <a:ext cx="4997553" cy="895350"/>
              <a:chOff x="156701" y="1543357"/>
              <a:chExt cx="4997553" cy="895350"/>
            </a:xfrm>
          </p:grpSpPr>
          <p:pic>
            <p:nvPicPr>
              <p:cNvPr id="8" name="Picture 8">
                <a:extLst>
                  <a:ext uri="{FF2B5EF4-FFF2-40B4-BE49-F238E27FC236}">
                    <a16:creationId xmlns:a16="http://schemas.microsoft.com/office/drawing/2014/main" id="{4622A5DE-FC19-623A-EE54-54131A7158B0}"/>
                  </a:ext>
                </a:extLst>
              </p:cNvPr>
              <p:cNvPicPr>
                <a:picLocks noChangeAspect="1"/>
              </p:cNvPicPr>
              <p:nvPr/>
            </p:nvPicPr>
            <p:blipFill>
              <a:blip r:embed="rId4"/>
              <a:stretch>
                <a:fillRect/>
              </a:stretch>
            </p:blipFill>
            <p:spPr>
              <a:xfrm>
                <a:off x="2773004" y="1543357"/>
                <a:ext cx="2381250" cy="895350"/>
              </a:xfrm>
              <a:prstGeom prst="rect">
                <a:avLst/>
              </a:prstGeom>
            </p:spPr>
          </p:pic>
          <p:sp>
            <p:nvSpPr>
              <p:cNvPr id="12" name="TextBox 11">
                <a:extLst>
                  <a:ext uri="{FF2B5EF4-FFF2-40B4-BE49-F238E27FC236}">
                    <a16:creationId xmlns:a16="http://schemas.microsoft.com/office/drawing/2014/main" id="{DE8320CF-9906-D94D-2393-436422EECE80}"/>
                  </a:ext>
                </a:extLst>
              </p:cNvPr>
              <p:cNvSpPr txBox="1"/>
              <p:nvPr/>
            </p:nvSpPr>
            <p:spPr>
              <a:xfrm>
                <a:off x="156701" y="1603887"/>
                <a:ext cx="2580966"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800"/>
                  </a:spcBef>
                </a:pPr>
                <a:r>
                  <a:rPr lang="en-US" sz="1200" dirty="0"/>
                  <a:t>We can manipulate bits by accessing the structure fields---&gt;&gt;&gt;</a:t>
                </a:r>
              </a:p>
            </p:txBody>
          </p:sp>
        </p:grpSp>
        <p:grpSp>
          <p:nvGrpSpPr>
            <p:cNvPr id="16" name="Group 15">
              <a:extLst>
                <a:ext uri="{FF2B5EF4-FFF2-40B4-BE49-F238E27FC236}">
                  <a16:creationId xmlns:a16="http://schemas.microsoft.com/office/drawing/2014/main" id="{44ED5BD1-130F-88D4-C8E2-80873765F04A}"/>
                </a:ext>
              </a:extLst>
            </p:cNvPr>
            <p:cNvGrpSpPr/>
            <p:nvPr/>
          </p:nvGrpSpPr>
          <p:grpSpPr>
            <a:xfrm>
              <a:off x="158545" y="2106561"/>
              <a:ext cx="4264127" cy="1394434"/>
              <a:chOff x="158545" y="2106561"/>
              <a:chExt cx="4264127" cy="1394434"/>
            </a:xfrm>
          </p:grpSpPr>
          <p:grpSp>
            <p:nvGrpSpPr>
              <p:cNvPr id="11" name="Group 10">
                <a:extLst>
                  <a:ext uri="{FF2B5EF4-FFF2-40B4-BE49-F238E27FC236}">
                    <a16:creationId xmlns:a16="http://schemas.microsoft.com/office/drawing/2014/main" id="{906B0F39-E0CF-23BF-0955-A418E675101E}"/>
                  </a:ext>
                </a:extLst>
              </p:cNvPr>
              <p:cNvGrpSpPr/>
              <p:nvPr/>
            </p:nvGrpSpPr>
            <p:grpSpPr>
              <a:xfrm>
                <a:off x="158545" y="2604499"/>
                <a:ext cx="4264127" cy="896496"/>
                <a:chOff x="730045" y="2539975"/>
                <a:chExt cx="4264127" cy="896496"/>
              </a:xfrm>
            </p:grpSpPr>
            <p:pic>
              <p:nvPicPr>
                <p:cNvPr id="9" name="Picture 9">
                  <a:extLst>
                    <a:ext uri="{FF2B5EF4-FFF2-40B4-BE49-F238E27FC236}">
                      <a16:creationId xmlns:a16="http://schemas.microsoft.com/office/drawing/2014/main" id="{8050FD8F-24CB-AC0F-2E30-1304C0748384}"/>
                    </a:ext>
                  </a:extLst>
                </p:cNvPr>
                <p:cNvPicPr>
                  <a:picLocks noChangeAspect="1"/>
                </p:cNvPicPr>
                <p:nvPr/>
              </p:nvPicPr>
              <p:blipFill>
                <a:blip r:embed="rId5"/>
                <a:stretch>
                  <a:fillRect/>
                </a:stretch>
              </p:blipFill>
              <p:spPr>
                <a:xfrm>
                  <a:off x="730045" y="2896117"/>
                  <a:ext cx="4264127" cy="540354"/>
                </a:xfrm>
                <a:prstGeom prst="rect">
                  <a:avLst/>
                </a:prstGeom>
              </p:spPr>
            </p:pic>
            <p:pic>
              <p:nvPicPr>
                <p:cNvPr id="10" name="Picture 10">
                  <a:extLst>
                    <a:ext uri="{FF2B5EF4-FFF2-40B4-BE49-F238E27FC236}">
                      <a16:creationId xmlns:a16="http://schemas.microsoft.com/office/drawing/2014/main" id="{CDED3F06-9A83-89F1-1233-31704D6B6C07}"/>
                    </a:ext>
                  </a:extLst>
                </p:cNvPr>
                <p:cNvPicPr>
                  <a:picLocks noChangeAspect="1"/>
                </p:cNvPicPr>
                <p:nvPr/>
              </p:nvPicPr>
              <p:blipFill>
                <a:blip r:embed="rId6"/>
                <a:stretch>
                  <a:fillRect/>
                </a:stretch>
              </p:blipFill>
              <p:spPr>
                <a:xfrm>
                  <a:off x="766916" y="2539975"/>
                  <a:ext cx="4208820" cy="347504"/>
                </a:xfrm>
                <a:prstGeom prst="rect">
                  <a:avLst/>
                </a:prstGeom>
              </p:spPr>
            </p:pic>
          </p:grpSp>
          <p:sp>
            <p:nvSpPr>
              <p:cNvPr id="15" name="TextBox 14">
                <a:extLst>
                  <a:ext uri="{FF2B5EF4-FFF2-40B4-BE49-F238E27FC236}">
                    <a16:creationId xmlns:a16="http://schemas.microsoft.com/office/drawing/2014/main" id="{ED477BA4-AD66-8126-43B7-4FFC7DA4E876}"/>
                  </a:ext>
                </a:extLst>
              </p:cNvPr>
              <p:cNvSpPr txBox="1"/>
              <p:nvPr/>
            </p:nvSpPr>
            <p:spPr>
              <a:xfrm>
                <a:off x="161617" y="2106561"/>
                <a:ext cx="2719232" cy="4996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800"/>
                  </a:spcBef>
                </a:pPr>
                <a:r>
                  <a:rPr lang="en-US" sz="1100" dirty="0"/>
                  <a:t>Using the Device register pointer </a:t>
                </a:r>
              </a:p>
              <a:p>
                <a:pPr>
                  <a:lnSpc>
                    <a:spcPct val="90000"/>
                  </a:lnSpc>
                  <a:spcBef>
                    <a:spcPts val="800"/>
                  </a:spcBef>
                </a:pPr>
                <a:r>
                  <a:rPr lang="en-US" sz="1100" dirty="0"/>
                  <a:t>We can write data to register as below:</a:t>
                </a:r>
              </a:p>
            </p:txBody>
          </p:sp>
        </p:grpSp>
      </p:grpSp>
    </p:spTree>
    <p:extLst>
      <p:ext uri="{BB962C8B-B14F-4D97-AF65-F5344CB8AC3E}">
        <p14:creationId xmlns:p14="http://schemas.microsoft.com/office/powerpoint/2010/main" val="278149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0FD8-D414-C519-F2E8-E1727C39C7CB}"/>
              </a:ext>
            </a:extLst>
          </p:cNvPr>
          <p:cNvSpPr>
            <a:spLocks noGrp="1"/>
          </p:cNvSpPr>
          <p:nvPr>
            <p:ph type="title"/>
          </p:nvPr>
        </p:nvSpPr>
        <p:spPr>
          <a:xfrm>
            <a:off x="75585" y="117142"/>
            <a:ext cx="7886700" cy="302870"/>
          </a:xfrm>
        </p:spPr>
        <p:txBody>
          <a:bodyPr/>
          <a:lstStyle/>
          <a:p>
            <a:r>
              <a:rPr lang="en-US" b="1" u="none" dirty="0"/>
              <a:t>Contents</a:t>
            </a:r>
          </a:p>
        </p:txBody>
      </p:sp>
      <p:sp>
        <p:nvSpPr>
          <p:cNvPr id="3" name="Text Placeholder 2">
            <a:extLst>
              <a:ext uri="{FF2B5EF4-FFF2-40B4-BE49-F238E27FC236}">
                <a16:creationId xmlns:a16="http://schemas.microsoft.com/office/drawing/2014/main" id="{2917B6C0-C58B-0611-4830-0AA0AD2E1A2B}"/>
              </a:ext>
            </a:extLst>
          </p:cNvPr>
          <p:cNvSpPr>
            <a:spLocks noGrp="1"/>
          </p:cNvSpPr>
          <p:nvPr>
            <p:ph type="body" idx="1"/>
          </p:nvPr>
        </p:nvSpPr>
        <p:spPr>
          <a:xfrm>
            <a:off x="176981" y="733195"/>
            <a:ext cx="8817691" cy="4295787"/>
          </a:xfrm>
        </p:spPr>
        <p:txBody>
          <a:bodyPr/>
          <a:lstStyle/>
          <a:p>
            <a:r>
              <a:rPr lang="en-US" sz="1400" dirty="0"/>
              <a:t>Bit level operations</a:t>
            </a:r>
          </a:p>
          <a:p>
            <a:pPr lvl="1"/>
            <a:r>
              <a:rPr lang="en-US" sz="1400" dirty="0"/>
              <a:t>Bit level operators</a:t>
            </a:r>
          </a:p>
          <a:p>
            <a:pPr lvl="1"/>
            <a:r>
              <a:rPr lang="en-US" sz="1400" dirty="0"/>
              <a:t>Bitmasks</a:t>
            </a:r>
          </a:p>
          <a:p>
            <a:pPr lvl="1"/>
            <a:r>
              <a:rPr lang="en-US" sz="1400" dirty="0"/>
              <a:t>Accessing Registers</a:t>
            </a:r>
          </a:p>
          <a:p>
            <a:pPr lvl="1"/>
            <a:r>
              <a:rPr lang="en-US" sz="1400" dirty="0"/>
              <a:t>Padding &amp; Packing of data</a:t>
            </a:r>
          </a:p>
          <a:p>
            <a:pPr lvl="1"/>
            <a:r>
              <a:rPr lang="en-US" sz="1400" dirty="0"/>
              <a:t>Bit fields, Structures &amp; Union</a:t>
            </a:r>
          </a:p>
          <a:p>
            <a:pPr lvl="1"/>
            <a:r>
              <a:rPr lang="en-US" sz="1400" dirty="0"/>
              <a:t>Processor Endianness</a:t>
            </a:r>
          </a:p>
          <a:p>
            <a:pPr lvl="1"/>
            <a:r>
              <a:rPr lang="en-US" sz="1400" dirty="0"/>
              <a:t>Bit Endianness</a:t>
            </a:r>
          </a:p>
          <a:p>
            <a:r>
              <a:rPr lang="en-US" sz="1400" dirty="0"/>
              <a:t>Handling special registers</a:t>
            </a:r>
          </a:p>
          <a:p>
            <a:pPr lvl="1"/>
            <a:r>
              <a:rPr lang="en-US" sz="1400" dirty="0"/>
              <a:t>FIFO</a:t>
            </a:r>
          </a:p>
          <a:p>
            <a:pPr lvl="1"/>
            <a:r>
              <a:rPr lang="en-US" sz="1400" dirty="0"/>
              <a:t>Register Windows</a:t>
            </a:r>
          </a:p>
          <a:p>
            <a:pPr lvl="1"/>
            <a:r>
              <a:rPr lang="en-US" sz="1400" dirty="0"/>
              <a:t>Write only Registers</a:t>
            </a:r>
          </a:p>
          <a:p>
            <a:pPr lvl="1"/>
            <a:r>
              <a:rPr lang="en-US" sz="1400" dirty="0"/>
              <a:t>Data Alignment</a:t>
            </a:r>
          </a:p>
          <a:p>
            <a:pPr lvl="1"/>
            <a:r>
              <a:rPr lang="en-US" sz="1400" dirty="0"/>
              <a:t>Type Qualifiers</a:t>
            </a:r>
          </a:p>
          <a:p>
            <a:pPr marL="596900" lvl="1" indent="0">
              <a:buNone/>
            </a:pPr>
            <a:endParaRPr lang="en-US" sz="1400" dirty="0"/>
          </a:p>
        </p:txBody>
      </p:sp>
    </p:spTree>
    <p:extLst>
      <p:ext uri="{BB962C8B-B14F-4D97-AF65-F5344CB8AC3E}">
        <p14:creationId xmlns:p14="http://schemas.microsoft.com/office/powerpoint/2010/main" val="392228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CC06-F464-D297-F37F-D33875E90D11}"/>
              </a:ext>
            </a:extLst>
          </p:cNvPr>
          <p:cNvSpPr>
            <a:spLocks noGrp="1"/>
          </p:cNvSpPr>
          <p:nvPr>
            <p:ph type="title"/>
          </p:nvPr>
        </p:nvSpPr>
        <p:spPr>
          <a:xfrm>
            <a:off x="218895" y="90533"/>
            <a:ext cx="7886700" cy="606012"/>
          </a:xfrm>
        </p:spPr>
        <p:txBody>
          <a:bodyPr/>
          <a:lstStyle/>
          <a:p>
            <a:r>
              <a:rPr lang="en-US" b="1" u="none" dirty="0"/>
              <a:t>Processor Endianness</a:t>
            </a:r>
          </a:p>
        </p:txBody>
      </p:sp>
      <p:sp>
        <p:nvSpPr>
          <p:cNvPr id="3" name="Text Placeholder 2">
            <a:extLst>
              <a:ext uri="{FF2B5EF4-FFF2-40B4-BE49-F238E27FC236}">
                <a16:creationId xmlns:a16="http://schemas.microsoft.com/office/drawing/2014/main" id="{1DD6508A-C4AF-34F2-EF35-087DD2F9F965}"/>
              </a:ext>
            </a:extLst>
          </p:cNvPr>
          <p:cNvSpPr>
            <a:spLocks noGrp="1"/>
          </p:cNvSpPr>
          <p:nvPr>
            <p:ph type="body" idx="1"/>
          </p:nvPr>
        </p:nvSpPr>
        <p:spPr>
          <a:xfrm>
            <a:off x="218895" y="571276"/>
            <a:ext cx="8706209" cy="3834900"/>
          </a:xfrm>
        </p:spPr>
        <p:txBody>
          <a:bodyPr spcFirstLastPara="1" wrap="square" lIns="68575" tIns="34275" rIns="68575" bIns="34275" anchor="t" anchorCtr="0">
            <a:noAutofit/>
          </a:bodyPr>
          <a:lstStyle/>
          <a:p>
            <a:r>
              <a:rPr lang="en-US" sz="1200" b="1" dirty="0"/>
              <a:t>Endianness </a:t>
            </a:r>
            <a:r>
              <a:rPr lang="en-US" sz="1200" dirty="0"/>
              <a:t>is a term that describes the </a:t>
            </a:r>
            <a:r>
              <a:rPr lang="en-US" sz="1200" b="1" dirty="0"/>
              <a:t>order in which a sequence of bytes is stored</a:t>
            </a:r>
            <a:r>
              <a:rPr lang="en-US" sz="1200" dirty="0"/>
              <a:t> in computer memory.</a:t>
            </a:r>
          </a:p>
          <a:p>
            <a:r>
              <a:rPr lang="en-US" sz="1200" dirty="0"/>
              <a:t>Types of Endianness:</a:t>
            </a:r>
          </a:p>
          <a:p>
            <a:pPr lvl="1"/>
            <a:r>
              <a:rPr lang="en-US" sz="1400" b="1" dirty="0"/>
              <a:t>Little endian:</a:t>
            </a:r>
          </a:p>
          <a:p>
            <a:pPr marL="1054100" lvl="2" indent="0">
              <a:buNone/>
            </a:pPr>
            <a:r>
              <a:rPr lang="en-US" sz="1200" dirty="0"/>
              <a:t>Last byte of binary representation of the multibyte data-type is stored first.</a:t>
            </a:r>
          </a:p>
          <a:p>
            <a:pPr marL="1054100" lvl="2" indent="0">
              <a:buNone/>
            </a:pPr>
            <a:r>
              <a:rPr lang="en-US" sz="1200" b="1" dirty="0"/>
              <a:t>X86 </a:t>
            </a:r>
            <a:r>
              <a:rPr lang="en-US" sz="1200" dirty="0"/>
              <a:t>processor</a:t>
            </a:r>
            <a:r>
              <a:rPr lang="en-US" sz="1200" b="1" dirty="0"/>
              <a:t> </a:t>
            </a:r>
            <a:r>
              <a:rPr lang="en-US" sz="1200" dirty="0"/>
              <a:t>and most of the </a:t>
            </a:r>
            <a:r>
              <a:rPr lang="en-US" sz="1200" b="1" dirty="0"/>
              <a:t>ARM Cortex-M3 </a:t>
            </a:r>
            <a:r>
              <a:rPr lang="en-US" sz="1200" dirty="0"/>
              <a:t>based microcontrollers use the little-endian format.</a:t>
            </a:r>
          </a:p>
          <a:p>
            <a:pPr lvl="1"/>
            <a:r>
              <a:rPr lang="en-US" sz="1400" b="1" dirty="0"/>
              <a:t>Big endian:</a:t>
            </a:r>
          </a:p>
          <a:p>
            <a:pPr marL="1054100" lvl="2" indent="0">
              <a:buNone/>
            </a:pPr>
            <a:r>
              <a:rPr lang="en-US" sz="1200" dirty="0"/>
              <a:t>First byte of binary representation of the multibyte data-type is stored first. </a:t>
            </a:r>
          </a:p>
          <a:p>
            <a:pPr marL="1054100" lvl="2" indent="0">
              <a:buNone/>
            </a:pPr>
            <a:r>
              <a:rPr lang="en-US" sz="1200" dirty="0"/>
              <a:t> </a:t>
            </a:r>
            <a:r>
              <a:rPr lang="en-US" sz="1200" b="1" dirty="0"/>
              <a:t>Motorola 6800 / 6801 </a:t>
            </a:r>
            <a:r>
              <a:rPr lang="en-US" sz="1200" dirty="0"/>
              <a:t>processors use the big-endian format.</a:t>
            </a:r>
          </a:p>
          <a:p>
            <a:pPr marL="882650" lvl="1" indent="-285750"/>
            <a:r>
              <a:rPr lang="en-US" sz="1200" b="1" dirty="0"/>
              <a:t>Example</a:t>
            </a:r>
            <a:r>
              <a:rPr lang="en-US" sz="1400" b="1" dirty="0"/>
              <a:t>:</a:t>
            </a:r>
          </a:p>
          <a:p>
            <a:pPr marL="1054100" lvl="2" indent="0">
              <a:buNone/>
            </a:pPr>
            <a:r>
              <a:rPr lang="en-US" sz="1400" dirty="0"/>
              <a:t>I</a:t>
            </a:r>
            <a:r>
              <a:rPr lang="en-US" sz="1200" dirty="0"/>
              <a:t>nteger is stored as 4bytes. will be stored as following:</a:t>
            </a:r>
            <a:endParaRPr lang="en-US" dirty="0"/>
          </a:p>
          <a:p>
            <a:pPr marL="139700" indent="0" algn="ctr">
              <a:buNone/>
            </a:pPr>
            <a:r>
              <a:rPr lang="en-US" sz="2000" b="1" dirty="0">
                <a:solidFill>
                  <a:srgbClr val="FF0000"/>
                </a:solidFill>
              </a:rPr>
              <a:t>int </a:t>
            </a:r>
            <a:r>
              <a:rPr lang="en-US" sz="2000" b="1" dirty="0">
                <a:solidFill>
                  <a:srgbClr val="FFFF00"/>
                </a:solidFill>
              </a:rPr>
              <a:t>x </a:t>
            </a:r>
            <a:r>
              <a:rPr lang="en-US" sz="2000" b="1" dirty="0"/>
              <a:t>= </a:t>
            </a:r>
            <a:r>
              <a:rPr lang="en-US" sz="2000" b="1" dirty="0">
                <a:solidFill>
                  <a:srgbClr val="FFFF00"/>
                </a:solidFill>
              </a:rPr>
              <a:t>0x01234567</a:t>
            </a:r>
            <a:r>
              <a:rPr lang="en-US" sz="2000" b="1" dirty="0"/>
              <a:t>;</a:t>
            </a:r>
            <a:endParaRPr lang="en-US" sz="2000"/>
          </a:p>
          <a:p>
            <a:pPr marL="139700" indent="0" algn="ctr">
              <a:buNone/>
            </a:pPr>
            <a:endParaRPr lang="en-US" sz="1400" b="1" dirty="0"/>
          </a:p>
          <a:p>
            <a:pPr marL="1054100" lvl="2" indent="0">
              <a:buNone/>
            </a:pPr>
            <a:endParaRPr lang="en-US" sz="1400" dirty="0"/>
          </a:p>
          <a:p>
            <a:pPr marL="1054100" lvl="2" indent="0">
              <a:buNone/>
            </a:pPr>
            <a:endParaRPr lang="en-US" sz="1400" dirty="0"/>
          </a:p>
        </p:txBody>
      </p:sp>
      <p:graphicFrame>
        <p:nvGraphicFramePr>
          <p:cNvPr id="7" name="Table 7">
            <a:extLst>
              <a:ext uri="{FF2B5EF4-FFF2-40B4-BE49-F238E27FC236}">
                <a16:creationId xmlns:a16="http://schemas.microsoft.com/office/drawing/2014/main" id="{A21E58D1-77FA-93C9-3FB3-306639CED0F0}"/>
              </a:ext>
            </a:extLst>
          </p:cNvPr>
          <p:cNvGraphicFramePr>
            <a:graphicFrameLocks noGrp="1"/>
          </p:cNvGraphicFramePr>
          <p:nvPr>
            <p:extLst>
              <p:ext uri="{D42A27DB-BD31-4B8C-83A1-F6EECF244321}">
                <p14:modId xmlns:p14="http://schemas.microsoft.com/office/powerpoint/2010/main" val="112943146"/>
              </p:ext>
            </p:extLst>
          </p:nvPr>
        </p:nvGraphicFramePr>
        <p:xfrm>
          <a:off x="1520405" y="3062377"/>
          <a:ext cx="1813834" cy="1886857"/>
        </p:xfrm>
        <a:graphic>
          <a:graphicData uri="http://schemas.openxmlformats.org/drawingml/2006/table">
            <a:tbl>
              <a:tblPr firstRow="1" bandRow="1">
                <a:tableStyleId>{5202B0CA-FC54-4496-8BCA-5EF66A818D29}</a:tableStyleId>
              </a:tblPr>
              <a:tblGrid>
                <a:gridCol w="906917">
                  <a:extLst>
                    <a:ext uri="{9D8B030D-6E8A-4147-A177-3AD203B41FA5}">
                      <a16:colId xmlns:a16="http://schemas.microsoft.com/office/drawing/2014/main" val="3140107737"/>
                    </a:ext>
                  </a:extLst>
                </a:gridCol>
                <a:gridCol w="906917">
                  <a:extLst>
                    <a:ext uri="{9D8B030D-6E8A-4147-A177-3AD203B41FA5}">
                      <a16:colId xmlns:a16="http://schemas.microsoft.com/office/drawing/2014/main" val="3002326496"/>
                    </a:ext>
                  </a:extLst>
                </a:gridCol>
              </a:tblGrid>
              <a:tr h="298665">
                <a:tc gridSpan="2">
                  <a:txBody>
                    <a:bodyPr/>
                    <a:lstStyle/>
                    <a:p>
                      <a:pPr lvl="0" algn="ctr">
                        <a:buNone/>
                      </a:pPr>
                      <a:r>
                        <a:rPr lang="en-US" dirty="0"/>
                        <a:t>Little Endian</a:t>
                      </a:r>
                    </a:p>
                  </a:txBody>
                  <a:tcPr anchor="ctr"/>
                </a:tc>
                <a:tc hMerge="1">
                  <a:txBody>
                    <a:bodyPr/>
                    <a:lstStyle/>
                    <a:p>
                      <a:endParaRPr lang="en-US"/>
                    </a:p>
                  </a:txBody>
                  <a:tcPr marL="0" marR="0" marT="0" marB="0" horzOverflow="overflow"/>
                </a:tc>
                <a:extLst>
                  <a:ext uri="{0D108BD9-81ED-4DB2-BD59-A6C34878D82A}">
                    <a16:rowId xmlns:a16="http://schemas.microsoft.com/office/drawing/2014/main" val="4216579812"/>
                  </a:ext>
                </a:extLst>
              </a:tr>
              <a:tr h="362857">
                <a:tc>
                  <a:txBody>
                    <a:bodyPr/>
                    <a:lstStyle/>
                    <a:p>
                      <a:pPr lvl="0" algn="ctr">
                        <a:buNone/>
                      </a:pPr>
                      <a:r>
                        <a:rPr lang="en-US" b="1" dirty="0"/>
                        <a:t>Address</a:t>
                      </a:r>
                    </a:p>
                  </a:txBody>
                  <a:tcPr anchor="ctr"/>
                </a:tc>
                <a:tc>
                  <a:txBody>
                    <a:bodyPr/>
                    <a:lstStyle/>
                    <a:p>
                      <a:pPr lvl="0" algn="ctr">
                        <a:buNone/>
                      </a:pPr>
                      <a:r>
                        <a:rPr lang="en-US" b="1" dirty="0"/>
                        <a:t>Data</a:t>
                      </a:r>
                    </a:p>
                  </a:txBody>
                  <a:tcPr anchor="ctr"/>
                </a:tc>
                <a:extLst>
                  <a:ext uri="{0D108BD9-81ED-4DB2-BD59-A6C34878D82A}">
                    <a16:rowId xmlns:a16="http://schemas.microsoft.com/office/drawing/2014/main" val="2683110255"/>
                  </a:ext>
                </a:extLst>
              </a:tr>
              <a:tr h="298665">
                <a:tc>
                  <a:txBody>
                    <a:bodyPr/>
                    <a:lstStyle/>
                    <a:p>
                      <a:pPr algn="ctr"/>
                      <a:r>
                        <a:rPr lang="en-US" dirty="0"/>
                        <a:t>0x100</a:t>
                      </a:r>
                    </a:p>
                  </a:txBody>
                  <a:tcPr anchor="ctr"/>
                </a:tc>
                <a:tc>
                  <a:txBody>
                    <a:bodyPr/>
                    <a:lstStyle/>
                    <a:p>
                      <a:pPr algn="ctr"/>
                      <a:r>
                        <a:rPr lang="en-US" dirty="0"/>
                        <a:t>0x67</a:t>
                      </a:r>
                    </a:p>
                  </a:txBody>
                  <a:tcPr anchor="ctr"/>
                </a:tc>
                <a:extLst>
                  <a:ext uri="{0D108BD9-81ED-4DB2-BD59-A6C34878D82A}">
                    <a16:rowId xmlns:a16="http://schemas.microsoft.com/office/drawing/2014/main" val="2291771660"/>
                  </a:ext>
                </a:extLst>
              </a:tr>
              <a:tr h="298665">
                <a:tc>
                  <a:txBody>
                    <a:bodyPr/>
                    <a:lstStyle/>
                    <a:p>
                      <a:pPr algn="ctr"/>
                      <a:r>
                        <a:rPr lang="en-US" dirty="0"/>
                        <a:t>0x101</a:t>
                      </a:r>
                    </a:p>
                  </a:txBody>
                  <a:tcPr anchor="ctr"/>
                </a:tc>
                <a:tc>
                  <a:txBody>
                    <a:bodyPr/>
                    <a:lstStyle/>
                    <a:p>
                      <a:pPr algn="ctr"/>
                      <a:r>
                        <a:rPr lang="en-US" dirty="0"/>
                        <a:t>0x45</a:t>
                      </a:r>
                    </a:p>
                  </a:txBody>
                  <a:tcPr anchor="ctr"/>
                </a:tc>
                <a:extLst>
                  <a:ext uri="{0D108BD9-81ED-4DB2-BD59-A6C34878D82A}">
                    <a16:rowId xmlns:a16="http://schemas.microsoft.com/office/drawing/2014/main" val="2056256481"/>
                  </a:ext>
                </a:extLst>
              </a:tr>
              <a:tr h="298665">
                <a:tc>
                  <a:txBody>
                    <a:bodyPr/>
                    <a:lstStyle/>
                    <a:p>
                      <a:pPr algn="ctr"/>
                      <a:r>
                        <a:rPr lang="en-US" dirty="0"/>
                        <a:t>0x102</a:t>
                      </a:r>
                    </a:p>
                  </a:txBody>
                  <a:tcPr anchor="ctr"/>
                </a:tc>
                <a:tc>
                  <a:txBody>
                    <a:bodyPr/>
                    <a:lstStyle/>
                    <a:p>
                      <a:pPr algn="ctr"/>
                      <a:r>
                        <a:rPr lang="en-US" dirty="0"/>
                        <a:t>0x23</a:t>
                      </a:r>
                    </a:p>
                  </a:txBody>
                  <a:tcPr anchor="ctr"/>
                </a:tc>
                <a:extLst>
                  <a:ext uri="{0D108BD9-81ED-4DB2-BD59-A6C34878D82A}">
                    <a16:rowId xmlns:a16="http://schemas.microsoft.com/office/drawing/2014/main" val="1289716960"/>
                  </a:ext>
                </a:extLst>
              </a:tr>
              <a:tr h="298665">
                <a:tc>
                  <a:txBody>
                    <a:bodyPr/>
                    <a:lstStyle/>
                    <a:p>
                      <a:pPr algn="ctr"/>
                      <a:r>
                        <a:rPr lang="en-US" dirty="0"/>
                        <a:t>0x103</a:t>
                      </a:r>
                    </a:p>
                  </a:txBody>
                  <a:tcPr anchor="ctr"/>
                </a:tc>
                <a:tc>
                  <a:txBody>
                    <a:bodyPr/>
                    <a:lstStyle/>
                    <a:p>
                      <a:pPr algn="ctr"/>
                      <a:r>
                        <a:rPr lang="en-US" dirty="0"/>
                        <a:t>0x01</a:t>
                      </a:r>
                    </a:p>
                  </a:txBody>
                  <a:tcPr anchor="ctr"/>
                </a:tc>
                <a:extLst>
                  <a:ext uri="{0D108BD9-81ED-4DB2-BD59-A6C34878D82A}">
                    <a16:rowId xmlns:a16="http://schemas.microsoft.com/office/drawing/2014/main" val="2824319037"/>
                  </a:ext>
                </a:extLst>
              </a:tr>
            </a:tbl>
          </a:graphicData>
        </a:graphic>
      </p:graphicFrame>
      <p:graphicFrame>
        <p:nvGraphicFramePr>
          <p:cNvPr id="9" name="Table 7">
            <a:extLst>
              <a:ext uri="{FF2B5EF4-FFF2-40B4-BE49-F238E27FC236}">
                <a16:creationId xmlns:a16="http://schemas.microsoft.com/office/drawing/2014/main" id="{5C85E17D-C704-6993-89A7-3B12C027CD93}"/>
              </a:ext>
            </a:extLst>
          </p:cNvPr>
          <p:cNvGraphicFramePr>
            <a:graphicFrameLocks noGrp="1"/>
          </p:cNvGraphicFramePr>
          <p:nvPr>
            <p:extLst>
              <p:ext uri="{D42A27DB-BD31-4B8C-83A1-F6EECF244321}">
                <p14:modId xmlns:p14="http://schemas.microsoft.com/office/powerpoint/2010/main" val="1253225427"/>
              </p:ext>
            </p:extLst>
          </p:nvPr>
        </p:nvGraphicFramePr>
        <p:xfrm>
          <a:off x="5973791" y="3062377"/>
          <a:ext cx="1795398" cy="1960608"/>
        </p:xfrm>
        <a:graphic>
          <a:graphicData uri="http://schemas.openxmlformats.org/drawingml/2006/table">
            <a:tbl>
              <a:tblPr firstRow="1" bandRow="1">
                <a:tableStyleId>{5202B0CA-FC54-4496-8BCA-5EF66A818D29}</a:tableStyleId>
              </a:tblPr>
              <a:tblGrid>
                <a:gridCol w="897699">
                  <a:extLst>
                    <a:ext uri="{9D8B030D-6E8A-4147-A177-3AD203B41FA5}">
                      <a16:colId xmlns:a16="http://schemas.microsoft.com/office/drawing/2014/main" val="3140107737"/>
                    </a:ext>
                  </a:extLst>
                </a:gridCol>
                <a:gridCol w="897699">
                  <a:extLst>
                    <a:ext uri="{9D8B030D-6E8A-4147-A177-3AD203B41FA5}">
                      <a16:colId xmlns:a16="http://schemas.microsoft.com/office/drawing/2014/main" val="3002326496"/>
                    </a:ext>
                  </a:extLst>
                </a:gridCol>
              </a:tblGrid>
              <a:tr h="330436">
                <a:tc gridSpan="2">
                  <a:txBody>
                    <a:bodyPr/>
                    <a:lstStyle/>
                    <a:p>
                      <a:pPr lvl="0" algn="ctr">
                        <a:buNone/>
                      </a:pPr>
                      <a:r>
                        <a:rPr lang="en-US" dirty="0"/>
                        <a:t>Big Endian</a:t>
                      </a:r>
                    </a:p>
                  </a:txBody>
                  <a:tcPr anchor="ctr"/>
                </a:tc>
                <a:tc hMerge="1">
                  <a:txBody>
                    <a:bodyPr/>
                    <a:lstStyle/>
                    <a:p>
                      <a:endParaRPr lang="en-US"/>
                    </a:p>
                  </a:txBody>
                  <a:tcPr marL="0" marR="0" marT="0" marB="0" horzOverflow="overflow"/>
                </a:tc>
                <a:extLst>
                  <a:ext uri="{0D108BD9-81ED-4DB2-BD59-A6C34878D82A}">
                    <a16:rowId xmlns:a16="http://schemas.microsoft.com/office/drawing/2014/main" val="4216579812"/>
                  </a:ext>
                </a:extLst>
              </a:tr>
              <a:tr h="308428">
                <a:tc>
                  <a:txBody>
                    <a:bodyPr/>
                    <a:lstStyle/>
                    <a:p>
                      <a:pPr lvl="0" algn="ctr">
                        <a:buNone/>
                      </a:pPr>
                      <a:r>
                        <a:rPr lang="en-US" b="1" dirty="0"/>
                        <a:t>Address</a:t>
                      </a:r>
                    </a:p>
                  </a:txBody>
                  <a:tcPr anchor="ctr"/>
                </a:tc>
                <a:tc>
                  <a:txBody>
                    <a:bodyPr/>
                    <a:lstStyle/>
                    <a:p>
                      <a:pPr lvl="0" algn="ctr">
                        <a:buNone/>
                      </a:pPr>
                      <a:r>
                        <a:rPr lang="en-US" b="1" dirty="0"/>
                        <a:t>Data</a:t>
                      </a:r>
                    </a:p>
                  </a:txBody>
                  <a:tcPr anchor="ctr"/>
                </a:tc>
                <a:extLst>
                  <a:ext uri="{0D108BD9-81ED-4DB2-BD59-A6C34878D82A}">
                    <a16:rowId xmlns:a16="http://schemas.microsoft.com/office/drawing/2014/main" val="1816222827"/>
                  </a:ext>
                </a:extLst>
              </a:tr>
              <a:tr h="330436">
                <a:tc>
                  <a:txBody>
                    <a:bodyPr/>
                    <a:lstStyle/>
                    <a:p>
                      <a:pPr algn="ctr"/>
                      <a:r>
                        <a:rPr lang="en-US" dirty="0"/>
                        <a:t>0x100</a:t>
                      </a:r>
                    </a:p>
                  </a:txBody>
                  <a:tcPr anchor="ctr"/>
                </a:tc>
                <a:tc>
                  <a:txBody>
                    <a:bodyPr/>
                    <a:lstStyle/>
                    <a:p>
                      <a:pPr algn="ctr"/>
                      <a:r>
                        <a:rPr lang="en-US" dirty="0"/>
                        <a:t>0x01</a:t>
                      </a:r>
                    </a:p>
                  </a:txBody>
                  <a:tcPr anchor="ctr"/>
                </a:tc>
                <a:extLst>
                  <a:ext uri="{0D108BD9-81ED-4DB2-BD59-A6C34878D82A}">
                    <a16:rowId xmlns:a16="http://schemas.microsoft.com/office/drawing/2014/main" val="2291771660"/>
                  </a:ext>
                </a:extLst>
              </a:tr>
              <a:tr h="330436">
                <a:tc>
                  <a:txBody>
                    <a:bodyPr/>
                    <a:lstStyle/>
                    <a:p>
                      <a:pPr algn="ctr"/>
                      <a:r>
                        <a:rPr lang="en-US" dirty="0"/>
                        <a:t>0x101</a:t>
                      </a:r>
                    </a:p>
                  </a:txBody>
                  <a:tcPr anchor="ctr"/>
                </a:tc>
                <a:tc>
                  <a:txBody>
                    <a:bodyPr/>
                    <a:lstStyle/>
                    <a:p>
                      <a:pPr algn="ctr"/>
                      <a:r>
                        <a:rPr lang="en-US" dirty="0"/>
                        <a:t>0x23</a:t>
                      </a:r>
                    </a:p>
                  </a:txBody>
                  <a:tcPr anchor="ctr"/>
                </a:tc>
                <a:extLst>
                  <a:ext uri="{0D108BD9-81ED-4DB2-BD59-A6C34878D82A}">
                    <a16:rowId xmlns:a16="http://schemas.microsoft.com/office/drawing/2014/main" val="2056256481"/>
                  </a:ext>
                </a:extLst>
              </a:tr>
              <a:tr h="330436">
                <a:tc>
                  <a:txBody>
                    <a:bodyPr/>
                    <a:lstStyle/>
                    <a:p>
                      <a:pPr algn="ctr"/>
                      <a:r>
                        <a:rPr lang="en-US" dirty="0"/>
                        <a:t>0x102</a:t>
                      </a:r>
                    </a:p>
                  </a:txBody>
                  <a:tcPr anchor="ctr"/>
                </a:tc>
                <a:tc>
                  <a:txBody>
                    <a:bodyPr/>
                    <a:lstStyle/>
                    <a:p>
                      <a:pPr algn="ctr"/>
                      <a:r>
                        <a:rPr lang="en-US" dirty="0"/>
                        <a:t>0x45</a:t>
                      </a:r>
                    </a:p>
                  </a:txBody>
                  <a:tcPr anchor="ctr"/>
                </a:tc>
                <a:extLst>
                  <a:ext uri="{0D108BD9-81ED-4DB2-BD59-A6C34878D82A}">
                    <a16:rowId xmlns:a16="http://schemas.microsoft.com/office/drawing/2014/main" val="1289716960"/>
                  </a:ext>
                </a:extLst>
              </a:tr>
              <a:tr h="330436">
                <a:tc>
                  <a:txBody>
                    <a:bodyPr/>
                    <a:lstStyle/>
                    <a:p>
                      <a:pPr algn="ctr"/>
                      <a:r>
                        <a:rPr lang="en-US" dirty="0"/>
                        <a:t>0x103</a:t>
                      </a:r>
                    </a:p>
                  </a:txBody>
                  <a:tcPr anchor="ctr"/>
                </a:tc>
                <a:tc>
                  <a:txBody>
                    <a:bodyPr/>
                    <a:lstStyle/>
                    <a:p>
                      <a:pPr algn="ctr"/>
                      <a:r>
                        <a:rPr lang="en-US" dirty="0"/>
                        <a:t>0x67</a:t>
                      </a:r>
                    </a:p>
                  </a:txBody>
                  <a:tcPr anchor="ctr"/>
                </a:tc>
                <a:extLst>
                  <a:ext uri="{0D108BD9-81ED-4DB2-BD59-A6C34878D82A}">
                    <a16:rowId xmlns:a16="http://schemas.microsoft.com/office/drawing/2014/main" val="2824319037"/>
                  </a:ext>
                </a:extLst>
              </a:tr>
            </a:tbl>
          </a:graphicData>
        </a:graphic>
      </p:graphicFrame>
    </p:spTree>
    <p:extLst>
      <p:ext uri="{BB962C8B-B14F-4D97-AF65-F5344CB8AC3E}">
        <p14:creationId xmlns:p14="http://schemas.microsoft.com/office/powerpoint/2010/main" val="421092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CC06-F464-D297-F37F-D33875E90D11}"/>
              </a:ext>
            </a:extLst>
          </p:cNvPr>
          <p:cNvSpPr>
            <a:spLocks noGrp="1"/>
          </p:cNvSpPr>
          <p:nvPr>
            <p:ph type="title"/>
          </p:nvPr>
        </p:nvSpPr>
        <p:spPr>
          <a:xfrm>
            <a:off x="202293" y="137773"/>
            <a:ext cx="7886700" cy="359201"/>
          </a:xfrm>
        </p:spPr>
        <p:txBody>
          <a:bodyPr/>
          <a:lstStyle/>
          <a:p>
            <a:r>
              <a:rPr lang="en-US" b="1" u="none" dirty="0"/>
              <a:t>Processor Endianness </a:t>
            </a:r>
            <a:r>
              <a:rPr lang="en-US" sz="2400" b="1" u="none" dirty="0"/>
              <a:t>contd..</a:t>
            </a:r>
            <a:endParaRPr lang="en-US" sz="2400" u="none" dirty="0"/>
          </a:p>
        </p:txBody>
      </p:sp>
      <p:sp>
        <p:nvSpPr>
          <p:cNvPr id="3" name="Text Placeholder 2">
            <a:extLst>
              <a:ext uri="{FF2B5EF4-FFF2-40B4-BE49-F238E27FC236}">
                <a16:creationId xmlns:a16="http://schemas.microsoft.com/office/drawing/2014/main" id="{1DD6508A-C4AF-34F2-EF35-087DD2F9F965}"/>
              </a:ext>
            </a:extLst>
          </p:cNvPr>
          <p:cNvSpPr>
            <a:spLocks noGrp="1"/>
          </p:cNvSpPr>
          <p:nvPr>
            <p:ph type="body" idx="1"/>
          </p:nvPr>
        </p:nvSpPr>
        <p:spPr>
          <a:xfrm>
            <a:off x="204634" y="567276"/>
            <a:ext cx="4811485" cy="4469898"/>
          </a:xfrm>
        </p:spPr>
        <p:txBody>
          <a:bodyPr/>
          <a:lstStyle/>
          <a:p>
            <a:endParaRPr lang="en-US" sz="1200" dirty="0">
              <a:latin typeface="Arial"/>
            </a:endParaRPr>
          </a:p>
          <a:p>
            <a:r>
              <a:rPr lang="en-US" sz="1200" dirty="0">
                <a:latin typeface="Arial"/>
              </a:rPr>
              <a:t>Most of the times compiler takes care of endianness.</a:t>
            </a:r>
          </a:p>
          <a:p>
            <a:r>
              <a:rPr lang="en-US" sz="1200" dirty="0">
                <a:latin typeface="Arial"/>
              </a:rPr>
              <a:t>When we perform </a:t>
            </a:r>
            <a:r>
              <a:rPr lang="en-US" sz="1200" dirty="0"/>
              <a:t>bit-wise operation on integer then compiler automatically handles the endianness.</a:t>
            </a:r>
          </a:p>
          <a:p>
            <a:r>
              <a:rPr lang="en-US" sz="1200" dirty="0">
                <a:latin typeface="Arial"/>
              </a:rPr>
              <a:t>However, endianness becomes an issue in following cases:</a:t>
            </a:r>
            <a:endParaRPr lang="en-US"/>
          </a:p>
          <a:p>
            <a:pPr lvl="1"/>
            <a:r>
              <a:rPr lang="en-US" sz="1200" dirty="0">
                <a:latin typeface="Arial"/>
              </a:rPr>
              <a:t>Writing raw bytes of data to a file in one processor and you send it to a system that uses different endian processor.</a:t>
            </a:r>
          </a:p>
          <a:p>
            <a:pPr lvl="1"/>
            <a:r>
              <a:rPr lang="en-US" sz="1200" dirty="0">
                <a:latin typeface="Arial"/>
              </a:rPr>
              <a:t>Send bytes of data over network as a serialized steam of data from one endian processor system to other endian processor system.</a:t>
            </a:r>
          </a:p>
          <a:p>
            <a:pPr lvl="1"/>
            <a:r>
              <a:rPr lang="en-US" sz="1200" dirty="0">
                <a:latin typeface="Arial"/>
              </a:rPr>
              <a:t>In network communication, TCP/IP suites are defined to be big-endian.</a:t>
            </a:r>
          </a:p>
          <a:p>
            <a:pPr lvl="1"/>
            <a:r>
              <a:rPr lang="en-US" sz="1200" dirty="0">
                <a:latin typeface="Arial"/>
              </a:rPr>
              <a:t>Sometimes it matters when you are using type casting, below program is an example.</a:t>
            </a:r>
          </a:p>
          <a:p>
            <a:pPr lvl="2" indent="0">
              <a:buNone/>
            </a:pPr>
            <a:r>
              <a:rPr lang="en-US" sz="1200" dirty="0">
                <a:latin typeface="Arial"/>
              </a:rPr>
              <a:t>Consider the example in image:</a:t>
            </a:r>
          </a:p>
          <a:p>
            <a:pPr lvl="2" indent="0">
              <a:buNone/>
            </a:pPr>
            <a:r>
              <a:rPr lang="en-US" sz="1200" dirty="0">
                <a:latin typeface="Arial"/>
              </a:rPr>
              <a:t>A char array is typecasted to an integer type.</a:t>
            </a:r>
          </a:p>
          <a:p>
            <a:pPr lvl="2" indent="0">
              <a:buNone/>
            </a:pPr>
            <a:r>
              <a:rPr lang="en-US" sz="1200" dirty="0">
                <a:latin typeface="Arial"/>
              </a:rPr>
              <a:t>On little endian machine we get:</a:t>
            </a:r>
          </a:p>
          <a:p>
            <a:pPr lvl="2" indent="0">
              <a:buNone/>
            </a:pPr>
            <a:r>
              <a:rPr lang="en-US" sz="1200" b="1" dirty="0"/>
              <a:t>DataInt = 1</a:t>
            </a:r>
            <a:endParaRPr lang="en-US" b="1"/>
          </a:p>
          <a:p>
            <a:pPr lvl="2" indent="0">
              <a:buNone/>
            </a:pPr>
            <a:r>
              <a:rPr lang="en-US" sz="1200" dirty="0">
                <a:latin typeface="Arial"/>
              </a:rPr>
              <a:t>On Big endian machine we get:</a:t>
            </a:r>
            <a:endParaRPr lang="en-US" sz="1200" b="1" dirty="0">
              <a:latin typeface="Arial"/>
            </a:endParaRPr>
          </a:p>
          <a:p>
            <a:pPr lvl="2" indent="0">
              <a:buNone/>
            </a:pPr>
            <a:r>
              <a:rPr lang="en-US" sz="1200" b="1" dirty="0"/>
              <a:t>DataInt = 16777216</a:t>
            </a:r>
            <a:endParaRPr lang="en-US" b="1" dirty="0"/>
          </a:p>
        </p:txBody>
      </p:sp>
      <p:grpSp>
        <p:nvGrpSpPr>
          <p:cNvPr id="11" name="Group 10">
            <a:extLst>
              <a:ext uri="{FF2B5EF4-FFF2-40B4-BE49-F238E27FC236}">
                <a16:creationId xmlns:a16="http://schemas.microsoft.com/office/drawing/2014/main" id="{B9149049-E149-37DB-E0C8-FE5652D9301F}"/>
              </a:ext>
            </a:extLst>
          </p:cNvPr>
          <p:cNvGrpSpPr/>
          <p:nvPr/>
        </p:nvGrpSpPr>
        <p:grpSpPr>
          <a:xfrm>
            <a:off x="5060979" y="1034288"/>
            <a:ext cx="4083459" cy="1498752"/>
            <a:chOff x="4516693" y="1152217"/>
            <a:chExt cx="4083459" cy="1498752"/>
          </a:xfrm>
        </p:grpSpPr>
        <p:sp>
          <p:nvSpPr>
            <p:cNvPr id="8" name="TextBox 7">
              <a:extLst>
                <a:ext uri="{FF2B5EF4-FFF2-40B4-BE49-F238E27FC236}">
                  <a16:creationId xmlns:a16="http://schemas.microsoft.com/office/drawing/2014/main" id="{3CC9BFE8-0176-55C3-CBA4-8DFAF3EF70B1}"/>
                </a:ext>
              </a:extLst>
            </p:cNvPr>
            <p:cNvSpPr txBox="1"/>
            <p:nvPr/>
          </p:nvSpPr>
          <p:spPr>
            <a:xfrm>
              <a:off x="4516693" y="1152217"/>
              <a:ext cx="40834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Example Program: To find Endianness of system</a:t>
              </a:r>
            </a:p>
            <a:p>
              <a:r>
                <a:rPr lang="en-US" b="1" dirty="0"/>
                <a:t>test_endianness.c</a:t>
              </a:r>
              <a:endParaRPr lang="en-US" b="1"/>
            </a:p>
          </p:txBody>
        </p:sp>
        <p:pic>
          <p:nvPicPr>
            <p:cNvPr id="10" name="Picture 10">
              <a:extLst>
                <a:ext uri="{FF2B5EF4-FFF2-40B4-BE49-F238E27FC236}">
                  <a16:creationId xmlns:a16="http://schemas.microsoft.com/office/drawing/2014/main" id="{82C0B9C0-1F4F-37D0-BC85-5E4218F42C72}"/>
                </a:ext>
              </a:extLst>
            </p:cNvPr>
            <p:cNvPicPr>
              <a:picLocks noChangeAspect="1"/>
            </p:cNvPicPr>
            <p:nvPr/>
          </p:nvPicPr>
          <p:blipFill>
            <a:blip r:embed="rId2"/>
            <a:stretch>
              <a:fillRect/>
            </a:stretch>
          </p:blipFill>
          <p:spPr>
            <a:xfrm>
              <a:off x="4573844" y="1681370"/>
              <a:ext cx="3941507" cy="969599"/>
            </a:xfrm>
            <a:prstGeom prst="rect">
              <a:avLst/>
            </a:prstGeom>
          </p:spPr>
        </p:pic>
      </p:grpSp>
      <p:grpSp>
        <p:nvGrpSpPr>
          <p:cNvPr id="18" name="Group 17">
            <a:extLst>
              <a:ext uri="{FF2B5EF4-FFF2-40B4-BE49-F238E27FC236}">
                <a16:creationId xmlns:a16="http://schemas.microsoft.com/office/drawing/2014/main" id="{F6420484-0D68-57F6-D794-D5DE77155300}"/>
              </a:ext>
            </a:extLst>
          </p:cNvPr>
          <p:cNvGrpSpPr/>
          <p:nvPr/>
        </p:nvGrpSpPr>
        <p:grpSpPr>
          <a:xfrm>
            <a:off x="5214256" y="2875641"/>
            <a:ext cx="3786414" cy="2000802"/>
            <a:chOff x="5205186" y="2839356"/>
            <a:chExt cx="3849913" cy="2155016"/>
          </a:xfrm>
        </p:grpSpPr>
        <p:pic>
          <p:nvPicPr>
            <p:cNvPr id="13" name="Picture 13">
              <a:extLst>
                <a:ext uri="{FF2B5EF4-FFF2-40B4-BE49-F238E27FC236}">
                  <a16:creationId xmlns:a16="http://schemas.microsoft.com/office/drawing/2014/main" id="{B663073F-B2CA-0D90-CF96-8BBA3C6BF840}"/>
                </a:ext>
              </a:extLst>
            </p:cNvPr>
            <p:cNvPicPr>
              <a:picLocks noChangeAspect="1"/>
            </p:cNvPicPr>
            <p:nvPr/>
          </p:nvPicPr>
          <p:blipFill>
            <a:blip r:embed="rId3"/>
            <a:stretch>
              <a:fillRect/>
            </a:stretch>
          </p:blipFill>
          <p:spPr>
            <a:xfrm>
              <a:off x="5205186" y="4557844"/>
              <a:ext cx="3849913" cy="436528"/>
            </a:xfrm>
            <a:prstGeom prst="rect">
              <a:avLst/>
            </a:prstGeom>
          </p:spPr>
        </p:pic>
        <p:pic>
          <p:nvPicPr>
            <p:cNvPr id="15" name="Picture 15">
              <a:extLst>
                <a:ext uri="{FF2B5EF4-FFF2-40B4-BE49-F238E27FC236}">
                  <a16:creationId xmlns:a16="http://schemas.microsoft.com/office/drawing/2014/main" id="{96808E9C-AB72-ED3D-EABF-0E15BE984DBD}"/>
                </a:ext>
              </a:extLst>
            </p:cNvPr>
            <p:cNvPicPr>
              <a:picLocks noChangeAspect="1"/>
            </p:cNvPicPr>
            <p:nvPr/>
          </p:nvPicPr>
          <p:blipFill>
            <a:blip r:embed="rId4"/>
            <a:stretch>
              <a:fillRect/>
            </a:stretch>
          </p:blipFill>
          <p:spPr>
            <a:xfrm>
              <a:off x="5205186" y="3340367"/>
              <a:ext cx="2743200" cy="1002766"/>
            </a:xfrm>
            <a:prstGeom prst="rect">
              <a:avLst/>
            </a:prstGeom>
          </p:spPr>
        </p:pic>
        <p:sp>
          <p:nvSpPr>
            <p:cNvPr id="16" name="TextBox 15">
              <a:extLst>
                <a:ext uri="{FF2B5EF4-FFF2-40B4-BE49-F238E27FC236}">
                  <a16:creationId xmlns:a16="http://schemas.microsoft.com/office/drawing/2014/main" id="{63519258-D48B-C4BF-7D24-C3DA854DDA87}"/>
                </a:ext>
              </a:extLst>
            </p:cNvPr>
            <p:cNvSpPr txBox="1"/>
            <p:nvPr/>
          </p:nvSpPr>
          <p:spPr>
            <a:xfrm>
              <a:off x="5206999" y="2839356"/>
              <a:ext cx="29663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Example Program: </a:t>
              </a:r>
            </a:p>
            <a:p>
              <a:r>
                <a:rPr lang="en-US" sz="1200" b="1" dirty="0" err="1"/>
                <a:t>test_endianness_issue.c</a:t>
              </a:r>
              <a:endParaRPr lang="en-US" sz="1200" b="1"/>
            </a:p>
          </p:txBody>
        </p:sp>
      </p:grpSp>
    </p:spTree>
    <p:extLst>
      <p:ext uri="{BB962C8B-B14F-4D97-AF65-F5344CB8AC3E}">
        <p14:creationId xmlns:p14="http://schemas.microsoft.com/office/powerpoint/2010/main" val="189050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B7F942-A7F8-7EF8-974A-8E16C359B51A}"/>
              </a:ext>
            </a:extLst>
          </p:cNvPr>
          <p:cNvSpPr>
            <a:spLocks noGrp="1"/>
          </p:cNvSpPr>
          <p:nvPr>
            <p:ph type="title"/>
          </p:nvPr>
        </p:nvSpPr>
        <p:spPr/>
        <p:txBody>
          <a:bodyPr/>
          <a:lstStyle/>
          <a:p>
            <a:r>
              <a:rPr lang="en-US" b="1" u="none" dirty="0"/>
              <a:t>Processor Endianness </a:t>
            </a:r>
            <a:r>
              <a:rPr lang="en-US" sz="2400" b="1" u="none" dirty="0"/>
              <a:t>contd..</a:t>
            </a:r>
            <a:endParaRPr lang="en-US" sz="2400" u="none" dirty="0"/>
          </a:p>
        </p:txBody>
      </p:sp>
      <p:sp>
        <p:nvSpPr>
          <p:cNvPr id="3" name="Text Placeholder 2">
            <a:extLst>
              <a:ext uri="{FF2B5EF4-FFF2-40B4-BE49-F238E27FC236}">
                <a16:creationId xmlns:a16="http://schemas.microsoft.com/office/drawing/2014/main" id="{1DD6508A-C4AF-34F2-EF35-087DD2F9F965}"/>
              </a:ext>
            </a:extLst>
          </p:cNvPr>
          <p:cNvSpPr>
            <a:spLocks noGrp="1"/>
          </p:cNvSpPr>
          <p:nvPr>
            <p:ph type="body" idx="1"/>
          </p:nvPr>
        </p:nvSpPr>
        <p:spPr>
          <a:xfrm>
            <a:off x="628650" y="1205933"/>
            <a:ext cx="7886700" cy="3263400"/>
          </a:xfrm>
        </p:spPr>
        <p:txBody>
          <a:bodyPr/>
          <a:lstStyle/>
          <a:p>
            <a:r>
              <a:rPr lang="en-US" sz="1200" dirty="0">
                <a:latin typeface="Arial"/>
              </a:rPr>
              <a:t>Sometimes you may need to convert the endianness of data.</a:t>
            </a:r>
            <a:endParaRPr lang="en-US" dirty="0"/>
          </a:p>
          <a:p>
            <a:r>
              <a:rPr lang="en-US" sz="1200" dirty="0">
                <a:latin typeface="Arial"/>
              </a:rPr>
              <a:t>Using the union we change the endianness of data:</a:t>
            </a:r>
          </a:p>
          <a:p>
            <a:r>
              <a:rPr lang="en-US" sz="1200" dirty="0">
                <a:latin typeface="Arial"/>
              </a:rPr>
              <a:t>Example program: </a:t>
            </a:r>
          </a:p>
          <a:p>
            <a:pPr marL="596900" lvl="1" indent="0">
              <a:buNone/>
            </a:pPr>
            <a:r>
              <a:rPr lang="en-US" sz="1200" b="1" dirty="0" err="1"/>
              <a:t>test_change_endianness_union.c</a:t>
            </a:r>
            <a:endParaRPr lang="en-US" sz="1200" b="1" dirty="0" err="1">
              <a:latin typeface="Arial"/>
            </a:endParaRPr>
          </a:p>
        </p:txBody>
      </p:sp>
      <p:pic>
        <p:nvPicPr>
          <p:cNvPr id="9" name="Picture 9">
            <a:extLst>
              <a:ext uri="{FF2B5EF4-FFF2-40B4-BE49-F238E27FC236}">
                <a16:creationId xmlns:a16="http://schemas.microsoft.com/office/drawing/2014/main" id="{EC4DCF1B-C270-CC61-1F21-2CCC7C9253BC}"/>
              </a:ext>
            </a:extLst>
          </p:cNvPr>
          <p:cNvPicPr>
            <a:picLocks noChangeAspect="1"/>
          </p:cNvPicPr>
          <p:nvPr/>
        </p:nvPicPr>
        <p:blipFill>
          <a:blip r:embed="rId2"/>
          <a:stretch>
            <a:fillRect/>
          </a:stretch>
        </p:blipFill>
        <p:spPr>
          <a:xfrm>
            <a:off x="950686" y="2623086"/>
            <a:ext cx="6477377" cy="708620"/>
          </a:xfrm>
          <a:prstGeom prst="rect">
            <a:avLst/>
          </a:prstGeom>
        </p:spPr>
      </p:pic>
    </p:spTree>
    <p:extLst>
      <p:ext uri="{BB962C8B-B14F-4D97-AF65-F5344CB8AC3E}">
        <p14:creationId xmlns:p14="http://schemas.microsoft.com/office/powerpoint/2010/main" val="3984808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EA02-424F-8422-C1D1-49B8DE648A9E}"/>
              </a:ext>
            </a:extLst>
          </p:cNvPr>
          <p:cNvSpPr>
            <a:spLocks noGrp="1"/>
          </p:cNvSpPr>
          <p:nvPr>
            <p:ph type="title"/>
          </p:nvPr>
        </p:nvSpPr>
        <p:spPr>
          <a:xfrm>
            <a:off x="112456" y="80271"/>
            <a:ext cx="7886700" cy="459571"/>
          </a:xfrm>
        </p:spPr>
        <p:txBody>
          <a:bodyPr/>
          <a:lstStyle/>
          <a:p>
            <a:r>
              <a:rPr lang="en-US" b="1" u="none" dirty="0"/>
              <a:t>Bit endianness</a:t>
            </a:r>
          </a:p>
        </p:txBody>
      </p:sp>
      <p:sp>
        <p:nvSpPr>
          <p:cNvPr id="3" name="Text Placeholder 2">
            <a:extLst>
              <a:ext uri="{FF2B5EF4-FFF2-40B4-BE49-F238E27FC236}">
                <a16:creationId xmlns:a16="http://schemas.microsoft.com/office/drawing/2014/main" id="{F94E5F8D-11F0-8AA9-D989-F9E28DCF0A29}"/>
              </a:ext>
            </a:extLst>
          </p:cNvPr>
          <p:cNvSpPr>
            <a:spLocks noGrp="1"/>
          </p:cNvSpPr>
          <p:nvPr>
            <p:ph type="body" idx="1"/>
          </p:nvPr>
        </p:nvSpPr>
        <p:spPr>
          <a:xfrm>
            <a:off x="112456" y="604146"/>
            <a:ext cx="8651772" cy="3844117"/>
          </a:xfrm>
        </p:spPr>
        <p:txBody>
          <a:bodyPr/>
          <a:lstStyle/>
          <a:p>
            <a:r>
              <a:rPr lang="en-US" sz="1200" dirty="0">
                <a:latin typeface="Arial"/>
              </a:rPr>
              <a:t>In computing, bit numbering is the convention used to identify the bit positions in a binary number.</a:t>
            </a:r>
          </a:p>
          <a:p>
            <a:r>
              <a:rPr lang="en-US" sz="1200" dirty="0">
                <a:latin typeface="Arial"/>
              </a:rPr>
              <a:t>Bit numbering is a concept similar to endianness, but on a level of bits, not bytes.</a:t>
            </a:r>
          </a:p>
          <a:p>
            <a:r>
              <a:rPr lang="en-US" sz="1200" dirty="0">
                <a:latin typeface="Arial"/>
              </a:rPr>
              <a:t>The </a:t>
            </a:r>
            <a:r>
              <a:rPr lang="en-US" sz="1200" b="1" dirty="0">
                <a:latin typeface="Arial"/>
              </a:rPr>
              <a:t>least significant bit</a:t>
            </a:r>
            <a:r>
              <a:rPr lang="en-US" sz="1200" dirty="0">
                <a:latin typeface="Arial"/>
              </a:rPr>
              <a:t> (</a:t>
            </a:r>
            <a:r>
              <a:rPr lang="en-US" sz="1200" b="1" dirty="0">
                <a:latin typeface="Arial"/>
              </a:rPr>
              <a:t>LSB</a:t>
            </a:r>
            <a:r>
              <a:rPr lang="en-US" sz="1200" dirty="0">
                <a:latin typeface="Arial"/>
              </a:rPr>
              <a:t>) is the bit position in a binary integer representing the </a:t>
            </a:r>
            <a:r>
              <a:rPr lang="en-US" sz="1200" b="1" dirty="0">
                <a:latin typeface="Arial"/>
              </a:rPr>
              <a:t>binary 1s</a:t>
            </a:r>
            <a:r>
              <a:rPr lang="en-US" sz="1200" dirty="0">
                <a:latin typeface="Arial"/>
              </a:rPr>
              <a:t> place of the integer. </a:t>
            </a:r>
          </a:p>
          <a:p>
            <a:r>
              <a:rPr lang="en-US" sz="1200" dirty="0">
                <a:latin typeface="Arial"/>
              </a:rPr>
              <a:t>Similarly, the </a:t>
            </a:r>
            <a:r>
              <a:rPr lang="en-US" sz="1200" b="1" dirty="0">
                <a:latin typeface="Arial"/>
              </a:rPr>
              <a:t>most significant bit</a:t>
            </a:r>
            <a:r>
              <a:rPr lang="en-US" sz="1200" dirty="0">
                <a:latin typeface="Arial"/>
              </a:rPr>
              <a:t> (</a:t>
            </a:r>
            <a:r>
              <a:rPr lang="en-US" sz="1200" b="1" dirty="0">
                <a:latin typeface="Arial"/>
              </a:rPr>
              <a:t>MSB</a:t>
            </a:r>
            <a:r>
              <a:rPr lang="en-US" sz="1200" dirty="0">
                <a:latin typeface="Arial"/>
              </a:rPr>
              <a:t>) represents the </a:t>
            </a:r>
            <a:r>
              <a:rPr lang="en-US" sz="1200" b="1" dirty="0">
                <a:latin typeface="Arial"/>
              </a:rPr>
              <a:t>highest-order</a:t>
            </a:r>
            <a:r>
              <a:rPr lang="en-US" sz="1200" dirty="0">
                <a:latin typeface="Arial"/>
              </a:rPr>
              <a:t> place of the binary integer. </a:t>
            </a:r>
            <a:endParaRPr lang="en-US">
              <a:latin typeface="Arial"/>
            </a:endParaRPr>
          </a:p>
          <a:p>
            <a:r>
              <a:rPr lang="en-US" sz="1200" dirty="0">
                <a:latin typeface="Arial"/>
              </a:rPr>
              <a:t>The </a:t>
            </a:r>
            <a:r>
              <a:rPr lang="en-US" sz="1200" b="1" dirty="0">
                <a:latin typeface="Arial"/>
              </a:rPr>
              <a:t>LSB</a:t>
            </a:r>
            <a:r>
              <a:rPr lang="en-US" sz="1200" dirty="0">
                <a:latin typeface="Arial"/>
              </a:rPr>
              <a:t> is sometimes referred to as the </a:t>
            </a:r>
            <a:r>
              <a:rPr lang="en-US" sz="1200" i="1" dirty="0">
                <a:latin typeface="Arial"/>
              </a:rPr>
              <a:t>low-order bit</a:t>
            </a:r>
            <a:r>
              <a:rPr lang="en-US" sz="1200" dirty="0">
                <a:latin typeface="Arial"/>
              </a:rPr>
              <a:t> or </a:t>
            </a:r>
            <a:r>
              <a:rPr lang="en-US" sz="1200" b="1" i="1" dirty="0">
                <a:latin typeface="Arial"/>
              </a:rPr>
              <a:t>right-most bit</a:t>
            </a:r>
            <a:r>
              <a:rPr lang="en-US" sz="1200" dirty="0">
                <a:latin typeface="Arial"/>
              </a:rPr>
              <a:t>, due to the convention in positional notation of writing less significant digits further to the right. </a:t>
            </a:r>
            <a:endParaRPr lang="en-US">
              <a:latin typeface="Arial"/>
            </a:endParaRPr>
          </a:p>
          <a:p>
            <a:r>
              <a:rPr lang="en-US" sz="1200" dirty="0">
                <a:latin typeface="Arial"/>
              </a:rPr>
              <a:t>The </a:t>
            </a:r>
            <a:r>
              <a:rPr lang="en-US" sz="1200" b="1" dirty="0">
                <a:latin typeface="Arial"/>
              </a:rPr>
              <a:t>MSB</a:t>
            </a:r>
            <a:r>
              <a:rPr lang="en-US" sz="1200" dirty="0">
                <a:latin typeface="Arial"/>
              </a:rPr>
              <a:t> is similarly referred to as the </a:t>
            </a:r>
            <a:r>
              <a:rPr lang="en-US" sz="1200" i="1" dirty="0">
                <a:latin typeface="Arial"/>
              </a:rPr>
              <a:t>high-order bit</a:t>
            </a:r>
            <a:r>
              <a:rPr lang="en-US" sz="1200" dirty="0">
                <a:latin typeface="Arial"/>
              </a:rPr>
              <a:t> or </a:t>
            </a:r>
            <a:r>
              <a:rPr lang="en-US" sz="1200" b="1" i="1" dirty="0">
                <a:latin typeface="Arial"/>
              </a:rPr>
              <a:t>left-most bit</a:t>
            </a:r>
            <a:r>
              <a:rPr lang="en-US" sz="1200" dirty="0">
                <a:latin typeface="Arial"/>
              </a:rPr>
              <a:t>. </a:t>
            </a:r>
            <a:endParaRPr lang="en-US">
              <a:latin typeface="Arial"/>
            </a:endParaRPr>
          </a:p>
          <a:p>
            <a:r>
              <a:rPr lang="en-US" sz="1200" dirty="0">
                <a:latin typeface="Arial"/>
              </a:rPr>
              <a:t>In both cases, the LSB and MSB correlate directly to the least significant digit and most significant digit of a decimal integer.</a:t>
            </a:r>
            <a:endParaRPr lang="en-US">
              <a:latin typeface="Arial"/>
            </a:endParaRPr>
          </a:p>
          <a:p>
            <a:r>
              <a:rPr lang="en-US" sz="1200" dirty="0">
                <a:latin typeface="Arial"/>
              </a:rPr>
              <a:t>Bit indexing correlates to the positional notation of the value in base 2. </a:t>
            </a:r>
          </a:p>
          <a:p>
            <a:r>
              <a:rPr lang="en-US" sz="1200" dirty="0">
                <a:latin typeface="Arial"/>
              </a:rPr>
              <a:t>For this reason, bit index is not affected by how the value is stored on the device, such as the value's byte order. </a:t>
            </a:r>
          </a:p>
          <a:p>
            <a:r>
              <a:rPr lang="en-US" sz="1200" dirty="0">
                <a:latin typeface="Arial"/>
              </a:rPr>
              <a:t>For Example </a:t>
            </a:r>
          </a:p>
          <a:p>
            <a:endParaRPr lang="en-US" sz="1200" b="1" dirty="0"/>
          </a:p>
        </p:txBody>
      </p:sp>
      <p:graphicFrame>
        <p:nvGraphicFramePr>
          <p:cNvPr id="5" name="Table 4">
            <a:extLst>
              <a:ext uri="{FF2B5EF4-FFF2-40B4-BE49-F238E27FC236}">
                <a16:creationId xmlns:a16="http://schemas.microsoft.com/office/drawing/2014/main" id="{366B4432-6E83-BBEF-0EB4-FC0B3C4EBFFE}"/>
              </a:ext>
            </a:extLst>
          </p:cNvPr>
          <p:cNvGraphicFramePr>
            <a:graphicFrameLocks noGrp="1"/>
          </p:cNvGraphicFramePr>
          <p:nvPr>
            <p:extLst>
              <p:ext uri="{D42A27DB-BD31-4B8C-83A1-F6EECF244321}">
                <p14:modId xmlns:p14="http://schemas.microsoft.com/office/powerpoint/2010/main" val="1520627783"/>
              </p:ext>
            </p:extLst>
          </p:nvPr>
        </p:nvGraphicFramePr>
        <p:xfrm>
          <a:off x="1944943" y="3482586"/>
          <a:ext cx="4925577" cy="1567480"/>
        </p:xfrm>
        <a:graphic>
          <a:graphicData uri="http://schemas.openxmlformats.org/drawingml/2006/table">
            <a:tbl>
              <a:tblPr firstRow="1" bandRow="1">
                <a:tableStyleId>{073A0DAA-6AF3-43AB-8588-CEC1D06C72B9}</a:tableStyleId>
              </a:tblPr>
              <a:tblGrid>
                <a:gridCol w="1911385">
                  <a:extLst>
                    <a:ext uri="{9D8B030D-6E8A-4147-A177-3AD203B41FA5}">
                      <a16:colId xmlns:a16="http://schemas.microsoft.com/office/drawing/2014/main" val="668701907"/>
                    </a:ext>
                  </a:extLst>
                </a:gridCol>
                <a:gridCol w="488540">
                  <a:extLst>
                    <a:ext uri="{9D8B030D-6E8A-4147-A177-3AD203B41FA5}">
                      <a16:colId xmlns:a16="http://schemas.microsoft.com/office/drawing/2014/main" val="35493867"/>
                    </a:ext>
                  </a:extLst>
                </a:gridCol>
                <a:gridCol w="359490">
                  <a:extLst>
                    <a:ext uri="{9D8B030D-6E8A-4147-A177-3AD203B41FA5}">
                      <a16:colId xmlns:a16="http://schemas.microsoft.com/office/drawing/2014/main" val="3793864229"/>
                    </a:ext>
                  </a:extLst>
                </a:gridCol>
                <a:gridCol w="313403">
                  <a:extLst>
                    <a:ext uri="{9D8B030D-6E8A-4147-A177-3AD203B41FA5}">
                      <a16:colId xmlns:a16="http://schemas.microsoft.com/office/drawing/2014/main" val="1097201578"/>
                    </a:ext>
                  </a:extLst>
                </a:gridCol>
                <a:gridCol w="350272">
                  <a:extLst>
                    <a:ext uri="{9D8B030D-6E8A-4147-A177-3AD203B41FA5}">
                      <a16:colId xmlns:a16="http://schemas.microsoft.com/office/drawing/2014/main" val="1703712427"/>
                    </a:ext>
                  </a:extLst>
                </a:gridCol>
                <a:gridCol w="359490">
                  <a:extLst>
                    <a:ext uri="{9D8B030D-6E8A-4147-A177-3AD203B41FA5}">
                      <a16:colId xmlns:a16="http://schemas.microsoft.com/office/drawing/2014/main" val="1044346317"/>
                    </a:ext>
                  </a:extLst>
                </a:gridCol>
                <a:gridCol w="368707">
                  <a:extLst>
                    <a:ext uri="{9D8B030D-6E8A-4147-A177-3AD203B41FA5}">
                      <a16:colId xmlns:a16="http://schemas.microsoft.com/office/drawing/2014/main" val="3422893979"/>
                    </a:ext>
                  </a:extLst>
                </a:gridCol>
                <a:gridCol w="313403">
                  <a:extLst>
                    <a:ext uri="{9D8B030D-6E8A-4147-A177-3AD203B41FA5}">
                      <a16:colId xmlns:a16="http://schemas.microsoft.com/office/drawing/2014/main" val="1170449842"/>
                    </a:ext>
                  </a:extLst>
                </a:gridCol>
                <a:gridCol w="460887">
                  <a:extLst>
                    <a:ext uri="{9D8B030D-6E8A-4147-A177-3AD203B41FA5}">
                      <a16:colId xmlns:a16="http://schemas.microsoft.com/office/drawing/2014/main" val="1079492790"/>
                    </a:ext>
                  </a:extLst>
                </a:gridCol>
              </a:tblGrid>
              <a:tr h="432975">
                <a:tc>
                  <a:txBody>
                    <a:bodyPr/>
                    <a:lstStyle/>
                    <a:p>
                      <a:pPr algn="ctr"/>
                      <a:r>
                        <a:rPr lang="en-US" sz="1000" dirty="0">
                          <a:effectLst/>
                        </a:rPr>
                        <a:t>Binary (Decimal: 149)</a:t>
                      </a:r>
                    </a:p>
                  </a:txBody>
                  <a:tcPr anchor="ctr"/>
                </a:tc>
                <a:tc>
                  <a:txBody>
                    <a:bodyPr/>
                    <a:lstStyle/>
                    <a:p>
                      <a:r>
                        <a:rPr lang="en-US" sz="1000" dirty="0">
                          <a:effectLst/>
                        </a:rPr>
                        <a:t>1</a:t>
                      </a:r>
                    </a:p>
                  </a:txBody>
                  <a:tcPr anchor="ctr"/>
                </a:tc>
                <a:tc>
                  <a:txBody>
                    <a:bodyPr/>
                    <a:lstStyle/>
                    <a:p>
                      <a:r>
                        <a:rPr lang="en-US" sz="1000" dirty="0">
                          <a:effectLst/>
                        </a:rPr>
                        <a:t>0</a:t>
                      </a:r>
                    </a:p>
                  </a:txBody>
                  <a:tcPr anchor="ctr"/>
                </a:tc>
                <a:tc>
                  <a:txBody>
                    <a:bodyPr/>
                    <a:lstStyle/>
                    <a:p>
                      <a:r>
                        <a:rPr lang="en-US" sz="1000" dirty="0">
                          <a:effectLst/>
                        </a:rPr>
                        <a:t>0</a:t>
                      </a:r>
                    </a:p>
                  </a:txBody>
                  <a:tcPr anchor="ctr"/>
                </a:tc>
                <a:tc>
                  <a:txBody>
                    <a:bodyPr/>
                    <a:lstStyle/>
                    <a:p>
                      <a:r>
                        <a:rPr lang="en-US" sz="1000" dirty="0">
                          <a:effectLst/>
                        </a:rPr>
                        <a:t>1</a:t>
                      </a:r>
                    </a:p>
                  </a:txBody>
                  <a:tcPr anchor="ctr"/>
                </a:tc>
                <a:tc>
                  <a:txBody>
                    <a:bodyPr/>
                    <a:lstStyle/>
                    <a:p>
                      <a:r>
                        <a:rPr lang="en-US" sz="1000" dirty="0">
                          <a:effectLst/>
                        </a:rPr>
                        <a:t>0</a:t>
                      </a:r>
                    </a:p>
                  </a:txBody>
                  <a:tcPr anchor="ctr"/>
                </a:tc>
                <a:tc>
                  <a:txBody>
                    <a:bodyPr/>
                    <a:lstStyle/>
                    <a:p>
                      <a:r>
                        <a:rPr lang="en-US" sz="1000" dirty="0">
                          <a:effectLst/>
                        </a:rPr>
                        <a:t>1</a:t>
                      </a:r>
                    </a:p>
                  </a:txBody>
                  <a:tcPr anchor="ctr"/>
                </a:tc>
                <a:tc>
                  <a:txBody>
                    <a:bodyPr/>
                    <a:lstStyle/>
                    <a:p>
                      <a:r>
                        <a:rPr lang="en-US" sz="1000" dirty="0">
                          <a:effectLst/>
                        </a:rPr>
                        <a:t>0</a:t>
                      </a:r>
                    </a:p>
                  </a:txBody>
                  <a:tcPr anchor="ctr"/>
                </a:tc>
                <a:tc>
                  <a:txBody>
                    <a:bodyPr/>
                    <a:lstStyle/>
                    <a:p>
                      <a:r>
                        <a:rPr lang="en-US" sz="1000" dirty="0">
                          <a:effectLst/>
                        </a:rPr>
                        <a:t>1</a:t>
                      </a:r>
                    </a:p>
                  </a:txBody>
                  <a:tcPr anchor="ctr"/>
                </a:tc>
                <a:extLst>
                  <a:ext uri="{0D108BD9-81ED-4DB2-BD59-A6C34878D82A}">
                    <a16:rowId xmlns:a16="http://schemas.microsoft.com/office/drawing/2014/main" val="566713099"/>
                  </a:ext>
                </a:extLst>
              </a:tr>
              <a:tr h="701530">
                <a:tc>
                  <a:txBody>
                    <a:bodyPr/>
                    <a:lstStyle/>
                    <a:p>
                      <a:pPr algn="ctr"/>
                      <a:r>
                        <a:rPr lang="en-US" sz="1000" dirty="0">
                          <a:effectLst/>
                        </a:rPr>
                        <a:t>Bit weight for given bit position n ( 2</a:t>
                      </a:r>
                      <a:r>
                        <a:rPr lang="en-US" sz="1000" baseline="30000" dirty="0">
                          <a:effectLst/>
                        </a:rPr>
                        <a:t>n</a:t>
                      </a:r>
                      <a:r>
                        <a:rPr lang="en-US" sz="1000" dirty="0">
                          <a:effectLst/>
                        </a:rPr>
                        <a:t> )</a:t>
                      </a:r>
                    </a:p>
                  </a:txBody>
                  <a:tcPr anchor="ctr"/>
                </a:tc>
                <a:tc>
                  <a:txBody>
                    <a:bodyPr/>
                    <a:lstStyle/>
                    <a:p>
                      <a:r>
                        <a:rPr lang="en-US" sz="1000" dirty="0">
                          <a:effectLst/>
                        </a:rPr>
                        <a:t>2</a:t>
                      </a:r>
                      <a:r>
                        <a:rPr lang="en-US" sz="1000" baseline="30000" dirty="0">
                          <a:effectLst/>
                        </a:rPr>
                        <a:t>7</a:t>
                      </a:r>
                      <a:endParaRPr lang="en-US" sz="1000" dirty="0">
                        <a:effectLst/>
                      </a:endParaRPr>
                    </a:p>
                  </a:txBody>
                  <a:tcPr anchor="ctr"/>
                </a:tc>
                <a:tc>
                  <a:txBody>
                    <a:bodyPr/>
                    <a:lstStyle/>
                    <a:p>
                      <a:r>
                        <a:rPr lang="en-US" sz="1000" dirty="0">
                          <a:effectLst/>
                        </a:rPr>
                        <a:t>2</a:t>
                      </a:r>
                      <a:r>
                        <a:rPr lang="en-US" sz="1000" baseline="30000" dirty="0">
                          <a:effectLst/>
                        </a:rPr>
                        <a:t>6</a:t>
                      </a:r>
                      <a:endParaRPr lang="en-US" sz="1000" dirty="0">
                        <a:effectLst/>
                      </a:endParaRPr>
                    </a:p>
                  </a:txBody>
                  <a:tcPr anchor="ctr"/>
                </a:tc>
                <a:tc>
                  <a:txBody>
                    <a:bodyPr/>
                    <a:lstStyle/>
                    <a:p>
                      <a:r>
                        <a:rPr lang="en-US" sz="1000" dirty="0">
                          <a:effectLst/>
                        </a:rPr>
                        <a:t>2</a:t>
                      </a:r>
                      <a:r>
                        <a:rPr lang="en-US" sz="1000" baseline="30000" dirty="0">
                          <a:effectLst/>
                        </a:rPr>
                        <a:t>5</a:t>
                      </a:r>
                      <a:endParaRPr lang="en-US" sz="1000" dirty="0">
                        <a:effectLst/>
                      </a:endParaRPr>
                    </a:p>
                  </a:txBody>
                  <a:tcPr anchor="ctr"/>
                </a:tc>
                <a:tc>
                  <a:txBody>
                    <a:bodyPr/>
                    <a:lstStyle/>
                    <a:p>
                      <a:r>
                        <a:rPr lang="en-US" sz="1000" dirty="0">
                          <a:effectLst/>
                        </a:rPr>
                        <a:t>2</a:t>
                      </a:r>
                      <a:r>
                        <a:rPr lang="en-US" sz="1000" baseline="30000" dirty="0">
                          <a:effectLst/>
                        </a:rPr>
                        <a:t>4</a:t>
                      </a:r>
                      <a:endParaRPr lang="en-US" sz="1000" dirty="0">
                        <a:effectLst/>
                      </a:endParaRPr>
                    </a:p>
                  </a:txBody>
                  <a:tcPr anchor="ctr"/>
                </a:tc>
                <a:tc>
                  <a:txBody>
                    <a:bodyPr/>
                    <a:lstStyle/>
                    <a:p>
                      <a:r>
                        <a:rPr lang="en-US" sz="1000" dirty="0">
                          <a:effectLst/>
                        </a:rPr>
                        <a:t>2</a:t>
                      </a:r>
                      <a:r>
                        <a:rPr lang="en-US" sz="1000" baseline="30000" dirty="0">
                          <a:effectLst/>
                        </a:rPr>
                        <a:t>3</a:t>
                      </a:r>
                      <a:endParaRPr lang="en-US" sz="1000" dirty="0">
                        <a:effectLst/>
                      </a:endParaRPr>
                    </a:p>
                  </a:txBody>
                  <a:tcPr anchor="ctr"/>
                </a:tc>
                <a:tc>
                  <a:txBody>
                    <a:bodyPr/>
                    <a:lstStyle/>
                    <a:p>
                      <a:r>
                        <a:rPr lang="en-US" sz="1000" dirty="0">
                          <a:effectLst/>
                        </a:rPr>
                        <a:t>2</a:t>
                      </a:r>
                      <a:r>
                        <a:rPr lang="en-US" sz="1000" baseline="30000" dirty="0">
                          <a:effectLst/>
                        </a:rPr>
                        <a:t>2</a:t>
                      </a:r>
                      <a:endParaRPr lang="en-US" sz="1000" dirty="0">
                        <a:effectLst/>
                      </a:endParaRPr>
                    </a:p>
                  </a:txBody>
                  <a:tcPr anchor="ctr"/>
                </a:tc>
                <a:tc>
                  <a:txBody>
                    <a:bodyPr/>
                    <a:lstStyle/>
                    <a:p>
                      <a:r>
                        <a:rPr lang="en-US" sz="1000" dirty="0">
                          <a:effectLst/>
                        </a:rPr>
                        <a:t>2</a:t>
                      </a:r>
                      <a:r>
                        <a:rPr lang="en-US" sz="1000" baseline="30000" dirty="0">
                          <a:effectLst/>
                        </a:rPr>
                        <a:t>1</a:t>
                      </a:r>
                      <a:endParaRPr lang="en-US" sz="1000" dirty="0">
                        <a:effectLst/>
                      </a:endParaRPr>
                    </a:p>
                  </a:txBody>
                  <a:tcPr anchor="ctr"/>
                </a:tc>
                <a:tc>
                  <a:txBody>
                    <a:bodyPr/>
                    <a:lstStyle/>
                    <a:p>
                      <a:r>
                        <a:rPr lang="en-US" sz="1000" dirty="0">
                          <a:effectLst/>
                        </a:rPr>
                        <a:t>2</a:t>
                      </a:r>
                      <a:r>
                        <a:rPr lang="en-US" sz="1000" baseline="30000" dirty="0">
                          <a:effectLst/>
                        </a:rPr>
                        <a:t>0</a:t>
                      </a:r>
                      <a:endParaRPr lang="en-US" sz="1000" dirty="0">
                        <a:effectLst/>
                      </a:endParaRPr>
                    </a:p>
                  </a:txBody>
                  <a:tcPr anchor="ctr"/>
                </a:tc>
                <a:extLst>
                  <a:ext uri="{0D108BD9-81ED-4DB2-BD59-A6C34878D82A}">
                    <a16:rowId xmlns:a16="http://schemas.microsoft.com/office/drawing/2014/main" val="3484551761"/>
                  </a:ext>
                </a:extLst>
              </a:tr>
              <a:tr h="432975">
                <a:tc>
                  <a:txBody>
                    <a:bodyPr/>
                    <a:lstStyle/>
                    <a:p>
                      <a:pPr algn="ctr"/>
                      <a:r>
                        <a:rPr lang="en-US" sz="1000" dirty="0">
                          <a:effectLst/>
                        </a:rPr>
                        <a:t>Bit position label</a:t>
                      </a:r>
                    </a:p>
                  </a:txBody>
                  <a:tcPr anchor="ctr"/>
                </a:tc>
                <a:tc>
                  <a:txBody>
                    <a:bodyPr/>
                    <a:lstStyle/>
                    <a:p>
                      <a:r>
                        <a:rPr lang="en-US" sz="1000" dirty="0">
                          <a:effectLst/>
                        </a:rPr>
                        <a:t>MSB</a:t>
                      </a:r>
                    </a:p>
                  </a:txBody>
                  <a:tcPr anchor="ctr"/>
                </a:tc>
                <a:tc>
                  <a:txBody>
                    <a:bodyPr/>
                    <a:lstStyle/>
                    <a:p>
                      <a:endParaRPr lang="en-US" sz="1000" dirty="0">
                        <a:effectLst/>
                      </a:endParaRPr>
                    </a:p>
                  </a:txBody>
                  <a:tcPr anchor="ctr"/>
                </a:tc>
                <a:tc>
                  <a:txBody>
                    <a:bodyPr/>
                    <a:lstStyle/>
                    <a:p>
                      <a:endParaRPr lang="en-US" sz="1000" dirty="0">
                        <a:effectLst/>
                      </a:endParaRPr>
                    </a:p>
                  </a:txBody>
                  <a:tcPr anchor="ctr"/>
                </a:tc>
                <a:tc>
                  <a:txBody>
                    <a:bodyPr/>
                    <a:lstStyle/>
                    <a:p>
                      <a:endParaRPr lang="en-US" sz="1000" dirty="0">
                        <a:effectLst/>
                      </a:endParaRPr>
                    </a:p>
                  </a:txBody>
                  <a:tcPr anchor="ctr"/>
                </a:tc>
                <a:tc>
                  <a:txBody>
                    <a:bodyPr/>
                    <a:lstStyle/>
                    <a:p>
                      <a:endParaRPr lang="en-US" sz="1000" dirty="0">
                        <a:effectLst/>
                      </a:endParaRPr>
                    </a:p>
                  </a:txBody>
                  <a:tcPr anchor="ctr"/>
                </a:tc>
                <a:tc>
                  <a:txBody>
                    <a:bodyPr/>
                    <a:lstStyle/>
                    <a:p>
                      <a:endParaRPr lang="en-US" sz="1000" dirty="0">
                        <a:effectLst/>
                      </a:endParaRPr>
                    </a:p>
                  </a:txBody>
                  <a:tcPr anchor="ctr"/>
                </a:tc>
                <a:tc>
                  <a:txBody>
                    <a:bodyPr/>
                    <a:lstStyle/>
                    <a:p>
                      <a:endParaRPr lang="en-US" sz="1000" dirty="0">
                        <a:effectLst/>
                      </a:endParaRPr>
                    </a:p>
                  </a:txBody>
                  <a:tcPr anchor="ctr"/>
                </a:tc>
                <a:tc>
                  <a:txBody>
                    <a:bodyPr/>
                    <a:lstStyle/>
                    <a:p>
                      <a:r>
                        <a:rPr lang="en-US" sz="1000" dirty="0">
                          <a:effectLst/>
                        </a:rPr>
                        <a:t>LSB</a:t>
                      </a:r>
                    </a:p>
                  </a:txBody>
                  <a:tcPr anchor="ctr"/>
                </a:tc>
                <a:extLst>
                  <a:ext uri="{0D108BD9-81ED-4DB2-BD59-A6C34878D82A}">
                    <a16:rowId xmlns:a16="http://schemas.microsoft.com/office/drawing/2014/main" val="1512002809"/>
                  </a:ext>
                </a:extLst>
              </a:tr>
            </a:tbl>
          </a:graphicData>
        </a:graphic>
      </p:graphicFrame>
    </p:spTree>
    <p:extLst>
      <p:ext uri="{BB962C8B-B14F-4D97-AF65-F5344CB8AC3E}">
        <p14:creationId xmlns:p14="http://schemas.microsoft.com/office/powerpoint/2010/main" val="161967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647A-BC96-1CDB-2808-FB336ECFFA78}"/>
              </a:ext>
            </a:extLst>
          </p:cNvPr>
          <p:cNvSpPr>
            <a:spLocks noGrp="1"/>
          </p:cNvSpPr>
          <p:nvPr>
            <p:ph type="title"/>
          </p:nvPr>
        </p:nvSpPr>
        <p:spPr>
          <a:xfrm>
            <a:off x="89499" y="90533"/>
            <a:ext cx="7886700" cy="562879"/>
          </a:xfrm>
        </p:spPr>
        <p:txBody>
          <a:bodyPr/>
          <a:lstStyle/>
          <a:p>
            <a:r>
              <a:rPr lang="en-US" b="1" u="none" dirty="0"/>
              <a:t>Handling special registers</a:t>
            </a:r>
            <a:endParaRPr lang="en-US" b="1" dirty="0"/>
          </a:p>
        </p:txBody>
      </p:sp>
      <p:sp>
        <p:nvSpPr>
          <p:cNvPr id="3" name="Text Placeholder 2">
            <a:extLst>
              <a:ext uri="{FF2B5EF4-FFF2-40B4-BE49-F238E27FC236}">
                <a16:creationId xmlns:a16="http://schemas.microsoft.com/office/drawing/2014/main" id="{61A735AE-622C-B303-6809-DBBF9D15D21F}"/>
              </a:ext>
            </a:extLst>
          </p:cNvPr>
          <p:cNvSpPr>
            <a:spLocks noGrp="1"/>
          </p:cNvSpPr>
          <p:nvPr>
            <p:ph type="body" idx="1"/>
          </p:nvPr>
        </p:nvSpPr>
        <p:spPr>
          <a:xfrm>
            <a:off x="221852" y="952508"/>
            <a:ext cx="4438220" cy="3370707"/>
          </a:xfrm>
        </p:spPr>
        <p:txBody>
          <a:bodyPr/>
          <a:lstStyle/>
          <a:p>
            <a:pPr marL="139700" indent="0">
              <a:buNone/>
            </a:pPr>
            <a:r>
              <a:rPr lang="en-US" sz="1200" b="1" dirty="0">
                <a:latin typeface="Arial"/>
              </a:rPr>
              <a:t>FIFO</a:t>
            </a:r>
          </a:p>
          <a:p>
            <a:r>
              <a:rPr lang="en-US" sz="1200" dirty="0">
                <a:latin typeface="Arial"/>
              </a:rPr>
              <a:t>A FIFO buffer is a useful way to store data that arrives at a microcontroller peripheral asynchronously but cannot be read immediately. </a:t>
            </a:r>
            <a:endParaRPr lang="en-US" sz="1200" b="1" dirty="0">
              <a:latin typeface="Arial"/>
            </a:endParaRPr>
          </a:p>
          <a:p>
            <a:r>
              <a:rPr lang="en-US" sz="1200" dirty="0">
                <a:latin typeface="Arial"/>
              </a:rPr>
              <a:t>An example of this is storing bytes that are incoming on a UART.</a:t>
            </a:r>
            <a:endParaRPr lang="en-US" sz="1200" b="1" dirty="0">
              <a:latin typeface="Arial"/>
            </a:endParaRPr>
          </a:p>
          <a:p>
            <a:r>
              <a:rPr lang="en-US" sz="1200" dirty="0">
                <a:latin typeface="Arial"/>
              </a:rPr>
              <a:t>Buffering the bytes can make it easier for the embedded firmware to handle the incoming data in real time.</a:t>
            </a:r>
            <a:endParaRPr lang="en-US" sz="1200" b="1" dirty="0">
              <a:latin typeface="Arial"/>
            </a:endParaRPr>
          </a:p>
          <a:p>
            <a:r>
              <a:rPr lang="en-US" sz="1200" dirty="0">
                <a:latin typeface="Arial"/>
              </a:rPr>
              <a:t>A FIFO buffer is a type of data storage that operates on a first-in, first-out basis. </a:t>
            </a:r>
          </a:p>
          <a:p>
            <a:r>
              <a:rPr lang="en-US" sz="1200" dirty="0">
                <a:latin typeface="Arial"/>
              </a:rPr>
              <a:t>It is a very common construct used in digital systems,</a:t>
            </a:r>
          </a:p>
          <a:p>
            <a:r>
              <a:rPr lang="en-US" sz="1200" dirty="0">
                <a:latin typeface="Arial"/>
              </a:rPr>
              <a:t>FIFOs can be implemented with software or hardware. </a:t>
            </a:r>
          </a:p>
          <a:p>
            <a:r>
              <a:rPr lang="en-US" sz="1200" dirty="0">
                <a:latin typeface="Arial"/>
              </a:rPr>
              <a:t>The choice between a software and a hardware solution depends on the application and the features desired. </a:t>
            </a:r>
          </a:p>
          <a:p>
            <a:endParaRPr lang="en-US" sz="1200" b="1" dirty="0">
              <a:latin typeface="Arial"/>
            </a:endParaRPr>
          </a:p>
        </p:txBody>
      </p:sp>
      <p:graphicFrame>
        <p:nvGraphicFramePr>
          <p:cNvPr id="10" name="Table 10">
            <a:extLst>
              <a:ext uri="{FF2B5EF4-FFF2-40B4-BE49-F238E27FC236}">
                <a16:creationId xmlns:a16="http://schemas.microsoft.com/office/drawing/2014/main" id="{801C58BA-0531-4ADB-1AF8-EB74BAD37FC0}"/>
              </a:ext>
            </a:extLst>
          </p:cNvPr>
          <p:cNvGraphicFramePr>
            <a:graphicFrameLocks noGrp="1"/>
          </p:cNvGraphicFramePr>
          <p:nvPr>
            <p:extLst>
              <p:ext uri="{D42A27DB-BD31-4B8C-83A1-F6EECF244321}">
                <p14:modId xmlns:p14="http://schemas.microsoft.com/office/powerpoint/2010/main" val="2994142278"/>
              </p:ext>
            </p:extLst>
          </p:nvPr>
        </p:nvGraphicFramePr>
        <p:xfrm>
          <a:off x="5332850" y="2760367"/>
          <a:ext cx="3396735" cy="313403"/>
        </p:xfrm>
        <a:graphic>
          <a:graphicData uri="http://schemas.openxmlformats.org/drawingml/2006/table">
            <a:tbl>
              <a:tblPr firstRow="1" bandRow="1">
                <a:tableStyleId>{5C22544A-7EE6-4342-B048-85BDC9FD1C3A}</a:tableStyleId>
              </a:tblPr>
              <a:tblGrid>
                <a:gridCol w="679347">
                  <a:extLst>
                    <a:ext uri="{9D8B030D-6E8A-4147-A177-3AD203B41FA5}">
                      <a16:colId xmlns:a16="http://schemas.microsoft.com/office/drawing/2014/main" val="1382202438"/>
                    </a:ext>
                  </a:extLst>
                </a:gridCol>
                <a:gridCol w="679347">
                  <a:extLst>
                    <a:ext uri="{9D8B030D-6E8A-4147-A177-3AD203B41FA5}">
                      <a16:colId xmlns:a16="http://schemas.microsoft.com/office/drawing/2014/main" val="3816185007"/>
                    </a:ext>
                  </a:extLst>
                </a:gridCol>
                <a:gridCol w="679347">
                  <a:extLst>
                    <a:ext uri="{9D8B030D-6E8A-4147-A177-3AD203B41FA5}">
                      <a16:colId xmlns:a16="http://schemas.microsoft.com/office/drawing/2014/main" val="1349003713"/>
                    </a:ext>
                  </a:extLst>
                </a:gridCol>
                <a:gridCol w="679347">
                  <a:extLst>
                    <a:ext uri="{9D8B030D-6E8A-4147-A177-3AD203B41FA5}">
                      <a16:colId xmlns:a16="http://schemas.microsoft.com/office/drawing/2014/main" val="3777222580"/>
                    </a:ext>
                  </a:extLst>
                </a:gridCol>
                <a:gridCol w="679347">
                  <a:extLst>
                    <a:ext uri="{9D8B030D-6E8A-4147-A177-3AD203B41FA5}">
                      <a16:colId xmlns:a16="http://schemas.microsoft.com/office/drawing/2014/main" val="1242947155"/>
                    </a:ext>
                  </a:extLst>
                </a:gridCol>
              </a:tblGrid>
              <a:tr h="313403">
                <a:tc>
                  <a:txBody>
                    <a:bodyPr/>
                    <a:lstStyle/>
                    <a:p>
                      <a:pPr algn="ctr"/>
                      <a:r>
                        <a:rPr lang="en-US" sz="1000" dirty="0"/>
                        <a:t>DATA n</a:t>
                      </a:r>
                    </a:p>
                  </a:txBody>
                  <a:tcPr anchor="ctr"/>
                </a:tc>
                <a:tc>
                  <a:txBody>
                    <a:bodyPr/>
                    <a:lstStyle/>
                    <a:p>
                      <a:pPr algn="ctr"/>
                      <a:r>
                        <a:rPr lang="en-US" sz="1000" dirty="0"/>
                        <a:t>…..</a:t>
                      </a:r>
                    </a:p>
                  </a:txBody>
                  <a:tcPr anchor="ctr"/>
                </a:tc>
                <a:tc>
                  <a:txBody>
                    <a:bodyPr/>
                    <a:lstStyle/>
                    <a:p>
                      <a:pPr algn="ctr"/>
                      <a:r>
                        <a:rPr lang="en-US" sz="1000" dirty="0"/>
                        <a:t>Data3</a:t>
                      </a:r>
                    </a:p>
                  </a:txBody>
                  <a:tcPr anchor="ctr"/>
                </a:tc>
                <a:tc>
                  <a:txBody>
                    <a:bodyPr/>
                    <a:lstStyle/>
                    <a:p>
                      <a:pPr algn="ctr"/>
                      <a:r>
                        <a:rPr lang="en-US" sz="1000" dirty="0"/>
                        <a:t>Data2</a:t>
                      </a:r>
                    </a:p>
                  </a:txBody>
                  <a:tcPr anchor="ctr"/>
                </a:tc>
                <a:tc>
                  <a:txBody>
                    <a:bodyPr/>
                    <a:lstStyle/>
                    <a:p>
                      <a:pPr algn="ctr"/>
                      <a:r>
                        <a:rPr lang="en-US" sz="1000" dirty="0"/>
                        <a:t>Data1</a:t>
                      </a:r>
                    </a:p>
                  </a:txBody>
                  <a:tcPr anchor="ctr"/>
                </a:tc>
                <a:extLst>
                  <a:ext uri="{0D108BD9-81ED-4DB2-BD59-A6C34878D82A}">
                    <a16:rowId xmlns:a16="http://schemas.microsoft.com/office/drawing/2014/main" val="1461651698"/>
                  </a:ext>
                </a:extLst>
              </a:tr>
            </a:tbl>
          </a:graphicData>
        </a:graphic>
      </p:graphicFrame>
      <p:sp>
        <p:nvSpPr>
          <p:cNvPr id="11" name="TextBox 10">
            <a:extLst>
              <a:ext uri="{FF2B5EF4-FFF2-40B4-BE49-F238E27FC236}">
                <a16:creationId xmlns:a16="http://schemas.microsoft.com/office/drawing/2014/main" id="{E4495EF6-F7F2-B5A7-DA3E-FE93239D2935}"/>
              </a:ext>
            </a:extLst>
          </p:cNvPr>
          <p:cNvSpPr txBox="1"/>
          <p:nvPr/>
        </p:nvSpPr>
        <p:spPr>
          <a:xfrm>
            <a:off x="5306114" y="3167425"/>
            <a:ext cx="618980" cy="307777"/>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Back</a:t>
            </a:r>
          </a:p>
        </p:txBody>
      </p:sp>
      <p:sp>
        <p:nvSpPr>
          <p:cNvPr id="12" name="TextBox 11">
            <a:extLst>
              <a:ext uri="{FF2B5EF4-FFF2-40B4-BE49-F238E27FC236}">
                <a16:creationId xmlns:a16="http://schemas.microsoft.com/office/drawing/2014/main" id="{40567BB5-0C28-8E53-AE64-DA7283093540}"/>
              </a:ext>
            </a:extLst>
          </p:cNvPr>
          <p:cNvSpPr txBox="1"/>
          <p:nvPr/>
        </p:nvSpPr>
        <p:spPr>
          <a:xfrm>
            <a:off x="8066567" y="3167425"/>
            <a:ext cx="618980" cy="318560"/>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Front</a:t>
            </a:r>
          </a:p>
        </p:txBody>
      </p:sp>
      <p:sp>
        <p:nvSpPr>
          <p:cNvPr id="13" name="TextBox 12">
            <a:extLst>
              <a:ext uri="{FF2B5EF4-FFF2-40B4-BE49-F238E27FC236}">
                <a16:creationId xmlns:a16="http://schemas.microsoft.com/office/drawing/2014/main" id="{78460B4E-16A2-A0E4-CB5D-ABD517F9AFFF}"/>
              </a:ext>
            </a:extLst>
          </p:cNvPr>
          <p:cNvSpPr txBox="1"/>
          <p:nvPr/>
        </p:nvSpPr>
        <p:spPr>
          <a:xfrm>
            <a:off x="5306114" y="1776415"/>
            <a:ext cx="910121" cy="30777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Enqueue</a:t>
            </a:r>
          </a:p>
        </p:txBody>
      </p:sp>
      <p:sp>
        <p:nvSpPr>
          <p:cNvPr id="14" name="TextBox 13">
            <a:extLst>
              <a:ext uri="{FF2B5EF4-FFF2-40B4-BE49-F238E27FC236}">
                <a16:creationId xmlns:a16="http://schemas.microsoft.com/office/drawing/2014/main" id="{46227840-5E17-6E97-F04D-2F4BE1E2F763}"/>
              </a:ext>
            </a:extLst>
          </p:cNvPr>
          <p:cNvSpPr txBox="1"/>
          <p:nvPr/>
        </p:nvSpPr>
        <p:spPr>
          <a:xfrm>
            <a:off x="7775425" y="1776415"/>
            <a:ext cx="910121" cy="30777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Dequeue</a:t>
            </a:r>
          </a:p>
        </p:txBody>
      </p:sp>
      <p:sp>
        <p:nvSpPr>
          <p:cNvPr id="15" name="Arrow: Down 14">
            <a:extLst>
              <a:ext uri="{FF2B5EF4-FFF2-40B4-BE49-F238E27FC236}">
                <a16:creationId xmlns:a16="http://schemas.microsoft.com/office/drawing/2014/main" id="{A53D5EE3-767B-98CB-400E-BE240A2DEAEE}"/>
              </a:ext>
            </a:extLst>
          </p:cNvPr>
          <p:cNvSpPr/>
          <p:nvPr/>
        </p:nvSpPr>
        <p:spPr>
          <a:xfrm>
            <a:off x="5576733" y="2138516"/>
            <a:ext cx="183311" cy="496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2AEF2E6B-68E0-4598-B73B-91B597F8723B}"/>
              </a:ext>
            </a:extLst>
          </p:cNvPr>
          <p:cNvSpPr/>
          <p:nvPr/>
        </p:nvSpPr>
        <p:spPr>
          <a:xfrm rot="10800000">
            <a:off x="8164657" y="2138516"/>
            <a:ext cx="183311" cy="496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147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647A-BC96-1CDB-2808-FB336ECFFA78}"/>
              </a:ext>
            </a:extLst>
          </p:cNvPr>
          <p:cNvSpPr>
            <a:spLocks noGrp="1"/>
          </p:cNvSpPr>
          <p:nvPr>
            <p:ph type="title"/>
          </p:nvPr>
        </p:nvSpPr>
        <p:spPr>
          <a:xfrm>
            <a:off x="89499" y="90533"/>
            <a:ext cx="7886700" cy="562879"/>
          </a:xfrm>
        </p:spPr>
        <p:txBody>
          <a:bodyPr/>
          <a:lstStyle/>
          <a:p>
            <a:r>
              <a:rPr lang="en-US" b="1" u="none" dirty="0"/>
              <a:t>Handling special registers</a:t>
            </a:r>
            <a:endParaRPr lang="en-US" b="1" dirty="0"/>
          </a:p>
        </p:txBody>
      </p:sp>
      <p:sp>
        <p:nvSpPr>
          <p:cNvPr id="3" name="Text Placeholder 2">
            <a:extLst>
              <a:ext uri="{FF2B5EF4-FFF2-40B4-BE49-F238E27FC236}">
                <a16:creationId xmlns:a16="http://schemas.microsoft.com/office/drawing/2014/main" id="{61A735AE-622C-B303-6809-DBBF9D15D21F}"/>
              </a:ext>
            </a:extLst>
          </p:cNvPr>
          <p:cNvSpPr>
            <a:spLocks noGrp="1"/>
          </p:cNvSpPr>
          <p:nvPr>
            <p:ph type="body" idx="1"/>
          </p:nvPr>
        </p:nvSpPr>
        <p:spPr>
          <a:xfrm>
            <a:off x="203416" y="749718"/>
            <a:ext cx="8512461" cy="4191086"/>
          </a:xfrm>
        </p:spPr>
        <p:txBody>
          <a:bodyPr/>
          <a:lstStyle/>
          <a:p>
            <a:pPr marL="139700" indent="0">
              <a:buNone/>
            </a:pPr>
            <a:r>
              <a:rPr lang="en-US" sz="1200" b="1" dirty="0">
                <a:latin typeface="Arial"/>
              </a:rPr>
              <a:t>FIFO</a:t>
            </a:r>
          </a:p>
          <a:p>
            <a:r>
              <a:rPr lang="en-US" sz="1200" dirty="0"/>
              <a:t>An example of this is storing bytes that are incoming on a UART. </a:t>
            </a:r>
            <a:endParaRPr lang="en-US" sz="1200" dirty="0">
              <a:latin typeface="Arial"/>
            </a:endParaRPr>
          </a:p>
          <a:p>
            <a:r>
              <a:rPr lang="en-US" sz="1200" dirty="0"/>
              <a:t>Buffering the bytes can make it easier for the embedded firmware to handle the incoming data in real time.</a:t>
            </a:r>
          </a:p>
          <a:p>
            <a:r>
              <a:rPr lang="en-US" sz="1200" dirty="0"/>
              <a:t>Many microcontroller designs have limited buffer space for data arriving on the UART.</a:t>
            </a:r>
          </a:p>
          <a:p>
            <a:r>
              <a:rPr lang="en-US" sz="1200" dirty="0"/>
              <a:t>Using a FIFO in the UART ISR can make it easier to manage incoming data. </a:t>
            </a:r>
          </a:p>
          <a:p>
            <a:r>
              <a:rPr lang="en-US" sz="1200" dirty="0"/>
              <a:t>Using a FIFO as described above can reduce the real-time requirements for an application, as well as give the application developer more flexibility in handling incoming data. </a:t>
            </a:r>
          </a:p>
          <a:p>
            <a:r>
              <a:rPr lang="en-US" sz="1200" dirty="0"/>
              <a:t>Because the FIFO buffer stores the data until it can be processed by the application, the application does not need to handle each byte as it arrives. </a:t>
            </a:r>
          </a:p>
          <a:p>
            <a:r>
              <a:rPr lang="en-US" sz="1200" dirty="0"/>
              <a:t>This can make it easier to develop real-time applications that must process large amounts of data.</a:t>
            </a:r>
            <a:endParaRPr lang="en-US" dirty="0"/>
          </a:p>
          <a:p>
            <a:endParaRPr lang="en-US" sz="1200" dirty="0"/>
          </a:p>
          <a:p>
            <a:endParaRPr lang="en-US" sz="1200" b="1" dirty="0">
              <a:latin typeface="Arial"/>
            </a:endParaRPr>
          </a:p>
        </p:txBody>
      </p:sp>
    </p:spTree>
    <p:extLst>
      <p:ext uri="{BB962C8B-B14F-4D97-AF65-F5344CB8AC3E}">
        <p14:creationId xmlns:p14="http://schemas.microsoft.com/office/powerpoint/2010/main" val="850095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9612-2608-530F-B8E8-3B55DA63C187}"/>
              </a:ext>
            </a:extLst>
          </p:cNvPr>
          <p:cNvSpPr>
            <a:spLocks noGrp="1"/>
          </p:cNvSpPr>
          <p:nvPr>
            <p:ph type="title"/>
          </p:nvPr>
        </p:nvSpPr>
        <p:spPr>
          <a:xfrm>
            <a:off x="103239" y="172449"/>
            <a:ext cx="7886700" cy="275217"/>
          </a:xfrm>
        </p:spPr>
        <p:txBody>
          <a:bodyPr/>
          <a:lstStyle/>
          <a:p>
            <a:r>
              <a:rPr lang="en-US" b="1" u="none" dirty="0"/>
              <a:t>Register Windows</a:t>
            </a:r>
          </a:p>
        </p:txBody>
      </p:sp>
      <p:sp>
        <p:nvSpPr>
          <p:cNvPr id="3" name="Text Placeholder 2">
            <a:extLst>
              <a:ext uri="{FF2B5EF4-FFF2-40B4-BE49-F238E27FC236}">
                <a16:creationId xmlns:a16="http://schemas.microsoft.com/office/drawing/2014/main" id="{C4367DF0-FA48-B9D4-1F02-E3D208FAECA9}"/>
              </a:ext>
            </a:extLst>
          </p:cNvPr>
          <p:cNvSpPr>
            <a:spLocks noGrp="1"/>
          </p:cNvSpPr>
          <p:nvPr>
            <p:ph type="body" idx="1"/>
          </p:nvPr>
        </p:nvSpPr>
        <p:spPr>
          <a:xfrm>
            <a:off x="306030" y="862244"/>
            <a:ext cx="8550376" cy="4046907"/>
          </a:xfrm>
        </p:spPr>
        <p:txBody>
          <a:bodyPr/>
          <a:lstStyle/>
          <a:p>
            <a:r>
              <a:rPr lang="en-US" sz="1200" dirty="0"/>
              <a:t>In Computer Architecture, the Registers are very fast computer memory which are used to execute programs and operations efficiently. </a:t>
            </a:r>
            <a:endParaRPr lang="en-US" sz="1200" dirty="0">
              <a:latin typeface="Arial"/>
            </a:endParaRPr>
          </a:p>
          <a:p>
            <a:r>
              <a:rPr lang="en-US" sz="1200" dirty="0"/>
              <a:t>The sole purpose of having register is fast retrieval of data for processing by CPU.</a:t>
            </a:r>
          </a:p>
          <a:p>
            <a:r>
              <a:rPr lang="en-US" sz="1200" dirty="0">
                <a:latin typeface="Arial"/>
              </a:rPr>
              <a:t>Register windows are a feature which dedicates registers to a subroutine by dynamically aliasing a subset of internal registers to fixed, programmer-visible registers.</a:t>
            </a:r>
            <a:endParaRPr lang="en-US"/>
          </a:p>
          <a:p>
            <a:r>
              <a:rPr lang="en-US" sz="1200" dirty="0">
                <a:latin typeface="Arial"/>
              </a:rPr>
              <a:t>Several sets of registers are provided for the different parts of the program. </a:t>
            </a:r>
          </a:p>
          <a:p>
            <a:r>
              <a:rPr lang="en-US" sz="1200" dirty="0">
                <a:latin typeface="Arial"/>
              </a:rPr>
              <a:t>Registers are deliberately hidden from the programmer to force several subroutines to share processor resources.</a:t>
            </a:r>
          </a:p>
          <a:p>
            <a:r>
              <a:rPr lang="en-US" sz="1200" dirty="0">
                <a:latin typeface="Arial"/>
              </a:rPr>
              <a:t>The CPU recognizes the movement from one part of the program to another during a procedure call.</a:t>
            </a:r>
          </a:p>
          <a:p>
            <a:r>
              <a:rPr lang="en-US" sz="1200" dirty="0">
                <a:latin typeface="Arial"/>
              </a:rPr>
              <a:t>If you consider register organization of RISC CPU, it</a:t>
            </a:r>
            <a:r>
              <a:rPr lang="en-US" sz="1200" dirty="0"/>
              <a:t> use an overlapped register window that provides passing of parameters to called procedure and stores the result to the calling procedure.</a:t>
            </a:r>
            <a:endParaRPr lang="en-US" sz="1200" dirty="0">
              <a:latin typeface="Arial"/>
            </a:endParaRPr>
          </a:p>
          <a:p>
            <a:r>
              <a:rPr lang="en-US" sz="1200" dirty="0"/>
              <a:t>For each procedure call, the new register window is assigned from register file used by the new procedure.</a:t>
            </a:r>
            <a:endParaRPr lang="en-US" sz="1200" dirty="0">
              <a:latin typeface="Arial"/>
            </a:endParaRPr>
          </a:p>
          <a:p>
            <a:r>
              <a:rPr lang="en-US" sz="1200" dirty="0"/>
              <a:t>Each procedure call activates the new register window by increment a pointer and the return statement decrements the pointer which causes the activation of the previous window.</a:t>
            </a:r>
            <a:endParaRPr lang="en-US" dirty="0"/>
          </a:p>
          <a:p>
            <a:r>
              <a:rPr lang="en-US" sz="1200" dirty="0"/>
              <a:t>Windows of adjacent procedures have overlapping registers that are shared to provide passing of parameters and storage of results.</a:t>
            </a:r>
            <a:endParaRPr lang="en-US" dirty="0"/>
          </a:p>
          <a:p>
            <a:endParaRPr lang="en-US" sz="1200" dirty="0">
              <a:latin typeface="Arial"/>
            </a:endParaRPr>
          </a:p>
        </p:txBody>
      </p:sp>
    </p:spTree>
    <p:extLst>
      <p:ext uri="{BB962C8B-B14F-4D97-AF65-F5344CB8AC3E}">
        <p14:creationId xmlns:p14="http://schemas.microsoft.com/office/powerpoint/2010/main" val="3798652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9612-2608-530F-B8E8-3B55DA63C187}"/>
              </a:ext>
            </a:extLst>
          </p:cNvPr>
          <p:cNvSpPr>
            <a:spLocks noGrp="1"/>
          </p:cNvSpPr>
          <p:nvPr>
            <p:ph type="title"/>
          </p:nvPr>
        </p:nvSpPr>
        <p:spPr>
          <a:xfrm>
            <a:off x="94021" y="154013"/>
            <a:ext cx="7886700" cy="468790"/>
          </a:xfrm>
        </p:spPr>
        <p:txBody>
          <a:bodyPr/>
          <a:lstStyle/>
          <a:p>
            <a:r>
              <a:rPr lang="en-US" b="1" u="none" dirty="0"/>
              <a:t>Register Windows</a:t>
            </a:r>
          </a:p>
        </p:txBody>
      </p:sp>
      <p:sp>
        <p:nvSpPr>
          <p:cNvPr id="3" name="Text Placeholder 2">
            <a:extLst>
              <a:ext uri="{FF2B5EF4-FFF2-40B4-BE49-F238E27FC236}">
                <a16:creationId xmlns:a16="http://schemas.microsoft.com/office/drawing/2014/main" id="{C4367DF0-FA48-B9D4-1F02-E3D208FAECA9}"/>
              </a:ext>
            </a:extLst>
          </p:cNvPr>
          <p:cNvSpPr>
            <a:spLocks noGrp="1"/>
          </p:cNvSpPr>
          <p:nvPr>
            <p:ph type="body" idx="1"/>
          </p:nvPr>
        </p:nvSpPr>
        <p:spPr>
          <a:xfrm>
            <a:off x="140110" y="558058"/>
            <a:ext cx="4577529" cy="4222044"/>
          </a:xfrm>
        </p:spPr>
        <p:txBody>
          <a:bodyPr/>
          <a:lstStyle/>
          <a:p>
            <a:r>
              <a:rPr lang="en-US" sz="1200" dirty="0">
                <a:latin typeface="Arial"/>
              </a:rPr>
              <a:t>There are three classes of registers:–</a:t>
            </a:r>
            <a:endParaRPr lang="en-US" sz="1200">
              <a:latin typeface="Arial"/>
            </a:endParaRPr>
          </a:p>
          <a:p>
            <a:r>
              <a:rPr lang="en-US" sz="1200" b="1" dirty="0">
                <a:latin typeface="Arial"/>
              </a:rPr>
              <a:t>Global Registers</a:t>
            </a:r>
            <a:r>
              <a:rPr lang="en-US" sz="1200" dirty="0">
                <a:latin typeface="Arial"/>
              </a:rPr>
              <a:t> :Available to all functions</a:t>
            </a:r>
          </a:p>
          <a:p>
            <a:r>
              <a:rPr lang="en-US" sz="1200" b="1" dirty="0">
                <a:latin typeface="Arial"/>
              </a:rPr>
              <a:t>Window local registers</a:t>
            </a:r>
            <a:r>
              <a:rPr lang="en-US" sz="1200" dirty="0">
                <a:latin typeface="Arial"/>
              </a:rPr>
              <a:t>: Variables local to the function</a:t>
            </a:r>
          </a:p>
          <a:p>
            <a:r>
              <a:rPr lang="en-US" sz="1200" b="1" dirty="0">
                <a:latin typeface="Arial"/>
              </a:rPr>
              <a:t>Window shared registers</a:t>
            </a:r>
            <a:r>
              <a:rPr lang="en-US" sz="1200" dirty="0">
                <a:latin typeface="Arial"/>
              </a:rPr>
              <a:t>: Permit data to be shared without actually needing to copy it.</a:t>
            </a:r>
            <a:endParaRPr lang="en-US" sz="1200">
              <a:latin typeface="Arial"/>
            </a:endParaRPr>
          </a:p>
          <a:p>
            <a:pPr marL="139700" indent="0">
              <a:buNone/>
            </a:pPr>
            <a:r>
              <a:rPr lang="en-US" sz="1200" dirty="0">
                <a:latin typeface="Arial"/>
              </a:rPr>
              <a:t>For Example:</a:t>
            </a:r>
            <a:endParaRPr lang="en-US" sz="1200">
              <a:latin typeface="Arial"/>
            </a:endParaRPr>
          </a:p>
          <a:p>
            <a:pPr marL="285750" indent="-285750"/>
            <a:r>
              <a:rPr lang="en-US" sz="1200" dirty="0">
                <a:latin typeface="Arial"/>
              </a:rPr>
              <a:t>Procedure C  called procedure D. Therefore, registers R58 to R63 are common to both procedures C and D. Therefore, procedure C stores parameters for procedure D in these registers. Procedure D uses registers R64 to R73 to store the local variables.</a:t>
            </a:r>
            <a:endParaRPr lang="en-US" sz="1200">
              <a:latin typeface="Arial"/>
            </a:endParaRPr>
          </a:p>
          <a:p>
            <a:pPr marL="285750" indent="-285750"/>
            <a:r>
              <a:rPr lang="en-US" sz="1200" dirty="0">
                <a:latin typeface="Arial"/>
              </a:rPr>
              <a:t>When procedure B returns after performing its computation, then the result from registers(R26 to R31) is transferred back to window A.</a:t>
            </a:r>
            <a:endParaRPr lang="en-US" sz="1200">
              <a:latin typeface="Arial"/>
            </a:endParaRPr>
          </a:p>
          <a:p>
            <a:pPr marL="285750" indent="-285750"/>
            <a:r>
              <a:rPr lang="en-US" sz="1200" dirty="0">
                <a:latin typeface="Arial"/>
              </a:rPr>
              <a:t>Registers R10 to R15 are common to procedures A and D also the four windows have a circular organization.</a:t>
            </a:r>
            <a:endParaRPr lang="en-US" sz="1200">
              <a:latin typeface="Arial"/>
            </a:endParaRPr>
          </a:p>
          <a:p>
            <a:pPr marL="285750" indent="-285750"/>
            <a:r>
              <a:rPr lang="en-US" sz="1200" dirty="0">
                <a:latin typeface="Arial"/>
              </a:rPr>
              <a:t>As R0 to R9(i.e. 10 registers) is available all procedures. Therefore, a procedure contains 32 registers while procedure it is active(which includes 10 global ,10 local, 6 low overlapping registers and 6 high overlapping registers) .</a:t>
            </a:r>
            <a:endParaRPr lang="en-US" sz="1200">
              <a:latin typeface="Arial"/>
            </a:endParaRPr>
          </a:p>
          <a:p>
            <a:pPr marL="139700" indent="0">
              <a:buNone/>
            </a:pPr>
            <a:endParaRPr lang="en-US" sz="1200" dirty="0">
              <a:latin typeface="Arial"/>
            </a:endParaRPr>
          </a:p>
        </p:txBody>
      </p:sp>
      <p:grpSp>
        <p:nvGrpSpPr>
          <p:cNvPr id="36" name="Group 35">
            <a:extLst>
              <a:ext uri="{FF2B5EF4-FFF2-40B4-BE49-F238E27FC236}">
                <a16:creationId xmlns:a16="http://schemas.microsoft.com/office/drawing/2014/main" id="{95D11668-4039-53C2-49E5-ED219111CDC9}"/>
              </a:ext>
            </a:extLst>
          </p:cNvPr>
          <p:cNvGrpSpPr/>
          <p:nvPr/>
        </p:nvGrpSpPr>
        <p:grpSpPr>
          <a:xfrm>
            <a:off x="4881096" y="894119"/>
            <a:ext cx="4189160" cy="4099236"/>
            <a:chOff x="4788919" y="894119"/>
            <a:chExt cx="4189160" cy="4099236"/>
          </a:xfrm>
        </p:grpSpPr>
        <p:grpSp>
          <p:nvGrpSpPr>
            <p:cNvPr id="33" name="Group 32">
              <a:extLst>
                <a:ext uri="{FF2B5EF4-FFF2-40B4-BE49-F238E27FC236}">
                  <a16:creationId xmlns:a16="http://schemas.microsoft.com/office/drawing/2014/main" id="{9F4073D6-8757-B469-D247-5C77FC459972}"/>
                </a:ext>
              </a:extLst>
            </p:cNvPr>
            <p:cNvGrpSpPr/>
            <p:nvPr/>
          </p:nvGrpSpPr>
          <p:grpSpPr>
            <a:xfrm>
              <a:off x="4793223" y="894119"/>
              <a:ext cx="4184856" cy="4099236"/>
              <a:chOff x="4571997" y="792724"/>
              <a:chExt cx="4184856" cy="4099236"/>
            </a:xfrm>
          </p:grpSpPr>
          <p:grpSp>
            <p:nvGrpSpPr>
              <p:cNvPr id="28" name="Group 27">
                <a:extLst>
                  <a:ext uri="{FF2B5EF4-FFF2-40B4-BE49-F238E27FC236}">
                    <a16:creationId xmlns:a16="http://schemas.microsoft.com/office/drawing/2014/main" id="{41F04C8F-B5AF-D6B2-D651-A3B05D9A30E8}"/>
                  </a:ext>
                </a:extLst>
              </p:cNvPr>
              <p:cNvGrpSpPr/>
              <p:nvPr/>
            </p:nvGrpSpPr>
            <p:grpSpPr>
              <a:xfrm>
                <a:off x="4571997" y="792724"/>
                <a:ext cx="4184856" cy="3736933"/>
                <a:chOff x="5014449" y="1087692"/>
                <a:chExt cx="4184856" cy="3736933"/>
              </a:xfrm>
            </p:grpSpPr>
            <p:grpSp>
              <p:nvGrpSpPr>
                <p:cNvPr id="16" name="Group 15">
                  <a:extLst>
                    <a:ext uri="{FF2B5EF4-FFF2-40B4-BE49-F238E27FC236}">
                      <a16:creationId xmlns:a16="http://schemas.microsoft.com/office/drawing/2014/main" id="{712858D5-9695-E5D5-5264-FCF1DE68C121}"/>
                    </a:ext>
                  </a:extLst>
                </p:cNvPr>
                <p:cNvGrpSpPr/>
                <p:nvPr/>
              </p:nvGrpSpPr>
              <p:grpSpPr>
                <a:xfrm>
                  <a:off x="5014449" y="1087692"/>
                  <a:ext cx="2746887" cy="3727714"/>
                  <a:chOff x="5014449" y="1087692"/>
                  <a:chExt cx="2746887" cy="3727714"/>
                </a:xfrm>
              </p:grpSpPr>
              <p:sp>
                <p:nvSpPr>
                  <p:cNvPr id="6" name="TextBox 5">
                    <a:extLst>
                      <a:ext uri="{FF2B5EF4-FFF2-40B4-BE49-F238E27FC236}">
                        <a16:creationId xmlns:a16="http://schemas.microsoft.com/office/drawing/2014/main" id="{B63F67CF-86E0-A574-A2AD-3F6E91B8B0FE}"/>
                      </a:ext>
                    </a:extLst>
                  </p:cNvPr>
                  <p:cNvSpPr txBox="1"/>
                  <p:nvPr/>
                </p:nvSpPr>
                <p:spPr>
                  <a:xfrm>
                    <a:off x="5014451" y="1087692"/>
                    <a:ext cx="589935"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R15</a:t>
                    </a:r>
                    <a:endParaRPr lang="en-US" sz="1000" dirty="0">
                      <a:cs typeface="Arial"/>
                    </a:endParaRPr>
                  </a:p>
                  <a:p>
                    <a:pPr algn="ctr"/>
                    <a:r>
                      <a:rPr lang="en-US" sz="1000" dirty="0"/>
                      <a:t>R10</a:t>
                    </a:r>
                  </a:p>
                </p:txBody>
              </p:sp>
              <p:sp>
                <p:nvSpPr>
                  <p:cNvPr id="7" name="TextBox 6">
                    <a:extLst>
                      <a:ext uri="{FF2B5EF4-FFF2-40B4-BE49-F238E27FC236}">
                        <a16:creationId xmlns:a16="http://schemas.microsoft.com/office/drawing/2014/main" id="{AB824D9E-81D8-1A70-16A7-DE9A38BE4D8D}"/>
                      </a:ext>
                    </a:extLst>
                  </p:cNvPr>
                  <p:cNvSpPr txBox="1"/>
                  <p:nvPr/>
                </p:nvSpPr>
                <p:spPr>
                  <a:xfrm>
                    <a:off x="5014450" y="1493272"/>
                    <a:ext cx="589935"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R73</a:t>
                    </a:r>
                    <a:endParaRPr lang="en-US" sz="1000" dirty="0">
                      <a:cs typeface="Arial"/>
                    </a:endParaRPr>
                  </a:p>
                  <a:p>
                    <a:pPr algn="ctr"/>
                    <a:r>
                      <a:rPr lang="en-US" sz="1000" dirty="0"/>
                      <a:t>R64</a:t>
                    </a:r>
                    <a:endParaRPr lang="en-US" sz="1000" dirty="0">
                      <a:cs typeface="Arial"/>
                    </a:endParaRPr>
                  </a:p>
                </p:txBody>
              </p:sp>
              <p:sp>
                <p:nvSpPr>
                  <p:cNvPr id="8" name="TextBox 7">
                    <a:extLst>
                      <a:ext uri="{FF2B5EF4-FFF2-40B4-BE49-F238E27FC236}">
                        <a16:creationId xmlns:a16="http://schemas.microsoft.com/office/drawing/2014/main" id="{3410F92D-62F9-0B28-D076-B145578C6A67}"/>
                      </a:ext>
                    </a:extLst>
                  </p:cNvPr>
                  <p:cNvSpPr txBox="1"/>
                  <p:nvPr/>
                </p:nvSpPr>
                <p:spPr>
                  <a:xfrm>
                    <a:off x="5014449" y="1908069"/>
                    <a:ext cx="1382660"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R63</a:t>
                    </a:r>
                    <a:endParaRPr lang="en-US" sz="1000" dirty="0">
                      <a:cs typeface="Arial"/>
                    </a:endParaRPr>
                  </a:p>
                  <a:p>
                    <a:pPr algn="ctr"/>
                    <a:r>
                      <a:rPr lang="en-US" sz="1000" dirty="0"/>
                      <a:t>R58</a:t>
                    </a:r>
                    <a:endParaRPr lang="en-US" sz="1000" dirty="0">
                      <a:cs typeface="Arial"/>
                    </a:endParaRPr>
                  </a:p>
                </p:txBody>
              </p:sp>
              <p:sp>
                <p:nvSpPr>
                  <p:cNvPr id="9" name="TextBox 8">
                    <a:extLst>
                      <a:ext uri="{FF2B5EF4-FFF2-40B4-BE49-F238E27FC236}">
                        <a16:creationId xmlns:a16="http://schemas.microsoft.com/office/drawing/2014/main" id="{636042E3-2A3D-4B1A-EED8-C5E72713B684}"/>
                      </a:ext>
                    </a:extLst>
                  </p:cNvPr>
                  <p:cNvSpPr txBox="1"/>
                  <p:nvPr/>
                </p:nvSpPr>
                <p:spPr>
                  <a:xfrm>
                    <a:off x="5807175" y="2322868"/>
                    <a:ext cx="589935"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R57</a:t>
                    </a:r>
                    <a:endParaRPr lang="en-US" sz="1000" dirty="0">
                      <a:cs typeface="Arial"/>
                    </a:endParaRPr>
                  </a:p>
                  <a:p>
                    <a:pPr algn="ctr"/>
                    <a:r>
                      <a:rPr lang="en-US" sz="1000" dirty="0"/>
                      <a:t>R48</a:t>
                    </a:r>
                    <a:endParaRPr lang="en-US" sz="1000" dirty="0">
                      <a:cs typeface="Arial"/>
                    </a:endParaRPr>
                  </a:p>
                </p:txBody>
              </p:sp>
              <p:sp>
                <p:nvSpPr>
                  <p:cNvPr id="10" name="TextBox 9">
                    <a:extLst>
                      <a:ext uri="{FF2B5EF4-FFF2-40B4-BE49-F238E27FC236}">
                        <a16:creationId xmlns:a16="http://schemas.microsoft.com/office/drawing/2014/main" id="{B9086C23-4630-8723-0DAC-AA2FC30A80BC}"/>
                      </a:ext>
                    </a:extLst>
                  </p:cNvPr>
                  <p:cNvSpPr txBox="1"/>
                  <p:nvPr/>
                </p:nvSpPr>
                <p:spPr>
                  <a:xfrm>
                    <a:off x="5807176" y="2737667"/>
                    <a:ext cx="1355007"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cs typeface="Arial"/>
                      </a:rPr>
                      <a:t>R47</a:t>
                    </a:r>
                    <a:endParaRPr lang="en-US" sz="1000" dirty="0"/>
                  </a:p>
                  <a:p>
                    <a:pPr algn="ctr"/>
                    <a:r>
                      <a:rPr lang="en-US" sz="1000" dirty="0"/>
                      <a:t>R42</a:t>
                    </a:r>
                    <a:endParaRPr lang="en-US" sz="1000" dirty="0">
                      <a:cs typeface="Arial"/>
                    </a:endParaRPr>
                  </a:p>
                </p:txBody>
              </p:sp>
              <p:sp>
                <p:nvSpPr>
                  <p:cNvPr id="11" name="TextBox 10">
                    <a:extLst>
                      <a:ext uri="{FF2B5EF4-FFF2-40B4-BE49-F238E27FC236}">
                        <a16:creationId xmlns:a16="http://schemas.microsoft.com/office/drawing/2014/main" id="{236692DA-6E8F-6F24-49DB-A1A1FFCCFF4D}"/>
                      </a:ext>
                    </a:extLst>
                  </p:cNvPr>
                  <p:cNvSpPr txBox="1"/>
                  <p:nvPr/>
                </p:nvSpPr>
                <p:spPr>
                  <a:xfrm>
                    <a:off x="6553812" y="3152465"/>
                    <a:ext cx="589935"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R41</a:t>
                    </a:r>
                    <a:endParaRPr lang="en-US" sz="1000" dirty="0">
                      <a:cs typeface="Arial"/>
                    </a:endParaRPr>
                  </a:p>
                  <a:p>
                    <a:pPr algn="ctr"/>
                    <a:r>
                      <a:rPr lang="en-US" sz="1000" dirty="0"/>
                      <a:t>R32</a:t>
                    </a:r>
                    <a:endParaRPr lang="en-US" sz="1000" dirty="0">
                      <a:cs typeface="Arial"/>
                    </a:endParaRPr>
                  </a:p>
                </p:txBody>
              </p:sp>
              <p:sp>
                <p:nvSpPr>
                  <p:cNvPr id="12" name="TextBox 11">
                    <a:extLst>
                      <a:ext uri="{FF2B5EF4-FFF2-40B4-BE49-F238E27FC236}">
                        <a16:creationId xmlns:a16="http://schemas.microsoft.com/office/drawing/2014/main" id="{3443CC99-85F0-5E45-4904-1B29C14274DD}"/>
                      </a:ext>
                    </a:extLst>
                  </p:cNvPr>
                  <p:cNvSpPr txBox="1"/>
                  <p:nvPr/>
                </p:nvSpPr>
                <p:spPr>
                  <a:xfrm>
                    <a:off x="6553812" y="3576481"/>
                    <a:ext cx="1207523"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R31</a:t>
                    </a:r>
                    <a:endParaRPr lang="en-US" sz="1000" dirty="0">
                      <a:cs typeface="Arial"/>
                    </a:endParaRPr>
                  </a:p>
                  <a:p>
                    <a:pPr algn="ctr"/>
                    <a:r>
                      <a:rPr lang="en-US" sz="1000" dirty="0"/>
                      <a:t>R26</a:t>
                    </a:r>
                    <a:endParaRPr lang="en-US" sz="1000" dirty="0">
                      <a:cs typeface="Arial"/>
                    </a:endParaRPr>
                  </a:p>
                </p:txBody>
              </p:sp>
              <p:sp>
                <p:nvSpPr>
                  <p:cNvPr id="13" name="TextBox 12">
                    <a:extLst>
                      <a:ext uri="{FF2B5EF4-FFF2-40B4-BE49-F238E27FC236}">
                        <a16:creationId xmlns:a16="http://schemas.microsoft.com/office/drawing/2014/main" id="{33E6B255-7806-28AF-8F2D-460222B40419}"/>
                      </a:ext>
                    </a:extLst>
                  </p:cNvPr>
                  <p:cNvSpPr txBox="1"/>
                  <p:nvPr/>
                </p:nvSpPr>
                <p:spPr>
                  <a:xfrm>
                    <a:off x="7162184" y="3991280"/>
                    <a:ext cx="589935"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R25</a:t>
                    </a:r>
                    <a:endParaRPr lang="en-US" sz="1000" dirty="0">
                      <a:cs typeface="Arial"/>
                    </a:endParaRPr>
                  </a:p>
                  <a:p>
                    <a:pPr algn="ctr"/>
                    <a:r>
                      <a:rPr lang="en-US" sz="1000" dirty="0"/>
                      <a:t>R16</a:t>
                    </a:r>
                    <a:endParaRPr lang="en-US" sz="1000" dirty="0">
                      <a:cs typeface="Arial"/>
                    </a:endParaRPr>
                  </a:p>
                </p:txBody>
              </p:sp>
              <p:sp>
                <p:nvSpPr>
                  <p:cNvPr id="14" name="TextBox 13">
                    <a:extLst>
                      <a:ext uri="{FF2B5EF4-FFF2-40B4-BE49-F238E27FC236}">
                        <a16:creationId xmlns:a16="http://schemas.microsoft.com/office/drawing/2014/main" id="{85FFA0C0-1948-3A60-62E9-EEEC360A6055}"/>
                      </a:ext>
                    </a:extLst>
                  </p:cNvPr>
                  <p:cNvSpPr txBox="1"/>
                  <p:nvPr/>
                </p:nvSpPr>
                <p:spPr>
                  <a:xfrm>
                    <a:off x="7171401" y="4415296"/>
                    <a:ext cx="589935"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R15</a:t>
                    </a:r>
                    <a:endParaRPr lang="en-US" sz="1000" dirty="0">
                      <a:cs typeface="Arial"/>
                    </a:endParaRPr>
                  </a:p>
                  <a:p>
                    <a:pPr algn="ctr"/>
                    <a:r>
                      <a:rPr lang="en-US" sz="1000" dirty="0"/>
                      <a:t>R10</a:t>
                    </a:r>
                    <a:endParaRPr lang="en-US" sz="1000" dirty="0">
                      <a:cs typeface="Arial"/>
                    </a:endParaRPr>
                  </a:p>
                </p:txBody>
              </p:sp>
              <p:sp>
                <p:nvSpPr>
                  <p:cNvPr id="15" name="TextBox 14">
                    <a:extLst>
                      <a:ext uri="{FF2B5EF4-FFF2-40B4-BE49-F238E27FC236}">
                        <a16:creationId xmlns:a16="http://schemas.microsoft.com/office/drawing/2014/main" id="{D12170C5-7616-BA7B-0E29-8B4DD21F642E}"/>
                      </a:ext>
                    </a:extLst>
                  </p:cNvPr>
                  <p:cNvSpPr txBox="1"/>
                  <p:nvPr/>
                </p:nvSpPr>
                <p:spPr>
                  <a:xfrm>
                    <a:off x="5014450" y="4415295"/>
                    <a:ext cx="589935" cy="40011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R9</a:t>
                    </a:r>
                    <a:endParaRPr lang="en-US" sz="1000" dirty="0">
                      <a:cs typeface="Arial"/>
                    </a:endParaRPr>
                  </a:p>
                  <a:p>
                    <a:pPr algn="ctr"/>
                    <a:r>
                      <a:rPr lang="en-US" sz="1000" dirty="0"/>
                      <a:t>R0</a:t>
                    </a:r>
                    <a:endParaRPr lang="en-US" sz="1000" dirty="0">
                      <a:cs typeface="Arial"/>
                    </a:endParaRPr>
                  </a:p>
                </p:txBody>
              </p:sp>
            </p:grpSp>
            <p:sp>
              <p:nvSpPr>
                <p:cNvPr id="17" name="TextBox 16">
                  <a:extLst>
                    <a:ext uri="{FF2B5EF4-FFF2-40B4-BE49-F238E27FC236}">
                      <a16:creationId xmlns:a16="http://schemas.microsoft.com/office/drawing/2014/main" id="{C1E90C77-D5F5-0C96-BCF7-A06E457E8CCC}"/>
                    </a:ext>
                  </a:extLst>
                </p:cNvPr>
                <p:cNvSpPr txBox="1"/>
                <p:nvPr/>
              </p:nvSpPr>
              <p:spPr>
                <a:xfrm>
                  <a:off x="5807176" y="1124564"/>
                  <a:ext cx="1373444"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Common to D and A</a:t>
                  </a:r>
                  <a:endParaRPr lang="en-US" sz="1000" dirty="0">
                    <a:cs typeface="Arial"/>
                  </a:endParaRPr>
                </a:p>
              </p:txBody>
            </p:sp>
            <p:sp>
              <p:nvSpPr>
                <p:cNvPr id="18" name="TextBox 17">
                  <a:extLst>
                    <a:ext uri="{FF2B5EF4-FFF2-40B4-BE49-F238E27FC236}">
                      <a16:creationId xmlns:a16="http://schemas.microsoft.com/office/drawing/2014/main" id="{1E11E3D8-39F3-377F-51E5-D78E01A4A2D2}"/>
                    </a:ext>
                  </a:extLst>
                </p:cNvPr>
                <p:cNvSpPr txBox="1"/>
                <p:nvPr/>
              </p:nvSpPr>
              <p:spPr>
                <a:xfrm>
                  <a:off x="5807175" y="1567014"/>
                  <a:ext cx="774291"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cs typeface="Arial"/>
                    </a:rPr>
                    <a:t>Local to D</a:t>
                  </a:r>
                </a:p>
              </p:txBody>
            </p:sp>
            <p:sp>
              <p:nvSpPr>
                <p:cNvPr id="19" name="TextBox 18">
                  <a:extLst>
                    <a:ext uri="{FF2B5EF4-FFF2-40B4-BE49-F238E27FC236}">
                      <a16:creationId xmlns:a16="http://schemas.microsoft.com/office/drawing/2014/main" id="{C5A0F48E-8E1A-8076-9CC3-CB34651B37DA}"/>
                    </a:ext>
                  </a:extLst>
                </p:cNvPr>
                <p:cNvSpPr txBox="1"/>
                <p:nvPr/>
              </p:nvSpPr>
              <p:spPr>
                <a:xfrm>
                  <a:off x="6507724" y="1981813"/>
                  <a:ext cx="1373444"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Common to C and D</a:t>
                  </a:r>
                  <a:endParaRPr lang="en-US" sz="1000" dirty="0">
                    <a:cs typeface="Arial"/>
                  </a:endParaRPr>
                </a:p>
              </p:txBody>
            </p:sp>
            <p:sp>
              <p:nvSpPr>
                <p:cNvPr id="20" name="TextBox 19">
                  <a:extLst>
                    <a:ext uri="{FF2B5EF4-FFF2-40B4-BE49-F238E27FC236}">
                      <a16:creationId xmlns:a16="http://schemas.microsoft.com/office/drawing/2014/main" id="{A19B5611-4498-F06B-9797-D121E5A2AD96}"/>
                    </a:ext>
                  </a:extLst>
                </p:cNvPr>
                <p:cNvSpPr txBox="1"/>
                <p:nvPr/>
              </p:nvSpPr>
              <p:spPr>
                <a:xfrm>
                  <a:off x="6507722" y="2368957"/>
                  <a:ext cx="774291"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cs typeface="Arial"/>
                    </a:rPr>
                    <a:t>Local to C</a:t>
                  </a:r>
                </a:p>
              </p:txBody>
            </p:sp>
            <p:sp>
              <p:nvSpPr>
                <p:cNvPr id="21" name="TextBox 20">
                  <a:extLst>
                    <a:ext uri="{FF2B5EF4-FFF2-40B4-BE49-F238E27FC236}">
                      <a16:creationId xmlns:a16="http://schemas.microsoft.com/office/drawing/2014/main" id="{9035D248-AC91-2DA9-5AD7-899804964EF6}"/>
                    </a:ext>
                  </a:extLst>
                </p:cNvPr>
                <p:cNvSpPr txBox="1"/>
                <p:nvPr/>
              </p:nvSpPr>
              <p:spPr>
                <a:xfrm>
                  <a:off x="7328102" y="2820626"/>
                  <a:ext cx="1373444"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Common to B and C</a:t>
                  </a:r>
                  <a:endParaRPr lang="en-US" sz="1000" dirty="0">
                    <a:cs typeface="Arial"/>
                  </a:endParaRPr>
                </a:p>
              </p:txBody>
            </p:sp>
            <p:sp>
              <p:nvSpPr>
                <p:cNvPr id="22" name="TextBox 21">
                  <a:extLst>
                    <a:ext uri="{FF2B5EF4-FFF2-40B4-BE49-F238E27FC236}">
                      <a16:creationId xmlns:a16="http://schemas.microsoft.com/office/drawing/2014/main" id="{D1CDDC32-5466-F44E-1417-4CFE0A37F594}"/>
                    </a:ext>
                  </a:extLst>
                </p:cNvPr>
                <p:cNvSpPr txBox="1"/>
                <p:nvPr/>
              </p:nvSpPr>
              <p:spPr>
                <a:xfrm>
                  <a:off x="7328100" y="3207771"/>
                  <a:ext cx="774291"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cs typeface="Arial"/>
                    </a:rPr>
                    <a:t>Local to B</a:t>
                  </a:r>
                </a:p>
              </p:txBody>
            </p:sp>
            <p:sp>
              <p:nvSpPr>
                <p:cNvPr id="23" name="TextBox 22">
                  <a:extLst>
                    <a:ext uri="{FF2B5EF4-FFF2-40B4-BE49-F238E27FC236}">
                      <a16:creationId xmlns:a16="http://schemas.microsoft.com/office/drawing/2014/main" id="{FBF4F0B3-618C-5463-2FBC-127707EA78AC}"/>
                    </a:ext>
                  </a:extLst>
                </p:cNvPr>
                <p:cNvSpPr txBox="1"/>
                <p:nvPr/>
              </p:nvSpPr>
              <p:spPr>
                <a:xfrm>
                  <a:off x="7825860" y="3641006"/>
                  <a:ext cx="1373444"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Common to A and B</a:t>
                  </a:r>
                  <a:endParaRPr lang="en-US" sz="1000" dirty="0">
                    <a:cs typeface="Arial"/>
                  </a:endParaRPr>
                </a:p>
              </p:txBody>
            </p:sp>
            <p:sp>
              <p:nvSpPr>
                <p:cNvPr id="24" name="TextBox 23">
                  <a:extLst>
                    <a:ext uri="{FF2B5EF4-FFF2-40B4-BE49-F238E27FC236}">
                      <a16:creationId xmlns:a16="http://schemas.microsoft.com/office/drawing/2014/main" id="{6D7AEB40-C4D6-A123-9D54-584E3BCBDA06}"/>
                    </a:ext>
                  </a:extLst>
                </p:cNvPr>
                <p:cNvSpPr txBox="1"/>
                <p:nvPr/>
              </p:nvSpPr>
              <p:spPr>
                <a:xfrm>
                  <a:off x="7825858" y="4028150"/>
                  <a:ext cx="774291"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cs typeface="Arial"/>
                    </a:rPr>
                    <a:t>Local to A</a:t>
                  </a:r>
                </a:p>
              </p:txBody>
            </p:sp>
            <p:sp>
              <p:nvSpPr>
                <p:cNvPr id="25" name="TextBox 24">
                  <a:extLst>
                    <a:ext uri="{FF2B5EF4-FFF2-40B4-BE49-F238E27FC236}">
                      <a16:creationId xmlns:a16="http://schemas.microsoft.com/office/drawing/2014/main" id="{E682DA60-15C2-29CF-7FB1-394184F90F5A}"/>
                    </a:ext>
                  </a:extLst>
                </p:cNvPr>
                <p:cNvSpPr txBox="1"/>
                <p:nvPr/>
              </p:nvSpPr>
              <p:spPr>
                <a:xfrm>
                  <a:off x="7825861" y="4498257"/>
                  <a:ext cx="1373444" cy="24622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Common to A and D</a:t>
                  </a:r>
                  <a:endParaRPr lang="en-US" sz="1000" dirty="0">
                    <a:cs typeface="Arial"/>
                  </a:endParaRPr>
                </a:p>
              </p:txBody>
            </p:sp>
            <p:sp>
              <p:nvSpPr>
                <p:cNvPr id="26" name="TextBox 25">
                  <a:extLst>
                    <a:ext uri="{FF2B5EF4-FFF2-40B4-BE49-F238E27FC236}">
                      <a16:creationId xmlns:a16="http://schemas.microsoft.com/office/drawing/2014/main" id="{E863D434-EFE7-37BC-C55A-DAAEC522BAF1}"/>
                    </a:ext>
                  </a:extLst>
                </p:cNvPr>
                <p:cNvSpPr txBox="1"/>
                <p:nvPr/>
              </p:nvSpPr>
              <p:spPr>
                <a:xfrm>
                  <a:off x="5705780" y="4424515"/>
                  <a:ext cx="1087695" cy="40011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dirty="0"/>
                    <a:t>Common to All Procedures</a:t>
                  </a:r>
                  <a:endParaRPr lang="en-US" sz="1000" dirty="0">
                    <a:cs typeface="Arial"/>
                  </a:endParaRPr>
                </a:p>
              </p:txBody>
            </p:sp>
          </p:grpSp>
          <p:sp>
            <p:nvSpPr>
              <p:cNvPr id="27" name="TextBox 26">
                <a:extLst>
                  <a:ext uri="{FF2B5EF4-FFF2-40B4-BE49-F238E27FC236}">
                    <a16:creationId xmlns:a16="http://schemas.microsoft.com/office/drawing/2014/main" id="{CED31217-386C-1AC6-CA65-C66BC736985A}"/>
                  </a:ext>
                </a:extLst>
              </p:cNvPr>
              <p:cNvSpPr txBox="1"/>
              <p:nvPr/>
            </p:nvSpPr>
            <p:spPr>
              <a:xfrm>
                <a:off x="6719729" y="4645739"/>
                <a:ext cx="626809" cy="246221"/>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b="1" dirty="0">
                    <a:cs typeface="Arial"/>
                  </a:rPr>
                  <a:t>Proc A</a:t>
                </a:r>
              </a:p>
            </p:txBody>
          </p:sp>
          <p:sp>
            <p:nvSpPr>
              <p:cNvPr id="30" name="TextBox 29">
                <a:extLst>
                  <a:ext uri="{FF2B5EF4-FFF2-40B4-BE49-F238E27FC236}">
                    <a16:creationId xmlns:a16="http://schemas.microsoft.com/office/drawing/2014/main" id="{F393CC1E-A791-33E6-6B37-05134C30713A}"/>
                  </a:ext>
                </a:extLst>
              </p:cNvPr>
              <p:cNvSpPr txBox="1"/>
              <p:nvPr/>
            </p:nvSpPr>
            <p:spPr>
              <a:xfrm>
                <a:off x="6037615" y="3751617"/>
                <a:ext cx="626809" cy="246221"/>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b="1" dirty="0">
                    <a:cs typeface="Arial"/>
                  </a:rPr>
                  <a:t>Proc B</a:t>
                </a:r>
              </a:p>
            </p:txBody>
          </p:sp>
          <p:sp>
            <p:nvSpPr>
              <p:cNvPr id="31" name="TextBox 30">
                <a:extLst>
                  <a:ext uri="{FF2B5EF4-FFF2-40B4-BE49-F238E27FC236}">
                    <a16:creationId xmlns:a16="http://schemas.microsoft.com/office/drawing/2014/main" id="{EDEA876E-7371-B99A-9885-D33CC8A92FF6}"/>
                  </a:ext>
                </a:extLst>
              </p:cNvPr>
              <p:cNvSpPr txBox="1"/>
              <p:nvPr/>
            </p:nvSpPr>
            <p:spPr>
              <a:xfrm>
                <a:off x="5383156" y="2885150"/>
                <a:ext cx="626809" cy="246221"/>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b="1" dirty="0">
                    <a:cs typeface="Arial"/>
                  </a:rPr>
                  <a:t>Proc C</a:t>
                </a:r>
              </a:p>
            </p:txBody>
          </p:sp>
          <p:sp>
            <p:nvSpPr>
              <p:cNvPr id="32" name="TextBox 31">
                <a:extLst>
                  <a:ext uri="{FF2B5EF4-FFF2-40B4-BE49-F238E27FC236}">
                    <a16:creationId xmlns:a16="http://schemas.microsoft.com/office/drawing/2014/main" id="{0AC3C5D1-B1D9-76AE-18BF-CD6478AA2442}"/>
                  </a:ext>
                </a:extLst>
              </p:cNvPr>
              <p:cNvSpPr txBox="1"/>
              <p:nvPr/>
            </p:nvSpPr>
            <p:spPr>
              <a:xfrm>
                <a:off x="4608866" y="2110859"/>
                <a:ext cx="626809" cy="246221"/>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b="1" dirty="0">
                    <a:cs typeface="Arial"/>
                  </a:rPr>
                  <a:t>Proc D</a:t>
                </a:r>
              </a:p>
            </p:txBody>
          </p:sp>
        </p:grpSp>
        <p:sp>
          <p:nvSpPr>
            <p:cNvPr id="35" name="TextBox 34">
              <a:extLst>
                <a:ext uri="{FF2B5EF4-FFF2-40B4-BE49-F238E27FC236}">
                  <a16:creationId xmlns:a16="http://schemas.microsoft.com/office/drawing/2014/main" id="{B14D169F-CEDD-0617-B79C-CDCF6919EBE6}"/>
                </a:ext>
              </a:extLst>
            </p:cNvPr>
            <p:cNvSpPr txBox="1"/>
            <p:nvPr/>
          </p:nvSpPr>
          <p:spPr>
            <a:xfrm>
              <a:off x="4788919" y="4692135"/>
              <a:ext cx="1299704" cy="246221"/>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000" b="1" dirty="0">
                  <a:cs typeface="Arial"/>
                </a:rPr>
                <a:t>Global Registers</a:t>
              </a:r>
            </a:p>
          </p:txBody>
        </p:sp>
      </p:grpSp>
    </p:spTree>
    <p:extLst>
      <p:ext uri="{BB962C8B-B14F-4D97-AF65-F5344CB8AC3E}">
        <p14:creationId xmlns:p14="http://schemas.microsoft.com/office/powerpoint/2010/main" val="2888188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2376-F760-96E0-26AB-7327069D2842}"/>
              </a:ext>
            </a:extLst>
          </p:cNvPr>
          <p:cNvSpPr>
            <a:spLocks noGrp="1"/>
          </p:cNvSpPr>
          <p:nvPr>
            <p:ph type="title"/>
          </p:nvPr>
        </p:nvSpPr>
        <p:spPr>
          <a:xfrm>
            <a:off x="140110" y="144796"/>
            <a:ext cx="7886700" cy="422701"/>
          </a:xfrm>
        </p:spPr>
        <p:txBody>
          <a:bodyPr/>
          <a:lstStyle/>
          <a:p>
            <a:r>
              <a:rPr lang="en-US" b="1" u="none" dirty="0">
                <a:latin typeface="Arial"/>
              </a:rPr>
              <a:t>Write only Register</a:t>
            </a:r>
          </a:p>
        </p:txBody>
      </p:sp>
      <p:sp>
        <p:nvSpPr>
          <p:cNvPr id="3" name="Text Placeholder 2">
            <a:extLst>
              <a:ext uri="{FF2B5EF4-FFF2-40B4-BE49-F238E27FC236}">
                <a16:creationId xmlns:a16="http://schemas.microsoft.com/office/drawing/2014/main" id="{33DAB556-DCC1-CE61-1AFB-067C4A41C7E5}"/>
              </a:ext>
            </a:extLst>
          </p:cNvPr>
          <p:cNvSpPr>
            <a:spLocks noGrp="1"/>
          </p:cNvSpPr>
          <p:nvPr>
            <p:ph type="body" idx="1"/>
          </p:nvPr>
        </p:nvSpPr>
        <p:spPr>
          <a:xfrm>
            <a:off x="223069" y="1018945"/>
            <a:ext cx="8430546" cy="3263400"/>
          </a:xfrm>
        </p:spPr>
        <p:txBody>
          <a:bodyPr/>
          <a:lstStyle/>
          <a:p>
            <a:r>
              <a:rPr lang="en-US" sz="1200" dirty="0">
                <a:latin typeface="Arial"/>
              </a:rPr>
              <a:t>A write-only register is a  register that can be written to but not read. </a:t>
            </a:r>
            <a:endParaRPr lang="en-US" dirty="0"/>
          </a:p>
          <a:p>
            <a:r>
              <a:rPr lang="en-US" sz="1200" dirty="0">
                <a:latin typeface="Arial"/>
              </a:rPr>
              <a:t>In addition to its literal meaning, the term may be applied to a situation when the data written by one circuit can be read only by other circuitry. </a:t>
            </a:r>
            <a:endParaRPr lang="en-US"/>
          </a:p>
          <a:p>
            <a:r>
              <a:rPr lang="en-US" sz="1200" dirty="0">
                <a:latin typeface="Arial"/>
              </a:rPr>
              <a:t>The most common occurrence of the latter situation is when a processor writes data to a write-only register of hardware the processor is controlling. </a:t>
            </a:r>
            <a:endParaRPr lang="en-US"/>
          </a:p>
          <a:p>
            <a:r>
              <a:rPr lang="en-US" sz="1200" dirty="0">
                <a:latin typeface="Arial"/>
              </a:rPr>
              <a:t>The hardware can read the instruction but the processor cannot. </a:t>
            </a:r>
          </a:p>
          <a:p>
            <a:r>
              <a:rPr lang="en-US" sz="1200" dirty="0"/>
              <a:t>For instance, a GPU might be carrying out shader (a computer program that calculates the appropriate levels of light, darkness,) processing on the contents of graphics memory.</a:t>
            </a:r>
            <a:endParaRPr lang="en-US" sz="1200" dirty="0">
              <a:latin typeface="Arial"/>
            </a:endParaRPr>
          </a:p>
          <a:p>
            <a:r>
              <a:rPr lang="en-US" sz="1200" dirty="0"/>
              <a:t> It can be faster and more efficient for the GPU to take input for the shader process from read-only locations and write the shader output to different write-only locations without having to copy data between the read and write buffers after each iteration.</a:t>
            </a:r>
            <a:br>
              <a:rPr lang="en-US" dirty="0"/>
            </a:br>
            <a:endParaRPr lang="en-US"/>
          </a:p>
        </p:txBody>
      </p:sp>
    </p:spTree>
    <p:extLst>
      <p:ext uri="{BB962C8B-B14F-4D97-AF65-F5344CB8AC3E}">
        <p14:creationId xmlns:p14="http://schemas.microsoft.com/office/powerpoint/2010/main" val="1215791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5899-533E-2B83-0E01-D32D736E2C78}"/>
              </a:ext>
            </a:extLst>
          </p:cNvPr>
          <p:cNvSpPr>
            <a:spLocks noGrp="1"/>
          </p:cNvSpPr>
          <p:nvPr>
            <p:ph type="title"/>
          </p:nvPr>
        </p:nvSpPr>
        <p:spPr>
          <a:xfrm>
            <a:off x="112456" y="98707"/>
            <a:ext cx="7886700" cy="487225"/>
          </a:xfrm>
        </p:spPr>
        <p:txBody>
          <a:bodyPr/>
          <a:lstStyle/>
          <a:p>
            <a:r>
              <a:rPr lang="en-US" b="1" u="none" dirty="0"/>
              <a:t>Alignment</a:t>
            </a:r>
            <a:endParaRPr lang="en-US" u="none" dirty="0"/>
          </a:p>
        </p:txBody>
      </p:sp>
      <p:sp>
        <p:nvSpPr>
          <p:cNvPr id="3" name="Text Placeholder 2">
            <a:extLst>
              <a:ext uri="{FF2B5EF4-FFF2-40B4-BE49-F238E27FC236}">
                <a16:creationId xmlns:a16="http://schemas.microsoft.com/office/drawing/2014/main" id="{2550C860-9F09-7455-EC4E-9DE49574F660}"/>
              </a:ext>
            </a:extLst>
          </p:cNvPr>
          <p:cNvSpPr>
            <a:spLocks noGrp="1"/>
          </p:cNvSpPr>
          <p:nvPr>
            <p:ph type="body" idx="1"/>
          </p:nvPr>
        </p:nvSpPr>
        <p:spPr>
          <a:xfrm>
            <a:off x="342901" y="825372"/>
            <a:ext cx="8467416" cy="3807247"/>
          </a:xfrm>
        </p:spPr>
        <p:txBody>
          <a:bodyPr/>
          <a:lstStyle/>
          <a:p>
            <a:r>
              <a:rPr lang="en-US" sz="1200" dirty="0">
                <a:latin typeface="Arial"/>
              </a:rPr>
              <a:t>One of the low-level features of C is the ability to specify the precise alignment of objects in memory to take maximum advantage of the hardware architecture.</a:t>
            </a:r>
            <a:endParaRPr lang="en-US" sz="1200">
              <a:latin typeface="Arial"/>
            </a:endParaRPr>
          </a:p>
          <a:p>
            <a:r>
              <a:rPr lang="en-US" sz="1200" dirty="0">
                <a:latin typeface="Arial"/>
              </a:rPr>
              <a:t>CPUs read and write memory more efficiently when they store data at an address that's a multiple of the data size.</a:t>
            </a:r>
            <a:endParaRPr lang="en-US" sz="1200">
              <a:latin typeface="Arial"/>
            </a:endParaRPr>
          </a:p>
          <a:p>
            <a:r>
              <a:rPr lang="en-US" sz="1200" dirty="0">
                <a:latin typeface="Arial"/>
              </a:rPr>
              <a:t>For example, a </a:t>
            </a:r>
            <a:r>
              <a:rPr lang="en-US" sz="1200" b="1" dirty="0">
                <a:latin typeface="Arial"/>
              </a:rPr>
              <a:t>4-byte integer</a:t>
            </a:r>
            <a:r>
              <a:rPr lang="en-US" sz="1200" dirty="0">
                <a:latin typeface="Arial"/>
              </a:rPr>
              <a:t> is accessed more efficiently if it's </a:t>
            </a:r>
            <a:r>
              <a:rPr lang="en-US" sz="1200" b="1" dirty="0">
                <a:latin typeface="Arial"/>
              </a:rPr>
              <a:t>stored at an address that's a multiple of 4</a:t>
            </a:r>
            <a:r>
              <a:rPr lang="en-US" sz="1200" dirty="0">
                <a:latin typeface="Arial"/>
              </a:rPr>
              <a:t>. </a:t>
            </a:r>
            <a:endParaRPr lang="en-US" sz="1200">
              <a:latin typeface="Arial"/>
            </a:endParaRPr>
          </a:p>
          <a:p>
            <a:r>
              <a:rPr lang="en-US" sz="1200" dirty="0">
                <a:latin typeface="Arial"/>
              </a:rPr>
              <a:t>When data isn't aligned, the CPU does more address calculation work to access the data.</a:t>
            </a:r>
            <a:endParaRPr lang="en-US" sz="1200">
              <a:latin typeface="Arial"/>
            </a:endParaRPr>
          </a:p>
          <a:p>
            <a:r>
              <a:rPr lang="en-US" sz="1200" dirty="0">
                <a:latin typeface="Arial"/>
              </a:rPr>
              <a:t>By default, the compiler aligns data based on its size: </a:t>
            </a:r>
            <a:endParaRPr lang="en-US" sz="1200">
              <a:latin typeface="Arial"/>
            </a:endParaRPr>
          </a:p>
          <a:p>
            <a:pPr lvl="1"/>
            <a:r>
              <a:rPr lang="en-US" sz="1200" b="1" dirty="0">
                <a:latin typeface="Arial"/>
              </a:rPr>
              <a:t>char</a:t>
            </a:r>
            <a:r>
              <a:rPr lang="en-US" sz="1200" dirty="0">
                <a:latin typeface="Arial"/>
              </a:rPr>
              <a:t> on a 1-byte boundary, </a:t>
            </a:r>
            <a:endParaRPr lang="en-US" sz="1200">
              <a:latin typeface="Arial"/>
            </a:endParaRPr>
          </a:p>
          <a:p>
            <a:pPr lvl="1"/>
            <a:r>
              <a:rPr lang="en-US" sz="1200" b="1" dirty="0">
                <a:latin typeface="Arial"/>
              </a:rPr>
              <a:t>short</a:t>
            </a:r>
            <a:r>
              <a:rPr lang="en-US" sz="1200" dirty="0">
                <a:latin typeface="Arial"/>
              </a:rPr>
              <a:t> on a 2-byte boundary, </a:t>
            </a:r>
            <a:endParaRPr lang="en-US" sz="1200">
              <a:latin typeface="Arial"/>
            </a:endParaRPr>
          </a:p>
          <a:p>
            <a:pPr lvl="1"/>
            <a:r>
              <a:rPr lang="en-US" sz="1200" b="1" dirty="0">
                <a:latin typeface="Arial"/>
              </a:rPr>
              <a:t>int</a:t>
            </a:r>
            <a:r>
              <a:rPr lang="en-US" sz="1200" dirty="0">
                <a:latin typeface="Arial"/>
              </a:rPr>
              <a:t>, </a:t>
            </a:r>
            <a:r>
              <a:rPr lang="en-US" sz="1200" b="1" dirty="0">
                <a:latin typeface="Arial"/>
              </a:rPr>
              <a:t>long</a:t>
            </a:r>
            <a:r>
              <a:rPr lang="en-US" sz="1200" dirty="0">
                <a:latin typeface="Arial"/>
              </a:rPr>
              <a:t>, and </a:t>
            </a:r>
            <a:r>
              <a:rPr lang="en-US" sz="1200" b="1" dirty="0">
                <a:latin typeface="Arial"/>
              </a:rPr>
              <a:t>float</a:t>
            </a:r>
            <a:r>
              <a:rPr lang="en-US" sz="1200" dirty="0">
                <a:latin typeface="Arial"/>
              </a:rPr>
              <a:t> on a 4-byte boundary, </a:t>
            </a:r>
            <a:endParaRPr lang="en-US" sz="1200">
              <a:latin typeface="Arial"/>
            </a:endParaRPr>
          </a:p>
          <a:p>
            <a:pPr lvl="1"/>
            <a:r>
              <a:rPr lang="en-US" sz="1200" b="1" dirty="0">
                <a:latin typeface="Arial"/>
              </a:rPr>
              <a:t>double</a:t>
            </a:r>
            <a:r>
              <a:rPr lang="en-US" sz="1200" dirty="0">
                <a:latin typeface="Arial"/>
              </a:rPr>
              <a:t> on 8-byte boundary, and so on.</a:t>
            </a:r>
            <a:endParaRPr lang="en-US" sz="1200">
              <a:latin typeface="Arial"/>
            </a:endParaRPr>
          </a:p>
          <a:p>
            <a:r>
              <a:rPr lang="en-US" sz="1200" dirty="0"/>
              <a:t>The compiler generally aligns data on natural boundaries that are based on the target processor and the size of the data. </a:t>
            </a:r>
            <a:endParaRPr lang="en-US" sz="1200" dirty="0">
              <a:latin typeface="Arial"/>
            </a:endParaRPr>
          </a:p>
          <a:p>
            <a:r>
              <a:rPr lang="en-US" sz="1200" dirty="0"/>
              <a:t>Data is aligned on up to </a:t>
            </a:r>
            <a:r>
              <a:rPr lang="en-US" sz="1200" b="1" dirty="0"/>
              <a:t>4-byte boundaries on 32-bit processors</a:t>
            </a:r>
            <a:r>
              <a:rPr lang="en-US" sz="1200" dirty="0"/>
              <a:t>, and </a:t>
            </a:r>
            <a:r>
              <a:rPr lang="en-US" sz="1200" b="1" dirty="0"/>
              <a:t>8-byte boundaries on 64-bit processors</a:t>
            </a:r>
            <a:r>
              <a:rPr lang="en-US" sz="1200" dirty="0"/>
              <a:t>. </a:t>
            </a:r>
            <a:endParaRPr lang="en-US" sz="1200" dirty="0">
              <a:latin typeface="Arial"/>
            </a:endParaRPr>
          </a:p>
          <a:p>
            <a:r>
              <a:rPr lang="en-US" sz="1200" dirty="0"/>
              <a:t>In some cases, however, you can achieve performance improvements, or memory savings, by specifying a custom alignment for your data structures.</a:t>
            </a:r>
            <a:endParaRPr lang="en-US" sz="1200">
              <a:latin typeface="Arial"/>
            </a:endParaRPr>
          </a:p>
          <a:p>
            <a:endParaRPr lang="en-US" sz="1200" dirty="0">
              <a:latin typeface="Arial"/>
            </a:endParaRPr>
          </a:p>
        </p:txBody>
      </p:sp>
    </p:spTree>
    <p:extLst>
      <p:ext uri="{BB962C8B-B14F-4D97-AF65-F5344CB8AC3E}">
        <p14:creationId xmlns:p14="http://schemas.microsoft.com/office/powerpoint/2010/main" val="345658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ADEE-0FB6-B39C-B3B8-401FEE94EC92}"/>
              </a:ext>
            </a:extLst>
          </p:cNvPr>
          <p:cNvSpPr>
            <a:spLocks noGrp="1"/>
          </p:cNvSpPr>
          <p:nvPr>
            <p:ph type="title"/>
          </p:nvPr>
        </p:nvSpPr>
        <p:spPr>
          <a:xfrm>
            <a:off x="445339" y="-81996"/>
            <a:ext cx="7886700" cy="994200"/>
          </a:xfrm>
        </p:spPr>
        <p:txBody>
          <a:bodyPr/>
          <a:lstStyle/>
          <a:p>
            <a:r>
              <a:rPr lang="en-US" b="1" u="none" dirty="0">
                <a:latin typeface="Arial"/>
              </a:rPr>
              <a:t>Bit level operations</a:t>
            </a:r>
            <a:endParaRPr lang="en-US" b="1">
              <a:latin typeface="Arial"/>
            </a:endParaRPr>
          </a:p>
        </p:txBody>
      </p:sp>
      <p:sp>
        <p:nvSpPr>
          <p:cNvPr id="3" name="Text Placeholder 2">
            <a:extLst>
              <a:ext uri="{FF2B5EF4-FFF2-40B4-BE49-F238E27FC236}">
                <a16:creationId xmlns:a16="http://schemas.microsoft.com/office/drawing/2014/main" id="{D2A8EF17-8538-8580-EA0B-739A8B4A6244}"/>
              </a:ext>
            </a:extLst>
          </p:cNvPr>
          <p:cNvSpPr>
            <a:spLocks noGrp="1"/>
          </p:cNvSpPr>
          <p:nvPr>
            <p:ph type="body" idx="1"/>
          </p:nvPr>
        </p:nvSpPr>
        <p:spPr>
          <a:xfrm>
            <a:off x="251245" y="700672"/>
            <a:ext cx="7886700" cy="3263400"/>
          </a:xfrm>
        </p:spPr>
        <p:txBody>
          <a:bodyPr/>
          <a:lstStyle/>
          <a:p>
            <a:r>
              <a:rPr lang="en-US" sz="1200" dirty="0">
                <a:latin typeface="Arial"/>
              </a:rPr>
              <a:t>In C programming operations can be performed on a bit level using bitwise operators.</a:t>
            </a:r>
          </a:p>
          <a:p>
            <a:r>
              <a:rPr lang="en-US" sz="1200" dirty="0">
                <a:latin typeface="Arial"/>
              </a:rPr>
              <a:t>Bitwise operations are contrasted by byte-level operations.</a:t>
            </a:r>
          </a:p>
          <a:p>
            <a:r>
              <a:rPr lang="en-US" sz="1200" dirty="0"/>
              <a:t>Instead of performing on individual bits, byte-level operators perform on strings of eight bits (known as bytes) at a time. </a:t>
            </a:r>
            <a:endParaRPr lang="en-US" sz="1200" dirty="0">
              <a:latin typeface="Arial"/>
            </a:endParaRPr>
          </a:p>
          <a:p>
            <a:r>
              <a:rPr lang="en-US" sz="1200" dirty="0">
                <a:latin typeface="Arial"/>
              </a:rPr>
              <a:t> R</a:t>
            </a:r>
            <a:r>
              <a:rPr lang="en-US" sz="1200" dirty="0"/>
              <a:t>eason for this is that a byte is normally the smallest unit of addressable memory.</a:t>
            </a:r>
          </a:p>
          <a:p>
            <a:r>
              <a:rPr lang="en-US" sz="1200" dirty="0"/>
              <a:t>C provides six operators for bit manipulation:</a:t>
            </a:r>
          </a:p>
          <a:p>
            <a:pPr marL="139700" indent="0">
              <a:buNone/>
            </a:pPr>
            <a:endParaRPr lang="en-US" sz="1200" dirty="0"/>
          </a:p>
        </p:txBody>
      </p:sp>
      <p:graphicFrame>
        <p:nvGraphicFramePr>
          <p:cNvPr id="5" name="Table 4">
            <a:extLst>
              <a:ext uri="{FF2B5EF4-FFF2-40B4-BE49-F238E27FC236}">
                <a16:creationId xmlns:a16="http://schemas.microsoft.com/office/drawing/2014/main" id="{2848DF9A-549D-EA70-43EC-8E346B0E8582}"/>
              </a:ext>
            </a:extLst>
          </p:cNvPr>
          <p:cNvGraphicFramePr>
            <a:graphicFrameLocks noGrp="1"/>
          </p:cNvGraphicFramePr>
          <p:nvPr>
            <p:extLst>
              <p:ext uri="{D42A27DB-BD31-4B8C-83A1-F6EECF244321}">
                <p14:modId xmlns:p14="http://schemas.microsoft.com/office/powerpoint/2010/main" val="2745597110"/>
              </p:ext>
            </p:extLst>
          </p:nvPr>
        </p:nvGraphicFramePr>
        <p:xfrm>
          <a:off x="567950" y="2544290"/>
          <a:ext cx="7724004" cy="2438400"/>
        </p:xfrm>
        <a:graphic>
          <a:graphicData uri="http://schemas.openxmlformats.org/drawingml/2006/table">
            <a:tbl>
              <a:tblPr firstRow="1" bandRow="1">
                <a:tableStyleId>{073A0DAA-6AF3-43AB-8588-CEC1D06C72B9}</a:tableStyleId>
              </a:tblPr>
              <a:tblGrid>
                <a:gridCol w="967564">
                  <a:extLst>
                    <a:ext uri="{9D8B030D-6E8A-4147-A177-3AD203B41FA5}">
                      <a16:colId xmlns:a16="http://schemas.microsoft.com/office/drawing/2014/main" val="3376134211"/>
                    </a:ext>
                  </a:extLst>
                </a:gridCol>
                <a:gridCol w="4787886">
                  <a:extLst>
                    <a:ext uri="{9D8B030D-6E8A-4147-A177-3AD203B41FA5}">
                      <a16:colId xmlns:a16="http://schemas.microsoft.com/office/drawing/2014/main" val="2351076091"/>
                    </a:ext>
                  </a:extLst>
                </a:gridCol>
                <a:gridCol w="1968554">
                  <a:extLst>
                    <a:ext uri="{9D8B030D-6E8A-4147-A177-3AD203B41FA5}">
                      <a16:colId xmlns:a16="http://schemas.microsoft.com/office/drawing/2014/main" val="2029489514"/>
                    </a:ext>
                  </a:extLst>
                </a:gridCol>
              </a:tblGrid>
              <a:tr h="0">
                <a:tc>
                  <a:txBody>
                    <a:bodyPr/>
                    <a:lstStyle/>
                    <a:p>
                      <a:pPr algn="ctr" fontAlgn="t"/>
                      <a:r>
                        <a:rPr lang="en-US" sz="1000" dirty="0">
                          <a:effectLst/>
                        </a:rPr>
                        <a:t>Operator</a:t>
                      </a:r>
                    </a:p>
                  </a:txBody>
                  <a:tcPr marL="76200" marR="76200" marT="76200" marB="76200"/>
                </a:tc>
                <a:tc>
                  <a:txBody>
                    <a:bodyPr/>
                    <a:lstStyle/>
                    <a:p>
                      <a:pPr algn="ctr" fontAlgn="t"/>
                      <a:r>
                        <a:rPr lang="en-US" sz="1000" dirty="0">
                          <a:effectLst/>
                        </a:rPr>
                        <a:t>Description</a:t>
                      </a:r>
                    </a:p>
                  </a:txBody>
                  <a:tcPr marL="76200" marR="76200" marT="76200" marB="76200"/>
                </a:tc>
                <a:tc>
                  <a:txBody>
                    <a:bodyPr/>
                    <a:lstStyle/>
                    <a:p>
                      <a:pPr algn="ctr" fontAlgn="t"/>
                      <a:r>
                        <a:rPr lang="en-US" sz="1000" dirty="0">
                          <a:effectLst/>
                        </a:rPr>
                        <a:t>Example</a:t>
                      </a:r>
                    </a:p>
                  </a:txBody>
                  <a:tcPr marL="76200" marR="76200" marT="76200" marB="76200"/>
                </a:tc>
                <a:extLst>
                  <a:ext uri="{0D108BD9-81ED-4DB2-BD59-A6C34878D82A}">
                    <a16:rowId xmlns:a16="http://schemas.microsoft.com/office/drawing/2014/main" val="2630125687"/>
                  </a:ext>
                </a:extLst>
              </a:tr>
              <a:tr h="0">
                <a:tc>
                  <a:txBody>
                    <a:bodyPr/>
                    <a:lstStyle/>
                    <a:p>
                      <a:pPr fontAlgn="t"/>
                      <a:r>
                        <a:rPr lang="en-US" sz="1000" dirty="0">
                          <a:effectLst/>
                        </a:rPr>
                        <a:t>&amp;</a:t>
                      </a:r>
                    </a:p>
                  </a:txBody>
                  <a:tcPr marL="76200" marR="76200" marT="76200" marB="76200"/>
                </a:tc>
                <a:tc>
                  <a:txBody>
                    <a:bodyPr/>
                    <a:lstStyle/>
                    <a:p>
                      <a:pPr fontAlgn="t"/>
                      <a:r>
                        <a:rPr lang="en-US" sz="1000" dirty="0">
                          <a:effectLst/>
                        </a:rPr>
                        <a:t>Binary AND Operator copies a bit to the result if it exists in both operands.</a:t>
                      </a:r>
                    </a:p>
                  </a:txBody>
                  <a:tcPr marL="76200" marR="76200" marT="76200" marB="76200"/>
                </a:tc>
                <a:tc>
                  <a:txBody>
                    <a:bodyPr/>
                    <a:lstStyle/>
                    <a:p>
                      <a:pPr fontAlgn="t"/>
                      <a:r>
                        <a:rPr lang="en-US" sz="1000" dirty="0">
                          <a:effectLst/>
                        </a:rPr>
                        <a:t>(A &amp; B) = 12, i.e., 0000 1100</a:t>
                      </a:r>
                    </a:p>
                  </a:txBody>
                  <a:tcPr marL="76200" marR="76200" marT="76200" marB="76200"/>
                </a:tc>
                <a:extLst>
                  <a:ext uri="{0D108BD9-81ED-4DB2-BD59-A6C34878D82A}">
                    <a16:rowId xmlns:a16="http://schemas.microsoft.com/office/drawing/2014/main" val="195868708"/>
                  </a:ext>
                </a:extLst>
              </a:tr>
              <a:tr h="0">
                <a:tc>
                  <a:txBody>
                    <a:bodyPr/>
                    <a:lstStyle/>
                    <a:p>
                      <a:pPr fontAlgn="t"/>
                      <a:r>
                        <a:rPr lang="en-US" sz="1000" dirty="0">
                          <a:effectLst/>
                        </a:rPr>
                        <a:t>|</a:t>
                      </a:r>
                    </a:p>
                  </a:txBody>
                  <a:tcPr marL="76200" marR="76200" marT="76200" marB="76200"/>
                </a:tc>
                <a:tc>
                  <a:txBody>
                    <a:bodyPr/>
                    <a:lstStyle/>
                    <a:p>
                      <a:pPr fontAlgn="t"/>
                      <a:r>
                        <a:rPr lang="en-US" sz="1000" dirty="0">
                          <a:effectLst/>
                        </a:rPr>
                        <a:t>Binary OR Operator copies a bit if it exists in either operand.</a:t>
                      </a:r>
                    </a:p>
                  </a:txBody>
                  <a:tcPr marL="76200" marR="76200" marT="76200" marB="76200"/>
                </a:tc>
                <a:tc>
                  <a:txBody>
                    <a:bodyPr/>
                    <a:lstStyle/>
                    <a:p>
                      <a:pPr fontAlgn="t"/>
                      <a:r>
                        <a:rPr lang="en-US" sz="1000" dirty="0">
                          <a:effectLst/>
                        </a:rPr>
                        <a:t>(A | B) = 61, i.e., 0011 1101</a:t>
                      </a:r>
                    </a:p>
                  </a:txBody>
                  <a:tcPr marL="76200" marR="76200" marT="76200" marB="76200"/>
                </a:tc>
                <a:extLst>
                  <a:ext uri="{0D108BD9-81ED-4DB2-BD59-A6C34878D82A}">
                    <a16:rowId xmlns:a16="http://schemas.microsoft.com/office/drawing/2014/main" val="1812570004"/>
                  </a:ext>
                </a:extLst>
              </a:tr>
              <a:tr h="0">
                <a:tc>
                  <a:txBody>
                    <a:bodyPr/>
                    <a:lstStyle/>
                    <a:p>
                      <a:pPr fontAlgn="t"/>
                      <a:r>
                        <a:rPr lang="en-US" sz="1000" dirty="0">
                          <a:effectLst/>
                        </a:rPr>
                        <a:t>^</a:t>
                      </a:r>
                    </a:p>
                  </a:txBody>
                  <a:tcPr marL="76200" marR="76200" marT="76200" marB="76200"/>
                </a:tc>
                <a:tc>
                  <a:txBody>
                    <a:bodyPr/>
                    <a:lstStyle/>
                    <a:p>
                      <a:pPr fontAlgn="t"/>
                      <a:r>
                        <a:rPr lang="en-US" sz="1000" dirty="0">
                          <a:effectLst/>
                        </a:rPr>
                        <a:t>Binary XOR Operator copies the bit if it is set in one operand but not both.</a:t>
                      </a:r>
                    </a:p>
                  </a:txBody>
                  <a:tcPr marL="76200" marR="76200" marT="76200" marB="76200"/>
                </a:tc>
                <a:tc>
                  <a:txBody>
                    <a:bodyPr/>
                    <a:lstStyle/>
                    <a:p>
                      <a:pPr fontAlgn="t"/>
                      <a:r>
                        <a:rPr lang="en-US" sz="1000" dirty="0">
                          <a:effectLst/>
                        </a:rPr>
                        <a:t>(A ^ B) = 49, i.e., 0011 0001</a:t>
                      </a:r>
                    </a:p>
                  </a:txBody>
                  <a:tcPr marL="76200" marR="76200" marT="76200" marB="76200"/>
                </a:tc>
                <a:extLst>
                  <a:ext uri="{0D108BD9-81ED-4DB2-BD59-A6C34878D82A}">
                    <a16:rowId xmlns:a16="http://schemas.microsoft.com/office/drawing/2014/main" val="4242306328"/>
                  </a:ext>
                </a:extLst>
              </a:tr>
              <a:tr h="0">
                <a:tc>
                  <a:txBody>
                    <a:bodyPr/>
                    <a:lstStyle/>
                    <a:p>
                      <a:pPr fontAlgn="t"/>
                      <a:r>
                        <a:rPr lang="en-US" sz="1000" dirty="0">
                          <a:effectLst/>
                        </a:rPr>
                        <a:t>~</a:t>
                      </a:r>
                    </a:p>
                  </a:txBody>
                  <a:tcPr marL="76200" marR="76200" marT="76200" marB="76200"/>
                </a:tc>
                <a:tc>
                  <a:txBody>
                    <a:bodyPr/>
                    <a:lstStyle/>
                    <a:p>
                      <a:pPr fontAlgn="ctr"/>
                      <a:r>
                        <a:rPr lang="en-US" sz="1000" dirty="0">
                          <a:effectLst/>
                        </a:rPr>
                        <a:t>Binary One's Complement Operator is unary and has the effect of 'flipping' bits.</a:t>
                      </a:r>
                    </a:p>
                  </a:txBody>
                  <a:tcPr marL="76200" marR="76200" marT="76200" marB="76200" anchor="ctr"/>
                </a:tc>
                <a:tc>
                  <a:txBody>
                    <a:bodyPr/>
                    <a:lstStyle/>
                    <a:p>
                      <a:pPr fontAlgn="t"/>
                      <a:r>
                        <a:rPr lang="en-US" sz="1000" dirty="0">
                          <a:effectLst/>
                        </a:rPr>
                        <a:t>(~A ) = ~(60), </a:t>
                      </a:r>
                      <a:r>
                        <a:rPr lang="en-US" sz="1000" dirty="0" err="1">
                          <a:effectLst/>
                        </a:rPr>
                        <a:t>i.e</a:t>
                      </a:r>
                      <a:r>
                        <a:rPr lang="en-US" sz="1000" dirty="0">
                          <a:effectLst/>
                        </a:rPr>
                        <a:t>,. 1100 0011</a:t>
                      </a:r>
                    </a:p>
                  </a:txBody>
                  <a:tcPr marL="76200" marR="76200" marT="76200" marB="76200"/>
                </a:tc>
                <a:extLst>
                  <a:ext uri="{0D108BD9-81ED-4DB2-BD59-A6C34878D82A}">
                    <a16:rowId xmlns:a16="http://schemas.microsoft.com/office/drawing/2014/main" val="3466953392"/>
                  </a:ext>
                </a:extLst>
              </a:tr>
              <a:tr h="0">
                <a:tc>
                  <a:txBody>
                    <a:bodyPr/>
                    <a:lstStyle/>
                    <a:p>
                      <a:pPr fontAlgn="t"/>
                      <a:r>
                        <a:rPr lang="en-US" sz="1000" dirty="0">
                          <a:effectLst/>
                        </a:rPr>
                        <a:t>&lt;&lt;</a:t>
                      </a:r>
                    </a:p>
                  </a:txBody>
                  <a:tcPr marL="76200" marR="76200" marT="76200" marB="76200"/>
                </a:tc>
                <a:tc>
                  <a:txBody>
                    <a:bodyPr/>
                    <a:lstStyle/>
                    <a:p>
                      <a:pPr fontAlgn="t"/>
                      <a:r>
                        <a:rPr lang="en-US" sz="1000" dirty="0">
                          <a:effectLst/>
                        </a:rPr>
                        <a:t>Binary Left Shift Operator. The left operands value is moved left by the number of bits specified by the right operand.</a:t>
                      </a:r>
                    </a:p>
                  </a:txBody>
                  <a:tcPr marL="76200" marR="76200" marT="76200" marB="76200"/>
                </a:tc>
                <a:tc>
                  <a:txBody>
                    <a:bodyPr/>
                    <a:lstStyle/>
                    <a:p>
                      <a:pPr fontAlgn="ctr"/>
                      <a:r>
                        <a:rPr lang="en-US" sz="1000" dirty="0">
                          <a:effectLst/>
                        </a:rPr>
                        <a:t>A &lt;&lt; 2 = 240 i.e., 1111 0000</a:t>
                      </a:r>
                    </a:p>
                  </a:txBody>
                  <a:tcPr marL="76200" marR="76200" marT="76200" marB="76200" anchor="ctr"/>
                </a:tc>
                <a:extLst>
                  <a:ext uri="{0D108BD9-81ED-4DB2-BD59-A6C34878D82A}">
                    <a16:rowId xmlns:a16="http://schemas.microsoft.com/office/drawing/2014/main" val="3950490242"/>
                  </a:ext>
                </a:extLst>
              </a:tr>
              <a:tr h="0">
                <a:tc>
                  <a:txBody>
                    <a:bodyPr/>
                    <a:lstStyle/>
                    <a:p>
                      <a:pPr fontAlgn="t"/>
                      <a:r>
                        <a:rPr lang="en-US" sz="1000" dirty="0">
                          <a:effectLst/>
                        </a:rPr>
                        <a:t>&gt;&gt;</a:t>
                      </a:r>
                    </a:p>
                  </a:txBody>
                  <a:tcPr marL="76200" marR="76200" marT="76200" marB="76200"/>
                </a:tc>
                <a:tc>
                  <a:txBody>
                    <a:bodyPr/>
                    <a:lstStyle/>
                    <a:p>
                      <a:pPr fontAlgn="t"/>
                      <a:r>
                        <a:rPr lang="en-US" sz="1000" dirty="0">
                          <a:effectLst/>
                        </a:rPr>
                        <a:t>Binary Right Shift Operator. The left operands value is moved right by the number of bits specified by the right operand.</a:t>
                      </a:r>
                    </a:p>
                  </a:txBody>
                  <a:tcPr marL="76200" marR="76200" marT="76200" marB="76200"/>
                </a:tc>
                <a:tc>
                  <a:txBody>
                    <a:bodyPr/>
                    <a:lstStyle/>
                    <a:p>
                      <a:pPr lvl="0">
                        <a:buNone/>
                      </a:pPr>
                      <a:r>
                        <a:rPr lang="en-US" sz="1000" b="0" i="0" u="none" strike="noStrike" noProof="0" dirty="0">
                          <a:effectLst/>
                          <a:latin typeface="Arial"/>
                        </a:rPr>
                        <a:t>A &gt;&gt; 2 = 15 i.e., 0000 1111</a:t>
                      </a:r>
                      <a:endParaRPr lang="en-US" dirty="0"/>
                    </a:p>
                  </a:txBody>
                  <a:tcPr marL="76200" marR="76200" marT="76200" marB="76200" anchor="ctr"/>
                </a:tc>
                <a:extLst>
                  <a:ext uri="{0D108BD9-81ED-4DB2-BD59-A6C34878D82A}">
                    <a16:rowId xmlns:a16="http://schemas.microsoft.com/office/drawing/2014/main" val="3272503344"/>
                  </a:ext>
                </a:extLst>
              </a:tr>
            </a:tbl>
          </a:graphicData>
        </a:graphic>
      </p:graphicFrame>
    </p:spTree>
    <p:extLst>
      <p:ext uri="{BB962C8B-B14F-4D97-AF65-F5344CB8AC3E}">
        <p14:creationId xmlns:p14="http://schemas.microsoft.com/office/powerpoint/2010/main" val="1276104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9EA-29C6-0A63-2978-3F52B070AC96}"/>
              </a:ext>
            </a:extLst>
          </p:cNvPr>
          <p:cNvSpPr>
            <a:spLocks noGrp="1"/>
          </p:cNvSpPr>
          <p:nvPr>
            <p:ph type="title"/>
          </p:nvPr>
        </p:nvSpPr>
        <p:spPr>
          <a:xfrm>
            <a:off x="186198" y="89489"/>
            <a:ext cx="7886700" cy="496442"/>
          </a:xfrm>
        </p:spPr>
        <p:txBody>
          <a:bodyPr/>
          <a:lstStyle/>
          <a:p>
            <a:r>
              <a:rPr lang="en-US" b="1" u="none" dirty="0"/>
              <a:t>Type Qualifiers</a:t>
            </a:r>
            <a:endParaRPr lang="en-US" b="1" dirty="0"/>
          </a:p>
        </p:txBody>
      </p:sp>
      <p:sp>
        <p:nvSpPr>
          <p:cNvPr id="3" name="Text Placeholder 2">
            <a:extLst>
              <a:ext uri="{FF2B5EF4-FFF2-40B4-BE49-F238E27FC236}">
                <a16:creationId xmlns:a16="http://schemas.microsoft.com/office/drawing/2014/main" id="{F11C785E-BFC7-2584-0982-DAEEC711F3A8}"/>
              </a:ext>
            </a:extLst>
          </p:cNvPr>
          <p:cNvSpPr>
            <a:spLocks noGrp="1"/>
          </p:cNvSpPr>
          <p:nvPr>
            <p:ph type="body" idx="1"/>
          </p:nvPr>
        </p:nvSpPr>
        <p:spPr>
          <a:xfrm>
            <a:off x="39585" y="629887"/>
            <a:ext cx="8559595" cy="4203609"/>
          </a:xfrm>
        </p:spPr>
        <p:txBody>
          <a:bodyPr/>
          <a:lstStyle/>
          <a:p>
            <a:pPr marL="139700" indent="0">
              <a:buNone/>
            </a:pPr>
            <a:r>
              <a:rPr lang="en-US" sz="1400" b="1" dirty="0">
                <a:latin typeface="Arial"/>
              </a:rPr>
              <a:t>Const</a:t>
            </a:r>
            <a:r>
              <a:rPr lang="en-US" sz="1200" b="1" dirty="0">
                <a:latin typeface="Arial"/>
              </a:rPr>
              <a:t>:</a:t>
            </a:r>
          </a:p>
          <a:p>
            <a:r>
              <a:rPr lang="en-US" sz="1200" dirty="0">
                <a:latin typeface="Arial"/>
              </a:rPr>
              <a:t>The </a:t>
            </a:r>
            <a:r>
              <a:rPr lang="en-US" sz="1200" b="1" dirty="0">
                <a:latin typeface="Arial"/>
              </a:rPr>
              <a:t>const</a:t>
            </a:r>
            <a:r>
              <a:rPr lang="en-US" sz="1200" dirty="0">
                <a:latin typeface="Arial"/>
              </a:rPr>
              <a:t> type qualifier is used to create constant variables. </a:t>
            </a:r>
          </a:p>
          <a:p>
            <a:r>
              <a:rPr lang="en-US" sz="1200" dirty="0">
                <a:latin typeface="Arial"/>
              </a:rPr>
              <a:t>When a variable is created with </a:t>
            </a:r>
            <a:r>
              <a:rPr lang="en-US" sz="1200" b="1" dirty="0">
                <a:latin typeface="Arial"/>
              </a:rPr>
              <a:t>const</a:t>
            </a:r>
            <a:r>
              <a:rPr lang="en-US" sz="1200" dirty="0">
                <a:latin typeface="Arial"/>
              </a:rPr>
              <a:t> keyword, the value of that variable can't be changed once it is defined.</a:t>
            </a:r>
          </a:p>
          <a:p>
            <a:r>
              <a:rPr lang="en-US" sz="1200" dirty="0">
                <a:latin typeface="Arial"/>
              </a:rPr>
              <a:t>That means once a value is assigned to a constant variable, that value is fixed and cannot be changed throughout the program.</a:t>
            </a:r>
          </a:p>
          <a:p>
            <a:r>
              <a:rPr lang="en-US" sz="1200" dirty="0">
                <a:latin typeface="Arial"/>
              </a:rPr>
              <a:t>The default value of const variables is </a:t>
            </a:r>
            <a:r>
              <a:rPr lang="en-US" sz="1200" b="1" dirty="0">
                <a:latin typeface="Arial"/>
              </a:rPr>
              <a:t>0</a:t>
            </a:r>
            <a:r>
              <a:rPr lang="en-US" sz="1200" dirty="0">
                <a:latin typeface="Arial"/>
              </a:rPr>
              <a:t>.</a:t>
            </a:r>
          </a:p>
          <a:p>
            <a:r>
              <a:rPr lang="en-US" sz="1200" dirty="0">
                <a:latin typeface="Arial"/>
              </a:rPr>
              <a:t>The keyword </a:t>
            </a:r>
            <a:r>
              <a:rPr lang="en-US" sz="1200" b="1" dirty="0">
                <a:latin typeface="Arial"/>
              </a:rPr>
              <a:t>const</a:t>
            </a:r>
            <a:r>
              <a:rPr lang="en-US" sz="1200" dirty="0">
                <a:latin typeface="Arial"/>
              </a:rPr>
              <a:t> is used at the time of variable declaration.</a:t>
            </a:r>
          </a:p>
          <a:p>
            <a:r>
              <a:rPr lang="en-US" sz="1200" dirty="0">
                <a:latin typeface="Arial"/>
              </a:rPr>
              <a:t>Syntax : </a:t>
            </a:r>
            <a:r>
              <a:rPr lang="en-US" sz="1200" b="1" dirty="0">
                <a:latin typeface="Arial"/>
              </a:rPr>
              <a:t>const datatype </a:t>
            </a:r>
            <a:r>
              <a:rPr lang="en-US" sz="1200" b="1" dirty="0" err="1">
                <a:latin typeface="Arial"/>
              </a:rPr>
              <a:t>variableName</a:t>
            </a:r>
            <a:r>
              <a:rPr lang="en-US" sz="1200" b="1" dirty="0">
                <a:latin typeface="Arial"/>
              </a:rPr>
              <a:t> ;</a:t>
            </a:r>
          </a:p>
          <a:p>
            <a:pPr marL="139700" indent="0">
              <a:buNone/>
            </a:pPr>
            <a:endParaRPr lang="en-US" sz="1200" b="1" dirty="0">
              <a:latin typeface="Arial"/>
            </a:endParaRPr>
          </a:p>
          <a:p>
            <a:pPr marL="139700" indent="0">
              <a:buNone/>
            </a:pPr>
            <a:r>
              <a:rPr lang="en-US" sz="1200" dirty="0">
                <a:latin typeface="Arial"/>
              </a:rPr>
              <a:t>Consider the Example: </a:t>
            </a:r>
            <a:r>
              <a:rPr lang="en-US" sz="1200" b="1" dirty="0" err="1"/>
              <a:t>test_const.c</a:t>
            </a:r>
            <a:endParaRPr lang="en-US" sz="1200" b="1" dirty="0" err="1">
              <a:latin typeface="Arial"/>
            </a:endParaRPr>
          </a:p>
          <a:p>
            <a:pPr algn="just">
              <a:buNone/>
            </a:pPr>
            <a:endParaRPr lang="en-US" sz="1200" dirty="0">
              <a:latin typeface="Arial"/>
            </a:endParaRPr>
          </a:p>
          <a:p>
            <a:pPr marL="139700" indent="0">
              <a:buNone/>
            </a:pPr>
            <a:endParaRPr lang="en-US" sz="1200" b="1" dirty="0">
              <a:latin typeface="Arial"/>
            </a:endParaRPr>
          </a:p>
          <a:p>
            <a:endParaRPr lang="en-US" sz="1200" dirty="0">
              <a:latin typeface="Arial"/>
            </a:endParaRPr>
          </a:p>
          <a:p>
            <a:endParaRPr lang="en-US" sz="1200" dirty="0">
              <a:latin typeface="Arial"/>
            </a:endParaRPr>
          </a:p>
        </p:txBody>
      </p:sp>
      <p:pic>
        <p:nvPicPr>
          <p:cNvPr id="4" name="Picture 4">
            <a:extLst>
              <a:ext uri="{FF2B5EF4-FFF2-40B4-BE49-F238E27FC236}">
                <a16:creationId xmlns:a16="http://schemas.microsoft.com/office/drawing/2014/main" id="{1493D704-DBAC-2CED-8CA7-AA3E61CB6784}"/>
              </a:ext>
            </a:extLst>
          </p:cNvPr>
          <p:cNvPicPr>
            <a:picLocks noChangeAspect="1"/>
          </p:cNvPicPr>
          <p:nvPr/>
        </p:nvPicPr>
        <p:blipFill>
          <a:blip r:embed="rId2"/>
          <a:stretch>
            <a:fillRect/>
          </a:stretch>
        </p:blipFill>
        <p:spPr>
          <a:xfrm>
            <a:off x="5281523" y="2082292"/>
            <a:ext cx="3713671" cy="2844377"/>
          </a:xfrm>
          <a:prstGeom prst="rect">
            <a:avLst/>
          </a:prstGeom>
        </p:spPr>
      </p:pic>
      <p:pic>
        <p:nvPicPr>
          <p:cNvPr id="5" name="Picture 5">
            <a:extLst>
              <a:ext uri="{FF2B5EF4-FFF2-40B4-BE49-F238E27FC236}">
                <a16:creationId xmlns:a16="http://schemas.microsoft.com/office/drawing/2014/main" id="{91EE4259-2E20-332A-3952-6AEE5B754B26}"/>
              </a:ext>
            </a:extLst>
          </p:cNvPr>
          <p:cNvPicPr>
            <a:picLocks noChangeAspect="1"/>
          </p:cNvPicPr>
          <p:nvPr/>
        </p:nvPicPr>
        <p:blipFill>
          <a:blip r:embed="rId3"/>
          <a:stretch>
            <a:fillRect/>
          </a:stretch>
        </p:blipFill>
        <p:spPr>
          <a:xfrm>
            <a:off x="181155" y="3790709"/>
            <a:ext cx="4673360" cy="1098912"/>
          </a:xfrm>
          <a:prstGeom prst="rect">
            <a:avLst/>
          </a:prstGeom>
        </p:spPr>
      </p:pic>
    </p:spTree>
    <p:extLst>
      <p:ext uri="{BB962C8B-B14F-4D97-AF65-F5344CB8AC3E}">
        <p14:creationId xmlns:p14="http://schemas.microsoft.com/office/powerpoint/2010/main" val="2674434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9EA-29C6-0A63-2978-3F52B070AC96}"/>
              </a:ext>
            </a:extLst>
          </p:cNvPr>
          <p:cNvSpPr>
            <a:spLocks noGrp="1"/>
          </p:cNvSpPr>
          <p:nvPr>
            <p:ph type="title"/>
          </p:nvPr>
        </p:nvSpPr>
        <p:spPr>
          <a:xfrm>
            <a:off x="186198" y="89489"/>
            <a:ext cx="7886700" cy="496442"/>
          </a:xfrm>
        </p:spPr>
        <p:txBody>
          <a:bodyPr/>
          <a:lstStyle/>
          <a:p>
            <a:r>
              <a:rPr lang="en-US" b="1" u="none" dirty="0"/>
              <a:t>Type Qualifiers</a:t>
            </a:r>
            <a:endParaRPr lang="en-US" b="1" dirty="0"/>
          </a:p>
        </p:txBody>
      </p:sp>
      <p:sp>
        <p:nvSpPr>
          <p:cNvPr id="3" name="Text Placeholder 2">
            <a:extLst>
              <a:ext uri="{FF2B5EF4-FFF2-40B4-BE49-F238E27FC236}">
                <a16:creationId xmlns:a16="http://schemas.microsoft.com/office/drawing/2014/main" id="{F11C785E-BFC7-2584-0982-DAEEC711F3A8}"/>
              </a:ext>
            </a:extLst>
          </p:cNvPr>
          <p:cNvSpPr>
            <a:spLocks noGrp="1"/>
          </p:cNvSpPr>
          <p:nvPr>
            <p:ph type="body" idx="1"/>
          </p:nvPr>
        </p:nvSpPr>
        <p:spPr>
          <a:xfrm>
            <a:off x="-3547" y="629887"/>
            <a:ext cx="4580661" cy="4203609"/>
          </a:xfrm>
        </p:spPr>
        <p:txBody>
          <a:bodyPr/>
          <a:lstStyle/>
          <a:p>
            <a:pPr algn="just">
              <a:buNone/>
            </a:pPr>
            <a:r>
              <a:rPr lang="en-US" sz="1400" b="1" dirty="0">
                <a:latin typeface="Arial"/>
              </a:rPr>
              <a:t>Volatile</a:t>
            </a:r>
            <a:r>
              <a:rPr lang="en-US" sz="1200" b="1" dirty="0">
                <a:latin typeface="Arial"/>
              </a:rPr>
              <a:t>:</a:t>
            </a:r>
            <a:endParaRPr lang="en-US" sz="1200" dirty="0">
              <a:latin typeface="Arial"/>
            </a:endParaRPr>
          </a:p>
          <a:p>
            <a:pPr marL="285750" indent="-285750" algn="just"/>
            <a:r>
              <a:rPr lang="en-US" sz="1200" dirty="0">
                <a:latin typeface="Arial"/>
                <a:cs typeface="Arial"/>
              </a:rPr>
              <a:t>The volatile keyword is intended to prevent the compiler from applying any optimizations on variables that can change in ways that cannot be determined by the compiler. </a:t>
            </a:r>
            <a:endParaRPr lang="en-US" sz="1200" dirty="0"/>
          </a:p>
          <a:p>
            <a:pPr marL="285750" indent="-285750" algn="just"/>
            <a:r>
              <a:rPr lang="en-US" sz="1200" dirty="0">
                <a:latin typeface="Arial"/>
                <a:cs typeface="Arial"/>
              </a:rPr>
              <a:t>Variables declared as volatile are omitted from optimization because their values can be changed by code outside the scope of current code at any time. </a:t>
            </a:r>
            <a:endParaRPr lang="en-US" sz="1200" dirty="0"/>
          </a:p>
          <a:p>
            <a:pPr marL="285750" indent="-285750" algn="just"/>
            <a:r>
              <a:rPr lang="en-US" sz="1200" dirty="0">
                <a:latin typeface="Arial"/>
                <a:cs typeface="Arial"/>
              </a:rPr>
              <a:t>The system always reads the current value of a volatile object from the memory location rather than keeping its value in a temporary register at the point it is requested.</a:t>
            </a:r>
            <a:endParaRPr lang="en-US" sz="1200" dirty="0"/>
          </a:p>
          <a:p>
            <a:pPr marL="285750" indent="-285750" algn="just"/>
            <a:r>
              <a:rPr lang="en-US" sz="1200" dirty="0">
                <a:latin typeface="Arial"/>
                <a:cs typeface="Arial"/>
              </a:rPr>
              <a:t>Syntax: </a:t>
            </a:r>
            <a:r>
              <a:rPr lang="en-US" sz="1200" b="1" dirty="0">
                <a:latin typeface="Arial"/>
                <a:cs typeface="Arial"/>
              </a:rPr>
              <a:t>volatile datatype </a:t>
            </a:r>
            <a:r>
              <a:rPr lang="en-US" sz="1200" b="1" dirty="0" err="1">
                <a:latin typeface="Arial"/>
                <a:cs typeface="Arial"/>
              </a:rPr>
              <a:t>variableName</a:t>
            </a:r>
            <a:r>
              <a:rPr lang="en-US" sz="1200" b="1" dirty="0">
                <a:latin typeface="Arial"/>
                <a:cs typeface="Arial"/>
              </a:rPr>
              <a:t>;</a:t>
            </a:r>
            <a:endParaRPr lang="en-US" sz="1200" dirty="0"/>
          </a:p>
          <a:p>
            <a:pPr marL="139700" indent="0" algn="just">
              <a:buNone/>
            </a:pPr>
            <a:r>
              <a:rPr lang="en-US" sz="1200" b="1" dirty="0">
                <a:latin typeface="Arial"/>
              </a:rPr>
              <a:t>Optimization levels:</a:t>
            </a:r>
            <a:endParaRPr lang="en-US" dirty="0"/>
          </a:p>
          <a:p>
            <a:pPr algn="just"/>
            <a:r>
              <a:rPr lang="en-US" sz="1200" dirty="0"/>
              <a:t>If you use a higher optimization level for performance, then this has a higher impact on the other goals such as degraded debug experience, increased code size, and increased build time.</a:t>
            </a:r>
            <a:endParaRPr lang="en-US" sz="1200" dirty="0">
              <a:latin typeface="Arial"/>
            </a:endParaRPr>
          </a:p>
          <a:p>
            <a:pPr algn="just"/>
            <a:r>
              <a:rPr lang="en-US" sz="1200" dirty="0"/>
              <a:t>If your optimization goal is code size reduction, then this has an impact on the other goals such as degraded debug experience, slower performance, and increased build time.</a:t>
            </a:r>
            <a:endParaRPr lang="en-US" dirty="0"/>
          </a:p>
          <a:p>
            <a:pPr algn="just"/>
            <a:endParaRPr lang="en-US" sz="1200" dirty="0">
              <a:latin typeface="Arial"/>
            </a:endParaRPr>
          </a:p>
          <a:p>
            <a:pPr algn="just"/>
            <a:endParaRPr lang="en-US" sz="1200" dirty="0">
              <a:latin typeface="Arial"/>
            </a:endParaRPr>
          </a:p>
          <a:p>
            <a:pPr algn="just"/>
            <a:endParaRPr lang="en-US" sz="1200" dirty="0">
              <a:latin typeface="Arial"/>
            </a:endParaRPr>
          </a:p>
          <a:p>
            <a:pPr marL="139700" indent="0">
              <a:buNone/>
            </a:pPr>
            <a:endParaRPr lang="en-US" sz="1200" b="1" dirty="0">
              <a:latin typeface="Arial"/>
            </a:endParaRPr>
          </a:p>
          <a:p>
            <a:endParaRPr lang="en-US" sz="1200" dirty="0">
              <a:latin typeface="Arial"/>
            </a:endParaRPr>
          </a:p>
          <a:p>
            <a:endParaRPr lang="en-US" sz="1200" dirty="0">
              <a:latin typeface="Arial"/>
            </a:endParaRPr>
          </a:p>
        </p:txBody>
      </p:sp>
      <p:graphicFrame>
        <p:nvGraphicFramePr>
          <p:cNvPr id="5" name="Table 4">
            <a:extLst>
              <a:ext uri="{FF2B5EF4-FFF2-40B4-BE49-F238E27FC236}">
                <a16:creationId xmlns:a16="http://schemas.microsoft.com/office/drawing/2014/main" id="{2D7E2E1C-DD25-36CE-0EE9-EAB967E5B2C2}"/>
              </a:ext>
            </a:extLst>
          </p:cNvPr>
          <p:cNvGraphicFramePr>
            <a:graphicFrameLocks noGrp="1"/>
          </p:cNvGraphicFramePr>
          <p:nvPr>
            <p:extLst>
              <p:ext uri="{D42A27DB-BD31-4B8C-83A1-F6EECF244321}">
                <p14:modId xmlns:p14="http://schemas.microsoft.com/office/powerpoint/2010/main" val="754453045"/>
              </p:ext>
            </p:extLst>
          </p:nvPr>
        </p:nvGraphicFramePr>
        <p:xfrm>
          <a:off x="4623956" y="1604560"/>
          <a:ext cx="4461425" cy="2857500"/>
        </p:xfrm>
        <a:graphic>
          <a:graphicData uri="http://schemas.openxmlformats.org/drawingml/2006/table">
            <a:tbl>
              <a:tblPr firstRow="1" bandRow="1">
                <a:tableStyleId>{073A0DAA-6AF3-43AB-8588-CEC1D06C72B9}</a:tableStyleId>
              </a:tblPr>
              <a:tblGrid>
                <a:gridCol w="2750653">
                  <a:extLst>
                    <a:ext uri="{9D8B030D-6E8A-4147-A177-3AD203B41FA5}">
                      <a16:colId xmlns:a16="http://schemas.microsoft.com/office/drawing/2014/main" val="3230891529"/>
                    </a:ext>
                  </a:extLst>
                </a:gridCol>
                <a:gridCol w="1710772">
                  <a:extLst>
                    <a:ext uri="{9D8B030D-6E8A-4147-A177-3AD203B41FA5}">
                      <a16:colId xmlns:a16="http://schemas.microsoft.com/office/drawing/2014/main" val="180484139"/>
                    </a:ext>
                  </a:extLst>
                </a:gridCol>
              </a:tblGrid>
              <a:tr h="276122">
                <a:tc>
                  <a:txBody>
                    <a:bodyPr/>
                    <a:lstStyle/>
                    <a:p>
                      <a:pPr algn="l" fontAlgn="ctr"/>
                      <a:r>
                        <a:rPr lang="en-US" sz="1000" dirty="0">
                          <a:effectLst/>
                        </a:rPr>
                        <a:t>Optimization goal</a:t>
                      </a:r>
                      <a:endParaRPr lang="en-US" sz="1000">
                        <a:effectLst/>
                      </a:endParaRPr>
                    </a:p>
                  </a:txBody>
                  <a:tcPr marL="152400" marR="152400" marT="95250" marB="95250" anchor="ctr"/>
                </a:tc>
                <a:tc>
                  <a:txBody>
                    <a:bodyPr/>
                    <a:lstStyle/>
                    <a:p>
                      <a:pPr algn="l" fontAlgn="ctr"/>
                      <a:r>
                        <a:rPr lang="en-US" sz="1000" dirty="0">
                          <a:effectLst/>
                        </a:rPr>
                        <a:t>Useful optimization levels</a:t>
                      </a:r>
                      <a:endParaRPr lang="en-US" sz="1000">
                        <a:effectLst/>
                      </a:endParaRPr>
                    </a:p>
                  </a:txBody>
                  <a:tcPr marL="152400" marR="152400" marT="95250" marB="95250" anchor="ctr"/>
                </a:tc>
                <a:extLst>
                  <a:ext uri="{0D108BD9-81ED-4DB2-BD59-A6C34878D82A}">
                    <a16:rowId xmlns:a16="http://schemas.microsoft.com/office/drawing/2014/main" val="849251205"/>
                  </a:ext>
                </a:extLst>
              </a:tr>
              <a:tr h="276122">
                <a:tc>
                  <a:txBody>
                    <a:bodyPr/>
                    <a:lstStyle/>
                    <a:p>
                      <a:pPr algn="l" fontAlgn="ctr"/>
                      <a:r>
                        <a:rPr lang="en-US" sz="1000" dirty="0">
                          <a:effectLst/>
                        </a:rPr>
                        <a:t>Smaller code size</a:t>
                      </a:r>
                    </a:p>
                  </a:txBody>
                  <a:tcPr marL="152400" marR="152400" marT="95250" marB="95250" anchor="ctr"/>
                </a:tc>
                <a:tc>
                  <a:txBody>
                    <a:bodyPr/>
                    <a:lstStyle/>
                    <a:p>
                      <a:pPr algn="l" fontAlgn="ctr"/>
                      <a:r>
                        <a:rPr lang="en-US" sz="1000" dirty="0">
                          <a:effectLst/>
                        </a:rPr>
                        <a:t>-Oz</a:t>
                      </a:r>
                    </a:p>
                  </a:txBody>
                  <a:tcPr marL="152400" marR="152400" marT="95250" marB="95250" anchor="ctr"/>
                </a:tc>
                <a:extLst>
                  <a:ext uri="{0D108BD9-81ED-4DB2-BD59-A6C34878D82A}">
                    <a16:rowId xmlns:a16="http://schemas.microsoft.com/office/drawing/2014/main" val="3543221112"/>
                  </a:ext>
                </a:extLst>
              </a:tr>
              <a:tr h="276122">
                <a:tc>
                  <a:txBody>
                    <a:bodyPr/>
                    <a:lstStyle/>
                    <a:p>
                      <a:pPr algn="l" fontAlgn="ctr"/>
                      <a:r>
                        <a:rPr lang="en-US" sz="1000" dirty="0">
                          <a:effectLst/>
                        </a:rPr>
                        <a:t>Faster performance</a:t>
                      </a:r>
                    </a:p>
                  </a:txBody>
                  <a:tcPr marL="152400" marR="152400" marT="95250" marB="95250" anchor="ctr"/>
                </a:tc>
                <a:tc>
                  <a:txBody>
                    <a:bodyPr/>
                    <a:lstStyle/>
                    <a:p>
                      <a:pPr algn="l" fontAlgn="ctr"/>
                      <a:r>
                        <a:rPr lang="en-US" sz="1000" dirty="0">
                          <a:effectLst/>
                        </a:rPr>
                        <a:t>-O2, -O3, -</a:t>
                      </a:r>
                      <a:r>
                        <a:rPr lang="en-US" sz="1000" dirty="0" err="1">
                          <a:effectLst/>
                        </a:rPr>
                        <a:t>Ofast</a:t>
                      </a:r>
                      <a:r>
                        <a:rPr lang="en-US" sz="1000" dirty="0">
                          <a:effectLst/>
                        </a:rPr>
                        <a:t>, -Omax</a:t>
                      </a:r>
                    </a:p>
                  </a:txBody>
                  <a:tcPr marL="152400" marR="152400" marT="95250" marB="95250" anchor="ctr"/>
                </a:tc>
                <a:extLst>
                  <a:ext uri="{0D108BD9-81ED-4DB2-BD59-A6C34878D82A}">
                    <a16:rowId xmlns:a16="http://schemas.microsoft.com/office/drawing/2014/main" val="1298424451"/>
                  </a:ext>
                </a:extLst>
              </a:tr>
              <a:tr h="276122">
                <a:tc>
                  <a:txBody>
                    <a:bodyPr/>
                    <a:lstStyle/>
                    <a:p>
                      <a:pPr algn="l" fontAlgn="ctr"/>
                      <a:r>
                        <a:rPr lang="en-US" sz="1000" dirty="0">
                          <a:effectLst/>
                        </a:rPr>
                        <a:t>Better debug experience</a:t>
                      </a:r>
                    </a:p>
                  </a:txBody>
                  <a:tcPr marL="152400" marR="152400" marT="95250" marB="95250" anchor="ctr"/>
                </a:tc>
                <a:tc>
                  <a:txBody>
                    <a:bodyPr/>
                    <a:lstStyle/>
                    <a:p>
                      <a:pPr algn="l" fontAlgn="ctr"/>
                      <a:r>
                        <a:rPr lang="en-US" sz="1000" dirty="0">
                          <a:effectLst/>
                        </a:rPr>
                        <a:t>-O1</a:t>
                      </a:r>
                    </a:p>
                  </a:txBody>
                  <a:tcPr marL="152400" marR="152400" marT="95250" marB="95250" anchor="ctr"/>
                </a:tc>
                <a:extLst>
                  <a:ext uri="{0D108BD9-81ED-4DB2-BD59-A6C34878D82A}">
                    <a16:rowId xmlns:a16="http://schemas.microsoft.com/office/drawing/2014/main" val="163579786"/>
                  </a:ext>
                </a:extLst>
              </a:tr>
              <a:tr h="399649">
                <a:tc>
                  <a:txBody>
                    <a:bodyPr/>
                    <a:lstStyle/>
                    <a:p>
                      <a:pPr algn="l" fontAlgn="ctr"/>
                      <a:r>
                        <a:rPr lang="en-US" sz="1000" dirty="0">
                          <a:effectLst/>
                        </a:rPr>
                        <a:t>Better correlation between source code and generated code</a:t>
                      </a:r>
                    </a:p>
                  </a:txBody>
                  <a:tcPr marL="152400" marR="152400" marT="95250" marB="95250" anchor="ctr"/>
                </a:tc>
                <a:tc>
                  <a:txBody>
                    <a:bodyPr/>
                    <a:lstStyle/>
                    <a:p>
                      <a:pPr algn="l" fontAlgn="ctr"/>
                      <a:r>
                        <a:rPr lang="en-US" sz="1000" dirty="0">
                          <a:effectLst/>
                        </a:rPr>
                        <a:t>-O0</a:t>
                      </a:r>
                    </a:p>
                  </a:txBody>
                  <a:tcPr marL="152400" marR="152400" marT="95250" marB="95250" anchor="ctr"/>
                </a:tc>
                <a:extLst>
                  <a:ext uri="{0D108BD9-81ED-4DB2-BD59-A6C34878D82A}">
                    <a16:rowId xmlns:a16="http://schemas.microsoft.com/office/drawing/2014/main" val="3863467187"/>
                  </a:ext>
                </a:extLst>
              </a:tr>
              <a:tr h="276122">
                <a:tc>
                  <a:txBody>
                    <a:bodyPr/>
                    <a:lstStyle/>
                    <a:p>
                      <a:pPr algn="l" fontAlgn="ctr"/>
                      <a:r>
                        <a:rPr lang="en-US" sz="1000" dirty="0">
                          <a:effectLst/>
                        </a:rPr>
                        <a:t>Faster compile and build time</a:t>
                      </a:r>
                    </a:p>
                  </a:txBody>
                  <a:tcPr marL="152400" marR="152400" marT="95250" marB="95250" anchor="ctr"/>
                </a:tc>
                <a:tc>
                  <a:txBody>
                    <a:bodyPr/>
                    <a:lstStyle/>
                    <a:p>
                      <a:pPr algn="l" fontAlgn="ctr"/>
                      <a:r>
                        <a:rPr lang="en-US" sz="1000" dirty="0">
                          <a:effectLst/>
                        </a:rPr>
                        <a:t>-O0</a:t>
                      </a:r>
                    </a:p>
                  </a:txBody>
                  <a:tcPr marL="152400" marR="152400" marT="95250" marB="95250" anchor="ctr"/>
                </a:tc>
                <a:extLst>
                  <a:ext uri="{0D108BD9-81ED-4DB2-BD59-A6C34878D82A}">
                    <a16:rowId xmlns:a16="http://schemas.microsoft.com/office/drawing/2014/main" val="924068751"/>
                  </a:ext>
                </a:extLst>
              </a:tr>
              <a:tr h="399649">
                <a:tc>
                  <a:txBody>
                    <a:bodyPr/>
                    <a:lstStyle/>
                    <a:p>
                      <a:pPr algn="l" fontAlgn="ctr"/>
                      <a:r>
                        <a:rPr lang="en-US" sz="1000" dirty="0">
                          <a:effectLst/>
                        </a:rPr>
                        <a:t>Balanced code size reduction and fast performance</a:t>
                      </a:r>
                    </a:p>
                  </a:txBody>
                  <a:tcPr marL="152400" marR="152400" marT="95250" marB="95250" anchor="ctr"/>
                </a:tc>
                <a:tc>
                  <a:txBody>
                    <a:bodyPr/>
                    <a:lstStyle/>
                    <a:p>
                      <a:pPr algn="l" fontAlgn="ctr"/>
                      <a:r>
                        <a:rPr lang="en-US" sz="1000" dirty="0">
                          <a:effectLst/>
                        </a:rPr>
                        <a:t>-</a:t>
                      </a:r>
                      <a:r>
                        <a:rPr lang="en-US" sz="1000" dirty="0" err="1">
                          <a:effectLst/>
                        </a:rPr>
                        <a:t>Os</a:t>
                      </a:r>
                    </a:p>
                  </a:txBody>
                  <a:tcPr marL="152400" marR="152400" marT="95250" marB="95250" anchor="ctr"/>
                </a:tc>
                <a:extLst>
                  <a:ext uri="{0D108BD9-81ED-4DB2-BD59-A6C34878D82A}">
                    <a16:rowId xmlns:a16="http://schemas.microsoft.com/office/drawing/2014/main" val="686177341"/>
                  </a:ext>
                </a:extLst>
              </a:tr>
            </a:tbl>
          </a:graphicData>
        </a:graphic>
      </p:graphicFrame>
    </p:spTree>
    <p:extLst>
      <p:ext uri="{BB962C8B-B14F-4D97-AF65-F5344CB8AC3E}">
        <p14:creationId xmlns:p14="http://schemas.microsoft.com/office/powerpoint/2010/main" val="231448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9EA-29C6-0A63-2978-3F52B070AC96}"/>
              </a:ext>
            </a:extLst>
          </p:cNvPr>
          <p:cNvSpPr>
            <a:spLocks noGrp="1"/>
          </p:cNvSpPr>
          <p:nvPr>
            <p:ph type="title"/>
          </p:nvPr>
        </p:nvSpPr>
        <p:spPr>
          <a:xfrm>
            <a:off x="186198" y="89489"/>
            <a:ext cx="7886700" cy="496442"/>
          </a:xfrm>
        </p:spPr>
        <p:txBody>
          <a:bodyPr/>
          <a:lstStyle/>
          <a:p>
            <a:r>
              <a:rPr lang="en-US" b="1" u="none" dirty="0"/>
              <a:t>Type Qualifiers</a:t>
            </a:r>
            <a:endParaRPr lang="en-US" b="1" dirty="0"/>
          </a:p>
        </p:txBody>
      </p:sp>
      <p:sp>
        <p:nvSpPr>
          <p:cNvPr id="3" name="Text Placeholder 2">
            <a:extLst>
              <a:ext uri="{FF2B5EF4-FFF2-40B4-BE49-F238E27FC236}">
                <a16:creationId xmlns:a16="http://schemas.microsoft.com/office/drawing/2014/main" id="{F11C785E-BFC7-2584-0982-DAEEC711F3A8}"/>
              </a:ext>
            </a:extLst>
          </p:cNvPr>
          <p:cNvSpPr>
            <a:spLocks noGrp="1"/>
          </p:cNvSpPr>
          <p:nvPr>
            <p:ph type="body" idx="1"/>
          </p:nvPr>
        </p:nvSpPr>
        <p:spPr>
          <a:xfrm>
            <a:off x="121675" y="465880"/>
            <a:ext cx="8559595" cy="4203609"/>
          </a:xfrm>
        </p:spPr>
        <p:txBody>
          <a:bodyPr/>
          <a:lstStyle/>
          <a:p>
            <a:pPr algn="just">
              <a:buNone/>
            </a:pPr>
            <a:r>
              <a:rPr lang="en-US" sz="1400" b="1" dirty="0">
                <a:latin typeface="Arial"/>
              </a:rPr>
              <a:t>Volatile</a:t>
            </a:r>
            <a:r>
              <a:rPr lang="en-US" sz="1200" b="1" dirty="0">
                <a:latin typeface="Arial"/>
              </a:rPr>
              <a:t>:</a:t>
            </a:r>
            <a:endParaRPr lang="en-US" sz="1200" dirty="0">
              <a:latin typeface="Arial"/>
            </a:endParaRPr>
          </a:p>
          <a:p>
            <a:pPr marL="139700" indent="0" algn="just">
              <a:buNone/>
            </a:pPr>
            <a:r>
              <a:rPr lang="en-US" sz="1200" dirty="0">
                <a:latin typeface="Arial"/>
              </a:rPr>
              <a:t>For example consider Program: </a:t>
            </a:r>
            <a:r>
              <a:rPr lang="en-US" sz="1200" b="1" dirty="0" err="1"/>
              <a:t>test_volatile.c</a:t>
            </a:r>
            <a:r>
              <a:rPr lang="en-US" sz="1200" dirty="0"/>
              <a:t> &amp; </a:t>
            </a:r>
            <a:r>
              <a:rPr lang="en-US" sz="1200" b="1" dirty="0" err="1"/>
              <a:t>test_NoVolatile.c</a:t>
            </a:r>
            <a:endParaRPr lang="en-US" sz="1200" b="1"/>
          </a:p>
          <a:p>
            <a:pPr algn="just"/>
            <a:endParaRPr lang="en-US" sz="1200" dirty="0">
              <a:latin typeface="Arial"/>
            </a:endParaRPr>
          </a:p>
          <a:p>
            <a:pPr algn="just"/>
            <a:endParaRPr lang="en-US" sz="1200" dirty="0">
              <a:latin typeface="Arial"/>
            </a:endParaRPr>
          </a:p>
          <a:p>
            <a:pPr algn="just"/>
            <a:endParaRPr lang="en-US" sz="1200" dirty="0">
              <a:latin typeface="Arial"/>
            </a:endParaRPr>
          </a:p>
          <a:p>
            <a:pPr marL="139700" indent="0">
              <a:buNone/>
            </a:pPr>
            <a:endParaRPr lang="en-US" sz="1200" b="1" dirty="0">
              <a:latin typeface="Arial"/>
            </a:endParaRPr>
          </a:p>
          <a:p>
            <a:endParaRPr lang="en-US" sz="1200" dirty="0">
              <a:latin typeface="Arial"/>
            </a:endParaRPr>
          </a:p>
          <a:p>
            <a:endParaRPr lang="en-US" sz="1200" dirty="0">
              <a:latin typeface="Arial"/>
            </a:endParaRPr>
          </a:p>
        </p:txBody>
      </p:sp>
      <p:pic>
        <p:nvPicPr>
          <p:cNvPr id="4" name="Picture 5">
            <a:extLst>
              <a:ext uri="{FF2B5EF4-FFF2-40B4-BE49-F238E27FC236}">
                <a16:creationId xmlns:a16="http://schemas.microsoft.com/office/drawing/2014/main" id="{CBD742F6-E9BF-B277-6A2B-32FFBCB00AA3}"/>
              </a:ext>
            </a:extLst>
          </p:cNvPr>
          <p:cNvPicPr>
            <a:picLocks noChangeAspect="1"/>
          </p:cNvPicPr>
          <p:nvPr/>
        </p:nvPicPr>
        <p:blipFill>
          <a:blip r:embed="rId2"/>
          <a:stretch>
            <a:fillRect/>
          </a:stretch>
        </p:blipFill>
        <p:spPr>
          <a:xfrm>
            <a:off x="545690" y="1242600"/>
            <a:ext cx="8052618" cy="3865822"/>
          </a:xfrm>
          <a:prstGeom prst="rect">
            <a:avLst/>
          </a:prstGeom>
        </p:spPr>
      </p:pic>
      <p:cxnSp>
        <p:nvCxnSpPr>
          <p:cNvPr id="6" name="Straight Arrow Connector 5">
            <a:extLst>
              <a:ext uri="{FF2B5EF4-FFF2-40B4-BE49-F238E27FC236}">
                <a16:creationId xmlns:a16="http://schemas.microsoft.com/office/drawing/2014/main" id="{8C4206E8-3EB5-00AE-32CB-B1CA47469B30}"/>
              </a:ext>
            </a:extLst>
          </p:cNvPr>
          <p:cNvCxnSpPr/>
          <p:nvPr/>
        </p:nvCxnSpPr>
        <p:spPr>
          <a:xfrm>
            <a:off x="2787444" y="4262283"/>
            <a:ext cx="914399" cy="1843"/>
          </a:xfrm>
          <a:prstGeom prst="straightConnector1">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4B9220A-A378-1369-1DC2-D86FF99D3982}"/>
              </a:ext>
            </a:extLst>
          </p:cNvPr>
          <p:cNvCxnSpPr>
            <a:cxnSpLocks/>
          </p:cNvCxnSpPr>
          <p:nvPr/>
        </p:nvCxnSpPr>
        <p:spPr>
          <a:xfrm>
            <a:off x="6769508" y="4280718"/>
            <a:ext cx="914399" cy="1843"/>
          </a:xfrm>
          <a:prstGeom prst="straightConnector1">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4BBF8A2-64D6-6F12-089F-329E40D58F51}"/>
              </a:ext>
            </a:extLst>
          </p:cNvPr>
          <p:cNvSpPr/>
          <p:nvPr/>
        </p:nvSpPr>
        <p:spPr>
          <a:xfrm>
            <a:off x="599153" y="4313902"/>
            <a:ext cx="3143249" cy="562282"/>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5F0E7-1F83-70F2-D9C8-40FF41E4B30B}"/>
              </a:ext>
            </a:extLst>
          </p:cNvPr>
          <p:cNvSpPr/>
          <p:nvPr/>
        </p:nvSpPr>
        <p:spPr>
          <a:xfrm>
            <a:off x="4590434" y="4332336"/>
            <a:ext cx="3143249" cy="5622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602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9EA-29C6-0A63-2978-3F52B070AC96}"/>
              </a:ext>
            </a:extLst>
          </p:cNvPr>
          <p:cNvSpPr>
            <a:spLocks noGrp="1"/>
          </p:cNvSpPr>
          <p:nvPr>
            <p:ph type="title"/>
          </p:nvPr>
        </p:nvSpPr>
        <p:spPr>
          <a:xfrm>
            <a:off x="35236" y="100272"/>
            <a:ext cx="7886700" cy="496442"/>
          </a:xfrm>
        </p:spPr>
        <p:txBody>
          <a:bodyPr/>
          <a:lstStyle/>
          <a:p>
            <a:r>
              <a:rPr lang="en-US" b="1" u="none" dirty="0"/>
              <a:t>Type Qualifiers</a:t>
            </a:r>
            <a:endParaRPr lang="en-US" b="1" dirty="0"/>
          </a:p>
        </p:txBody>
      </p:sp>
      <p:sp>
        <p:nvSpPr>
          <p:cNvPr id="3" name="Text Placeholder 2">
            <a:extLst>
              <a:ext uri="{FF2B5EF4-FFF2-40B4-BE49-F238E27FC236}">
                <a16:creationId xmlns:a16="http://schemas.microsoft.com/office/drawing/2014/main" id="{F11C785E-BFC7-2584-0982-DAEEC711F3A8}"/>
              </a:ext>
            </a:extLst>
          </p:cNvPr>
          <p:cNvSpPr>
            <a:spLocks noGrp="1"/>
          </p:cNvSpPr>
          <p:nvPr>
            <p:ph type="body" idx="1"/>
          </p:nvPr>
        </p:nvSpPr>
        <p:spPr>
          <a:xfrm>
            <a:off x="3062" y="562927"/>
            <a:ext cx="3631754" cy="2197968"/>
          </a:xfrm>
        </p:spPr>
        <p:txBody>
          <a:bodyPr/>
          <a:lstStyle/>
          <a:p>
            <a:pPr algn="just">
              <a:buNone/>
            </a:pPr>
            <a:r>
              <a:rPr lang="en-US" sz="1100" b="1" dirty="0">
                <a:latin typeface="Arial"/>
              </a:rPr>
              <a:t>Volatile Keyword with Loops:</a:t>
            </a:r>
          </a:p>
          <a:p>
            <a:pPr algn="just">
              <a:buNone/>
            </a:pPr>
            <a:r>
              <a:rPr lang="en-US" sz="1100" dirty="0">
                <a:latin typeface="Arial"/>
              </a:rPr>
              <a:t>Consider the example: </a:t>
            </a:r>
          </a:p>
          <a:p>
            <a:pPr algn="just">
              <a:buNone/>
            </a:pPr>
            <a:r>
              <a:rPr lang="en-US" sz="1100" dirty="0">
                <a:latin typeface="Arial"/>
              </a:rPr>
              <a:t>The example uses the </a:t>
            </a:r>
            <a:r>
              <a:rPr lang="en-US" sz="1100" b="1" dirty="0">
                <a:latin typeface="Arial"/>
              </a:rPr>
              <a:t>SIGINT </a:t>
            </a:r>
            <a:r>
              <a:rPr lang="en-US" sz="1100" dirty="0">
                <a:latin typeface="Arial"/>
              </a:rPr>
              <a:t>(Interrupt the process)</a:t>
            </a:r>
          </a:p>
          <a:p>
            <a:pPr algn="just">
              <a:buNone/>
            </a:pPr>
            <a:r>
              <a:rPr lang="en-US" sz="1100" b="1" dirty="0"/>
              <a:t>SIGINT</a:t>
            </a:r>
            <a:r>
              <a:rPr lang="en-US" sz="1100" dirty="0"/>
              <a:t> is the signal sent if we press </a:t>
            </a:r>
            <a:r>
              <a:rPr lang="en-US" sz="1100" b="1" dirty="0" err="1"/>
              <a:t>Ctrl+C</a:t>
            </a:r>
            <a:r>
              <a:rPr lang="en-US" sz="1100" b="1" dirty="0"/>
              <a:t>.</a:t>
            </a:r>
            <a:endParaRPr lang="en-US" b="1" dirty="0" err="1"/>
          </a:p>
          <a:p>
            <a:pPr algn="just">
              <a:buNone/>
            </a:pPr>
            <a:r>
              <a:rPr lang="en-US" sz="1100" dirty="0"/>
              <a:t>Inside the SIGINT handler we –</a:t>
            </a:r>
            <a:r>
              <a:rPr lang="en-US" sz="1100" b="1" dirty="0"/>
              <a:t>Count </a:t>
            </a:r>
            <a:r>
              <a:rPr lang="en-US" sz="1100" dirty="0"/>
              <a:t>(decrement).</a:t>
            </a:r>
          </a:p>
          <a:p>
            <a:pPr algn="just">
              <a:buNone/>
            </a:pPr>
            <a:r>
              <a:rPr lang="en-US" sz="1100" dirty="0"/>
              <a:t>In main() while loop is expected to run unless Count &gt; 0.</a:t>
            </a:r>
          </a:p>
          <a:p>
            <a:pPr algn="just">
              <a:buNone/>
            </a:pPr>
            <a:r>
              <a:rPr lang="en-US" sz="1100" dirty="0"/>
              <a:t>But after applying Compiler optimization –O3 we can see the results below:</a:t>
            </a:r>
          </a:p>
          <a:p>
            <a:pPr algn="just">
              <a:buNone/>
            </a:pPr>
            <a:endParaRPr lang="en-US"/>
          </a:p>
          <a:p>
            <a:pPr algn="just">
              <a:buNone/>
            </a:pPr>
            <a:endParaRPr lang="en-US" sz="1100" dirty="0"/>
          </a:p>
        </p:txBody>
      </p:sp>
      <p:grpSp>
        <p:nvGrpSpPr>
          <p:cNvPr id="21" name="Group 20">
            <a:extLst>
              <a:ext uri="{FF2B5EF4-FFF2-40B4-BE49-F238E27FC236}">
                <a16:creationId xmlns:a16="http://schemas.microsoft.com/office/drawing/2014/main" id="{4B0DCD0A-A223-4FD1-823B-58C2CBF36B73}"/>
              </a:ext>
            </a:extLst>
          </p:cNvPr>
          <p:cNvGrpSpPr/>
          <p:nvPr/>
        </p:nvGrpSpPr>
        <p:grpSpPr>
          <a:xfrm>
            <a:off x="6370607" y="2082942"/>
            <a:ext cx="2776532" cy="2293144"/>
            <a:chOff x="6370607" y="1047772"/>
            <a:chExt cx="2776532" cy="2293144"/>
          </a:xfrm>
        </p:grpSpPr>
        <p:pic>
          <p:nvPicPr>
            <p:cNvPr id="19" name="Picture 19">
              <a:extLst>
                <a:ext uri="{FF2B5EF4-FFF2-40B4-BE49-F238E27FC236}">
                  <a16:creationId xmlns:a16="http://schemas.microsoft.com/office/drawing/2014/main" id="{6F9F2685-6A9A-C19A-A8BD-C25C4013A506}"/>
                </a:ext>
              </a:extLst>
            </p:cNvPr>
            <p:cNvPicPr>
              <a:picLocks noChangeAspect="1"/>
            </p:cNvPicPr>
            <p:nvPr/>
          </p:nvPicPr>
          <p:blipFill>
            <a:blip r:embed="rId2"/>
            <a:stretch>
              <a:fillRect/>
            </a:stretch>
          </p:blipFill>
          <p:spPr>
            <a:xfrm>
              <a:off x="6370607" y="1047772"/>
              <a:ext cx="2743200" cy="2293144"/>
            </a:xfrm>
            <a:prstGeom prst="rect">
              <a:avLst/>
            </a:prstGeom>
          </p:spPr>
        </p:pic>
        <p:sp>
          <p:nvSpPr>
            <p:cNvPr id="13" name="TextBox 12">
              <a:extLst>
                <a:ext uri="{FF2B5EF4-FFF2-40B4-BE49-F238E27FC236}">
                  <a16:creationId xmlns:a16="http://schemas.microsoft.com/office/drawing/2014/main" id="{CDD1B7A0-A10A-6677-2C26-967F8C9A9F4D}"/>
                </a:ext>
              </a:extLst>
            </p:cNvPr>
            <p:cNvSpPr txBox="1"/>
            <p:nvPr/>
          </p:nvSpPr>
          <p:spPr>
            <a:xfrm>
              <a:off x="7446307" y="1110581"/>
              <a:ext cx="170083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solidFill>
                    <a:schemeClr val="bg1"/>
                  </a:solidFill>
                </a:rPr>
                <a:t>test_volatile_sample2.c</a:t>
              </a:r>
              <a:endParaRPr lang="en-US" dirty="0">
                <a:solidFill>
                  <a:schemeClr val="bg1"/>
                </a:solidFill>
              </a:endParaRPr>
            </a:p>
          </p:txBody>
        </p:sp>
      </p:grpSp>
      <p:grpSp>
        <p:nvGrpSpPr>
          <p:cNvPr id="23" name="Group 22">
            <a:extLst>
              <a:ext uri="{FF2B5EF4-FFF2-40B4-BE49-F238E27FC236}">
                <a16:creationId xmlns:a16="http://schemas.microsoft.com/office/drawing/2014/main" id="{86926E3E-5787-0B5B-C60C-B8D202F40634}"/>
              </a:ext>
            </a:extLst>
          </p:cNvPr>
          <p:cNvGrpSpPr/>
          <p:nvPr/>
        </p:nvGrpSpPr>
        <p:grpSpPr>
          <a:xfrm>
            <a:off x="3631721" y="162950"/>
            <a:ext cx="2743200" cy="2251242"/>
            <a:chOff x="3631721" y="162950"/>
            <a:chExt cx="2743200" cy="2251242"/>
          </a:xfrm>
        </p:grpSpPr>
        <p:grpSp>
          <p:nvGrpSpPr>
            <p:cNvPr id="20" name="Group 19">
              <a:extLst>
                <a:ext uri="{FF2B5EF4-FFF2-40B4-BE49-F238E27FC236}">
                  <a16:creationId xmlns:a16="http://schemas.microsoft.com/office/drawing/2014/main" id="{9EAA922F-E033-F1C0-B2AF-E4E8E0D5B008}"/>
                </a:ext>
              </a:extLst>
            </p:cNvPr>
            <p:cNvGrpSpPr/>
            <p:nvPr/>
          </p:nvGrpSpPr>
          <p:grpSpPr>
            <a:xfrm>
              <a:off x="3631721" y="162950"/>
              <a:ext cx="2743200" cy="2251242"/>
              <a:chOff x="3631721" y="270780"/>
              <a:chExt cx="2743200" cy="2251242"/>
            </a:xfrm>
          </p:grpSpPr>
          <p:pic>
            <p:nvPicPr>
              <p:cNvPr id="18" name="Picture 18">
                <a:extLst>
                  <a:ext uri="{FF2B5EF4-FFF2-40B4-BE49-F238E27FC236}">
                    <a16:creationId xmlns:a16="http://schemas.microsoft.com/office/drawing/2014/main" id="{1B5FC54A-D127-A6F8-A82B-97D6EDBD99AC}"/>
                  </a:ext>
                </a:extLst>
              </p:cNvPr>
              <p:cNvPicPr>
                <a:picLocks noChangeAspect="1"/>
              </p:cNvPicPr>
              <p:nvPr/>
            </p:nvPicPr>
            <p:blipFill>
              <a:blip r:embed="rId3"/>
              <a:stretch>
                <a:fillRect/>
              </a:stretch>
            </p:blipFill>
            <p:spPr>
              <a:xfrm>
                <a:off x="3631721" y="270780"/>
                <a:ext cx="2743200" cy="2251242"/>
              </a:xfrm>
              <a:prstGeom prst="rect">
                <a:avLst/>
              </a:prstGeom>
            </p:spPr>
          </p:pic>
          <p:sp>
            <p:nvSpPr>
              <p:cNvPr id="17" name="TextBox 16">
                <a:extLst>
                  <a:ext uri="{FF2B5EF4-FFF2-40B4-BE49-F238E27FC236}">
                    <a16:creationId xmlns:a16="http://schemas.microsoft.com/office/drawing/2014/main" id="{71CC37B3-0538-C060-FEFA-2BD01A7D4E5D}"/>
                  </a:ext>
                </a:extLst>
              </p:cNvPr>
              <p:cNvSpPr txBox="1"/>
              <p:nvPr/>
            </p:nvSpPr>
            <p:spPr>
              <a:xfrm>
                <a:off x="4567241" y="312637"/>
                <a:ext cx="170083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solidFill>
                      <a:schemeClr val="bg1"/>
                    </a:solidFill>
                  </a:rPr>
                  <a:t>test_NoVolatile_sample2.c</a:t>
                </a:r>
                <a:endParaRPr lang="en-US" dirty="0">
                  <a:solidFill>
                    <a:schemeClr val="bg1"/>
                  </a:solidFill>
                </a:endParaRPr>
              </a:p>
            </p:txBody>
          </p:sp>
        </p:grpSp>
        <p:sp>
          <p:nvSpPr>
            <p:cNvPr id="22" name="Rectangle 21">
              <a:extLst>
                <a:ext uri="{FF2B5EF4-FFF2-40B4-BE49-F238E27FC236}">
                  <a16:creationId xmlns:a16="http://schemas.microsoft.com/office/drawing/2014/main" id="{14BE071D-74EC-F993-3747-D2575FD6CD3C}"/>
                </a:ext>
              </a:extLst>
            </p:cNvPr>
            <p:cNvSpPr/>
            <p:nvPr/>
          </p:nvSpPr>
          <p:spPr>
            <a:xfrm>
              <a:off x="3656357" y="391353"/>
              <a:ext cx="884207" cy="25879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3C98566-C24D-E35C-4F0A-49D300C345FB}"/>
              </a:ext>
            </a:extLst>
          </p:cNvPr>
          <p:cNvSpPr/>
          <p:nvPr/>
        </p:nvSpPr>
        <p:spPr>
          <a:xfrm>
            <a:off x="6418248" y="2312168"/>
            <a:ext cx="1056735" cy="25879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E890567D-98A7-0B65-D49F-980EB17A984B}"/>
              </a:ext>
            </a:extLst>
          </p:cNvPr>
          <p:cNvGrpSpPr/>
          <p:nvPr/>
        </p:nvGrpSpPr>
        <p:grpSpPr>
          <a:xfrm>
            <a:off x="-2157" y="2836326"/>
            <a:ext cx="6355512" cy="2306782"/>
            <a:chOff x="-2157" y="2836326"/>
            <a:chExt cx="6355512" cy="2306782"/>
          </a:xfrm>
        </p:grpSpPr>
        <p:grpSp>
          <p:nvGrpSpPr>
            <p:cNvPr id="31" name="Group 30">
              <a:extLst>
                <a:ext uri="{FF2B5EF4-FFF2-40B4-BE49-F238E27FC236}">
                  <a16:creationId xmlns:a16="http://schemas.microsoft.com/office/drawing/2014/main" id="{0E1CFC18-7E02-6717-9B11-FC2174F3A636}"/>
                </a:ext>
              </a:extLst>
            </p:cNvPr>
            <p:cNvGrpSpPr/>
            <p:nvPr/>
          </p:nvGrpSpPr>
          <p:grpSpPr>
            <a:xfrm>
              <a:off x="-2157" y="2836326"/>
              <a:ext cx="6355512" cy="2306782"/>
              <a:chOff x="-2157" y="2836326"/>
              <a:chExt cx="6355512" cy="2306782"/>
            </a:xfrm>
          </p:grpSpPr>
          <p:grpSp>
            <p:nvGrpSpPr>
              <p:cNvPr id="29" name="Group 28">
                <a:extLst>
                  <a:ext uri="{FF2B5EF4-FFF2-40B4-BE49-F238E27FC236}">
                    <a16:creationId xmlns:a16="http://schemas.microsoft.com/office/drawing/2014/main" id="{F29676AF-BAEE-3166-6786-A7C9932FC84C}"/>
                  </a:ext>
                </a:extLst>
              </p:cNvPr>
              <p:cNvGrpSpPr/>
              <p:nvPr/>
            </p:nvGrpSpPr>
            <p:grpSpPr>
              <a:xfrm>
                <a:off x="-2157" y="2836326"/>
                <a:ext cx="6355512" cy="2306782"/>
                <a:chOff x="62541" y="2760845"/>
                <a:chExt cx="6355512" cy="2306782"/>
              </a:xfrm>
            </p:grpSpPr>
            <p:pic>
              <p:nvPicPr>
                <p:cNvPr id="14" name="Picture 14">
                  <a:extLst>
                    <a:ext uri="{FF2B5EF4-FFF2-40B4-BE49-F238E27FC236}">
                      <a16:creationId xmlns:a16="http://schemas.microsoft.com/office/drawing/2014/main" id="{D90F42D9-7D91-8D7C-91FD-291A30FD63D0}"/>
                    </a:ext>
                  </a:extLst>
                </p:cNvPr>
                <p:cNvPicPr>
                  <a:picLocks noChangeAspect="1"/>
                </p:cNvPicPr>
                <p:nvPr/>
              </p:nvPicPr>
              <p:blipFill>
                <a:blip r:embed="rId4"/>
                <a:stretch>
                  <a:fillRect/>
                </a:stretch>
              </p:blipFill>
              <p:spPr>
                <a:xfrm>
                  <a:off x="62541" y="2760845"/>
                  <a:ext cx="6355512" cy="2306782"/>
                </a:xfrm>
                <a:prstGeom prst="rect">
                  <a:avLst/>
                </a:prstGeom>
              </p:spPr>
            </p:pic>
            <p:cxnSp>
              <p:nvCxnSpPr>
                <p:cNvPr id="27" name="Straight Arrow Connector 26">
                  <a:extLst>
                    <a:ext uri="{FF2B5EF4-FFF2-40B4-BE49-F238E27FC236}">
                      <a16:creationId xmlns:a16="http://schemas.microsoft.com/office/drawing/2014/main" id="{32525D7C-21E0-5E3E-A734-C87F5902DC8F}"/>
                    </a:ext>
                  </a:extLst>
                </p:cNvPr>
                <p:cNvCxnSpPr/>
                <p:nvPr/>
              </p:nvCxnSpPr>
              <p:spPr>
                <a:xfrm flipV="1">
                  <a:off x="1885411" y="2891466"/>
                  <a:ext cx="1237890" cy="2156"/>
                </a:xfrm>
                <a:prstGeom prst="straightConnector1">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BAB803-25EA-A7B0-B402-9893473EF473}"/>
                    </a:ext>
                  </a:extLst>
                </p:cNvPr>
                <p:cNvCxnSpPr>
                  <a:cxnSpLocks/>
                </p:cNvCxnSpPr>
                <p:nvPr/>
              </p:nvCxnSpPr>
              <p:spPr>
                <a:xfrm flipV="1">
                  <a:off x="5012486" y="2891466"/>
                  <a:ext cx="1237890" cy="2156"/>
                </a:xfrm>
                <a:prstGeom prst="straightConnector1">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D9CBC5D7-7177-B604-21E0-FAB10B65D0CA}"/>
                  </a:ext>
                </a:extLst>
              </p:cNvPr>
              <p:cNvSpPr txBox="1"/>
              <p:nvPr/>
            </p:nvSpPr>
            <p:spPr>
              <a:xfrm>
                <a:off x="1672821" y="3680737"/>
                <a:ext cx="1501956" cy="861774"/>
              </a:xfrm>
              <a:prstGeom prst="rect">
                <a:avLst/>
              </a:prstGeom>
              <a:noFill/>
              <a:ln w="28575">
                <a:solidFill>
                  <a:srgbClr val="FF0000"/>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rPr>
                  <a:t>Here Compiler optimized the Count so the loop never exit even if the value of Count &lt; 0</a:t>
                </a:r>
              </a:p>
            </p:txBody>
          </p:sp>
        </p:grpSp>
        <p:sp>
          <p:nvSpPr>
            <p:cNvPr id="33" name="Arrow: Left 32">
              <a:extLst>
                <a:ext uri="{FF2B5EF4-FFF2-40B4-BE49-F238E27FC236}">
                  <a16:creationId xmlns:a16="http://schemas.microsoft.com/office/drawing/2014/main" id="{2CAC628E-1BE9-31A2-6A7B-B5D10C3F430F}"/>
                </a:ext>
              </a:extLst>
            </p:cNvPr>
            <p:cNvSpPr/>
            <p:nvPr/>
          </p:nvSpPr>
          <p:spPr>
            <a:xfrm>
              <a:off x="1399683" y="4031746"/>
              <a:ext cx="204877" cy="16174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1981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9EA-29C6-0A63-2978-3F52B070AC96}"/>
              </a:ext>
            </a:extLst>
          </p:cNvPr>
          <p:cNvSpPr>
            <a:spLocks noGrp="1"/>
          </p:cNvSpPr>
          <p:nvPr>
            <p:ph type="title"/>
          </p:nvPr>
        </p:nvSpPr>
        <p:spPr>
          <a:xfrm>
            <a:off x="186198" y="89489"/>
            <a:ext cx="7886700" cy="496442"/>
          </a:xfrm>
        </p:spPr>
        <p:txBody>
          <a:bodyPr/>
          <a:lstStyle/>
          <a:p>
            <a:r>
              <a:rPr lang="en-US" b="1" u="none" dirty="0"/>
              <a:t>Type Qualifiers</a:t>
            </a:r>
            <a:endParaRPr lang="en-US" b="1" dirty="0"/>
          </a:p>
        </p:txBody>
      </p:sp>
      <p:sp>
        <p:nvSpPr>
          <p:cNvPr id="3" name="Text Placeholder 2">
            <a:extLst>
              <a:ext uri="{FF2B5EF4-FFF2-40B4-BE49-F238E27FC236}">
                <a16:creationId xmlns:a16="http://schemas.microsoft.com/office/drawing/2014/main" id="{F11C785E-BFC7-2584-0982-DAEEC711F3A8}"/>
              </a:ext>
            </a:extLst>
          </p:cNvPr>
          <p:cNvSpPr>
            <a:spLocks noGrp="1"/>
          </p:cNvSpPr>
          <p:nvPr>
            <p:ph type="body" idx="1"/>
          </p:nvPr>
        </p:nvSpPr>
        <p:spPr>
          <a:xfrm>
            <a:off x="287594" y="770066"/>
            <a:ext cx="8559595" cy="4203609"/>
          </a:xfrm>
        </p:spPr>
        <p:txBody>
          <a:bodyPr/>
          <a:lstStyle/>
          <a:p>
            <a:pPr marL="139700" indent="0">
              <a:buNone/>
            </a:pPr>
            <a:r>
              <a:rPr lang="en-US" sz="1200" b="1" dirty="0">
                <a:latin typeface="Arial"/>
              </a:rPr>
              <a:t>restrict:</a:t>
            </a:r>
          </a:p>
          <a:p>
            <a:r>
              <a:rPr lang="en-US" sz="1200" b="1" dirty="0">
                <a:latin typeface="Arial"/>
              </a:rPr>
              <a:t>restrict </a:t>
            </a:r>
            <a:r>
              <a:rPr lang="en-US" sz="1200" dirty="0">
                <a:latin typeface="Arial"/>
              </a:rPr>
              <a:t>keyword is mainly used in pointer declarations as a type qualifier for pointers.</a:t>
            </a:r>
            <a:endParaRPr lang="en-US" sz="1200" b="1" dirty="0">
              <a:latin typeface="Arial"/>
            </a:endParaRPr>
          </a:p>
          <a:p>
            <a:r>
              <a:rPr lang="en-US" sz="1200" dirty="0">
                <a:latin typeface="Arial"/>
              </a:rPr>
              <a:t>It doesn’t add any new functionality. It is only a way for programmer to inform about an optimization that compiler can make.</a:t>
            </a:r>
          </a:p>
          <a:p>
            <a:r>
              <a:rPr lang="en-US" sz="1200" dirty="0">
                <a:latin typeface="Arial"/>
              </a:rPr>
              <a:t>By adding this type qualifier, a programmer hints to the compiler that for the lifetime of the pointer, no other pointer will be used to access the variable to which it points. </a:t>
            </a:r>
          </a:p>
          <a:p>
            <a:r>
              <a:rPr lang="en-US" sz="1200" dirty="0">
                <a:latin typeface="Arial"/>
              </a:rPr>
              <a:t>If the compiler knows that there is only one pointer to a memory block, it can produce better optimized code. </a:t>
            </a:r>
          </a:p>
          <a:p>
            <a:r>
              <a:rPr lang="en-US" sz="1200" dirty="0">
                <a:latin typeface="Arial"/>
              </a:rPr>
              <a:t>The programmer, not the compiler, is responsible for ensuring that the pointers do not point to identical locations. </a:t>
            </a:r>
          </a:p>
          <a:p>
            <a:r>
              <a:rPr lang="en-US" sz="1200" dirty="0">
                <a:latin typeface="Arial"/>
              </a:rPr>
              <a:t>The compiler can e.g. rearrange the code, first loading all memory locations, then performing the operations before committing the results back to memory.</a:t>
            </a:r>
          </a:p>
          <a:p>
            <a:r>
              <a:rPr lang="en-US" sz="1200" dirty="0">
                <a:latin typeface="Arial"/>
              </a:rPr>
              <a:t>Since the compiler can rearrange the code more freely, the compiler can generate code that executes faster. </a:t>
            </a:r>
          </a:p>
          <a:p>
            <a:pPr marL="311150" indent="-171450"/>
            <a:endParaRPr lang="en-US" sz="1200" b="1" dirty="0">
              <a:latin typeface="Arial"/>
            </a:endParaRPr>
          </a:p>
          <a:p>
            <a:pPr marL="139700" indent="0" algn="just">
              <a:buNone/>
            </a:pPr>
            <a:endParaRPr lang="en-US" sz="1200" dirty="0">
              <a:latin typeface="Arial"/>
            </a:endParaRPr>
          </a:p>
          <a:p>
            <a:pPr marL="139700" indent="0">
              <a:buNone/>
            </a:pPr>
            <a:endParaRPr lang="en-US" sz="1200" b="1" dirty="0">
              <a:latin typeface="Arial"/>
            </a:endParaRPr>
          </a:p>
          <a:p>
            <a:endParaRPr lang="en-US" sz="1200" dirty="0">
              <a:latin typeface="Arial"/>
            </a:endParaRPr>
          </a:p>
          <a:p>
            <a:endParaRPr lang="en-US" sz="1200" dirty="0">
              <a:latin typeface="Arial"/>
            </a:endParaRPr>
          </a:p>
        </p:txBody>
      </p:sp>
    </p:spTree>
    <p:extLst>
      <p:ext uri="{BB962C8B-B14F-4D97-AF65-F5344CB8AC3E}">
        <p14:creationId xmlns:p14="http://schemas.microsoft.com/office/powerpoint/2010/main" val="1606073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9EA-29C6-0A63-2978-3F52B070AC96}"/>
              </a:ext>
            </a:extLst>
          </p:cNvPr>
          <p:cNvSpPr>
            <a:spLocks noGrp="1"/>
          </p:cNvSpPr>
          <p:nvPr>
            <p:ph type="title"/>
          </p:nvPr>
        </p:nvSpPr>
        <p:spPr>
          <a:xfrm>
            <a:off x="186198" y="89489"/>
            <a:ext cx="7886700" cy="496442"/>
          </a:xfrm>
        </p:spPr>
        <p:txBody>
          <a:bodyPr/>
          <a:lstStyle/>
          <a:p>
            <a:r>
              <a:rPr lang="en-US" b="1" u="none" dirty="0"/>
              <a:t>Type Qualifiers</a:t>
            </a:r>
            <a:endParaRPr lang="en-US" b="1" dirty="0"/>
          </a:p>
        </p:txBody>
      </p:sp>
      <p:sp>
        <p:nvSpPr>
          <p:cNvPr id="3" name="Text Placeholder 2">
            <a:extLst>
              <a:ext uri="{FF2B5EF4-FFF2-40B4-BE49-F238E27FC236}">
                <a16:creationId xmlns:a16="http://schemas.microsoft.com/office/drawing/2014/main" id="{F11C785E-BFC7-2584-0982-DAEEC711F3A8}"/>
              </a:ext>
            </a:extLst>
          </p:cNvPr>
          <p:cNvSpPr>
            <a:spLocks noGrp="1"/>
          </p:cNvSpPr>
          <p:nvPr>
            <p:ph type="body" idx="1"/>
          </p:nvPr>
        </p:nvSpPr>
        <p:spPr>
          <a:xfrm>
            <a:off x="-1466" y="473439"/>
            <a:ext cx="4455047" cy="4203609"/>
          </a:xfrm>
        </p:spPr>
        <p:txBody>
          <a:bodyPr/>
          <a:lstStyle/>
          <a:p>
            <a:pPr marL="139700" indent="0">
              <a:buNone/>
            </a:pPr>
            <a:r>
              <a:rPr lang="en-US" sz="1200" b="1" dirty="0">
                <a:latin typeface="Arial"/>
              </a:rPr>
              <a:t>restrict:</a:t>
            </a:r>
            <a:endParaRPr lang="en-US" dirty="0"/>
          </a:p>
          <a:p>
            <a:pPr marL="139700" indent="0">
              <a:buNone/>
            </a:pPr>
            <a:r>
              <a:rPr lang="en-US" sz="1200" dirty="0">
                <a:latin typeface="Arial"/>
              </a:rPr>
              <a:t>Consider the example : </a:t>
            </a:r>
            <a:r>
              <a:rPr lang="en-US" sz="1200" b="1" dirty="0" err="1"/>
              <a:t>test_restrict.c</a:t>
            </a:r>
            <a:endParaRPr lang="en-US" sz="1200" b="1" dirty="0">
              <a:latin typeface="Arial"/>
            </a:endParaRPr>
          </a:p>
          <a:p>
            <a:r>
              <a:rPr lang="en-US" sz="1200" dirty="0"/>
              <a:t>It has two function which copy the array from source to destination.</a:t>
            </a:r>
          </a:p>
          <a:p>
            <a:r>
              <a:rPr lang="en-US" sz="1200" dirty="0"/>
              <a:t>We optimize the code with following settings  </a:t>
            </a:r>
            <a:r>
              <a:rPr lang="en-US" sz="1200" b="1" dirty="0"/>
              <a:t>-std=c17 –O3</a:t>
            </a:r>
          </a:p>
          <a:p>
            <a:r>
              <a:rPr lang="en-US" sz="1200" dirty="0"/>
              <a:t>We can output assembler code file using </a:t>
            </a:r>
            <a:r>
              <a:rPr lang="en-US" sz="1200" b="1" dirty="0"/>
              <a:t>-S</a:t>
            </a:r>
            <a:r>
              <a:rPr lang="en-US" sz="1200" dirty="0"/>
              <a:t> with </a:t>
            </a:r>
            <a:r>
              <a:rPr lang="en-US" sz="1200" b="1" dirty="0" err="1"/>
              <a:t>gcc</a:t>
            </a:r>
            <a:r>
              <a:rPr lang="en-US" sz="1200" dirty="0"/>
              <a:t>.</a:t>
            </a:r>
          </a:p>
          <a:p>
            <a:pPr marL="139700" indent="0">
              <a:buNone/>
            </a:pPr>
            <a:r>
              <a:rPr lang="en-US" sz="1200" b="1" dirty="0" err="1"/>
              <a:t>gcc</a:t>
            </a:r>
            <a:r>
              <a:rPr lang="en-US" sz="1200" b="1" dirty="0"/>
              <a:t> -std=c17 -O3 </a:t>
            </a:r>
            <a:r>
              <a:rPr lang="en-US" sz="1200" b="1" dirty="0" err="1"/>
              <a:t>test_restrict.c</a:t>
            </a:r>
            <a:r>
              <a:rPr lang="en-US" sz="1200" b="1" dirty="0"/>
              <a:t> -S</a:t>
            </a:r>
          </a:p>
          <a:p>
            <a:pPr marL="139700" indent="0">
              <a:buNone/>
            </a:pPr>
            <a:r>
              <a:rPr lang="en-US" sz="1200" dirty="0"/>
              <a:t>From </a:t>
            </a:r>
            <a:r>
              <a:rPr lang="en-US" sz="1200" b="1" dirty="0" err="1"/>
              <a:t>test_restrict.s</a:t>
            </a:r>
            <a:r>
              <a:rPr lang="en-US" sz="1200" b="1" dirty="0"/>
              <a:t> </a:t>
            </a:r>
            <a:r>
              <a:rPr lang="en-US" sz="1200" dirty="0"/>
              <a:t>check the </a:t>
            </a:r>
            <a:r>
              <a:rPr lang="en-US" sz="1200" dirty="0" err="1"/>
              <a:t>asm</a:t>
            </a:r>
            <a:r>
              <a:rPr lang="en-US" sz="1200" dirty="0"/>
              <a:t> code for both </a:t>
            </a:r>
            <a:endParaRPr lang="en-US" sz="1200" b="1" dirty="0"/>
          </a:p>
          <a:p>
            <a:pPr marL="139700" indent="0">
              <a:buNone/>
            </a:pPr>
            <a:r>
              <a:rPr lang="en-US" sz="1200" dirty="0"/>
              <a:t>functions </a:t>
            </a:r>
            <a:endParaRPr lang="en-US" sz="1200" b="1" dirty="0"/>
          </a:p>
          <a:p>
            <a:endParaRPr lang="en-US" sz="1200" dirty="0"/>
          </a:p>
          <a:p>
            <a:pPr marL="139700" indent="0">
              <a:buNone/>
            </a:pPr>
            <a:endParaRPr lang="en-US" sz="1200" b="1" dirty="0"/>
          </a:p>
          <a:p>
            <a:endParaRPr lang="en-US" sz="1200" dirty="0">
              <a:latin typeface="Arial"/>
            </a:endParaRPr>
          </a:p>
        </p:txBody>
      </p:sp>
      <p:pic>
        <p:nvPicPr>
          <p:cNvPr id="6" name="Picture 6">
            <a:extLst>
              <a:ext uri="{FF2B5EF4-FFF2-40B4-BE49-F238E27FC236}">
                <a16:creationId xmlns:a16="http://schemas.microsoft.com/office/drawing/2014/main" id="{197B5776-7C81-A7FF-4B72-B19FCE9C934F}"/>
              </a:ext>
            </a:extLst>
          </p:cNvPr>
          <p:cNvPicPr>
            <a:picLocks noChangeAspect="1"/>
          </p:cNvPicPr>
          <p:nvPr/>
        </p:nvPicPr>
        <p:blipFill>
          <a:blip r:embed="rId2"/>
          <a:stretch>
            <a:fillRect/>
          </a:stretch>
        </p:blipFill>
        <p:spPr>
          <a:xfrm>
            <a:off x="40976" y="2909772"/>
            <a:ext cx="3303916" cy="2116758"/>
          </a:xfrm>
          <a:prstGeom prst="rect">
            <a:avLst/>
          </a:prstGeom>
        </p:spPr>
      </p:pic>
      <p:pic>
        <p:nvPicPr>
          <p:cNvPr id="7" name="Picture 7">
            <a:extLst>
              <a:ext uri="{FF2B5EF4-FFF2-40B4-BE49-F238E27FC236}">
                <a16:creationId xmlns:a16="http://schemas.microsoft.com/office/drawing/2014/main" id="{51A4ED0D-026F-DD49-F37D-8E1F39DF3CBB}"/>
              </a:ext>
            </a:extLst>
          </p:cNvPr>
          <p:cNvPicPr>
            <a:picLocks noChangeAspect="1"/>
          </p:cNvPicPr>
          <p:nvPr/>
        </p:nvPicPr>
        <p:blipFill>
          <a:blip r:embed="rId3"/>
          <a:stretch>
            <a:fillRect/>
          </a:stretch>
        </p:blipFill>
        <p:spPr>
          <a:xfrm>
            <a:off x="3933645" y="2091120"/>
            <a:ext cx="2743200" cy="3053166"/>
          </a:xfrm>
          <a:prstGeom prst="rect">
            <a:avLst/>
          </a:prstGeom>
        </p:spPr>
      </p:pic>
      <p:pic>
        <p:nvPicPr>
          <p:cNvPr id="8" name="Picture 8">
            <a:extLst>
              <a:ext uri="{FF2B5EF4-FFF2-40B4-BE49-F238E27FC236}">
                <a16:creationId xmlns:a16="http://schemas.microsoft.com/office/drawing/2014/main" id="{35DF5564-44B4-79F8-220A-87F226524B12}"/>
              </a:ext>
            </a:extLst>
          </p:cNvPr>
          <p:cNvPicPr>
            <a:picLocks noChangeAspect="1"/>
          </p:cNvPicPr>
          <p:nvPr/>
        </p:nvPicPr>
        <p:blipFill>
          <a:blip r:embed="rId4"/>
          <a:stretch>
            <a:fillRect/>
          </a:stretch>
        </p:blipFill>
        <p:spPr>
          <a:xfrm>
            <a:off x="7367303" y="848624"/>
            <a:ext cx="1580101" cy="4211847"/>
          </a:xfrm>
          <a:prstGeom prst="rect">
            <a:avLst/>
          </a:prstGeom>
        </p:spPr>
      </p:pic>
      <p:sp>
        <p:nvSpPr>
          <p:cNvPr id="9" name="TextBox 8">
            <a:extLst>
              <a:ext uri="{FF2B5EF4-FFF2-40B4-BE49-F238E27FC236}">
                <a16:creationId xmlns:a16="http://schemas.microsoft.com/office/drawing/2014/main" id="{F512C214-4D71-1F3E-DF6B-57C7850DB916}"/>
              </a:ext>
            </a:extLst>
          </p:cNvPr>
          <p:cNvSpPr txBox="1"/>
          <p:nvPr/>
        </p:nvSpPr>
        <p:spPr>
          <a:xfrm>
            <a:off x="4651512" y="1062244"/>
            <a:ext cx="2476742" cy="954107"/>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For </a:t>
            </a:r>
            <a:r>
              <a:rPr lang="en-US" b="1" dirty="0" err="1"/>
              <a:t>copyArray</a:t>
            </a:r>
            <a:r>
              <a:rPr lang="en-US" b="1" dirty="0"/>
              <a:t>()</a:t>
            </a:r>
            <a:r>
              <a:rPr lang="en-US" dirty="0"/>
              <a:t> the code is  </a:t>
            </a:r>
            <a:r>
              <a:rPr lang="en-US" dirty="0" err="1"/>
              <a:t>optimised</a:t>
            </a:r>
            <a:endParaRPr lang="en-US" dirty="0">
              <a:cs typeface="Arial"/>
            </a:endParaRPr>
          </a:p>
          <a:p>
            <a:r>
              <a:rPr lang="en-US" dirty="0"/>
              <a:t>But for </a:t>
            </a:r>
            <a:r>
              <a:rPr lang="en-US" b="1" dirty="0" err="1"/>
              <a:t>FuncCopyArray</a:t>
            </a:r>
            <a:r>
              <a:rPr lang="en-US" b="1" dirty="0"/>
              <a:t>()</a:t>
            </a:r>
            <a:endParaRPr lang="en-US" b="1" dirty="0">
              <a:cs typeface="Arial"/>
            </a:endParaRPr>
          </a:p>
          <a:p>
            <a:r>
              <a:rPr lang="en-US" dirty="0"/>
              <a:t>It </a:t>
            </a:r>
            <a:r>
              <a:rPr lang="en-US" dirty="0" err="1"/>
              <a:t>it</a:t>
            </a:r>
            <a:r>
              <a:rPr lang="en-US" dirty="0"/>
              <a:t> less </a:t>
            </a:r>
            <a:r>
              <a:rPr lang="en-US" dirty="0" err="1"/>
              <a:t>optimised</a:t>
            </a:r>
            <a:endParaRPr lang="en-US">
              <a:cs typeface="Arial"/>
            </a:endParaRPr>
          </a:p>
        </p:txBody>
      </p:sp>
    </p:spTree>
    <p:extLst>
      <p:ext uri="{BB962C8B-B14F-4D97-AF65-F5344CB8AC3E}">
        <p14:creationId xmlns:p14="http://schemas.microsoft.com/office/powerpoint/2010/main" val="1786793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43CA-0E09-5047-FF32-2130151F704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C419EE-4AD0-22F1-AA36-4AB4AC1939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357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19CB-D6C9-FD30-D5A8-F0B4E7433957}"/>
              </a:ext>
            </a:extLst>
          </p:cNvPr>
          <p:cNvSpPr>
            <a:spLocks noGrp="1"/>
          </p:cNvSpPr>
          <p:nvPr>
            <p:ph type="title"/>
          </p:nvPr>
        </p:nvSpPr>
        <p:spPr>
          <a:xfrm>
            <a:off x="275359" y="128371"/>
            <a:ext cx="7886700" cy="505828"/>
          </a:xfrm>
        </p:spPr>
        <p:txBody>
          <a:bodyPr/>
          <a:lstStyle/>
          <a:p>
            <a:r>
              <a:rPr lang="en-US" b="1" u="none" dirty="0">
                <a:latin typeface="Arial"/>
                <a:cs typeface="Arial"/>
              </a:rPr>
              <a:t>Bit level operations</a:t>
            </a:r>
            <a:endParaRPr lang="en-US" u="none" dirty="0"/>
          </a:p>
        </p:txBody>
      </p:sp>
      <p:sp>
        <p:nvSpPr>
          <p:cNvPr id="3" name="Text Placeholder 2">
            <a:extLst>
              <a:ext uri="{FF2B5EF4-FFF2-40B4-BE49-F238E27FC236}">
                <a16:creationId xmlns:a16="http://schemas.microsoft.com/office/drawing/2014/main" id="{6B445811-42F9-B864-6FA0-8234C097CC6B}"/>
              </a:ext>
            </a:extLst>
          </p:cNvPr>
          <p:cNvSpPr>
            <a:spLocks noGrp="1"/>
          </p:cNvSpPr>
          <p:nvPr>
            <p:ph type="body" idx="1"/>
          </p:nvPr>
        </p:nvSpPr>
        <p:spPr>
          <a:xfrm>
            <a:off x="337705" y="641856"/>
            <a:ext cx="7886700" cy="3263400"/>
          </a:xfrm>
        </p:spPr>
        <p:txBody>
          <a:bodyPr/>
          <a:lstStyle/>
          <a:p>
            <a:pPr marL="139700" indent="0">
              <a:buNone/>
            </a:pPr>
            <a:r>
              <a:rPr lang="en-US" sz="1400" dirty="0"/>
              <a:t>Consider the Program:  </a:t>
            </a:r>
            <a:r>
              <a:rPr lang="en-US" sz="1400" b="1" dirty="0"/>
              <a:t>test_bitwise_operations.c</a:t>
            </a:r>
          </a:p>
          <a:p>
            <a:pPr marL="139700" indent="0">
              <a:buNone/>
            </a:pPr>
            <a:r>
              <a:rPr lang="en-US" sz="1400" dirty="0"/>
              <a:t>The program shows the use of Bit level operators </a:t>
            </a:r>
            <a:endParaRPr lang="en-US" sz="1400" b="1" dirty="0"/>
          </a:p>
          <a:p>
            <a:pPr marL="139700" indent="0">
              <a:buNone/>
            </a:pPr>
            <a:endParaRPr lang="en-US" sz="1400" dirty="0"/>
          </a:p>
        </p:txBody>
      </p:sp>
      <p:pic>
        <p:nvPicPr>
          <p:cNvPr id="5" name="Picture 5">
            <a:extLst>
              <a:ext uri="{FF2B5EF4-FFF2-40B4-BE49-F238E27FC236}">
                <a16:creationId xmlns:a16="http://schemas.microsoft.com/office/drawing/2014/main" id="{B41A3BCA-A97C-31E6-BA1D-A18464FF65A8}"/>
              </a:ext>
            </a:extLst>
          </p:cNvPr>
          <p:cNvPicPr>
            <a:picLocks noChangeAspect="1"/>
          </p:cNvPicPr>
          <p:nvPr/>
        </p:nvPicPr>
        <p:blipFill>
          <a:blip r:embed="rId2"/>
          <a:stretch>
            <a:fillRect/>
          </a:stretch>
        </p:blipFill>
        <p:spPr>
          <a:xfrm>
            <a:off x="31171" y="2482054"/>
            <a:ext cx="5964381" cy="1426300"/>
          </a:xfrm>
          <a:prstGeom prst="rect">
            <a:avLst/>
          </a:prstGeom>
        </p:spPr>
      </p:pic>
      <p:pic>
        <p:nvPicPr>
          <p:cNvPr id="6" name="Picture 6">
            <a:extLst>
              <a:ext uri="{FF2B5EF4-FFF2-40B4-BE49-F238E27FC236}">
                <a16:creationId xmlns:a16="http://schemas.microsoft.com/office/drawing/2014/main" id="{BDC7A57C-DD02-9CFF-F670-59750CDCA134}"/>
              </a:ext>
            </a:extLst>
          </p:cNvPr>
          <p:cNvPicPr>
            <a:picLocks noChangeAspect="1"/>
          </p:cNvPicPr>
          <p:nvPr/>
        </p:nvPicPr>
        <p:blipFill>
          <a:blip r:embed="rId3"/>
          <a:stretch>
            <a:fillRect/>
          </a:stretch>
        </p:blipFill>
        <p:spPr>
          <a:xfrm>
            <a:off x="6037118" y="790671"/>
            <a:ext cx="2961409" cy="4206394"/>
          </a:xfrm>
          <a:prstGeom prst="rect">
            <a:avLst/>
          </a:prstGeom>
        </p:spPr>
      </p:pic>
    </p:spTree>
    <p:extLst>
      <p:ext uri="{BB962C8B-B14F-4D97-AF65-F5344CB8AC3E}">
        <p14:creationId xmlns:p14="http://schemas.microsoft.com/office/powerpoint/2010/main" val="169957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D613-08E9-0317-6530-2504F9CE93CC}"/>
              </a:ext>
            </a:extLst>
          </p:cNvPr>
          <p:cNvSpPr>
            <a:spLocks noGrp="1"/>
          </p:cNvSpPr>
          <p:nvPr>
            <p:ph type="title"/>
          </p:nvPr>
        </p:nvSpPr>
        <p:spPr>
          <a:xfrm>
            <a:off x="46759" y="76416"/>
            <a:ext cx="7886700" cy="609737"/>
          </a:xfrm>
        </p:spPr>
        <p:txBody>
          <a:bodyPr/>
          <a:lstStyle/>
          <a:p>
            <a:r>
              <a:rPr lang="en-US" b="1" u="none" dirty="0"/>
              <a:t>Bitwise shift operations</a:t>
            </a:r>
            <a:endParaRPr lang="en-US" b="1" dirty="0"/>
          </a:p>
        </p:txBody>
      </p:sp>
      <p:sp>
        <p:nvSpPr>
          <p:cNvPr id="3" name="Text Placeholder 2">
            <a:extLst>
              <a:ext uri="{FF2B5EF4-FFF2-40B4-BE49-F238E27FC236}">
                <a16:creationId xmlns:a16="http://schemas.microsoft.com/office/drawing/2014/main" id="{2E098F80-0674-D8DA-7BD7-89D7CC455666}"/>
              </a:ext>
            </a:extLst>
          </p:cNvPr>
          <p:cNvSpPr>
            <a:spLocks noGrp="1"/>
          </p:cNvSpPr>
          <p:nvPr>
            <p:ph type="body" idx="1"/>
          </p:nvPr>
        </p:nvSpPr>
        <p:spPr>
          <a:xfrm>
            <a:off x="213014" y="808110"/>
            <a:ext cx="8717972" cy="4125845"/>
          </a:xfrm>
        </p:spPr>
        <p:txBody>
          <a:bodyPr/>
          <a:lstStyle/>
          <a:p>
            <a:r>
              <a:rPr lang="en-US" sz="1200" dirty="0">
                <a:latin typeface="Arial"/>
              </a:rPr>
              <a:t>The bitwise shift operators move the bit values of a binary object. </a:t>
            </a:r>
          </a:p>
          <a:p>
            <a:r>
              <a:rPr lang="en-US" sz="1200" dirty="0">
                <a:latin typeface="Arial"/>
              </a:rPr>
              <a:t>The left operand specifies the value to be shifted. </a:t>
            </a:r>
          </a:p>
          <a:p>
            <a:r>
              <a:rPr lang="en-US" sz="1200" dirty="0">
                <a:latin typeface="Arial"/>
              </a:rPr>
              <a:t>The right operand specifies the number of positions that the bits in the value are to be shifted. </a:t>
            </a:r>
          </a:p>
          <a:p>
            <a:r>
              <a:rPr lang="en-US" sz="1200" dirty="0">
                <a:latin typeface="Arial"/>
              </a:rPr>
              <a:t>The result is not an </a:t>
            </a:r>
            <a:r>
              <a:rPr lang="en-US" sz="1200" dirty="0" err="1">
                <a:latin typeface="Arial"/>
              </a:rPr>
              <a:t>lvalue</a:t>
            </a:r>
            <a:r>
              <a:rPr lang="en-US" sz="1200" dirty="0">
                <a:latin typeface="Arial"/>
              </a:rPr>
              <a:t>. </a:t>
            </a:r>
          </a:p>
          <a:p>
            <a:r>
              <a:rPr lang="en-US" sz="1200" dirty="0">
                <a:latin typeface="Arial"/>
              </a:rPr>
              <a:t>Both operands have the same precedence and are left-to-right associative.</a:t>
            </a:r>
          </a:p>
          <a:p>
            <a:r>
              <a:rPr lang="en-US" sz="1200" dirty="0">
                <a:latin typeface="Arial"/>
              </a:rPr>
              <a:t>Operator</a:t>
            </a:r>
            <a:r>
              <a:rPr lang="en-US" sz="1200" b="1" dirty="0">
                <a:latin typeface="Arial"/>
              </a:rPr>
              <a:t> &lt;&lt;  </a:t>
            </a:r>
            <a:r>
              <a:rPr lang="en-US" sz="1200" dirty="0"/>
              <a:t>Indicates the bits are to be </a:t>
            </a:r>
            <a:r>
              <a:rPr lang="en-US" sz="1200" b="1" dirty="0"/>
              <a:t>shifted to the</a:t>
            </a:r>
            <a:r>
              <a:rPr lang="en-US" sz="1200" dirty="0"/>
              <a:t> </a:t>
            </a:r>
            <a:r>
              <a:rPr lang="en-US" sz="1200" b="1" dirty="0"/>
              <a:t>left</a:t>
            </a:r>
            <a:r>
              <a:rPr lang="en-US" sz="1200" dirty="0"/>
              <a:t>.</a:t>
            </a:r>
          </a:p>
          <a:p>
            <a:r>
              <a:rPr lang="en-US" sz="1200" dirty="0">
                <a:latin typeface="Arial"/>
                <a:cs typeface="Arial"/>
              </a:rPr>
              <a:t>Operator</a:t>
            </a:r>
            <a:r>
              <a:rPr lang="en-US" sz="1200" b="1" dirty="0">
                <a:latin typeface="Arial"/>
                <a:cs typeface="Arial"/>
              </a:rPr>
              <a:t> &gt;&gt;  </a:t>
            </a:r>
            <a:r>
              <a:rPr lang="en-US" sz="1200" dirty="0"/>
              <a:t>Indicates the bits are to be </a:t>
            </a:r>
            <a:r>
              <a:rPr lang="en-US" sz="1200" b="1" dirty="0"/>
              <a:t>shifted to the</a:t>
            </a:r>
            <a:r>
              <a:rPr lang="en-US" sz="1200" dirty="0"/>
              <a:t> </a:t>
            </a:r>
            <a:r>
              <a:rPr lang="en-US" sz="1200" b="1" dirty="0"/>
              <a:t>Right</a:t>
            </a:r>
            <a:r>
              <a:rPr lang="en-US" sz="1200" dirty="0"/>
              <a:t>.</a:t>
            </a:r>
          </a:p>
          <a:p>
            <a:r>
              <a:rPr lang="en-US" sz="1200"/>
              <a:t>The right operand should not have a negative value or a value that is greater than or equal to the width in bits of the expression </a:t>
            </a:r>
            <a:r>
              <a:rPr lang="en-US" sz="1200" dirty="0"/>
              <a:t>being shifted. </a:t>
            </a:r>
            <a:endParaRPr lang="en-US" dirty="0"/>
          </a:p>
          <a:p>
            <a:r>
              <a:rPr lang="en-US" sz="1200"/>
              <a:t>The result of bitwise shifts on such values is unpredictable.</a:t>
            </a:r>
            <a:endParaRPr lang="en-US"/>
          </a:p>
          <a:p>
            <a:r>
              <a:rPr lang="en-US" sz="1200"/>
              <a:t>If the right operand has the value 0, the result is the value of the left operand.</a:t>
            </a:r>
            <a:endParaRPr lang="en-US"/>
          </a:p>
          <a:p>
            <a:r>
              <a:rPr lang="en-US" sz="1200"/>
              <a:t>The &lt;&lt; operator fills vacated bits with zeros.</a:t>
            </a:r>
            <a:endParaRPr lang="en-US" sz="1200" dirty="0"/>
          </a:p>
          <a:p>
            <a:endParaRPr lang="en-US" sz="1200" dirty="0">
              <a:latin typeface="Arial"/>
            </a:endParaRPr>
          </a:p>
        </p:txBody>
      </p:sp>
    </p:spTree>
    <p:extLst>
      <p:ext uri="{BB962C8B-B14F-4D97-AF65-F5344CB8AC3E}">
        <p14:creationId xmlns:p14="http://schemas.microsoft.com/office/powerpoint/2010/main" val="286182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D613-08E9-0317-6530-2504F9CE93CC}"/>
              </a:ext>
            </a:extLst>
          </p:cNvPr>
          <p:cNvSpPr>
            <a:spLocks noGrp="1"/>
          </p:cNvSpPr>
          <p:nvPr>
            <p:ph type="title"/>
          </p:nvPr>
        </p:nvSpPr>
        <p:spPr>
          <a:xfrm>
            <a:off x="46759" y="76416"/>
            <a:ext cx="7886700" cy="609737"/>
          </a:xfrm>
        </p:spPr>
        <p:txBody>
          <a:bodyPr/>
          <a:lstStyle/>
          <a:p>
            <a:r>
              <a:rPr lang="en-US" b="1" u="none" dirty="0"/>
              <a:t>Bitwise shift operations</a:t>
            </a:r>
            <a:endParaRPr lang="en-US" b="1" dirty="0"/>
          </a:p>
        </p:txBody>
      </p:sp>
      <p:sp>
        <p:nvSpPr>
          <p:cNvPr id="3" name="Text Placeholder 2">
            <a:extLst>
              <a:ext uri="{FF2B5EF4-FFF2-40B4-BE49-F238E27FC236}">
                <a16:creationId xmlns:a16="http://schemas.microsoft.com/office/drawing/2014/main" id="{2E098F80-0674-D8DA-7BD7-89D7CC455666}"/>
              </a:ext>
            </a:extLst>
          </p:cNvPr>
          <p:cNvSpPr>
            <a:spLocks noGrp="1"/>
          </p:cNvSpPr>
          <p:nvPr>
            <p:ph type="body" idx="1"/>
          </p:nvPr>
        </p:nvSpPr>
        <p:spPr>
          <a:xfrm>
            <a:off x="213014" y="808110"/>
            <a:ext cx="8717972" cy="4125845"/>
          </a:xfrm>
        </p:spPr>
        <p:txBody>
          <a:bodyPr/>
          <a:lstStyle/>
          <a:p>
            <a:pPr marL="139700" indent="0">
              <a:buNone/>
            </a:pPr>
            <a:r>
              <a:rPr lang="en-US" sz="1200" dirty="0">
                <a:latin typeface="Arial"/>
              </a:rPr>
              <a:t>Consider the example program: </a:t>
            </a:r>
            <a:r>
              <a:rPr lang="en-US" sz="1200" b="1" dirty="0" err="1"/>
              <a:t>test_ShiftOperators.c</a:t>
            </a:r>
            <a:endParaRPr lang="en-US" sz="1200" b="1"/>
          </a:p>
          <a:p>
            <a:pPr marL="139700" indent="0">
              <a:buNone/>
            </a:pPr>
            <a:r>
              <a:rPr lang="en-US" sz="1200" dirty="0"/>
              <a:t>It shows  how to use the Shift operators.</a:t>
            </a:r>
          </a:p>
        </p:txBody>
      </p:sp>
      <p:grpSp>
        <p:nvGrpSpPr>
          <p:cNvPr id="7" name="Group 6">
            <a:extLst>
              <a:ext uri="{FF2B5EF4-FFF2-40B4-BE49-F238E27FC236}">
                <a16:creationId xmlns:a16="http://schemas.microsoft.com/office/drawing/2014/main" id="{4B6F73C0-F5F5-6654-53E7-0EA707E806FC}"/>
              </a:ext>
            </a:extLst>
          </p:cNvPr>
          <p:cNvGrpSpPr/>
          <p:nvPr/>
        </p:nvGrpSpPr>
        <p:grpSpPr>
          <a:xfrm>
            <a:off x="366818" y="1612770"/>
            <a:ext cx="8330372" cy="2758251"/>
            <a:chOff x="408382" y="1841370"/>
            <a:chExt cx="7810827" cy="2228315"/>
          </a:xfrm>
        </p:grpSpPr>
        <p:pic>
          <p:nvPicPr>
            <p:cNvPr id="4" name="Picture 4">
              <a:extLst>
                <a:ext uri="{FF2B5EF4-FFF2-40B4-BE49-F238E27FC236}">
                  <a16:creationId xmlns:a16="http://schemas.microsoft.com/office/drawing/2014/main" id="{2BFA301C-1EAF-0893-6F7B-36254677DA5B}"/>
                </a:ext>
              </a:extLst>
            </p:cNvPr>
            <p:cNvPicPr>
              <a:picLocks noChangeAspect="1"/>
            </p:cNvPicPr>
            <p:nvPr/>
          </p:nvPicPr>
          <p:blipFill>
            <a:blip r:embed="rId2"/>
            <a:stretch>
              <a:fillRect/>
            </a:stretch>
          </p:blipFill>
          <p:spPr>
            <a:xfrm>
              <a:off x="408382" y="1841370"/>
              <a:ext cx="6625086" cy="2228315"/>
            </a:xfrm>
            <a:prstGeom prst="rect">
              <a:avLst/>
            </a:prstGeom>
          </p:spPr>
        </p:pic>
        <p:pic>
          <p:nvPicPr>
            <p:cNvPr id="5" name="Picture 5">
              <a:extLst>
                <a:ext uri="{FF2B5EF4-FFF2-40B4-BE49-F238E27FC236}">
                  <a16:creationId xmlns:a16="http://schemas.microsoft.com/office/drawing/2014/main" id="{DCBD820B-3692-9690-20F6-14EBC76A5C15}"/>
                </a:ext>
              </a:extLst>
            </p:cNvPr>
            <p:cNvPicPr>
              <a:picLocks noChangeAspect="1"/>
            </p:cNvPicPr>
            <p:nvPr/>
          </p:nvPicPr>
          <p:blipFill>
            <a:blip r:embed="rId3"/>
            <a:stretch>
              <a:fillRect/>
            </a:stretch>
          </p:blipFill>
          <p:spPr>
            <a:xfrm>
              <a:off x="3990109" y="2273688"/>
              <a:ext cx="4229100" cy="596125"/>
            </a:xfrm>
            <a:prstGeom prst="rect">
              <a:avLst/>
            </a:prstGeom>
          </p:spPr>
        </p:pic>
        <p:pic>
          <p:nvPicPr>
            <p:cNvPr id="6" name="Picture 6">
              <a:extLst>
                <a:ext uri="{FF2B5EF4-FFF2-40B4-BE49-F238E27FC236}">
                  <a16:creationId xmlns:a16="http://schemas.microsoft.com/office/drawing/2014/main" id="{BE36657E-4991-AE31-C52B-2EC0C026DC3B}"/>
                </a:ext>
              </a:extLst>
            </p:cNvPr>
            <p:cNvPicPr>
              <a:picLocks noChangeAspect="1"/>
            </p:cNvPicPr>
            <p:nvPr/>
          </p:nvPicPr>
          <p:blipFill>
            <a:blip r:embed="rId4"/>
            <a:stretch>
              <a:fillRect/>
            </a:stretch>
          </p:blipFill>
          <p:spPr>
            <a:xfrm>
              <a:off x="3990109" y="3145164"/>
              <a:ext cx="4229100" cy="609235"/>
            </a:xfrm>
            <a:prstGeom prst="rect">
              <a:avLst/>
            </a:prstGeom>
          </p:spPr>
        </p:pic>
      </p:grpSp>
    </p:spTree>
    <p:extLst>
      <p:ext uri="{BB962C8B-B14F-4D97-AF65-F5344CB8AC3E}">
        <p14:creationId xmlns:p14="http://schemas.microsoft.com/office/powerpoint/2010/main" val="204997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A8-26EB-161C-890B-1D4B71E4B436}"/>
              </a:ext>
            </a:extLst>
          </p:cNvPr>
          <p:cNvSpPr>
            <a:spLocks noGrp="1"/>
          </p:cNvSpPr>
          <p:nvPr>
            <p:ph type="title"/>
          </p:nvPr>
        </p:nvSpPr>
        <p:spPr>
          <a:xfrm>
            <a:off x="161059" y="159544"/>
            <a:ext cx="7886700" cy="588955"/>
          </a:xfrm>
        </p:spPr>
        <p:txBody>
          <a:bodyPr/>
          <a:lstStyle/>
          <a:p>
            <a:r>
              <a:rPr lang="en-US" b="1" u="none" dirty="0"/>
              <a:t>Bitmasks</a:t>
            </a:r>
          </a:p>
        </p:txBody>
      </p:sp>
      <p:sp>
        <p:nvSpPr>
          <p:cNvPr id="3" name="Text Placeholder 2">
            <a:extLst>
              <a:ext uri="{FF2B5EF4-FFF2-40B4-BE49-F238E27FC236}">
                <a16:creationId xmlns:a16="http://schemas.microsoft.com/office/drawing/2014/main" id="{5D7EB6BE-8ED7-AC22-0867-7D6B533A2E3F}"/>
              </a:ext>
            </a:extLst>
          </p:cNvPr>
          <p:cNvSpPr>
            <a:spLocks noGrp="1"/>
          </p:cNvSpPr>
          <p:nvPr>
            <p:ph type="body" idx="1"/>
          </p:nvPr>
        </p:nvSpPr>
        <p:spPr>
          <a:xfrm>
            <a:off x="296141" y="943192"/>
            <a:ext cx="8427027" cy="3263400"/>
          </a:xfrm>
        </p:spPr>
        <p:txBody>
          <a:bodyPr/>
          <a:lstStyle/>
          <a:p>
            <a:r>
              <a:rPr lang="en-US" sz="1200" dirty="0">
                <a:latin typeface="Arial"/>
              </a:rPr>
              <a:t>In computer science, a bitmask is data that is used for bitwise operations, particularly in a bit field.</a:t>
            </a:r>
            <a:endParaRPr lang="en-US"/>
          </a:p>
          <a:p>
            <a:r>
              <a:rPr lang="en-US" sz="1200" dirty="0">
                <a:latin typeface="Arial"/>
              </a:rPr>
              <a:t>Using a mask, multiple bits in a byte, nibble, word, etc. can be set either on or off, or inverted from on to off (or vice versa) in a single bitwise operation. </a:t>
            </a:r>
            <a:endParaRPr lang="en-US"/>
          </a:p>
          <a:p>
            <a:r>
              <a:rPr lang="en-US" sz="1200" dirty="0">
                <a:latin typeface="Arial"/>
              </a:rPr>
              <a:t>The idea for bit masking is based on </a:t>
            </a:r>
            <a:r>
              <a:rPr lang="en-US" sz="1200" dirty="0" err="1">
                <a:latin typeface="Arial"/>
              </a:rPr>
              <a:t>boolean</a:t>
            </a:r>
            <a:r>
              <a:rPr lang="en-US" sz="1200" dirty="0">
                <a:latin typeface="Arial"/>
              </a:rPr>
              <a:t> logic. </a:t>
            </a:r>
            <a:endParaRPr lang="en-US" dirty="0"/>
          </a:p>
          <a:p>
            <a:r>
              <a:rPr lang="en-US" sz="1200" dirty="0">
                <a:latin typeface="Arial"/>
              </a:rPr>
              <a:t>One of these true/false values is a </a:t>
            </a:r>
            <a:r>
              <a:rPr lang="en-US" sz="1200" i="1" dirty="0">
                <a:latin typeface="Arial"/>
              </a:rPr>
              <a:t>bit</a:t>
            </a:r>
            <a:r>
              <a:rPr lang="en-US" sz="1200" dirty="0">
                <a:latin typeface="Arial"/>
              </a:rPr>
              <a:t>. </a:t>
            </a:r>
            <a:endParaRPr lang="en-US"/>
          </a:p>
          <a:p>
            <a:r>
              <a:rPr lang="en-US" sz="1200" dirty="0">
                <a:latin typeface="Arial"/>
              </a:rPr>
              <a:t>Primitives in C (int, float, </a:t>
            </a:r>
            <a:r>
              <a:rPr lang="en-US" sz="1200" dirty="0" err="1">
                <a:latin typeface="Arial"/>
              </a:rPr>
              <a:t>etc</a:t>
            </a:r>
            <a:r>
              <a:rPr lang="en-US" sz="1200" dirty="0">
                <a:latin typeface="Arial"/>
              </a:rPr>
              <a:t>) are made up of some number of bits:</a:t>
            </a:r>
            <a:endParaRPr lang="en-US"/>
          </a:p>
          <a:p>
            <a:pPr lvl="1"/>
            <a:r>
              <a:rPr lang="en-US" sz="1200" dirty="0">
                <a:latin typeface="Arial"/>
              </a:rPr>
              <a:t>Char         –  1 Byte       - 8 bits</a:t>
            </a:r>
            <a:endParaRPr lang="en-US"/>
          </a:p>
          <a:p>
            <a:pPr lvl="1"/>
            <a:r>
              <a:rPr lang="en-US" sz="1200" dirty="0">
                <a:latin typeface="Arial"/>
              </a:rPr>
              <a:t>Int             –  4 Bytes     - 32 bits</a:t>
            </a:r>
            <a:endParaRPr lang="en-US"/>
          </a:p>
          <a:p>
            <a:pPr lvl="1"/>
            <a:r>
              <a:rPr lang="en-US" sz="1200" dirty="0">
                <a:latin typeface="Arial"/>
              </a:rPr>
              <a:t>Uint16_t    –   2 Bytes   - 16 bits</a:t>
            </a:r>
            <a:endParaRPr lang="en-US"/>
          </a:p>
          <a:p>
            <a:r>
              <a:rPr lang="en-US" sz="1200" dirty="0"/>
              <a:t>Masking is a general concept in which we keep, change, or remove some part of the information.</a:t>
            </a:r>
            <a:endParaRPr lang="en-US" sz="1200" dirty="0">
              <a:latin typeface="Arial"/>
            </a:endParaRPr>
          </a:p>
          <a:p>
            <a:pPr lvl="1"/>
            <a:endParaRPr lang="en-US" sz="1200" dirty="0">
              <a:latin typeface="Arial"/>
            </a:endParaRPr>
          </a:p>
        </p:txBody>
      </p:sp>
    </p:spTree>
    <p:extLst>
      <p:ext uri="{BB962C8B-B14F-4D97-AF65-F5344CB8AC3E}">
        <p14:creationId xmlns:p14="http://schemas.microsoft.com/office/powerpoint/2010/main" val="219342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A8-26EB-161C-890B-1D4B71E4B436}"/>
              </a:ext>
            </a:extLst>
          </p:cNvPr>
          <p:cNvSpPr>
            <a:spLocks noGrp="1"/>
          </p:cNvSpPr>
          <p:nvPr>
            <p:ph type="title"/>
          </p:nvPr>
        </p:nvSpPr>
        <p:spPr>
          <a:xfrm>
            <a:off x="129886" y="3680"/>
            <a:ext cx="7886700" cy="588955"/>
          </a:xfrm>
        </p:spPr>
        <p:txBody>
          <a:bodyPr/>
          <a:lstStyle/>
          <a:p>
            <a:r>
              <a:rPr lang="en-US" b="1" u="none" dirty="0"/>
              <a:t>Bitmasks</a:t>
            </a:r>
          </a:p>
        </p:txBody>
      </p:sp>
      <p:sp>
        <p:nvSpPr>
          <p:cNvPr id="3" name="Text Placeholder 2">
            <a:extLst>
              <a:ext uri="{FF2B5EF4-FFF2-40B4-BE49-F238E27FC236}">
                <a16:creationId xmlns:a16="http://schemas.microsoft.com/office/drawing/2014/main" id="{5D7EB6BE-8ED7-AC22-0867-7D6B533A2E3F}"/>
              </a:ext>
            </a:extLst>
          </p:cNvPr>
          <p:cNvSpPr>
            <a:spLocks noGrp="1"/>
          </p:cNvSpPr>
          <p:nvPr>
            <p:ph type="body" idx="1"/>
          </p:nvPr>
        </p:nvSpPr>
        <p:spPr>
          <a:xfrm>
            <a:off x="129887" y="558729"/>
            <a:ext cx="5153890" cy="4479134"/>
          </a:xfrm>
        </p:spPr>
        <p:txBody>
          <a:bodyPr/>
          <a:lstStyle/>
          <a:p>
            <a:pPr marL="139700" indent="0">
              <a:buNone/>
            </a:pPr>
            <a:r>
              <a:rPr lang="en-US" sz="1200" b="1" dirty="0">
                <a:latin typeface="Arial"/>
              </a:rPr>
              <a:t>Common Bitmask functions:</a:t>
            </a:r>
            <a:endParaRPr lang="en-US" sz="1200" dirty="0">
              <a:latin typeface="Arial"/>
            </a:endParaRPr>
          </a:p>
          <a:p>
            <a:pPr marL="139700" indent="0">
              <a:buNone/>
            </a:pPr>
            <a:r>
              <a:rPr lang="en-US" sz="1200" b="1" dirty="0">
                <a:latin typeface="Arial"/>
              </a:rPr>
              <a:t>Masking bits to 1:</a:t>
            </a:r>
          </a:p>
          <a:p>
            <a:pPr marL="311150" indent="-171450"/>
            <a:r>
              <a:rPr lang="en-US" sz="1200" dirty="0">
                <a:latin typeface="Arial"/>
              </a:rPr>
              <a:t>To turn certain bits on, the bitwise OR operation can be used.</a:t>
            </a:r>
            <a:endParaRPr lang="en-US" sz="1200" b="1" dirty="0">
              <a:latin typeface="Arial"/>
            </a:endParaRPr>
          </a:p>
          <a:p>
            <a:pPr marL="311150" indent="-171450"/>
            <a:r>
              <a:rPr lang="en-US" sz="1200" dirty="0">
                <a:latin typeface="Arial"/>
              </a:rPr>
              <a:t>When</a:t>
            </a:r>
            <a:r>
              <a:rPr lang="en-US" sz="1200" b="1" dirty="0">
                <a:latin typeface="Arial"/>
              </a:rPr>
              <a:t> </a:t>
            </a:r>
            <a:r>
              <a:rPr lang="en-US" sz="1200" dirty="0">
                <a:latin typeface="Arial"/>
              </a:rPr>
              <a:t>a bit</a:t>
            </a:r>
            <a:r>
              <a:rPr lang="en-US" sz="1200" b="1" dirty="0">
                <a:latin typeface="Arial"/>
              </a:rPr>
              <a:t> A OR 1 = 1</a:t>
            </a:r>
            <a:r>
              <a:rPr lang="en-US" sz="1200" dirty="0">
                <a:latin typeface="Arial"/>
              </a:rPr>
              <a:t> and  </a:t>
            </a:r>
            <a:r>
              <a:rPr lang="en-US" sz="1200" b="1" dirty="0">
                <a:latin typeface="Arial"/>
              </a:rPr>
              <a:t>A OR 0 = A</a:t>
            </a:r>
            <a:r>
              <a:rPr lang="en-US" sz="1200" dirty="0">
                <a:latin typeface="Arial"/>
              </a:rPr>
              <a:t>. </a:t>
            </a:r>
          </a:p>
          <a:p>
            <a:pPr marL="311150" indent="-171450"/>
            <a:r>
              <a:rPr lang="en-US" sz="1200" dirty="0">
                <a:latin typeface="Arial"/>
              </a:rPr>
              <a:t>Therefore, to make sure a bit is on, OR can be used with a 1. To leave a bit unchanged, OR is used with a 0.</a:t>
            </a:r>
          </a:p>
          <a:p>
            <a:pPr marL="311150" indent="-171450"/>
            <a:r>
              <a:rPr lang="en-US" sz="1200" dirty="0">
                <a:latin typeface="Arial"/>
              </a:rPr>
              <a:t>Example : Masking bits </a:t>
            </a:r>
            <a:r>
              <a:rPr lang="en-US" sz="1200" b="1" dirty="0">
                <a:latin typeface="Arial"/>
              </a:rPr>
              <a:t>4,5,6,7 to 1</a:t>
            </a:r>
            <a:r>
              <a:rPr lang="en-US" sz="1200" dirty="0">
                <a:latin typeface="Arial"/>
              </a:rPr>
              <a:t>  while leaving bits </a:t>
            </a:r>
            <a:r>
              <a:rPr lang="en-US" sz="1200" b="1" dirty="0">
                <a:latin typeface="Arial"/>
              </a:rPr>
              <a:t>0, 1,2,3 unchanged</a:t>
            </a:r>
            <a:r>
              <a:rPr lang="en-US" sz="1200" dirty="0">
                <a:latin typeface="Arial"/>
              </a:rPr>
              <a:t>.</a:t>
            </a:r>
          </a:p>
          <a:p>
            <a:pPr marL="139700" indent="0">
              <a:buNone/>
            </a:pPr>
            <a:endParaRPr lang="en-US" sz="1200" dirty="0">
              <a:latin typeface="Arial"/>
            </a:endParaRPr>
          </a:p>
          <a:p>
            <a:pPr>
              <a:buNone/>
            </a:pPr>
            <a:r>
              <a:rPr lang="en-US" sz="1200" b="1" dirty="0">
                <a:latin typeface="Arial"/>
              </a:rPr>
              <a:t>Masking bits to 0:</a:t>
            </a:r>
          </a:p>
          <a:p>
            <a:r>
              <a:rPr lang="en-US" sz="1200" dirty="0">
                <a:latin typeface="Arial"/>
              </a:rPr>
              <a:t>To "masked </a:t>
            </a:r>
            <a:r>
              <a:rPr lang="en-US" sz="1200" i="1" dirty="0">
                <a:latin typeface="Arial"/>
              </a:rPr>
              <a:t>off</a:t>
            </a:r>
            <a:r>
              <a:rPr lang="en-US" sz="1200" dirty="0">
                <a:latin typeface="Arial"/>
              </a:rPr>
              <a:t>" (or masked to 0) than "masked </a:t>
            </a:r>
            <a:r>
              <a:rPr lang="en-US" sz="1200" i="1" dirty="0">
                <a:latin typeface="Arial"/>
              </a:rPr>
              <a:t>on</a:t>
            </a:r>
            <a:r>
              <a:rPr lang="en-US" sz="1200" dirty="0">
                <a:latin typeface="Arial"/>
              </a:rPr>
              <a:t>" (or masked to 1). </a:t>
            </a:r>
          </a:p>
          <a:p>
            <a:r>
              <a:rPr lang="en-US" sz="1200" dirty="0">
                <a:latin typeface="Arial"/>
              </a:rPr>
              <a:t>When a bit is </a:t>
            </a:r>
            <a:r>
              <a:rPr lang="en-US" sz="1200" b="1" dirty="0">
                <a:latin typeface="Arial"/>
              </a:rPr>
              <a:t>ANDed </a:t>
            </a:r>
            <a:r>
              <a:rPr lang="en-US" sz="1200" dirty="0">
                <a:latin typeface="Arial"/>
              </a:rPr>
              <a:t>with a </a:t>
            </a:r>
            <a:r>
              <a:rPr lang="en-US" sz="1200" b="1" dirty="0">
                <a:latin typeface="Arial"/>
              </a:rPr>
              <a:t>0</a:t>
            </a:r>
            <a:r>
              <a:rPr lang="en-US" sz="1200" dirty="0">
                <a:latin typeface="Arial"/>
              </a:rPr>
              <a:t>, the result is always 0, i.e. </a:t>
            </a:r>
            <a:r>
              <a:rPr lang="en-US" sz="1200" b="1" dirty="0">
                <a:latin typeface="Arial"/>
              </a:rPr>
              <a:t>A AND 0 = 0.</a:t>
            </a:r>
            <a:r>
              <a:rPr lang="en-US" sz="1200" dirty="0">
                <a:latin typeface="Arial"/>
              </a:rPr>
              <a:t> </a:t>
            </a:r>
          </a:p>
          <a:p>
            <a:r>
              <a:rPr lang="en-US" sz="1200" dirty="0">
                <a:latin typeface="Arial"/>
              </a:rPr>
              <a:t>To leave the other bits as they were originally, they can be ANDed with 1 as </a:t>
            </a:r>
            <a:r>
              <a:rPr lang="en-US" sz="1200" b="1" dirty="0">
                <a:latin typeface="Arial"/>
              </a:rPr>
              <a:t>A AND 1 = A</a:t>
            </a:r>
          </a:p>
          <a:p>
            <a:r>
              <a:rPr lang="en-US" sz="1200" dirty="0">
                <a:latin typeface="Arial"/>
              </a:rPr>
              <a:t>Example: </a:t>
            </a:r>
            <a:r>
              <a:rPr lang="en-US" sz="1200" b="1" dirty="0">
                <a:latin typeface="Arial"/>
              </a:rPr>
              <a:t> </a:t>
            </a:r>
            <a:r>
              <a:rPr lang="en-US" sz="1200" dirty="0"/>
              <a:t>Masking </a:t>
            </a:r>
            <a:r>
              <a:rPr lang="en-US" sz="1200" i="1" dirty="0"/>
              <a:t>off bits  </a:t>
            </a:r>
            <a:r>
              <a:rPr lang="en-US" sz="1200" b="1" dirty="0">
                <a:latin typeface="Arial"/>
                <a:cs typeface="Arial"/>
              </a:rPr>
              <a:t>4,5,6,7 </a:t>
            </a:r>
            <a:r>
              <a:rPr lang="en-US" sz="1200" dirty="0">
                <a:latin typeface="Arial"/>
                <a:cs typeface="Arial"/>
              </a:rPr>
              <a:t>&amp;</a:t>
            </a:r>
            <a:r>
              <a:rPr lang="en-US" sz="1200" b="1" dirty="0">
                <a:latin typeface="Arial"/>
                <a:cs typeface="Arial"/>
              </a:rPr>
              <a:t> </a:t>
            </a:r>
            <a:r>
              <a:rPr lang="en-US" sz="1200" dirty="0">
                <a:latin typeface="Arial"/>
                <a:cs typeface="Arial"/>
              </a:rPr>
              <a:t>while leaving bits </a:t>
            </a:r>
            <a:r>
              <a:rPr lang="en-US" sz="1200" b="1" dirty="0">
                <a:latin typeface="Arial"/>
                <a:cs typeface="Arial"/>
              </a:rPr>
              <a:t>0, 1,2,3 unchanged</a:t>
            </a:r>
            <a:r>
              <a:rPr lang="en-US" sz="1200" dirty="0">
                <a:latin typeface="Arial"/>
                <a:cs typeface="Arial"/>
              </a:rPr>
              <a:t>.</a:t>
            </a:r>
            <a:endParaRPr lang="en-US" sz="1200" dirty="0"/>
          </a:p>
          <a:p>
            <a:endParaRPr lang="en-US" sz="1200" i="1" dirty="0"/>
          </a:p>
          <a:p>
            <a:endParaRPr lang="en-US" sz="1200" b="1" dirty="0">
              <a:latin typeface="Arial"/>
            </a:endParaRPr>
          </a:p>
          <a:p>
            <a:pPr>
              <a:buNone/>
            </a:pPr>
            <a:endParaRPr lang="en-US" sz="1200" b="1" dirty="0">
              <a:latin typeface="Arial"/>
            </a:endParaRPr>
          </a:p>
          <a:p>
            <a:pPr marL="139700" indent="0">
              <a:buNone/>
            </a:pPr>
            <a:endParaRPr lang="en-US" sz="1200" dirty="0">
              <a:latin typeface="Arial"/>
            </a:endParaRPr>
          </a:p>
          <a:p>
            <a:pPr marL="311150" indent="-171450"/>
            <a:endParaRPr lang="en-US" sz="1200" dirty="0">
              <a:latin typeface="Arial"/>
            </a:endParaRPr>
          </a:p>
          <a:p>
            <a:pPr marL="139700" indent="0">
              <a:buNone/>
            </a:pPr>
            <a:endParaRPr lang="en-US" sz="1200" b="1" dirty="0">
              <a:latin typeface="Arial"/>
            </a:endParaRPr>
          </a:p>
        </p:txBody>
      </p:sp>
      <p:graphicFrame>
        <p:nvGraphicFramePr>
          <p:cNvPr id="4" name="Table 4">
            <a:extLst>
              <a:ext uri="{FF2B5EF4-FFF2-40B4-BE49-F238E27FC236}">
                <a16:creationId xmlns:a16="http://schemas.microsoft.com/office/drawing/2014/main" id="{10F7F0B9-1ACD-6941-0F1F-13DC3F1E1F41}"/>
              </a:ext>
            </a:extLst>
          </p:cNvPr>
          <p:cNvGraphicFramePr>
            <a:graphicFrameLocks noGrp="1"/>
          </p:cNvGraphicFramePr>
          <p:nvPr>
            <p:extLst>
              <p:ext uri="{D42A27DB-BD31-4B8C-83A1-F6EECF244321}">
                <p14:modId xmlns:p14="http://schemas.microsoft.com/office/powerpoint/2010/main" val="451078059"/>
              </p:ext>
            </p:extLst>
          </p:nvPr>
        </p:nvGraphicFramePr>
        <p:xfrm>
          <a:off x="5569527" y="1257299"/>
          <a:ext cx="3096505" cy="996435"/>
        </p:xfrm>
        <a:graphic>
          <a:graphicData uri="http://schemas.openxmlformats.org/drawingml/2006/table">
            <a:tbl>
              <a:tblPr firstRow="1" bandRow="1">
                <a:tableStyleId>{073A0DAA-6AF3-43AB-8588-CEC1D06C72B9}</a:tableStyleId>
              </a:tblPr>
              <a:tblGrid>
                <a:gridCol w="964618">
                  <a:extLst>
                    <a:ext uri="{9D8B030D-6E8A-4147-A177-3AD203B41FA5}">
                      <a16:colId xmlns:a16="http://schemas.microsoft.com/office/drawing/2014/main" val="2351519984"/>
                    </a:ext>
                  </a:extLst>
                </a:gridCol>
                <a:gridCol w="964618">
                  <a:extLst>
                    <a:ext uri="{9D8B030D-6E8A-4147-A177-3AD203B41FA5}">
                      <a16:colId xmlns:a16="http://schemas.microsoft.com/office/drawing/2014/main" val="2237782727"/>
                    </a:ext>
                  </a:extLst>
                </a:gridCol>
                <a:gridCol w="1167269">
                  <a:extLst>
                    <a:ext uri="{9D8B030D-6E8A-4147-A177-3AD203B41FA5}">
                      <a16:colId xmlns:a16="http://schemas.microsoft.com/office/drawing/2014/main" val="841391844"/>
                    </a:ext>
                  </a:extLst>
                </a:gridCol>
              </a:tblGrid>
              <a:tr h="332145">
                <a:tc>
                  <a:txBody>
                    <a:bodyPr/>
                    <a:lstStyle/>
                    <a:p>
                      <a:pPr lvl="0" algn="ctr">
                        <a:buNone/>
                      </a:pPr>
                      <a:endParaRPr lang="en-US" sz="1200" dirty="0"/>
                    </a:p>
                  </a:txBody>
                  <a:tcPr anchor="ctr"/>
                </a:tc>
                <a:tc>
                  <a:txBody>
                    <a:bodyPr/>
                    <a:lstStyle/>
                    <a:p>
                      <a:pPr algn="ctr"/>
                      <a:r>
                        <a:rPr lang="en-US" sz="1200" dirty="0"/>
                        <a:t>10010101</a:t>
                      </a:r>
                    </a:p>
                  </a:txBody>
                  <a:tcPr anchor="ctr"/>
                </a:tc>
                <a:tc>
                  <a:txBody>
                    <a:bodyPr/>
                    <a:lstStyle/>
                    <a:p>
                      <a:pPr algn="ctr"/>
                      <a:r>
                        <a:rPr lang="en-US" sz="1200" dirty="0"/>
                        <a:t>10101010</a:t>
                      </a:r>
                    </a:p>
                  </a:txBody>
                  <a:tcPr anchor="ctr"/>
                </a:tc>
                <a:extLst>
                  <a:ext uri="{0D108BD9-81ED-4DB2-BD59-A6C34878D82A}">
                    <a16:rowId xmlns:a16="http://schemas.microsoft.com/office/drawing/2014/main" val="3533614865"/>
                  </a:ext>
                </a:extLst>
              </a:tr>
              <a:tr h="332145">
                <a:tc>
                  <a:txBody>
                    <a:bodyPr/>
                    <a:lstStyle/>
                    <a:p>
                      <a:pPr lvl="0" algn="ctr">
                        <a:buNone/>
                      </a:pPr>
                      <a:r>
                        <a:rPr lang="en-US" sz="1200" b="1" dirty="0"/>
                        <a:t>OR</a:t>
                      </a:r>
                    </a:p>
                  </a:txBody>
                  <a:tcPr anchor="ctr"/>
                </a:tc>
                <a:tc>
                  <a:txBody>
                    <a:bodyPr/>
                    <a:lstStyle/>
                    <a:p>
                      <a:pPr algn="ctr"/>
                      <a:r>
                        <a:rPr lang="en-US" sz="1200" dirty="0"/>
                        <a:t>11110000</a:t>
                      </a:r>
                    </a:p>
                  </a:txBody>
                  <a:tcPr anchor="ctr"/>
                </a:tc>
                <a:tc>
                  <a:txBody>
                    <a:bodyPr/>
                    <a:lstStyle/>
                    <a:p>
                      <a:pPr algn="ctr"/>
                      <a:r>
                        <a:rPr lang="en-US" sz="1200" dirty="0"/>
                        <a:t>11110000</a:t>
                      </a:r>
                    </a:p>
                  </a:txBody>
                  <a:tcPr anchor="ctr"/>
                </a:tc>
                <a:extLst>
                  <a:ext uri="{0D108BD9-81ED-4DB2-BD59-A6C34878D82A}">
                    <a16:rowId xmlns:a16="http://schemas.microsoft.com/office/drawing/2014/main" val="946588628"/>
                  </a:ext>
                </a:extLst>
              </a:tr>
              <a:tr h="332145">
                <a:tc>
                  <a:txBody>
                    <a:bodyPr/>
                    <a:lstStyle/>
                    <a:p>
                      <a:pPr lvl="0" algn="ctr">
                        <a:buNone/>
                      </a:pPr>
                      <a:r>
                        <a:rPr lang="en-US" sz="1200" b="1" dirty="0"/>
                        <a:t>=</a:t>
                      </a:r>
                    </a:p>
                  </a:txBody>
                  <a:tcPr anchor="ctr"/>
                </a:tc>
                <a:tc>
                  <a:txBody>
                    <a:bodyPr/>
                    <a:lstStyle/>
                    <a:p>
                      <a:pPr algn="ctr"/>
                      <a:r>
                        <a:rPr lang="en-US" sz="1200" dirty="0"/>
                        <a:t>11110101</a:t>
                      </a:r>
                    </a:p>
                  </a:txBody>
                  <a:tcPr anchor="ctr"/>
                </a:tc>
                <a:tc>
                  <a:txBody>
                    <a:bodyPr/>
                    <a:lstStyle/>
                    <a:p>
                      <a:pPr algn="ctr"/>
                      <a:r>
                        <a:rPr lang="en-US" sz="1200" dirty="0"/>
                        <a:t>11111010</a:t>
                      </a:r>
                    </a:p>
                  </a:txBody>
                  <a:tcPr anchor="ctr"/>
                </a:tc>
                <a:extLst>
                  <a:ext uri="{0D108BD9-81ED-4DB2-BD59-A6C34878D82A}">
                    <a16:rowId xmlns:a16="http://schemas.microsoft.com/office/drawing/2014/main" val="2894800223"/>
                  </a:ext>
                </a:extLst>
              </a:tr>
            </a:tbl>
          </a:graphicData>
        </a:graphic>
      </p:graphicFrame>
      <p:graphicFrame>
        <p:nvGraphicFramePr>
          <p:cNvPr id="5" name="Table 4">
            <a:extLst>
              <a:ext uri="{FF2B5EF4-FFF2-40B4-BE49-F238E27FC236}">
                <a16:creationId xmlns:a16="http://schemas.microsoft.com/office/drawing/2014/main" id="{537EBD18-064F-7CB7-3B13-9F7D7C9DBC39}"/>
              </a:ext>
            </a:extLst>
          </p:cNvPr>
          <p:cNvGraphicFramePr>
            <a:graphicFrameLocks noGrp="1"/>
          </p:cNvGraphicFramePr>
          <p:nvPr>
            <p:extLst>
              <p:ext uri="{D42A27DB-BD31-4B8C-83A1-F6EECF244321}">
                <p14:modId xmlns:p14="http://schemas.microsoft.com/office/powerpoint/2010/main" val="2029732171"/>
              </p:ext>
            </p:extLst>
          </p:nvPr>
        </p:nvGraphicFramePr>
        <p:xfrm>
          <a:off x="5642263" y="3304309"/>
          <a:ext cx="3148461" cy="1027971"/>
        </p:xfrm>
        <a:graphic>
          <a:graphicData uri="http://schemas.openxmlformats.org/drawingml/2006/table">
            <a:tbl>
              <a:tblPr firstRow="1" bandRow="1">
                <a:tableStyleId>{073A0DAA-6AF3-43AB-8588-CEC1D06C72B9}</a:tableStyleId>
              </a:tblPr>
              <a:tblGrid>
                <a:gridCol w="980803">
                  <a:extLst>
                    <a:ext uri="{9D8B030D-6E8A-4147-A177-3AD203B41FA5}">
                      <a16:colId xmlns:a16="http://schemas.microsoft.com/office/drawing/2014/main" val="2351519984"/>
                    </a:ext>
                  </a:extLst>
                </a:gridCol>
                <a:gridCol w="980803">
                  <a:extLst>
                    <a:ext uri="{9D8B030D-6E8A-4147-A177-3AD203B41FA5}">
                      <a16:colId xmlns:a16="http://schemas.microsoft.com/office/drawing/2014/main" val="2237782727"/>
                    </a:ext>
                  </a:extLst>
                </a:gridCol>
                <a:gridCol w="1186855">
                  <a:extLst>
                    <a:ext uri="{9D8B030D-6E8A-4147-A177-3AD203B41FA5}">
                      <a16:colId xmlns:a16="http://schemas.microsoft.com/office/drawing/2014/main" val="841391844"/>
                    </a:ext>
                  </a:extLst>
                </a:gridCol>
              </a:tblGrid>
              <a:tr h="363681">
                <a:tc>
                  <a:txBody>
                    <a:bodyPr/>
                    <a:lstStyle/>
                    <a:p>
                      <a:pPr lvl="0" algn="ctr">
                        <a:buNone/>
                      </a:pPr>
                      <a:endParaRPr lang="en-US" sz="1200" dirty="0"/>
                    </a:p>
                  </a:txBody>
                  <a:tcPr anchor="ctr"/>
                </a:tc>
                <a:tc>
                  <a:txBody>
                    <a:bodyPr/>
                    <a:lstStyle/>
                    <a:p>
                      <a:pPr algn="ctr"/>
                      <a:r>
                        <a:rPr lang="en-US" sz="1200" dirty="0"/>
                        <a:t>10010101</a:t>
                      </a:r>
                    </a:p>
                  </a:txBody>
                  <a:tcPr anchor="ctr"/>
                </a:tc>
                <a:tc>
                  <a:txBody>
                    <a:bodyPr/>
                    <a:lstStyle/>
                    <a:p>
                      <a:pPr algn="ctr"/>
                      <a:r>
                        <a:rPr lang="en-US" sz="1200" dirty="0"/>
                        <a:t>10101010</a:t>
                      </a:r>
                    </a:p>
                  </a:txBody>
                  <a:tcPr anchor="ctr"/>
                </a:tc>
                <a:extLst>
                  <a:ext uri="{0D108BD9-81ED-4DB2-BD59-A6C34878D82A}">
                    <a16:rowId xmlns:a16="http://schemas.microsoft.com/office/drawing/2014/main" val="3533614865"/>
                  </a:ext>
                </a:extLst>
              </a:tr>
              <a:tr h="332145">
                <a:tc>
                  <a:txBody>
                    <a:bodyPr/>
                    <a:lstStyle/>
                    <a:p>
                      <a:pPr lvl="0" algn="ctr">
                        <a:buNone/>
                      </a:pPr>
                      <a:r>
                        <a:rPr lang="en-US" sz="1200" b="1" dirty="0"/>
                        <a:t>AND</a:t>
                      </a:r>
                    </a:p>
                  </a:txBody>
                  <a:tcPr anchor="ctr"/>
                </a:tc>
                <a:tc>
                  <a:txBody>
                    <a:bodyPr/>
                    <a:lstStyle/>
                    <a:p>
                      <a:pPr algn="ctr"/>
                      <a:r>
                        <a:rPr lang="en-US" sz="1200" dirty="0"/>
                        <a:t>00001111</a:t>
                      </a:r>
                    </a:p>
                  </a:txBody>
                  <a:tcPr anchor="ctr"/>
                </a:tc>
                <a:tc>
                  <a:txBody>
                    <a:bodyPr/>
                    <a:lstStyle/>
                    <a:p>
                      <a:pPr algn="ctr"/>
                      <a:r>
                        <a:rPr lang="en-US" sz="1200" dirty="0"/>
                        <a:t>00001111</a:t>
                      </a:r>
                    </a:p>
                  </a:txBody>
                  <a:tcPr anchor="ctr"/>
                </a:tc>
                <a:extLst>
                  <a:ext uri="{0D108BD9-81ED-4DB2-BD59-A6C34878D82A}">
                    <a16:rowId xmlns:a16="http://schemas.microsoft.com/office/drawing/2014/main" val="946588628"/>
                  </a:ext>
                </a:extLst>
              </a:tr>
              <a:tr h="332145">
                <a:tc>
                  <a:txBody>
                    <a:bodyPr/>
                    <a:lstStyle/>
                    <a:p>
                      <a:pPr lvl="0" algn="ctr">
                        <a:buNone/>
                      </a:pPr>
                      <a:r>
                        <a:rPr lang="en-US" sz="1200" b="1" dirty="0"/>
                        <a:t>=</a:t>
                      </a:r>
                    </a:p>
                  </a:txBody>
                  <a:tcPr anchor="ctr"/>
                </a:tc>
                <a:tc>
                  <a:txBody>
                    <a:bodyPr/>
                    <a:lstStyle/>
                    <a:p>
                      <a:pPr algn="ctr"/>
                      <a:r>
                        <a:rPr lang="en-US" sz="1200" dirty="0"/>
                        <a:t>00000101</a:t>
                      </a:r>
                    </a:p>
                  </a:txBody>
                  <a:tcPr anchor="ctr"/>
                </a:tc>
                <a:tc>
                  <a:txBody>
                    <a:bodyPr/>
                    <a:lstStyle/>
                    <a:p>
                      <a:pPr algn="ctr"/>
                      <a:r>
                        <a:rPr lang="en-US" sz="1200" dirty="0"/>
                        <a:t>00001010</a:t>
                      </a:r>
                    </a:p>
                  </a:txBody>
                  <a:tcPr anchor="ctr"/>
                </a:tc>
                <a:extLst>
                  <a:ext uri="{0D108BD9-81ED-4DB2-BD59-A6C34878D82A}">
                    <a16:rowId xmlns:a16="http://schemas.microsoft.com/office/drawing/2014/main" val="2894800223"/>
                  </a:ext>
                </a:extLst>
              </a:tr>
            </a:tbl>
          </a:graphicData>
        </a:graphic>
      </p:graphicFrame>
    </p:spTree>
    <p:extLst>
      <p:ext uri="{BB962C8B-B14F-4D97-AF65-F5344CB8AC3E}">
        <p14:creationId xmlns:p14="http://schemas.microsoft.com/office/powerpoint/2010/main" val="124041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A8-26EB-161C-890B-1D4B71E4B436}"/>
              </a:ext>
            </a:extLst>
          </p:cNvPr>
          <p:cNvSpPr>
            <a:spLocks noGrp="1"/>
          </p:cNvSpPr>
          <p:nvPr>
            <p:ph type="title"/>
          </p:nvPr>
        </p:nvSpPr>
        <p:spPr>
          <a:xfrm>
            <a:off x="119495" y="3680"/>
            <a:ext cx="7886700" cy="588955"/>
          </a:xfrm>
        </p:spPr>
        <p:txBody>
          <a:bodyPr/>
          <a:lstStyle/>
          <a:p>
            <a:r>
              <a:rPr lang="en-US" b="1" u="none" dirty="0"/>
              <a:t>Bitmasks</a:t>
            </a:r>
          </a:p>
        </p:txBody>
      </p:sp>
      <p:sp>
        <p:nvSpPr>
          <p:cNvPr id="3" name="Text Placeholder 2">
            <a:extLst>
              <a:ext uri="{FF2B5EF4-FFF2-40B4-BE49-F238E27FC236}">
                <a16:creationId xmlns:a16="http://schemas.microsoft.com/office/drawing/2014/main" id="{5D7EB6BE-8ED7-AC22-0867-7D6B533A2E3F}"/>
              </a:ext>
            </a:extLst>
          </p:cNvPr>
          <p:cNvSpPr>
            <a:spLocks noGrp="1"/>
          </p:cNvSpPr>
          <p:nvPr>
            <p:ph type="body" idx="1"/>
          </p:nvPr>
        </p:nvSpPr>
        <p:spPr>
          <a:xfrm>
            <a:off x="119496" y="631464"/>
            <a:ext cx="5403272" cy="4437572"/>
          </a:xfrm>
        </p:spPr>
        <p:txBody>
          <a:bodyPr/>
          <a:lstStyle/>
          <a:p>
            <a:pPr marL="139700" indent="0">
              <a:buNone/>
            </a:pPr>
            <a:r>
              <a:rPr lang="en-US" sz="1400" b="1" dirty="0">
                <a:latin typeface="Arial"/>
              </a:rPr>
              <a:t>Querying the status of a bit:</a:t>
            </a:r>
            <a:endParaRPr lang="en-US" sz="1400" dirty="0">
              <a:latin typeface="Arial"/>
            </a:endParaRPr>
          </a:p>
          <a:p>
            <a:pPr marL="311150" indent="-171450"/>
            <a:r>
              <a:rPr lang="en-US" sz="1400" dirty="0">
                <a:latin typeface="Arial"/>
              </a:rPr>
              <a:t>It is possible to use bitmasks to easily check the state of individual bits regardless of the other bits.</a:t>
            </a:r>
          </a:p>
          <a:p>
            <a:pPr marL="311150" indent="-171450"/>
            <a:r>
              <a:rPr lang="en-US" sz="1400" dirty="0">
                <a:latin typeface="Arial"/>
              </a:rPr>
              <a:t>To do this turning off all the other bits using the bitwise AND is done</a:t>
            </a:r>
          </a:p>
          <a:p>
            <a:pPr marL="311150" indent="-171450"/>
            <a:r>
              <a:rPr lang="en-US" sz="1400" dirty="0">
                <a:latin typeface="Arial"/>
              </a:rPr>
              <a:t>The value is compared with 0. </a:t>
            </a:r>
          </a:p>
          <a:p>
            <a:pPr marL="311150" indent="-171450"/>
            <a:r>
              <a:rPr lang="en-US" sz="1400" dirty="0">
                <a:latin typeface="Arial"/>
              </a:rPr>
              <a:t>If it is equal to 0, then the bit was off, but if the value is any other value, then the bit was on. </a:t>
            </a:r>
            <a:endParaRPr lang="en-US">
              <a:latin typeface="Arial"/>
            </a:endParaRPr>
          </a:p>
          <a:p>
            <a:pPr marL="139700" indent="0">
              <a:buNone/>
            </a:pPr>
            <a:endParaRPr lang="en-US" sz="1200" b="1" dirty="0">
              <a:latin typeface="Arial"/>
            </a:endParaRPr>
          </a:p>
          <a:p>
            <a:pPr marL="311150" indent="-171450"/>
            <a:r>
              <a:rPr lang="en-US" sz="1400" b="1" dirty="0">
                <a:latin typeface="Arial"/>
              </a:rPr>
              <a:t>Toggling bit values:</a:t>
            </a:r>
            <a:endParaRPr lang="en-US" sz="1400" dirty="0">
              <a:latin typeface="Arial"/>
            </a:endParaRPr>
          </a:p>
          <a:p>
            <a:r>
              <a:rPr lang="en-US" sz="1200" dirty="0">
                <a:latin typeface="Arial"/>
              </a:rPr>
              <a:t>To  make the bits opposite of what it currently is it </a:t>
            </a:r>
            <a:r>
              <a:rPr lang="en-US" sz="1200" dirty="0" err="1">
                <a:latin typeface="Arial"/>
              </a:rPr>
              <a:t>calles</a:t>
            </a:r>
            <a:r>
              <a:rPr lang="en-US" sz="1200" dirty="0">
                <a:latin typeface="Arial"/>
              </a:rPr>
              <a:t> toggling.</a:t>
            </a:r>
          </a:p>
          <a:p>
            <a:r>
              <a:rPr lang="en-US" sz="1200" dirty="0">
                <a:latin typeface="Arial"/>
              </a:rPr>
              <a:t>This can be achieved using the XOR (exclusive or) operation. </a:t>
            </a:r>
          </a:p>
          <a:p>
            <a:r>
              <a:rPr lang="en-US" sz="1200" dirty="0">
                <a:latin typeface="Arial"/>
              </a:rPr>
              <a:t>XOR returns 1 if and only if an odd number of bits are 1.</a:t>
            </a:r>
          </a:p>
          <a:p>
            <a:r>
              <a:rPr lang="en-US" sz="1200" dirty="0">
                <a:latin typeface="Arial"/>
              </a:rPr>
              <a:t>Therefore, if two corresponding bits are 1, the result will be a 0, but if only one of them is 1, the result will be 1.</a:t>
            </a:r>
          </a:p>
          <a:p>
            <a:r>
              <a:rPr lang="en-US" sz="1200" dirty="0">
                <a:latin typeface="Arial"/>
              </a:rPr>
              <a:t>If the original bit was 1, it returns </a:t>
            </a:r>
            <a:r>
              <a:rPr lang="en-US" sz="1200" b="1" dirty="0">
                <a:latin typeface="Arial"/>
              </a:rPr>
              <a:t>1 XOR 1 = 0</a:t>
            </a:r>
            <a:r>
              <a:rPr lang="en-US" sz="1200" dirty="0">
                <a:latin typeface="Arial"/>
              </a:rPr>
              <a:t>.</a:t>
            </a:r>
            <a:endParaRPr lang="en-US" sz="1200" i="1">
              <a:latin typeface="Arial"/>
            </a:endParaRPr>
          </a:p>
          <a:p>
            <a:r>
              <a:rPr lang="en-US" sz="1200" dirty="0">
                <a:latin typeface="Arial"/>
              </a:rPr>
              <a:t>If the original bit was 0 it returns </a:t>
            </a:r>
            <a:r>
              <a:rPr lang="en-US" sz="1200" b="1" dirty="0">
                <a:latin typeface="Arial"/>
              </a:rPr>
              <a:t>0 XOR 1 = 1</a:t>
            </a:r>
            <a:r>
              <a:rPr lang="en-US" sz="1200" dirty="0">
                <a:latin typeface="Arial"/>
              </a:rPr>
              <a:t>.</a:t>
            </a:r>
            <a:endParaRPr lang="en-US" sz="1200" i="1">
              <a:latin typeface="Arial"/>
            </a:endParaRPr>
          </a:p>
          <a:p>
            <a:endParaRPr lang="en-US" sz="1200" b="1" dirty="0">
              <a:latin typeface="Arial"/>
            </a:endParaRPr>
          </a:p>
          <a:p>
            <a:pPr>
              <a:buNone/>
            </a:pPr>
            <a:endParaRPr lang="en-US" sz="1200" b="1" dirty="0">
              <a:latin typeface="Arial"/>
            </a:endParaRPr>
          </a:p>
          <a:p>
            <a:pPr marL="139700" indent="0">
              <a:buNone/>
            </a:pPr>
            <a:endParaRPr lang="en-US" sz="1200" dirty="0">
              <a:latin typeface="Arial"/>
            </a:endParaRPr>
          </a:p>
          <a:p>
            <a:pPr marL="311150" indent="-171450"/>
            <a:endParaRPr lang="en-US" sz="1200" dirty="0">
              <a:latin typeface="Arial"/>
            </a:endParaRPr>
          </a:p>
          <a:p>
            <a:pPr marL="139700" indent="0">
              <a:buNone/>
            </a:pPr>
            <a:endParaRPr lang="en-US" sz="1200" b="1" dirty="0">
              <a:latin typeface="Arial"/>
            </a:endParaRPr>
          </a:p>
        </p:txBody>
      </p:sp>
      <p:graphicFrame>
        <p:nvGraphicFramePr>
          <p:cNvPr id="4" name="Table 4">
            <a:extLst>
              <a:ext uri="{FF2B5EF4-FFF2-40B4-BE49-F238E27FC236}">
                <a16:creationId xmlns:a16="http://schemas.microsoft.com/office/drawing/2014/main" id="{10F7F0B9-1ACD-6941-0F1F-13DC3F1E1F41}"/>
              </a:ext>
            </a:extLst>
          </p:cNvPr>
          <p:cNvGraphicFramePr>
            <a:graphicFrameLocks noGrp="1"/>
          </p:cNvGraphicFramePr>
          <p:nvPr/>
        </p:nvGraphicFramePr>
        <p:xfrm>
          <a:off x="5891645" y="1101436"/>
          <a:ext cx="3096505" cy="996435"/>
        </p:xfrm>
        <a:graphic>
          <a:graphicData uri="http://schemas.openxmlformats.org/drawingml/2006/table">
            <a:tbl>
              <a:tblPr firstRow="1" bandRow="1">
                <a:tableStyleId>{073A0DAA-6AF3-43AB-8588-CEC1D06C72B9}</a:tableStyleId>
              </a:tblPr>
              <a:tblGrid>
                <a:gridCol w="964618">
                  <a:extLst>
                    <a:ext uri="{9D8B030D-6E8A-4147-A177-3AD203B41FA5}">
                      <a16:colId xmlns:a16="http://schemas.microsoft.com/office/drawing/2014/main" val="2351519984"/>
                    </a:ext>
                  </a:extLst>
                </a:gridCol>
                <a:gridCol w="964618">
                  <a:extLst>
                    <a:ext uri="{9D8B030D-6E8A-4147-A177-3AD203B41FA5}">
                      <a16:colId xmlns:a16="http://schemas.microsoft.com/office/drawing/2014/main" val="2237782727"/>
                    </a:ext>
                  </a:extLst>
                </a:gridCol>
                <a:gridCol w="1167269">
                  <a:extLst>
                    <a:ext uri="{9D8B030D-6E8A-4147-A177-3AD203B41FA5}">
                      <a16:colId xmlns:a16="http://schemas.microsoft.com/office/drawing/2014/main" val="841391844"/>
                    </a:ext>
                  </a:extLst>
                </a:gridCol>
              </a:tblGrid>
              <a:tr h="332145">
                <a:tc>
                  <a:txBody>
                    <a:bodyPr/>
                    <a:lstStyle/>
                    <a:p>
                      <a:pPr lvl="0" algn="ctr">
                        <a:buNone/>
                      </a:pPr>
                      <a:endParaRPr lang="en-US" sz="1200" dirty="0"/>
                    </a:p>
                  </a:txBody>
                  <a:tcPr anchor="ctr"/>
                </a:tc>
                <a:tc>
                  <a:txBody>
                    <a:bodyPr/>
                    <a:lstStyle/>
                    <a:p>
                      <a:pPr algn="ctr"/>
                      <a:r>
                        <a:rPr lang="en-US" sz="1200" b="0" dirty="0"/>
                        <a:t>100</a:t>
                      </a:r>
                      <a:r>
                        <a:rPr lang="en-US" sz="1200" b="1" dirty="0"/>
                        <a:t>1</a:t>
                      </a:r>
                      <a:r>
                        <a:rPr lang="en-US" sz="1200" b="0" dirty="0"/>
                        <a:t>0101</a:t>
                      </a:r>
                    </a:p>
                  </a:txBody>
                  <a:tcPr anchor="ctr"/>
                </a:tc>
                <a:tc>
                  <a:txBody>
                    <a:bodyPr/>
                    <a:lstStyle/>
                    <a:p>
                      <a:pPr lvl="0" algn="ctr">
                        <a:buNone/>
                      </a:pPr>
                      <a:r>
                        <a:rPr lang="en-US" sz="1200" b="0" i="0" u="none" strike="noStrike" noProof="0" dirty="0">
                          <a:latin typeface="Arial"/>
                        </a:rPr>
                        <a:t>1001</a:t>
                      </a:r>
                      <a:r>
                        <a:rPr lang="en-US" sz="1200" b="1" i="0" u="none" strike="noStrike" noProof="0" dirty="0">
                          <a:latin typeface="Arial"/>
                        </a:rPr>
                        <a:t>0</a:t>
                      </a:r>
                      <a:r>
                        <a:rPr lang="en-US" sz="1200" b="0" i="0" u="none" strike="noStrike" noProof="0" dirty="0">
                          <a:latin typeface="Arial"/>
                        </a:rPr>
                        <a:t>101</a:t>
                      </a:r>
                      <a:endParaRPr lang="en-US" sz="1200" dirty="0"/>
                    </a:p>
                  </a:txBody>
                  <a:tcPr anchor="ctr"/>
                </a:tc>
                <a:extLst>
                  <a:ext uri="{0D108BD9-81ED-4DB2-BD59-A6C34878D82A}">
                    <a16:rowId xmlns:a16="http://schemas.microsoft.com/office/drawing/2014/main" val="3533614865"/>
                  </a:ext>
                </a:extLst>
              </a:tr>
              <a:tr h="332145">
                <a:tc>
                  <a:txBody>
                    <a:bodyPr/>
                    <a:lstStyle/>
                    <a:p>
                      <a:pPr lvl="0" algn="ctr">
                        <a:buNone/>
                      </a:pPr>
                      <a:r>
                        <a:rPr lang="en-US" sz="1200" b="1" dirty="0"/>
                        <a:t>AND</a:t>
                      </a:r>
                    </a:p>
                  </a:txBody>
                  <a:tcPr anchor="ctr"/>
                </a:tc>
                <a:tc>
                  <a:txBody>
                    <a:bodyPr/>
                    <a:lstStyle/>
                    <a:p>
                      <a:pPr algn="ctr"/>
                      <a:r>
                        <a:rPr lang="en-US" sz="1200" dirty="0"/>
                        <a:t>000</a:t>
                      </a:r>
                      <a:r>
                        <a:rPr lang="en-US" sz="1200" b="1" dirty="0"/>
                        <a:t>1</a:t>
                      </a:r>
                      <a:r>
                        <a:rPr lang="en-US" sz="1200" dirty="0"/>
                        <a:t>0000</a:t>
                      </a:r>
                      <a:endParaRPr lang="en-US" dirty="0"/>
                    </a:p>
                  </a:txBody>
                  <a:tcPr anchor="ctr"/>
                </a:tc>
                <a:tc>
                  <a:txBody>
                    <a:bodyPr/>
                    <a:lstStyle/>
                    <a:p>
                      <a:pPr lvl="0" algn="ctr">
                        <a:buNone/>
                      </a:pPr>
                      <a:r>
                        <a:rPr lang="en-US" sz="1200" b="0" i="0" u="none" strike="noStrike" noProof="0" dirty="0">
                          <a:latin typeface="Arial"/>
                        </a:rPr>
                        <a:t>0000</a:t>
                      </a:r>
                      <a:r>
                        <a:rPr lang="en-US" sz="1200" b="1" i="0" u="none" strike="noStrike" noProof="0" dirty="0">
                          <a:latin typeface="Arial"/>
                        </a:rPr>
                        <a:t>1</a:t>
                      </a:r>
                      <a:r>
                        <a:rPr lang="en-US" sz="1200" b="0" i="0" u="none" strike="noStrike" noProof="0" dirty="0">
                          <a:latin typeface="Arial"/>
                        </a:rPr>
                        <a:t>000</a:t>
                      </a:r>
                      <a:endParaRPr lang="en-US" sz="1200" dirty="0"/>
                    </a:p>
                  </a:txBody>
                  <a:tcPr anchor="ctr"/>
                </a:tc>
                <a:extLst>
                  <a:ext uri="{0D108BD9-81ED-4DB2-BD59-A6C34878D82A}">
                    <a16:rowId xmlns:a16="http://schemas.microsoft.com/office/drawing/2014/main" val="946588628"/>
                  </a:ext>
                </a:extLst>
              </a:tr>
              <a:tr h="332145">
                <a:tc>
                  <a:txBody>
                    <a:bodyPr/>
                    <a:lstStyle/>
                    <a:p>
                      <a:pPr lvl="0" algn="ctr">
                        <a:buNone/>
                      </a:pPr>
                      <a:r>
                        <a:rPr lang="en-US" sz="1200" b="1" dirty="0"/>
                        <a:t>=</a:t>
                      </a:r>
                    </a:p>
                  </a:txBody>
                  <a:tcPr anchor="ctr"/>
                </a:tc>
                <a:tc>
                  <a:txBody>
                    <a:bodyPr/>
                    <a:lstStyle/>
                    <a:p>
                      <a:pPr algn="ctr"/>
                      <a:r>
                        <a:rPr lang="en-US" sz="1200" dirty="0"/>
                        <a:t>000</a:t>
                      </a:r>
                      <a:r>
                        <a:rPr lang="en-US" sz="1200" b="1" dirty="0"/>
                        <a:t>1</a:t>
                      </a:r>
                      <a:r>
                        <a:rPr lang="en-US" sz="1200" dirty="0"/>
                        <a:t>0000</a:t>
                      </a:r>
                    </a:p>
                  </a:txBody>
                  <a:tcPr anchor="ctr"/>
                </a:tc>
                <a:tc>
                  <a:txBody>
                    <a:bodyPr/>
                    <a:lstStyle/>
                    <a:p>
                      <a:pPr lvl="0" algn="ctr">
                        <a:buNone/>
                      </a:pPr>
                      <a:r>
                        <a:rPr lang="en-US" sz="1200" b="0" i="0" u="none" strike="noStrike" noProof="0" dirty="0">
                          <a:latin typeface="Arial"/>
                        </a:rPr>
                        <a:t>0000</a:t>
                      </a:r>
                      <a:r>
                        <a:rPr lang="en-US" sz="1200" b="1" i="0" u="none" strike="noStrike" noProof="0" dirty="0">
                          <a:latin typeface="Arial"/>
                        </a:rPr>
                        <a:t>0</a:t>
                      </a:r>
                      <a:r>
                        <a:rPr lang="en-US" sz="1200" b="0" i="0" u="none" strike="noStrike" noProof="0" dirty="0">
                          <a:latin typeface="Arial"/>
                        </a:rPr>
                        <a:t>000</a:t>
                      </a:r>
                      <a:endParaRPr lang="en-US" sz="1200" dirty="0"/>
                    </a:p>
                  </a:txBody>
                  <a:tcPr anchor="ctr"/>
                </a:tc>
                <a:extLst>
                  <a:ext uri="{0D108BD9-81ED-4DB2-BD59-A6C34878D82A}">
                    <a16:rowId xmlns:a16="http://schemas.microsoft.com/office/drawing/2014/main" val="2894800223"/>
                  </a:ext>
                </a:extLst>
              </a:tr>
            </a:tbl>
          </a:graphicData>
        </a:graphic>
      </p:graphicFrame>
      <p:graphicFrame>
        <p:nvGraphicFramePr>
          <p:cNvPr id="10" name="Table 4">
            <a:extLst>
              <a:ext uri="{FF2B5EF4-FFF2-40B4-BE49-F238E27FC236}">
                <a16:creationId xmlns:a16="http://schemas.microsoft.com/office/drawing/2014/main" id="{8E01E75E-B46B-4ECE-C172-F6211763C9AF}"/>
              </a:ext>
            </a:extLst>
          </p:cNvPr>
          <p:cNvGraphicFramePr>
            <a:graphicFrameLocks noGrp="1"/>
          </p:cNvGraphicFramePr>
          <p:nvPr/>
        </p:nvGraphicFramePr>
        <p:xfrm>
          <a:off x="5777344" y="3595254"/>
          <a:ext cx="3096505" cy="996435"/>
        </p:xfrm>
        <a:graphic>
          <a:graphicData uri="http://schemas.openxmlformats.org/drawingml/2006/table">
            <a:tbl>
              <a:tblPr firstRow="1" bandRow="1">
                <a:tableStyleId>{073A0DAA-6AF3-43AB-8588-CEC1D06C72B9}</a:tableStyleId>
              </a:tblPr>
              <a:tblGrid>
                <a:gridCol w="964618">
                  <a:extLst>
                    <a:ext uri="{9D8B030D-6E8A-4147-A177-3AD203B41FA5}">
                      <a16:colId xmlns:a16="http://schemas.microsoft.com/office/drawing/2014/main" val="2351519984"/>
                    </a:ext>
                  </a:extLst>
                </a:gridCol>
                <a:gridCol w="964618">
                  <a:extLst>
                    <a:ext uri="{9D8B030D-6E8A-4147-A177-3AD203B41FA5}">
                      <a16:colId xmlns:a16="http://schemas.microsoft.com/office/drawing/2014/main" val="2237782727"/>
                    </a:ext>
                  </a:extLst>
                </a:gridCol>
                <a:gridCol w="1167269">
                  <a:extLst>
                    <a:ext uri="{9D8B030D-6E8A-4147-A177-3AD203B41FA5}">
                      <a16:colId xmlns:a16="http://schemas.microsoft.com/office/drawing/2014/main" val="841391844"/>
                    </a:ext>
                  </a:extLst>
                </a:gridCol>
              </a:tblGrid>
              <a:tr h="332145">
                <a:tc>
                  <a:txBody>
                    <a:bodyPr/>
                    <a:lstStyle/>
                    <a:p>
                      <a:pPr lvl="0" algn="ctr">
                        <a:buNone/>
                      </a:pPr>
                      <a:endParaRPr lang="en-US" sz="1200" dirty="0"/>
                    </a:p>
                  </a:txBody>
                  <a:tcPr anchor="ctr"/>
                </a:tc>
                <a:tc>
                  <a:txBody>
                    <a:bodyPr/>
                    <a:lstStyle/>
                    <a:p>
                      <a:pPr lvl="0" algn="ctr">
                        <a:buNone/>
                      </a:pPr>
                      <a:r>
                        <a:rPr lang="en-US" sz="1200" b="0" i="0" u="none" strike="noStrike" noProof="0" dirty="0">
                          <a:latin typeface="Arial"/>
                        </a:rPr>
                        <a:t>10011101</a:t>
                      </a:r>
                      <a:endParaRPr lang="en-US" sz="1200" b="0" dirty="0"/>
                    </a:p>
                  </a:txBody>
                  <a:tcPr anchor="ctr"/>
                </a:tc>
                <a:tc>
                  <a:txBody>
                    <a:bodyPr/>
                    <a:lstStyle/>
                    <a:p>
                      <a:pPr lvl="0" algn="ctr">
                        <a:buNone/>
                      </a:pPr>
                      <a:r>
                        <a:rPr lang="en-US" sz="1200" b="0" i="0" u="none" strike="noStrike" noProof="0" dirty="0">
                          <a:latin typeface="Arial"/>
                        </a:rPr>
                        <a:t>10010101</a:t>
                      </a:r>
                      <a:endParaRPr lang="en-US" sz="1200" b="0" dirty="0"/>
                    </a:p>
                  </a:txBody>
                  <a:tcPr anchor="ctr"/>
                </a:tc>
                <a:extLst>
                  <a:ext uri="{0D108BD9-81ED-4DB2-BD59-A6C34878D82A}">
                    <a16:rowId xmlns:a16="http://schemas.microsoft.com/office/drawing/2014/main" val="3533614865"/>
                  </a:ext>
                </a:extLst>
              </a:tr>
              <a:tr h="332145">
                <a:tc>
                  <a:txBody>
                    <a:bodyPr/>
                    <a:lstStyle/>
                    <a:p>
                      <a:pPr lvl="0" algn="ctr">
                        <a:buNone/>
                      </a:pPr>
                      <a:r>
                        <a:rPr lang="en-US" sz="1200" b="1" dirty="0"/>
                        <a:t>XOR</a:t>
                      </a:r>
                    </a:p>
                  </a:txBody>
                  <a:tcPr anchor="ctr"/>
                </a:tc>
                <a:tc>
                  <a:txBody>
                    <a:bodyPr/>
                    <a:lstStyle/>
                    <a:p>
                      <a:pPr lvl="0" algn="ctr">
                        <a:buNone/>
                      </a:pPr>
                      <a:r>
                        <a:rPr lang="en-US" sz="1200" b="1" i="0" u="none" strike="noStrike" noProof="0" dirty="0">
                          <a:latin typeface="Arial"/>
                        </a:rPr>
                        <a:t>00001111</a:t>
                      </a:r>
                      <a:endParaRPr lang="en-US" sz="1200" dirty="0"/>
                    </a:p>
                  </a:txBody>
                  <a:tcPr anchor="ctr"/>
                </a:tc>
                <a:tc>
                  <a:txBody>
                    <a:bodyPr/>
                    <a:lstStyle/>
                    <a:p>
                      <a:pPr lvl="0" algn="ctr">
                        <a:buNone/>
                      </a:pPr>
                      <a:r>
                        <a:rPr lang="en-US" sz="1200" b="1" i="0" u="none" strike="noStrike" noProof="0" dirty="0">
                          <a:latin typeface="Arial"/>
                        </a:rPr>
                        <a:t>11111111</a:t>
                      </a:r>
                      <a:endParaRPr lang="en-US" sz="1200" dirty="0"/>
                    </a:p>
                  </a:txBody>
                  <a:tcPr anchor="ctr"/>
                </a:tc>
                <a:extLst>
                  <a:ext uri="{0D108BD9-81ED-4DB2-BD59-A6C34878D82A}">
                    <a16:rowId xmlns:a16="http://schemas.microsoft.com/office/drawing/2014/main" val="946588628"/>
                  </a:ext>
                </a:extLst>
              </a:tr>
              <a:tr h="332145">
                <a:tc>
                  <a:txBody>
                    <a:bodyPr/>
                    <a:lstStyle/>
                    <a:p>
                      <a:pPr lvl="0" algn="ctr">
                        <a:buNone/>
                      </a:pPr>
                      <a:r>
                        <a:rPr lang="en-US" sz="1200" b="1" dirty="0"/>
                        <a:t>=</a:t>
                      </a:r>
                    </a:p>
                  </a:txBody>
                  <a:tcPr anchor="ctr"/>
                </a:tc>
                <a:tc>
                  <a:txBody>
                    <a:bodyPr/>
                    <a:lstStyle/>
                    <a:p>
                      <a:pPr lvl="0" algn="ctr">
                        <a:buNone/>
                      </a:pPr>
                      <a:r>
                        <a:rPr lang="en-US" sz="1200" b="0" i="0" u="none" strike="noStrike" noProof="0" dirty="0">
                          <a:latin typeface="Arial"/>
                        </a:rPr>
                        <a:t>10010010</a:t>
                      </a:r>
                      <a:endParaRPr lang="en-US" sz="1200" dirty="0"/>
                    </a:p>
                  </a:txBody>
                  <a:tcPr anchor="ctr"/>
                </a:tc>
                <a:tc>
                  <a:txBody>
                    <a:bodyPr/>
                    <a:lstStyle/>
                    <a:p>
                      <a:pPr lvl="0" algn="ctr">
                        <a:buNone/>
                      </a:pPr>
                      <a:r>
                        <a:rPr lang="en-US" sz="1200" b="0" i="0" u="none" strike="noStrike" noProof="0" dirty="0">
                          <a:latin typeface="Arial"/>
                        </a:rPr>
                        <a:t>01101010</a:t>
                      </a:r>
                      <a:endParaRPr lang="en-US" sz="1200" dirty="0"/>
                    </a:p>
                  </a:txBody>
                  <a:tcPr anchor="ctr"/>
                </a:tc>
                <a:extLst>
                  <a:ext uri="{0D108BD9-81ED-4DB2-BD59-A6C34878D82A}">
                    <a16:rowId xmlns:a16="http://schemas.microsoft.com/office/drawing/2014/main" val="2894800223"/>
                  </a:ext>
                </a:extLst>
              </a:tr>
            </a:tbl>
          </a:graphicData>
        </a:graphic>
      </p:graphicFrame>
    </p:spTree>
    <p:extLst>
      <p:ext uri="{BB962C8B-B14F-4D97-AF65-F5344CB8AC3E}">
        <p14:creationId xmlns:p14="http://schemas.microsoft.com/office/powerpoint/2010/main" val="22255752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36</Slides>
  <Notes>1</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System Programming using C</vt:lpstr>
      <vt:lpstr>Contents</vt:lpstr>
      <vt:lpstr>Bit level operations</vt:lpstr>
      <vt:lpstr>Bit level operations</vt:lpstr>
      <vt:lpstr>Bitwise shift operations</vt:lpstr>
      <vt:lpstr>Bitwise shift operations</vt:lpstr>
      <vt:lpstr>Bitmasks</vt:lpstr>
      <vt:lpstr>Bitmasks</vt:lpstr>
      <vt:lpstr>Bitmasks</vt:lpstr>
      <vt:lpstr>Bitmasks</vt:lpstr>
      <vt:lpstr>Accessing Registers</vt:lpstr>
      <vt:lpstr>Accessing Registers</vt:lpstr>
      <vt:lpstr>Accessing Registers</vt:lpstr>
      <vt:lpstr>PowerPoint Presentation</vt:lpstr>
      <vt:lpstr>PowerPoint Presentation</vt:lpstr>
      <vt:lpstr>PowerPoint Presentation</vt:lpstr>
      <vt:lpstr>Bit Fields, Structures &amp; Union</vt:lpstr>
      <vt:lpstr>Bit Fields, Structures &amp; Union</vt:lpstr>
      <vt:lpstr>Bit Fields, Structures &amp; Union</vt:lpstr>
      <vt:lpstr>Processor Endianness</vt:lpstr>
      <vt:lpstr>Processor Endianness contd..</vt:lpstr>
      <vt:lpstr>Processor Endianness contd..</vt:lpstr>
      <vt:lpstr>Bit endianness</vt:lpstr>
      <vt:lpstr>Handling special registers</vt:lpstr>
      <vt:lpstr>Handling special registers</vt:lpstr>
      <vt:lpstr>Register Windows</vt:lpstr>
      <vt:lpstr>Register Windows</vt:lpstr>
      <vt:lpstr>Write only Register</vt:lpstr>
      <vt:lpstr>Alignment</vt:lpstr>
      <vt:lpstr>Type Qualifiers</vt:lpstr>
      <vt:lpstr>Type Qualifiers</vt:lpstr>
      <vt:lpstr>Type Qualifiers</vt:lpstr>
      <vt:lpstr>Type Qualifiers</vt:lpstr>
      <vt:lpstr>Type Qualifiers</vt:lpstr>
      <vt:lpstr>Type Qualifiers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using C</dc:title>
  <cp:revision>2764</cp:revision>
  <dcterms:modified xsi:type="dcterms:W3CDTF">2022-12-22T16:32:57Z</dcterms:modified>
</cp:coreProperties>
</file>