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8" r:id="rId3"/>
    <p:sldId id="283" r:id="rId4"/>
    <p:sldId id="284" r:id="rId5"/>
    <p:sldId id="286" r:id="rId6"/>
    <p:sldId id="287" r:id="rId7"/>
    <p:sldId id="288" r:id="rId8"/>
    <p:sldId id="289" r:id="rId9"/>
    <p:sldId id="292" r:id="rId10"/>
    <p:sldId id="291" r:id="rId11"/>
    <p:sldId id="295" r:id="rId12"/>
    <p:sldId id="290" r:id="rId13"/>
    <p:sldId id="293" r:id="rId14"/>
    <p:sldId id="296" r:id="rId15"/>
    <p:sldId id="298" r:id="rId16"/>
    <p:sldId id="297" r:id="rId17"/>
    <p:sldId id="301" r:id="rId18"/>
    <p:sldId id="302" r:id="rId19"/>
    <p:sldId id="312" r:id="rId20"/>
    <p:sldId id="313" r:id="rId21"/>
    <p:sldId id="315" r:id="rId22"/>
    <p:sldId id="314" r:id="rId23"/>
    <p:sldId id="299" r:id="rId24"/>
    <p:sldId id="303" r:id="rId25"/>
    <p:sldId id="304" r:id="rId26"/>
    <p:sldId id="305" r:id="rId27"/>
    <p:sldId id="306" r:id="rId28"/>
    <p:sldId id="307" r:id="rId29"/>
    <p:sldId id="308" r:id="rId30"/>
    <p:sldId id="309" r:id="rId31"/>
    <p:sldId id="310" r:id="rId32"/>
    <p:sldId id="311" r:id="rId33"/>
    <p:sldId id="300"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Gill Sans" panose="020B0604020202020204" charset="0"/>
      <p:regular r:id="rId40"/>
      <p:bold r:id="rId41"/>
    </p:embeddedFont>
    <p:embeddedFont>
      <p:font typeface="Helvetica Neue"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560D-4E59-45CF-BADE-D622D36A664E}" v="888" dt="2022-11-19T18:28:44.760"/>
    <p1510:client id="{2FEE86EB-E12E-418D-B5D9-E127F395F0E3}" v="126" dt="2022-12-05T14:09:46.871"/>
    <p1510:client id="{32D91EE5-DE1E-4831-B3DD-70EA020809BF}" v="461" dt="2022-12-11T13:07:51.699"/>
    <p1510:client id="{34F9C6C7-C7D0-433A-9B4F-93C22FB9CEFA}" v="143" dt="2022-11-22T17:07:25.879"/>
    <p1510:client id="{5D6E71FB-05E2-4D9E-B7D7-3E56783F4D61}" v="1665" dt="2022-12-20T08:27:07.536"/>
    <p1510:client id="{6E53F727-A74C-42B5-BBA5-C7A6FDA07B5E}" v="28" dt="2022-12-05T15:52:15.911"/>
    <p1510:client id="{875889FC-4874-4824-9F44-60BEE932F2B2}" v="729" dt="2022-12-11T07:29:24.180"/>
    <p1510:client id="{9201ACD3-90FA-4C11-84AC-E6A67764EA88}" v="1524" dt="2022-11-20T18:19:42.767"/>
    <p1510:client id="{9753C600-6FC4-4693-8697-06103B1EB53D}" v="274" dt="2022-12-04T17:18:43.274"/>
    <p1510:client id="{BD0F6BBE-8009-4F4A-A5B5-1FE3E0B412FD}" v="976" dt="2022-12-11T14:43:22.450"/>
    <p1510:client id="{CDE48BB3-7526-43E5-9EA9-4AB383F28517}" v="1147" dt="2022-12-11T12:08:03.467"/>
    <p1510:client id="{D315A8D0-88D4-42E1-AE56-F2D6CCB9264E}" v="1015" dt="2022-12-18T14:12:20.196"/>
    <p1510:client id="{D416E523-7325-42B2-A738-6DA2AC4C4E55}" v="296" dt="2022-12-11T08:44:24.802"/>
    <p1510:client id="{FDF13EC8-DBFC-4C7E-BBA1-0892FBC26E9C}" v="36" dt="2022-12-05T18:07:39.733"/>
    <p1510:client id="{FF882D23-8CB4-4D9E-948C-981F439410A9}" v="18" dt="2022-11-21T17:22:24.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Varpe" userId="7832e8b79c766bd5" providerId="Windows Live" clId="Web-{D315A8D0-88D4-42E1-AE56-F2D6CCB9264E}"/>
    <pc:docChg chg="addSld modSld">
      <pc:chgData name="Akshay Varpe" userId="7832e8b79c766bd5" providerId="Windows Live" clId="Web-{D315A8D0-88D4-42E1-AE56-F2D6CCB9264E}" dt="2022-12-18T14:12:20.196" v="976" actId="20577"/>
      <pc:docMkLst>
        <pc:docMk/>
      </pc:docMkLst>
      <pc:sldChg chg="modSp">
        <pc:chgData name="Akshay Varpe" userId="7832e8b79c766bd5" providerId="Windows Live" clId="Web-{D315A8D0-88D4-42E1-AE56-F2D6CCB9264E}" dt="2022-12-18T12:59:16.174" v="0" actId="1076"/>
        <pc:sldMkLst>
          <pc:docMk/>
          <pc:sldMk cId="2496105810" sldId="288"/>
        </pc:sldMkLst>
        <pc:picChg chg="mod">
          <ac:chgData name="Akshay Varpe" userId="7832e8b79c766bd5" providerId="Windows Live" clId="Web-{D315A8D0-88D4-42E1-AE56-F2D6CCB9264E}" dt="2022-12-18T12:59:16.174" v="0" actId="1076"/>
          <ac:picMkLst>
            <pc:docMk/>
            <pc:sldMk cId="2496105810" sldId="288"/>
            <ac:picMk id="2" creationId="{EC6CA695-0025-780B-9842-25AEBC300D4A}"/>
          </ac:picMkLst>
        </pc:picChg>
      </pc:sldChg>
      <pc:sldChg chg="addSp delSp modSp add replId">
        <pc:chgData name="Akshay Varpe" userId="7832e8b79c766bd5" providerId="Windows Live" clId="Web-{D315A8D0-88D4-42E1-AE56-F2D6CCB9264E}" dt="2022-12-18T14:00:55.578" v="718" actId="1076"/>
        <pc:sldMkLst>
          <pc:docMk/>
          <pc:sldMk cId="2083480679" sldId="312"/>
        </pc:sldMkLst>
        <pc:spChg chg="mod">
          <ac:chgData name="Akshay Varpe" userId="7832e8b79c766bd5" providerId="Windows Live" clId="Web-{D315A8D0-88D4-42E1-AE56-F2D6CCB9264E}" dt="2022-12-18T14:00:48.844" v="717" actId="20577"/>
          <ac:spMkLst>
            <pc:docMk/>
            <pc:sldMk cId="2083480679" sldId="312"/>
            <ac:spMk id="3" creationId="{F6476730-27B5-A373-B24C-1331A461D981}"/>
          </ac:spMkLst>
        </pc:spChg>
        <pc:spChg chg="add mod">
          <ac:chgData name="Akshay Varpe" userId="7832e8b79c766bd5" providerId="Windows Live" clId="Web-{D315A8D0-88D4-42E1-AE56-F2D6CCB9264E}" dt="2022-12-18T13:58:23.292" v="683" actId="1076"/>
          <ac:spMkLst>
            <pc:docMk/>
            <pc:sldMk cId="2083480679" sldId="312"/>
            <ac:spMk id="6" creationId="{483C96F9-2CB3-C896-997E-95E24AF8B275}"/>
          </ac:spMkLst>
        </pc:spChg>
        <pc:spChg chg="add mod">
          <ac:chgData name="Akshay Varpe" userId="7832e8b79c766bd5" providerId="Windows Live" clId="Web-{D315A8D0-88D4-42E1-AE56-F2D6CCB9264E}" dt="2022-12-18T13:56:23.351" v="658" actId="1076"/>
          <ac:spMkLst>
            <pc:docMk/>
            <pc:sldMk cId="2083480679" sldId="312"/>
            <ac:spMk id="11" creationId="{EF44BFCA-0C9F-0860-839A-4840EC3EF8E8}"/>
          </ac:spMkLst>
        </pc:spChg>
        <pc:spChg chg="add mod">
          <ac:chgData name="Akshay Varpe" userId="7832e8b79c766bd5" providerId="Windows Live" clId="Web-{D315A8D0-88D4-42E1-AE56-F2D6CCB9264E}" dt="2022-12-18T13:58:30.714" v="684" actId="1076"/>
          <ac:spMkLst>
            <pc:docMk/>
            <pc:sldMk cId="2083480679" sldId="312"/>
            <ac:spMk id="12" creationId="{EA20A3D9-7B82-3902-7468-F8FF36D4C943}"/>
          </ac:spMkLst>
        </pc:spChg>
        <pc:spChg chg="add mod">
          <ac:chgData name="Akshay Varpe" userId="7832e8b79c766bd5" providerId="Windows Live" clId="Web-{D315A8D0-88D4-42E1-AE56-F2D6CCB9264E}" dt="2022-12-18T13:59:34.591" v="697" actId="1076"/>
          <ac:spMkLst>
            <pc:docMk/>
            <pc:sldMk cId="2083480679" sldId="312"/>
            <ac:spMk id="18" creationId="{F889418D-99BB-24DA-9E79-D9231E1A4857}"/>
          </ac:spMkLst>
        </pc:spChg>
        <pc:spChg chg="add mod">
          <ac:chgData name="Akshay Varpe" userId="7832e8b79c766bd5" providerId="Windows Live" clId="Web-{D315A8D0-88D4-42E1-AE56-F2D6CCB9264E}" dt="2022-12-18T13:59:58.717" v="709" actId="1076"/>
          <ac:spMkLst>
            <pc:docMk/>
            <pc:sldMk cId="2083480679" sldId="312"/>
            <ac:spMk id="19" creationId="{2226751B-E18B-6435-234B-6477B3A13CD3}"/>
          </ac:spMkLst>
        </pc:spChg>
        <pc:grpChg chg="add mod ord">
          <ac:chgData name="Akshay Varpe" userId="7832e8b79c766bd5" providerId="Windows Live" clId="Web-{D315A8D0-88D4-42E1-AE56-F2D6CCB9264E}" dt="2022-12-18T13:58:06.057" v="680" actId="1076"/>
          <ac:grpSpMkLst>
            <pc:docMk/>
            <pc:sldMk cId="2083480679" sldId="312"/>
            <ac:grpSpMk id="15" creationId="{9C239ABC-90D0-43FC-6445-C2ECF8CE7FD8}"/>
          </ac:grpSpMkLst>
        </pc:grpChg>
        <pc:grpChg chg="add mod">
          <ac:chgData name="Akshay Varpe" userId="7832e8b79c766bd5" providerId="Windows Live" clId="Web-{D315A8D0-88D4-42E1-AE56-F2D6CCB9264E}" dt="2022-12-18T13:59:01.450" v="689" actId="1076"/>
          <ac:grpSpMkLst>
            <pc:docMk/>
            <pc:sldMk cId="2083480679" sldId="312"/>
            <ac:grpSpMk id="16" creationId="{B1E405D3-906C-3670-28B7-E45AD2124E7D}"/>
          </ac:grpSpMkLst>
        </pc:grpChg>
        <pc:grpChg chg="add mod">
          <ac:chgData name="Akshay Varpe" userId="7832e8b79c766bd5" providerId="Windows Live" clId="Web-{D315A8D0-88D4-42E1-AE56-F2D6CCB9264E}" dt="2022-12-18T14:00:55.578" v="718" actId="1076"/>
          <ac:grpSpMkLst>
            <pc:docMk/>
            <pc:sldMk cId="2083480679" sldId="312"/>
            <ac:grpSpMk id="20" creationId="{05EC8202-D8F9-6333-29A8-8473AECD889B}"/>
          </ac:grpSpMkLst>
        </pc:grpChg>
        <pc:picChg chg="del">
          <ac:chgData name="Akshay Varpe" userId="7832e8b79c766bd5" providerId="Windows Live" clId="Web-{D315A8D0-88D4-42E1-AE56-F2D6CCB9264E}" dt="2022-12-18T13:00:24.161" v="2"/>
          <ac:picMkLst>
            <pc:docMk/>
            <pc:sldMk cId="2083480679" sldId="312"/>
            <ac:picMk id="4" creationId="{C9F13092-5930-E987-A152-C8E37542E335}"/>
          </ac:picMkLst>
        </pc:picChg>
        <pc:picChg chg="add del mod">
          <ac:chgData name="Akshay Varpe" userId="7832e8b79c766bd5" providerId="Windows Live" clId="Web-{D315A8D0-88D4-42E1-AE56-F2D6CCB9264E}" dt="2022-12-18T13:59:05.637" v="690"/>
          <ac:picMkLst>
            <pc:docMk/>
            <pc:sldMk cId="2083480679" sldId="312"/>
            <ac:picMk id="5" creationId="{AB2B8F01-F546-7BA3-F486-294806A74DE3}"/>
          </ac:picMkLst>
        </pc:picChg>
        <pc:picChg chg="add mod">
          <ac:chgData name="Akshay Varpe" userId="7832e8b79c766bd5" providerId="Windows Live" clId="Web-{D315A8D0-88D4-42E1-AE56-F2D6CCB9264E}" dt="2022-12-18T13:55:42.303" v="640" actId="1076"/>
          <ac:picMkLst>
            <pc:docMk/>
            <pc:sldMk cId="2083480679" sldId="312"/>
            <ac:picMk id="8" creationId="{A68E57E9-8E87-A1B2-C6A9-C2B61763E60A}"/>
          </ac:picMkLst>
        </pc:picChg>
        <pc:picChg chg="add mod">
          <ac:chgData name="Akshay Varpe" userId="7832e8b79c766bd5" providerId="Windows Live" clId="Web-{D315A8D0-88D4-42E1-AE56-F2D6CCB9264E}" dt="2022-12-18T13:55:48.772" v="643" actId="1076"/>
          <ac:picMkLst>
            <pc:docMk/>
            <pc:sldMk cId="2083480679" sldId="312"/>
            <ac:picMk id="9" creationId="{2255AF3A-7B26-7509-C80F-0E796A38E7A2}"/>
          </ac:picMkLst>
        </pc:picChg>
        <pc:picChg chg="add mod">
          <ac:chgData name="Akshay Varpe" userId="7832e8b79c766bd5" providerId="Windows Live" clId="Web-{D315A8D0-88D4-42E1-AE56-F2D6CCB9264E}" dt="2022-12-18T13:56:38.867" v="663" actId="1076"/>
          <ac:picMkLst>
            <pc:docMk/>
            <pc:sldMk cId="2083480679" sldId="312"/>
            <ac:picMk id="10" creationId="{43F13A6F-C264-96C3-1463-6C97F209ACA4}"/>
          </ac:picMkLst>
        </pc:picChg>
        <pc:picChg chg="add del mod">
          <ac:chgData name="Akshay Varpe" userId="7832e8b79c766bd5" providerId="Windows Live" clId="Web-{D315A8D0-88D4-42E1-AE56-F2D6CCB9264E}" dt="2022-12-18T13:56:58.836" v="667"/>
          <ac:picMkLst>
            <pc:docMk/>
            <pc:sldMk cId="2083480679" sldId="312"/>
            <ac:picMk id="13" creationId="{16F7C11A-22ED-8684-CD7F-01E756F81E9B}"/>
          </ac:picMkLst>
        </pc:picChg>
        <pc:cxnChg chg="add del mod">
          <ac:chgData name="Akshay Varpe" userId="7832e8b79c766bd5" providerId="Windows Live" clId="Web-{D315A8D0-88D4-42E1-AE56-F2D6CCB9264E}" dt="2022-12-18T13:52:49.282" v="620"/>
          <ac:cxnSpMkLst>
            <pc:docMk/>
            <pc:sldMk cId="2083480679" sldId="312"/>
            <ac:cxnSpMk id="7" creationId="{701BF374-AFF4-2D16-DF36-5A0C0ED1CD9C}"/>
          </ac:cxnSpMkLst>
        </pc:cxnChg>
        <pc:cxnChg chg="add mod">
          <ac:chgData name="Akshay Varpe" userId="7832e8b79c766bd5" providerId="Windows Live" clId="Web-{D315A8D0-88D4-42E1-AE56-F2D6CCB9264E}" dt="2022-12-18T13:58:50.387" v="687"/>
          <ac:cxnSpMkLst>
            <pc:docMk/>
            <pc:sldMk cId="2083480679" sldId="312"/>
            <ac:cxnSpMk id="14" creationId="{101C7142-09DD-7B6A-9DB2-1B76F35FA165}"/>
          </ac:cxnSpMkLst>
        </pc:cxnChg>
      </pc:sldChg>
      <pc:sldChg chg="addSp delSp modSp add replId">
        <pc:chgData name="Akshay Varpe" userId="7832e8b79c766bd5" providerId="Windows Live" clId="Web-{D315A8D0-88D4-42E1-AE56-F2D6CCB9264E}" dt="2022-12-18T14:12:20.196" v="976" actId="20577"/>
        <pc:sldMkLst>
          <pc:docMk/>
          <pc:sldMk cId="699451774" sldId="313"/>
        </pc:sldMkLst>
        <pc:spChg chg="mod">
          <ac:chgData name="Akshay Varpe" userId="7832e8b79c766bd5" providerId="Windows Live" clId="Web-{D315A8D0-88D4-42E1-AE56-F2D6CCB9264E}" dt="2022-12-18T14:12:20.196" v="976" actId="20577"/>
          <ac:spMkLst>
            <pc:docMk/>
            <pc:sldMk cId="699451774" sldId="313"/>
            <ac:spMk id="3" creationId="{F6476730-27B5-A373-B24C-1331A461D981}"/>
          </ac:spMkLst>
        </pc:spChg>
        <pc:spChg chg="add del mod">
          <ac:chgData name="Akshay Varpe" userId="7832e8b79c766bd5" providerId="Windows Live" clId="Web-{D315A8D0-88D4-42E1-AE56-F2D6CCB9264E}" dt="2022-12-18T14:01:53.846" v="725"/>
          <ac:spMkLst>
            <pc:docMk/>
            <pc:sldMk cId="699451774" sldId="313"/>
            <ac:spMk id="4" creationId="{410BFAB3-87F3-567E-84DD-C040FA9BD153}"/>
          </ac:spMkLst>
        </pc:spChg>
        <pc:graphicFrameChg chg="add mod modGraphic">
          <ac:chgData name="Akshay Varpe" userId="7832e8b79c766bd5" providerId="Windows Live" clId="Web-{D315A8D0-88D4-42E1-AE56-F2D6CCB9264E}" dt="2022-12-18T14:12:00.430" v="958" actId="1076"/>
          <ac:graphicFrameMkLst>
            <pc:docMk/>
            <pc:sldMk cId="699451774" sldId="313"/>
            <ac:graphicFrameMk id="6" creationId="{10A41FD8-69F4-3903-BFA8-FD1CBA426F6F}"/>
          </ac:graphicFrameMkLst>
        </pc:graphicFrameChg>
      </pc:sldChg>
    </pc:docChg>
  </pc:docChgLst>
  <pc:docChgLst>
    <pc:chgData name="Akshay Varpe" userId="7832e8b79c766bd5" providerId="Windows Live" clId="Web-{5D6E71FB-05E2-4D9E-B7D7-3E56783F4D61}"/>
    <pc:docChg chg="addSld modSld">
      <pc:chgData name="Akshay Varpe" userId="7832e8b79c766bd5" providerId="Windows Live" clId="Web-{5D6E71FB-05E2-4D9E-B7D7-3E56783F4D61}" dt="2022-12-20T08:27:07.536" v="1410" actId="1076"/>
      <pc:docMkLst>
        <pc:docMk/>
      </pc:docMkLst>
      <pc:sldChg chg="addSp delSp modSp">
        <pc:chgData name="Akshay Varpe" userId="7832e8b79c766bd5" providerId="Windows Live" clId="Web-{5D6E71FB-05E2-4D9E-B7D7-3E56783F4D61}" dt="2022-12-20T08:20:30.164" v="1110"/>
        <pc:sldMkLst>
          <pc:docMk/>
          <pc:sldMk cId="3779684054" sldId="299"/>
        </pc:sldMkLst>
        <pc:picChg chg="add del mod">
          <ac:chgData name="Akshay Varpe" userId="7832e8b79c766bd5" providerId="Windows Live" clId="Web-{5D6E71FB-05E2-4D9E-B7D7-3E56783F4D61}" dt="2022-12-20T08:20:30.164" v="1110"/>
          <ac:picMkLst>
            <pc:docMk/>
            <pc:sldMk cId="3779684054" sldId="299"/>
            <ac:picMk id="14" creationId="{29AFC3A9-F44F-8D6F-719E-F75515324592}"/>
          </ac:picMkLst>
        </pc:picChg>
      </pc:sldChg>
      <pc:sldChg chg="modSp">
        <pc:chgData name="Akshay Varpe" userId="7832e8b79c766bd5" providerId="Windows Live" clId="Web-{5D6E71FB-05E2-4D9E-B7D7-3E56783F4D61}" dt="2022-12-20T05:11:52.809" v="4" actId="1076"/>
        <pc:sldMkLst>
          <pc:docMk/>
          <pc:sldMk cId="2083480679" sldId="312"/>
        </pc:sldMkLst>
        <pc:grpChg chg="mod">
          <ac:chgData name="Akshay Varpe" userId="7832e8b79c766bd5" providerId="Windows Live" clId="Web-{5D6E71FB-05E2-4D9E-B7D7-3E56783F4D61}" dt="2022-12-20T05:11:52.809" v="4" actId="1076"/>
          <ac:grpSpMkLst>
            <pc:docMk/>
            <pc:sldMk cId="2083480679" sldId="312"/>
            <ac:grpSpMk id="20" creationId="{05EC8202-D8F9-6333-29A8-8473AECD889B}"/>
          </ac:grpSpMkLst>
        </pc:grpChg>
      </pc:sldChg>
      <pc:sldChg chg="modSp">
        <pc:chgData name="Akshay Varpe" userId="7832e8b79c766bd5" providerId="Windows Live" clId="Web-{5D6E71FB-05E2-4D9E-B7D7-3E56783F4D61}" dt="2022-12-20T07:54:00.160" v="602" actId="20577"/>
        <pc:sldMkLst>
          <pc:docMk/>
          <pc:sldMk cId="699451774" sldId="313"/>
        </pc:sldMkLst>
        <pc:spChg chg="mod">
          <ac:chgData name="Akshay Varpe" userId="7832e8b79c766bd5" providerId="Windows Live" clId="Web-{5D6E71FB-05E2-4D9E-B7D7-3E56783F4D61}" dt="2022-12-20T07:54:00.160" v="602" actId="20577"/>
          <ac:spMkLst>
            <pc:docMk/>
            <pc:sldMk cId="699451774" sldId="313"/>
            <ac:spMk id="3" creationId="{F6476730-27B5-A373-B24C-1331A461D981}"/>
          </ac:spMkLst>
        </pc:spChg>
        <pc:graphicFrameChg chg="mod modGraphic">
          <ac:chgData name="Akshay Varpe" userId="7832e8b79c766bd5" providerId="Windows Live" clId="Web-{5D6E71FB-05E2-4D9E-B7D7-3E56783F4D61}" dt="2022-12-20T07:50:10.700" v="538" actId="1076"/>
          <ac:graphicFrameMkLst>
            <pc:docMk/>
            <pc:sldMk cId="699451774" sldId="313"/>
            <ac:graphicFrameMk id="6" creationId="{10A41FD8-69F4-3903-BFA8-FD1CBA426F6F}"/>
          </ac:graphicFrameMkLst>
        </pc:graphicFrameChg>
      </pc:sldChg>
      <pc:sldChg chg="addSp delSp modSp add replId">
        <pc:chgData name="Akshay Varpe" userId="7832e8b79c766bd5" providerId="Windows Live" clId="Web-{5D6E71FB-05E2-4D9E-B7D7-3E56783F4D61}" dt="2022-12-20T08:27:07.536" v="1410" actId="1076"/>
        <pc:sldMkLst>
          <pc:docMk/>
          <pc:sldMk cId="3833705070" sldId="314"/>
        </pc:sldMkLst>
        <pc:spChg chg="mod">
          <ac:chgData name="Akshay Varpe" userId="7832e8b79c766bd5" providerId="Windows Live" clId="Web-{5D6E71FB-05E2-4D9E-B7D7-3E56783F4D61}" dt="2022-12-20T05:59:39.953" v="57" actId="20577"/>
          <ac:spMkLst>
            <pc:docMk/>
            <pc:sldMk cId="3833705070" sldId="314"/>
            <ac:spMk id="3" creationId="{F6476730-27B5-A373-B24C-1331A461D981}"/>
          </ac:spMkLst>
        </pc:spChg>
        <pc:spChg chg="add del mod">
          <ac:chgData name="Akshay Varpe" userId="7832e8b79c766bd5" providerId="Windows Live" clId="Web-{5D6E71FB-05E2-4D9E-B7D7-3E56783F4D61}" dt="2022-12-20T05:55:06.459" v="26"/>
          <ac:spMkLst>
            <pc:docMk/>
            <pc:sldMk cId="3833705070" sldId="314"/>
            <ac:spMk id="4" creationId="{9C4E525A-8DEA-8E6B-ACC6-87119292D2DF}"/>
          </ac:spMkLst>
        </pc:spChg>
        <pc:spChg chg="add mod">
          <ac:chgData name="Akshay Varpe" userId="7832e8b79c766bd5" providerId="Windows Live" clId="Web-{5D6E71FB-05E2-4D9E-B7D7-3E56783F4D61}" dt="2022-12-20T05:58:38.592" v="53"/>
          <ac:spMkLst>
            <pc:docMk/>
            <pc:sldMk cId="3833705070" sldId="314"/>
            <ac:spMk id="7" creationId="{565B71DC-5726-6A3A-2012-F5B7D66CDFC2}"/>
          </ac:spMkLst>
        </pc:spChg>
        <pc:spChg chg="add mod">
          <ac:chgData name="Akshay Varpe" userId="7832e8b79c766bd5" providerId="Windows Live" clId="Web-{5D6E71FB-05E2-4D9E-B7D7-3E56783F4D61}" dt="2022-12-20T08:27:07.536" v="1410" actId="1076"/>
          <ac:spMkLst>
            <pc:docMk/>
            <pc:sldMk cId="3833705070" sldId="314"/>
            <ac:spMk id="9" creationId="{205ECAA7-12D0-8408-6061-5F328E83EA30}"/>
          </ac:spMkLst>
        </pc:spChg>
        <pc:spChg chg="add mod">
          <ac:chgData name="Akshay Varpe" userId="7832e8b79c766bd5" providerId="Windows Live" clId="Web-{5D6E71FB-05E2-4D9E-B7D7-3E56783F4D61}" dt="2022-12-20T06:00:24.736" v="64" actId="1076"/>
          <ac:spMkLst>
            <pc:docMk/>
            <pc:sldMk cId="3833705070" sldId="314"/>
            <ac:spMk id="10" creationId="{FF75111C-C051-FF80-E2AD-0CB640236927}"/>
          </ac:spMkLst>
        </pc:spChg>
        <pc:spChg chg="add mod">
          <ac:chgData name="Akshay Varpe" userId="7832e8b79c766bd5" providerId="Windows Live" clId="Web-{5D6E71FB-05E2-4D9E-B7D7-3E56783F4D61}" dt="2022-12-20T06:00:49.909" v="69"/>
          <ac:spMkLst>
            <pc:docMk/>
            <pc:sldMk cId="3833705070" sldId="314"/>
            <ac:spMk id="12" creationId="{DB4BBBC1-906E-DFDF-254D-E95C136C924B}"/>
          </ac:spMkLst>
        </pc:spChg>
        <pc:spChg chg="add mod">
          <ac:chgData name="Akshay Varpe" userId="7832e8b79c766bd5" providerId="Windows Live" clId="Web-{5D6E71FB-05E2-4D9E-B7D7-3E56783F4D61}" dt="2022-12-20T06:02:22.787" v="84"/>
          <ac:spMkLst>
            <pc:docMk/>
            <pc:sldMk cId="3833705070" sldId="314"/>
            <ac:spMk id="13" creationId="{E8B25617-BB4F-80BC-A92E-8971E734940B}"/>
          </ac:spMkLst>
        </pc:spChg>
        <pc:spChg chg="add mod">
          <ac:chgData name="Akshay Varpe" userId="7832e8b79c766bd5" providerId="Windows Live" clId="Web-{5D6E71FB-05E2-4D9E-B7D7-3E56783F4D61}" dt="2022-12-20T06:02:09.208" v="83" actId="1076"/>
          <ac:spMkLst>
            <pc:docMk/>
            <pc:sldMk cId="3833705070" sldId="314"/>
            <ac:spMk id="14" creationId="{03BE3BA8-FD0A-9020-6517-79641014CC22}"/>
          </ac:spMkLst>
        </pc:spChg>
        <pc:grpChg chg="add mod">
          <ac:chgData name="Akshay Varpe" userId="7832e8b79c766bd5" providerId="Windows Live" clId="Web-{5D6E71FB-05E2-4D9E-B7D7-3E56783F4D61}" dt="2022-12-20T06:00:00.626" v="59" actId="1076"/>
          <ac:grpSpMkLst>
            <pc:docMk/>
            <pc:sldMk cId="3833705070" sldId="314"/>
            <ac:grpSpMk id="8" creationId="{A975AA38-AA5C-9336-AE76-3DE9F33575AB}"/>
          </ac:grpSpMkLst>
        </pc:grpChg>
        <pc:grpChg chg="add mod">
          <ac:chgData name="Akshay Varpe" userId="7832e8b79c766bd5" providerId="Windows Live" clId="Web-{5D6E71FB-05E2-4D9E-B7D7-3E56783F4D61}" dt="2022-12-20T08:10:18.973" v="1027" actId="1076"/>
          <ac:grpSpMkLst>
            <pc:docMk/>
            <pc:sldMk cId="3833705070" sldId="314"/>
            <ac:grpSpMk id="15" creationId="{AC9D370A-117F-98FA-D3AD-0F241E775A20}"/>
          </ac:grpSpMkLst>
        </pc:grpChg>
        <pc:grpChg chg="add mod">
          <ac:chgData name="Akshay Varpe" userId="7832e8b79c766bd5" providerId="Windows Live" clId="Web-{5D6E71FB-05E2-4D9E-B7D7-3E56783F4D61}" dt="2022-12-20T08:20:50.555" v="1114" actId="1076"/>
          <ac:grpSpMkLst>
            <pc:docMk/>
            <pc:sldMk cId="3833705070" sldId="314"/>
            <ac:grpSpMk id="16" creationId="{0D01F931-627D-6174-D095-01953CF1305E}"/>
          </ac:grpSpMkLst>
        </pc:grpChg>
        <pc:graphicFrameChg chg="del">
          <ac:chgData name="Akshay Varpe" userId="7832e8b79c766bd5" providerId="Windows Live" clId="Web-{5D6E71FB-05E2-4D9E-B7D7-3E56783F4D61}" dt="2022-12-20T05:14:06.141" v="8"/>
          <ac:graphicFrameMkLst>
            <pc:docMk/>
            <pc:sldMk cId="3833705070" sldId="314"/>
            <ac:graphicFrameMk id="6" creationId="{10A41FD8-69F4-3903-BFA8-FD1CBA426F6F}"/>
          </ac:graphicFrameMkLst>
        </pc:graphicFrameChg>
        <pc:picChg chg="add mod">
          <ac:chgData name="Akshay Varpe" userId="7832e8b79c766bd5" providerId="Windows Live" clId="Web-{5D6E71FB-05E2-4D9E-B7D7-3E56783F4D61}" dt="2022-12-20T08:20:45.680" v="1113" actId="1076"/>
          <ac:picMkLst>
            <pc:docMk/>
            <pc:sldMk cId="3833705070" sldId="314"/>
            <ac:picMk id="4" creationId="{4538700E-33AD-D05A-2228-670794A1409D}"/>
          </ac:picMkLst>
        </pc:picChg>
        <pc:picChg chg="add mod">
          <ac:chgData name="Akshay Varpe" userId="7832e8b79c766bd5" providerId="Windows Live" clId="Web-{5D6E71FB-05E2-4D9E-B7D7-3E56783F4D61}" dt="2022-12-20T05:57:10.932" v="46" actId="1076"/>
          <ac:picMkLst>
            <pc:docMk/>
            <pc:sldMk cId="3833705070" sldId="314"/>
            <ac:picMk id="5" creationId="{09F5D76E-4CE9-4FA5-841B-9D759A6B1F6B}"/>
          </ac:picMkLst>
        </pc:picChg>
        <pc:picChg chg="add mod">
          <ac:chgData name="Akshay Varpe" userId="7832e8b79c766bd5" providerId="Windows Live" clId="Web-{5D6E71FB-05E2-4D9E-B7D7-3E56783F4D61}" dt="2022-12-20T05:57:21.714" v="48" actId="1076"/>
          <ac:picMkLst>
            <pc:docMk/>
            <pc:sldMk cId="3833705070" sldId="314"/>
            <ac:picMk id="6" creationId="{85081E09-FA73-89B0-409B-5321DBB1D64C}"/>
          </ac:picMkLst>
        </pc:picChg>
      </pc:sldChg>
      <pc:sldChg chg="delSp modSp add replId">
        <pc:chgData name="Akshay Varpe" userId="7832e8b79c766bd5" providerId="Windows Live" clId="Web-{5D6E71FB-05E2-4D9E-B7D7-3E56783F4D61}" dt="2022-12-20T08:18:12.785" v="1108" actId="1076"/>
        <pc:sldMkLst>
          <pc:docMk/>
          <pc:sldMk cId="872074912" sldId="315"/>
        </pc:sldMkLst>
        <pc:spChg chg="mod">
          <ac:chgData name="Akshay Varpe" userId="7832e8b79c766bd5" providerId="Windows Live" clId="Web-{5D6E71FB-05E2-4D9E-B7D7-3E56783F4D61}" dt="2022-12-20T08:18:12.785" v="1108" actId="1076"/>
          <ac:spMkLst>
            <pc:docMk/>
            <pc:sldMk cId="872074912" sldId="315"/>
            <ac:spMk id="3" creationId="{F6476730-27B5-A373-B24C-1331A461D981}"/>
          </ac:spMkLst>
        </pc:spChg>
        <pc:grpChg chg="del">
          <ac:chgData name="Akshay Varpe" userId="7832e8b79c766bd5" providerId="Windows Live" clId="Web-{5D6E71FB-05E2-4D9E-B7D7-3E56783F4D61}" dt="2022-12-20T07:51:44.719" v="564"/>
          <ac:grpSpMkLst>
            <pc:docMk/>
            <pc:sldMk cId="872074912" sldId="315"/>
            <ac:grpSpMk id="15" creationId="{AC9D370A-117F-98FA-D3AD-0F241E775A20}"/>
          </ac:grpSpMkLst>
        </pc:grpChg>
        <pc:grpChg chg="del">
          <ac:chgData name="Akshay Varpe" userId="7832e8b79c766bd5" providerId="Windows Live" clId="Web-{5D6E71FB-05E2-4D9E-B7D7-3E56783F4D61}" dt="2022-12-20T07:51:42.312" v="563"/>
          <ac:grpSpMkLst>
            <pc:docMk/>
            <pc:sldMk cId="872074912" sldId="315"/>
            <ac:grpSpMk id="16" creationId="{0D01F931-627D-6174-D095-01953CF1305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800"/>
              <a:buNone/>
              <a:defRPr sz="1800">
                <a:solidFill>
                  <a:schemeClr val="lt2"/>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lt1"/>
              </a:buClr>
              <a:buSzPts val="2400"/>
              <a:buChar char="•"/>
              <a:defRPr sz="2400"/>
            </a:lvl1pPr>
            <a:lvl2pPr marL="914400" lvl="1" indent="-361950" algn="l">
              <a:lnSpc>
                <a:spcPct val="90000"/>
              </a:lnSpc>
              <a:spcBef>
                <a:spcPts val="400"/>
              </a:spcBef>
              <a:spcAft>
                <a:spcPts val="0"/>
              </a:spcAft>
              <a:buClr>
                <a:schemeClr val="lt1"/>
              </a:buClr>
              <a:buSzPts val="2100"/>
              <a:buChar char="•"/>
              <a:defRPr sz="2100"/>
            </a:lvl2pPr>
            <a:lvl3pPr marL="1371600" lvl="2" indent="-342900" algn="l">
              <a:lnSpc>
                <a:spcPct val="90000"/>
              </a:lnSpc>
              <a:spcBef>
                <a:spcPts val="400"/>
              </a:spcBef>
              <a:spcAft>
                <a:spcPts val="0"/>
              </a:spcAft>
              <a:buClr>
                <a:schemeClr val="lt1"/>
              </a:buClr>
              <a:buSzPts val="1800"/>
              <a:buChar char="•"/>
              <a:defRPr sz="1800"/>
            </a:lvl3pPr>
            <a:lvl4pPr marL="1828800" lvl="3" indent="-323850" algn="l">
              <a:lnSpc>
                <a:spcPct val="90000"/>
              </a:lnSpc>
              <a:spcBef>
                <a:spcPts val="400"/>
              </a:spcBef>
              <a:spcAft>
                <a:spcPts val="0"/>
              </a:spcAft>
              <a:buClr>
                <a:schemeClr val="lt1"/>
              </a:buClr>
              <a:buSzPts val="1500"/>
              <a:buChar char="•"/>
              <a:defRPr sz="1500"/>
            </a:lvl4pPr>
            <a:lvl5pPr marL="2286000" lvl="4" indent="-323850" algn="l">
              <a:lnSpc>
                <a:spcPct val="90000"/>
              </a:lnSpc>
              <a:spcBef>
                <a:spcPts val="400"/>
              </a:spcBef>
              <a:spcAft>
                <a:spcPts val="0"/>
              </a:spcAft>
              <a:buClr>
                <a:schemeClr val="lt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Roboto"/>
                <a:ea typeface="Roboto"/>
                <a:cs typeface="Roboto"/>
                <a:sym typeface="Roboto"/>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Roboto"/>
                <a:ea typeface="Roboto"/>
                <a:cs typeface="Roboto"/>
                <a:sym typeface="Roboto"/>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Roboto"/>
                <a:ea typeface="Roboto"/>
                <a:cs typeface="Roboto"/>
                <a:sym typeface="Roboto"/>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1pPr>
            <a:lvl2pPr marR="0" lvl="1"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2pPr>
            <a:lvl3pPr marR="0" lvl="2"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3pPr>
            <a:lvl4pPr marR="0" lvl="3"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4pPr>
            <a:lvl5pPr marR="0" lvl="4"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5pPr>
            <a:lvl6pPr marR="0" lvl="5"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6pPr>
            <a:lvl7pPr marR="0" lvl="6"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7pPr>
            <a:lvl8pPr marR="0" lvl="7"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8pPr>
            <a:lvl9pPr marR="0" lvl="8"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SzPts val="2400"/>
              <a:buFont typeface="Gill Sans"/>
              <a:buChar char="•"/>
              <a:defRPr sz="2400" i="0" u="none" strike="noStrike" cap="none">
                <a:latin typeface="Gill Sans"/>
                <a:ea typeface="Gill Sans"/>
                <a:cs typeface="Gill Sans"/>
                <a:sym typeface="Gill Sans"/>
              </a:defRPr>
            </a:lvl1pPr>
            <a:lvl2pPr marL="914400" marR="0" lvl="1"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2pPr>
            <a:lvl3pPr marL="1371600" marR="0" lvl="2"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3pPr>
            <a:lvl4pPr marL="1828800" marR="0" lvl="3"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4pPr>
            <a:lvl5pPr marL="2286000" marR="0" lvl="4"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5pPr>
            <a:lvl6pPr marL="2743200" marR="0" lvl="5"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6pPr>
            <a:lvl7pPr marL="3200400" marR="0" lvl="6"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7pPr>
            <a:lvl8pPr marL="3657600" marR="0" lvl="7"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8pPr>
            <a:lvl9pPr marL="4114800" marR="0" lvl="8"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pubs.opengroup.org/onlinepubs/7908799/xsh/setcontext.html" TargetMode="External"/><Relationship Id="rId2" Type="http://schemas.openxmlformats.org/officeDocument/2006/relationships/hyperlink" Target="http://pubs.opengroup.org/onlinepubs/7908799/xsh/getcontext.html" TargetMode="External"/><Relationship Id="rId1" Type="http://schemas.openxmlformats.org/officeDocument/2006/relationships/slideLayout" Target="../slideLayouts/slideLayout2.xml"/><Relationship Id="rId5" Type="http://schemas.openxmlformats.org/officeDocument/2006/relationships/hyperlink" Target="http://pubs.opengroup.org/onlinepubs/7908799/xsh/swapcontext.html" TargetMode="External"/><Relationship Id="rId4" Type="http://schemas.openxmlformats.org/officeDocument/2006/relationships/hyperlink" Target="http://pubs.opengroup.org/onlinepubs/7908799/xsh/makecontex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517585" y="755508"/>
            <a:ext cx="7957867" cy="1467210"/>
          </a:xfrm>
          <a:prstGeom prst="rect">
            <a:avLst/>
          </a:prstGeom>
        </p:spPr>
        <p:txBody>
          <a:bodyPr spcFirstLastPara="1" wrap="square" lIns="68575" tIns="34275" rIns="68575" bIns="34275" anchor="ctr" anchorCtr="0">
            <a:noAutofit/>
          </a:bodyPr>
          <a:lstStyle/>
          <a:p>
            <a:r>
              <a:rPr lang="en-US" sz="4000" b="1" u="none">
                <a:latin typeface="Arial"/>
              </a:rPr>
              <a:t>System Programming using C</a:t>
            </a:r>
            <a:endParaRPr lang="en-US" sz="4000" b="1">
              <a:latin typeface="Arial"/>
            </a:endParaRPr>
          </a:p>
        </p:txBody>
      </p:sp>
      <p:sp>
        <p:nvSpPr>
          <p:cNvPr id="85" name="Google Shape;85;p13"/>
          <p:cNvSpPr txBox="1">
            <a:spLocks noGrp="1"/>
          </p:cNvSpPr>
          <p:nvPr>
            <p:ph type="subTitle" idx="1"/>
          </p:nvPr>
        </p:nvSpPr>
        <p:spPr>
          <a:xfrm>
            <a:off x="1067519" y="2270207"/>
            <a:ext cx="6858000" cy="1241700"/>
          </a:xfrm>
          <a:prstGeom prst="rect">
            <a:avLst/>
          </a:prstGeom>
        </p:spPr>
        <p:txBody>
          <a:bodyPr spcFirstLastPara="1" wrap="square" lIns="68575" tIns="34275" rIns="68575" bIns="34275" anchor="ctr" anchorCtr="0">
            <a:noAutofit/>
          </a:bodyPr>
          <a:lstStyle/>
          <a:p>
            <a:pPr marL="0" indent="0"/>
            <a:r>
              <a:rPr lang="en-US" sz="3200" b="1" dirty="0">
                <a:latin typeface="Arial"/>
              </a:rPr>
              <a:t>Chapter 7: Context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C844AF-553E-6601-4A0C-5CCB0BE38CD1}"/>
              </a:ext>
            </a:extLst>
          </p:cNvPr>
          <p:cNvSpPr>
            <a:spLocks noGrp="1"/>
          </p:cNvSpPr>
          <p:nvPr>
            <p:ph type="body" idx="1"/>
          </p:nvPr>
        </p:nvSpPr>
        <p:spPr>
          <a:xfrm>
            <a:off x="-3962" y="641596"/>
            <a:ext cx="9036860" cy="4437909"/>
          </a:xfrm>
        </p:spPr>
        <p:txBody>
          <a:bodyPr/>
          <a:lstStyle/>
          <a:p>
            <a:r>
              <a:rPr lang="en-US" sz="1200">
                <a:latin typeface="Arial"/>
              </a:rPr>
              <a:t>Default startup code is given in the assembly language for the target processor.</a:t>
            </a:r>
          </a:p>
          <a:p>
            <a:r>
              <a:rPr lang="en-US" sz="1200">
                <a:latin typeface="Arial"/>
              </a:rPr>
              <a:t> It makes sense, however, reimplementing this code in C, for the purposes of creating a more generic code that can be used for multiple devices.</a:t>
            </a:r>
          </a:p>
          <a:p>
            <a:r>
              <a:rPr lang="en-US" sz="1200">
                <a:latin typeface="Arial"/>
              </a:rPr>
              <a:t>The Startup code does the following tasks:</a:t>
            </a:r>
          </a:p>
          <a:p>
            <a:pPr marL="139700" indent="0">
              <a:buNone/>
            </a:pPr>
            <a:r>
              <a:rPr lang="en-US" sz="1400" b="1"/>
              <a:t>Vector table for the NVIC</a:t>
            </a:r>
            <a:r>
              <a:rPr lang="en-US" sz="1200" b="1"/>
              <a:t> </a:t>
            </a:r>
            <a:r>
              <a:rPr lang="en-US" sz="1200"/>
              <a:t>(Nested Vectored Interrupt Controller):</a:t>
            </a:r>
            <a:endParaRPr lang="en-US" sz="1200">
              <a:latin typeface="Arial"/>
            </a:endParaRPr>
          </a:p>
          <a:p>
            <a:pPr marL="311150" indent="0">
              <a:buNone/>
            </a:pPr>
            <a:r>
              <a:rPr lang="en-US" sz="1200"/>
              <a:t>Define the </a:t>
            </a:r>
            <a:r>
              <a:rPr lang="en-US" sz="1200" b="1"/>
              <a:t>vector table for the NVIC. </a:t>
            </a:r>
            <a:endParaRPr lang="en-US"/>
          </a:p>
          <a:p>
            <a:pPr marL="311150" indent="0">
              <a:buNone/>
            </a:pPr>
            <a:r>
              <a:rPr lang="en-US" sz="1200"/>
              <a:t>Upon an exception or interrupt it looks up the address of the corresponding ISR.</a:t>
            </a:r>
            <a:endParaRPr lang="en-US" sz="1200" b="1"/>
          </a:p>
          <a:p>
            <a:pPr marL="311150" indent="0">
              <a:buNone/>
            </a:pPr>
            <a:r>
              <a:rPr lang="en-US" sz="1200"/>
              <a:t>This table contains:</a:t>
            </a:r>
          </a:p>
          <a:p>
            <a:pPr marL="628650"/>
            <a:r>
              <a:rPr lang="en-US" sz="1200"/>
              <a:t>The Stack pointer &amp; Program Counter initial value.</a:t>
            </a:r>
            <a:endParaRPr lang="en-US"/>
          </a:p>
          <a:p>
            <a:pPr marL="628650"/>
            <a:r>
              <a:rPr lang="en-US" sz="1200"/>
              <a:t>The reset vector</a:t>
            </a:r>
            <a:endParaRPr lang="en-US"/>
          </a:p>
          <a:p>
            <a:pPr marL="628650"/>
            <a:r>
              <a:rPr lang="en-US" sz="1200"/>
              <a:t>All exception vectors</a:t>
            </a:r>
            <a:endParaRPr lang="en-US"/>
          </a:p>
          <a:p>
            <a:pPr marL="628650"/>
            <a:r>
              <a:rPr lang="en-US" sz="1200"/>
              <a:t>All external interrupt vectors.</a:t>
            </a:r>
          </a:p>
          <a:p>
            <a:pPr marL="628650"/>
            <a:r>
              <a:rPr lang="en-US" sz="1200"/>
              <a:t>Fault handlers.</a:t>
            </a:r>
          </a:p>
          <a:p>
            <a:pPr marL="311150" indent="0">
              <a:buNone/>
            </a:pPr>
            <a:r>
              <a:rPr lang="en-US" sz="1200"/>
              <a:t>When a system reset occurs, execution starts from the reset vector.</a:t>
            </a:r>
          </a:p>
          <a:p>
            <a:pPr marL="311150" indent="0">
              <a:buNone/>
            </a:pPr>
            <a:r>
              <a:rPr lang="en-US" sz="1200"/>
              <a:t>The processor loads the value of the MSP (main stack pointer) with the highest ram address (defined by the linker as </a:t>
            </a:r>
            <a:r>
              <a:rPr lang="en-US" sz="1200" b="1"/>
              <a:t>__</a:t>
            </a:r>
            <a:r>
              <a:rPr lang="en-US" sz="1200" b="1" err="1"/>
              <a:t>StackTop</a:t>
            </a:r>
            <a:r>
              <a:rPr lang="en-US" sz="1200"/>
              <a:t>).</a:t>
            </a:r>
            <a:endParaRPr lang="en-US"/>
          </a:p>
          <a:p>
            <a:pPr marL="311150" indent="0">
              <a:buNone/>
            </a:pPr>
            <a:r>
              <a:rPr lang="en-US" sz="1200"/>
              <a:t>The </a:t>
            </a:r>
            <a:r>
              <a:rPr lang="en-US" sz="1200" b="1"/>
              <a:t>__</a:t>
            </a:r>
            <a:r>
              <a:rPr lang="en-US" sz="1200" b="1" err="1"/>
              <a:t>StackTop</a:t>
            </a:r>
            <a:r>
              <a:rPr lang="en-US" sz="1200"/>
              <a:t> variable is actually defined in the linker script. </a:t>
            </a:r>
            <a:endParaRPr lang="en-US" b="1"/>
          </a:p>
          <a:p>
            <a:pPr marL="311150" indent="0">
              <a:buNone/>
            </a:pPr>
            <a:r>
              <a:rPr lang="en-US" sz="1200" b="1"/>
              <a:t>_</a:t>
            </a:r>
            <a:r>
              <a:rPr lang="en-US" sz="1200" b="1" err="1"/>
              <a:t>sram_stacktop</a:t>
            </a:r>
            <a:r>
              <a:rPr lang="en-US" sz="1200" b="1"/>
              <a:t> = ORIGIN(SRAM) + LENGTH(SRAM);</a:t>
            </a:r>
            <a:endParaRPr lang="en-US" b="1"/>
          </a:p>
          <a:p>
            <a:pPr marL="628650"/>
            <a:endParaRPr lang="en-US" sz="1200"/>
          </a:p>
          <a:p>
            <a:endParaRPr lang="en-US" sz="1200">
              <a:latin typeface="Arial"/>
            </a:endParaRPr>
          </a:p>
        </p:txBody>
      </p:sp>
      <p:sp>
        <p:nvSpPr>
          <p:cNvPr id="5" name="Title 1">
            <a:extLst>
              <a:ext uri="{FF2B5EF4-FFF2-40B4-BE49-F238E27FC236}">
                <a16:creationId xmlns:a16="http://schemas.microsoft.com/office/drawing/2014/main" id="{74995F2E-20B1-F797-9D71-64C73E7C8D06}"/>
              </a:ext>
            </a:extLst>
          </p:cNvPr>
          <p:cNvSpPr>
            <a:spLocks noGrp="1"/>
          </p:cNvSpPr>
          <p:nvPr>
            <p:ph type="title"/>
          </p:nvPr>
        </p:nvSpPr>
        <p:spPr>
          <a:xfrm>
            <a:off x="297781" y="103396"/>
            <a:ext cx="7976936" cy="623227"/>
          </a:xfrm>
        </p:spPr>
        <p:txBody>
          <a:bodyPr/>
          <a:lstStyle/>
          <a:p>
            <a:r>
              <a:rPr lang="en-US" b="1" u="none"/>
              <a:t>C Startup Code </a:t>
            </a:r>
            <a:r>
              <a:rPr lang="en-US" sz="2400" b="1" u="none"/>
              <a:t>contd..</a:t>
            </a:r>
          </a:p>
        </p:txBody>
      </p:sp>
      <p:grpSp>
        <p:nvGrpSpPr>
          <p:cNvPr id="4" name="Group 3">
            <a:extLst>
              <a:ext uri="{FF2B5EF4-FFF2-40B4-BE49-F238E27FC236}">
                <a16:creationId xmlns:a16="http://schemas.microsoft.com/office/drawing/2014/main" id="{E18E247B-2570-D085-2926-D4FA95A5859D}"/>
              </a:ext>
            </a:extLst>
          </p:cNvPr>
          <p:cNvGrpSpPr/>
          <p:nvPr/>
        </p:nvGrpSpPr>
        <p:grpSpPr>
          <a:xfrm>
            <a:off x="6627554" y="1242975"/>
            <a:ext cx="2230693" cy="3071242"/>
            <a:chOff x="6185103" y="791306"/>
            <a:chExt cx="3742401" cy="4370942"/>
          </a:xfrm>
        </p:grpSpPr>
        <p:pic>
          <p:nvPicPr>
            <p:cNvPr id="6" name="Picture 5">
              <a:extLst>
                <a:ext uri="{FF2B5EF4-FFF2-40B4-BE49-F238E27FC236}">
                  <a16:creationId xmlns:a16="http://schemas.microsoft.com/office/drawing/2014/main" id="{FCC6A41D-F586-2B70-38C7-CBC7033CB98D}"/>
                </a:ext>
              </a:extLst>
            </p:cNvPr>
            <p:cNvPicPr>
              <a:picLocks noChangeAspect="1"/>
            </p:cNvPicPr>
            <p:nvPr/>
          </p:nvPicPr>
          <p:blipFill>
            <a:blip r:embed="rId2"/>
            <a:stretch>
              <a:fillRect/>
            </a:stretch>
          </p:blipFill>
          <p:spPr>
            <a:xfrm>
              <a:off x="6325214" y="791306"/>
              <a:ext cx="3240958" cy="4187695"/>
            </a:xfrm>
            <a:prstGeom prst="rect">
              <a:avLst/>
            </a:prstGeom>
          </p:spPr>
        </p:pic>
        <p:sp>
          <p:nvSpPr>
            <p:cNvPr id="7" name="TextBox 3">
              <a:extLst>
                <a:ext uri="{FF2B5EF4-FFF2-40B4-BE49-F238E27FC236}">
                  <a16:creationId xmlns:a16="http://schemas.microsoft.com/office/drawing/2014/main" id="{BD83A65E-605F-C4C6-667A-C5F1CDB3F3DE}"/>
                </a:ext>
              </a:extLst>
            </p:cNvPr>
            <p:cNvSpPr txBox="1"/>
            <p:nvPr/>
          </p:nvSpPr>
          <p:spPr>
            <a:xfrm>
              <a:off x="6185103" y="4977582"/>
              <a:ext cx="3742401"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
                <a:t>Credits: https://documentation-service.arm.com/static/5ea823e69931941038df1b02?token=</a:t>
              </a:r>
            </a:p>
          </p:txBody>
        </p:sp>
      </p:grpSp>
    </p:spTree>
    <p:extLst>
      <p:ext uri="{BB962C8B-B14F-4D97-AF65-F5344CB8AC3E}">
        <p14:creationId xmlns:p14="http://schemas.microsoft.com/office/powerpoint/2010/main" val="192428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598-90CD-E95F-DF94-7C4CC580390A}"/>
              </a:ext>
            </a:extLst>
          </p:cNvPr>
          <p:cNvSpPr>
            <a:spLocks noGrp="1"/>
          </p:cNvSpPr>
          <p:nvPr>
            <p:ph type="title"/>
          </p:nvPr>
        </p:nvSpPr>
        <p:spPr>
          <a:xfrm>
            <a:off x="47932" y="43400"/>
            <a:ext cx="7886700" cy="348959"/>
          </a:xfrm>
        </p:spPr>
        <p:txBody>
          <a:bodyPr/>
          <a:lstStyle/>
          <a:p>
            <a:r>
              <a:rPr lang="en-US" b="1" u="none"/>
              <a:t>C Startup Code contd..</a:t>
            </a:r>
            <a:endParaRPr lang="en-US" u="none"/>
          </a:p>
        </p:txBody>
      </p:sp>
      <p:sp>
        <p:nvSpPr>
          <p:cNvPr id="3" name="Text Placeholder 2">
            <a:extLst>
              <a:ext uri="{FF2B5EF4-FFF2-40B4-BE49-F238E27FC236}">
                <a16:creationId xmlns:a16="http://schemas.microsoft.com/office/drawing/2014/main" id="{2C487014-DED0-9DDD-5273-E253607DB158}"/>
              </a:ext>
            </a:extLst>
          </p:cNvPr>
          <p:cNvSpPr>
            <a:spLocks noGrp="1"/>
          </p:cNvSpPr>
          <p:nvPr>
            <p:ph type="body" idx="1"/>
          </p:nvPr>
        </p:nvSpPr>
        <p:spPr>
          <a:xfrm>
            <a:off x="1844" y="346050"/>
            <a:ext cx="9020481" cy="4535448"/>
          </a:xfrm>
        </p:spPr>
        <p:txBody>
          <a:bodyPr/>
          <a:lstStyle/>
          <a:p>
            <a:r>
              <a:rPr lang="en-US" sz="1200" b="1"/>
              <a:t>Vector table for the NVIC </a:t>
            </a:r>
            <a:r>
              <a:rPr lang="en-US" sz="1200"/>
              <a:t>(Nested Vectored Interrupt Controller):</a:t>
            </a:r>
          </a:p>
          <a:p>
            <a:r>
              <a:rPr lang="en-US" sz="1200"/>
              <a:t>The vector table contains the reset value of the stack pointer, and the start addresses, also called exception vectors, for all exception handlers.</a:t>
            </a:r>
          </a:p>
          <a:p>
            <a:r>
              <a:rPr lang="en-US" sz="1200"/>
              <a:t>The processor handles exceptions using:</a:t>
            </a:r>
          </a:p>
          <a:p>
            <a:r>
              <a:rPr lang="en-US" sz="1200" b="1"/>
              <a:t>Interrupt Service Routines (ISRs): </a:t>
            </a:r>
            <a:r>
              <a:rPr lang="en-US" sz="1200"/>
              <a:t>The IRQ interrupts are the exceptions handled by ISRs.</a:t>
            </a:r>
          </a:p>
          <a:p>
            <a:r>
              <a:rPr lang="en-US" sz="1200" b="1"/>
              <a:t>Fault handlers: </a:t>
            </a:r>
            <a:r>
              <a:rPr lang="en-US" sz="1200" err="1"/>
              <a:t>HardFault</a:t>
            </a:r>
            <a:r>
              <a:rPr lang="en-US" sz="1200"/>
              <a:t>, </a:t>
            </a:r>
            <a:r>
              <a:rPr lang="en-US" sz="1200" err="1"/>
              <a:t>MemManage</a:t>
            </a:r>
            <a:r>
              <a:rPr lang="en-US" sz="1200"/>
              <a:t> fault, </a:t>
            </a:r>
            <a:r>
              <a:rPr lang="en-US" sz="1200" err="1"/>
              <a:t>UsageFault</a:t>
            </a:r>
            <a:r>
              <a:rPr lang="en-US" sz="1200"/>
              <a:t>, and </a:t>
            </a:r>
            <a:r>
              <a:rPr lang="en-US" sz="1200" err="1"/>
              <a:t>BusFault</a:t>
            </a:r>
            <a:r>
              <a:rPr lang="en-US" sz="1200"/>
              <a:t> are fault exceptions handled by the fault handlers.</a:t>
            </a:r>
          </a:p>
          <a:p>
            <a:r>
              <a:rPr lang="en-US" sz="1200" b="1"/>
              <a:t>System handlers : </a:t>
            </a:r>
            <a:r>
              <a:rPr lang="en-US" sz="1200"/>
              <a:t>NMI, </a:t>
            </a:r>
            <a:r>
              <a:rPr lang="en-US" sz="1200" err="1"/>
              <a:t>PendSV</a:t>
            </a:r>
            <a:r>
              <a:rPr lang="en-US" sz="1200"/>
              <a:t>, </a:t>
            </a:r>
            <a:r>
              <a:rPr lang="en-US" sz="1200" err="1"/>
              <a:t>SVCall</a:t>
            </a:r>
            <a:r>
              <a:rPr lang="en-US" sz="1200"/>
              <a:t> </a:t>
            </a:r>
            <a:r>
              <a:rPr lang="en-US" sz="1200" err="1"/>
              <a:t>SysTick</a:t>
            </a:r>
            <a:r>
              <a:rPr lang="en-US" sz="1200"/>
              <a:t>, and the fault exceptions are all system exceptions that are handled by system handlers.</a:t>
            </a:r>
          </a:p>
          <a:p>
            <a:endParaRPr lang="en-US" sz="1200"/>
          </a:p>
          <a:p>
            <a:endParaRPr lang="en-US" sz="1200"/>
          </a:p>
        </p:txBody>
      </p:sp>
      <p:pic>
        <p:nvPicPr>
          <p:cNvPr id="9" name="Picture 9">
            <a:extLst>
              <a:ext uri="{FF2B5EF4-FFF2-40B4-BE49-F238E27FC236}">
                <a16:creationId xmlns:a16="http://schemas.microsoft.com/office/drawing/2014/main" id="{1671C136-0EDB-CEE4-239A-D0F88D285A23}"/>
              </a:ext>
            </a:extLst>
          </p:cNvPr>
          <p:cNvPicPr>
            <a:picLocks noChangeAspect="1"/>
          </p:cNvPicPr>
          <p:nvPr/>
        </p:nvPicPr>
        <p:blipFill>
          <a:blip r:embed="rId2"/>
          <a:stretch>
            <a:fillRect/>
          </a:stretch>
        </p:blipFill>
        <p:spPr>
          <a:xfrm>
            <a:off x="1780869" y="2351083"/>
            <a:ext cx="5766618" cy="2561416"/>
          </a:xfrm>
          <a:prstGeom prst="rect">
            <a:avLst/>
          </a:prstGeom>
        </p:spPr>
      </p:pic>
    </p:spTree>
    <p:extLst>
      <p:ext uri="{BB962C8B-B14F-4D97-AF65-F5344CB8AC3E}">
        <p14:creationId xmlns:p14="http://schemas.microsoft.com/office/powerpoint/2010/main" val="413509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FD136D-06BB-2952-7D15-470D37037E67}"/>
              </a:ext>
            </a:extLst>
          </p:cNvPr>
          <p:cNvSpPr>
            <a:spLocks noGrp="1"/>
          </p:cNvSpPr>
          <p:nvPr>
            <p:ph type="title"/>
          </p:nvPr>
        </p:nvSpPr>
        <p:spPr>
          <a:xfrm>
            <a:off x="93435" y="74273"/>
            <a:ext cx="7886700" cy="449915"/>
          </a:xfrm>
        </p:spPr>
        <p:txBody>
          <a:bodyPr/>
          <a:lstStyle/>
          <a:p>
            <a:r>
              <a:rPr lang="en-US" sz="2800" b="1" u="none"/>
              <a:t>C Startup Code contd..</a:t>
            </a:r>
          </a:p>
        </p:txBody>
      </p:sp>
      <p:sp>
        <p:nvSpPr>
          <p:cNvPr id="3" name="Text Placeholder 2">
            <a:extLst>
              <a:ext uri="{FF2B5EF4-FFF2-40B4-BE49-F238E27FC236}">
                <a16:creationId xmlns:a16="http://schemas.microsoft.com/office/drawing/2014/main" id="{70B0CA2C-FF7B-FEA4-8D59-BAF4D18EA401}"/>
              </a:ext>
            </a:extLst>
          </p:cNvPr>
          <p:cNvSpPr>
            <a:spLocks noGrp="1"/>
          </p:cNvSpPr>
          <p:nvPr>
            <p:ph type="body" idx="1"/>
          </p:nvPr>
        </p:nvSpPr>
        <p:spPr>
          <a:xfrm>
            <a:off x="2721" y="471149"/>
            <a:ext cx="5074557" cy="4605970"/>
          </a:xfrm>
        </p:spPr>
        <p:txBody>
          <a:bodyPr/>
          <a:lstStyle/>
          <a:p>
            <a:pPr marL="139700" indent="0">
              <a:buNone/>
            </a:pPr>
            <a:r>
              <a:rPr lang="en-US" sz="1200" b="1"/>
              <a:t>Initialize the .data section :</a:t>
            </a:r>
            <a:endParaRPr lang="en-US" sz="1200"/>
          </a:p>
          <a:p>
            <a:pPr marL="274320"/>
            <a:r>
              <a:rPr lang="en-US" sz="1200"/>
              <a:t>This section is defined in the linker script with different VMA (Virtual address) and LMA (Load address).</a:t>
            </a:r>
          </a:p>
          <a:p>
            <a:pPr marL="274320"/>
            <a:r>
              <a:rPr lang="en-US" sz="1200"/>
              <a:t>Since it has to be </a:t>
            </a:r>
            <a:r>
              <a:rPr lang="en-US" sz="1200" b="1"/>
              <a:t>loaded to</a:t>
            </a:r>
            <a:r>
              <a:rPr lang="en-US" sz="1200"/>
              <a:t> </a:t>
            </a:r>
            <a:r>
              <a:rPr lang="en-US" sz="1200" b="1"/>
              <a:t>Flash</a:t>
            </a:r>
            <a:r>
              <a:rPr lang="en-US" sz="1200"/>
              <a:t>, but </a:t>
            </a:r>
            <a:r>
              <a:rPr lang="en-US" sz="1200" b="1"/>
              <a:t>used from RAM </a:t>
            </a:r>
            <a:r>
              <a:rPr lang="en-US" sz="1200"/>
              <a:t>when the execution starts.</a:t>
            </a:r>
          </a:p>
          <a:p>
            <a:pPr marL="274320"/>
            <a:r>
              <a:rPr lang="en-US" sz="1200"/>
              <a:t>To make sure that all C code can use the initialized data within the .data section, it has to be copied over from Flash to RAM by the startup code.</a:t>
            </a:r>
          </a:p>
          <a:p>
            <a:pPr marL="274320"/>
            <a:r>
              <a:rPr lang="en-US" sz="1200"/>
              <a:t>To accomplish this it uses the following symbols defined by the linker: </a:t>
            </a:r>
            <a:r>
              <a:rPr lang="en-US" sz="1200" b="1"/>
              <a:t>_</a:t>
            </a:r>
            <a:r>
              <a:rPr lang="en-US" sz="1200" b="1" err="1"/>
              <a:t>flash_sdata</a:t>
            </a:r>
            <a:r>
              <a:rPr lang="en-US" sz="1200"/>
              <a:t>,</a:t>
            </a:r>
            <a:r>
              <a:rPr lang="en-US" sz="1200" b="1"/>
              <a:t> _</a:t>
            </a:r>
            <a:r>
              <a:rPr lang="en-US" sz="1200" b="1" err="1"/>
              <a:t>sram_sdata</a:t>
            </a:r>
            <a:r>
              <a:rPr lang="en-US" sz="1200"/>
              <a:t> and </a:t>
            </a:r>
            <a:r>
              <a:rPr lang="en-US" sz="1200" b="1"/>
              <a:t>_</a:t>
            </a:r>
            <a:r>
              <a:rPr lang="en-US" sz="1200" b="1" err="1"/>
              <a:t>sram_edata</a:t>
            </a:r>
            <a:r>
              <a:rPr lang="en-US" sz="1200" b="1"/>
              <a:t>.</a:t>
            </a:r>
          </a:p>
          <a:p>
            <a:pPr marL="139700" indent="0">
              <a:buNone/>
            </a:pPr>
            <a:r>
              <a:rPr lang="en-US" sz="1200" b="1"/>
              <a:t>Initialize the .</a:t>
            </a:r>
            <a:r>
              <a:rPr lang="en-US" sz="1200" b="1" err="1"/>
              <a:t>bss</a:t>
            </a:r>
            <a:r>
              <a:rPr lang="en-US" sz="1200" b="1"/>
              <a:t> section to zero:</a:t>
            </a:r>
            <a:endParaRPr lang="en-US" sz="1200"/>
          </a:p>
          <a:p>
            <a:pPr marL="274320" indent="-285750"/>
            <a:r>
              <a:rPr lang="en-US" sz="1200"/>
              <a:t>It uses the symbols </a:t>
            </a:r>
            <a:r>
              <a:rPr lang="en-US" sz="1200" b="1"/>
              <a:t>_</a:t>
            </a:r>
            <a:r>
              <a:rPr lang="en-US" sz="1200" b="1" err="1"/>
              <a:t>sram_sbss</a:t>
            </a:r>
            <a:r>
              <a:rPr lang="en-US" sz="1200"/>
              <a:t>  and </a:t>
            </a:r>
            <a:r>
              <a:rPr lang="en-US" sz="1200" b="1"/>
              <a:t>_</a:t>
            </a:r>
            <a:r>
              <a:rPr lang="en-US" sz="1200" b="1" err="1"/>
              <a:t>sram_ebss</a:t>
            </a:r>
            <a:r>
              <a:rPr lang="en-US" sz="1200"/>
              <a:t>  to obtain the address range that should be set to zero. </a:t>
            </a:r>
          </a:p>
          <a:p>
            <a:pPr marL="274320" indent="-285750"/>
            <a:r>
              <a:rPr lang="en-US" sz="1200"/>
              <a:t>These symbols are defined in the linker script.</a:t>
            </a:r>
            <a:endParaRPr lang="en-US"/>
          </a:p>
          <a:p>
            <a:pPr>
              <a:buNone/>
            </a:pPr>
            <a:r>
              <a:rPr lang="en-US" sz="1200" b="1"/>
              <a:t>_</a:t>
            </a:r>
            <a:r>
              <a:rPr lang="en-US" sz="1200" b="1" err="1"/>
              <a:t>Reset_Handler</a:t>
            </a:r>
            <a:r>
              <a:rPr lang="en-US" sz="1200" b="1"/>
              <a:t>:</a:t>
            </a:r>
            <a:endParaRPr lang="en-US" sz="1200"/>
          </a:p>
          <a:p>
            <a:pPr marL="274320">
              <a:spcBef>
                <a:spcPts val="600"/>
              </a:spcBef>
            </a:pPr>
            <a:r>
              <a:rPr lang="en-US" sz="1200"/>
              <a:t>When a reset occurs it will start executing the code at the address indicated by the </a:t>
            </a:r>
            <a:r>
              <a:rPr lang="en-US" sz="1200" b="1"/>
              <a:t>_</a:t>
            </a:r>
            <a:r>
              <a:rPr lang="en-US" sz="1200" b="1" err="1"/>
              <a:t>Reset_Handler</a:t>
            </a:r>
            <a:r>
              <a:rPr lang="en-US" sz="1200"/>
              <a:t> function pointer.</a:t>
            </a:r>
          </a:p>
          <a:p>
            <a:pPr marL="274320">
              <a:spcBef>
                <a:spcPts val="600"/>
              </a:spcBef>
            </a:pPr>
            <a:r>
              <a:rPr lang="en-US" sz="1200" b="1"/>
              <a:t>This is where we setup and call main().</a:t>
            </a:r>
          </a:p>
          <a:p>
            <a:pPr marL="274320">
              <a:spcBef>
                <a:spcPts val="600"/>
              </a:spcBef>
            </a:pPr>
            <a:r>
              <a:rPr lang="en-US" sz="1200"/>
              <a:t>We'll create a separate section .startup so this resides immediately after the vector table</a:t>
            </a:r>
          </a:p>
          <a:p>
            <a:endParaRPr lang="en-US" sz="1200"/>
          </a:p>
          <a:p>
            <a:endParaRPr lang="en-US" sz="1200"/>
          </a:p>
          <a:p>
            <a:pPr marL="139700" indent="0">
              <a:buNone/>
            </a:pPr>
            <a:endParaRPr lang="en-US" sz="1400"/>
          </a:p>
          <a:p>
            <a:endParaRPr lang="en-US" sz="1200" b="1"/>
          </a:p>
          <a:p>
            <a:endParaRPr lang="en-US" sz="1200"/>
          </a:p>
        </p:txBody>
      </p:sp>
      <p:grpSp>
        <p:nvGrpSpPr>
          <p:cNvPr id="18" name="Group 17">
            <a:extLst>
              <a:ext uri="{FF2B5EF4-FFF2-40B4-BE49-F238E27FC236}">
                <a16:creationId xmlns:a16="http://schemas.microsoft.com/office/drawing/2014/main" id="{E5F046AE-23A2-80E1-E349-F26A67769114}"/>
              </a:ext>
            </a:extLst>
          </p:cNvPr>
          <p:cNvGrpSpPr/>
          <p:nvPr/>
        </p:nvGrpSpPr>
        <p:grpSpPr>
          <a:xfrm>
            <a:off x="3246663" y="747484"/>
            <a:ext cx="5708650" cy="4319114"/>
            <a:chOff x="3246663" y="747484"/>
            <a:chExt cx="5708650" cy="4319114"/>
          </a:xfrm>
        </p:grpSpPr>
        <p:grpSp>
          <p:nvGrpSpPr>
            <p:cNvPr id="12" name="Group 11">
              <a:extLst>
                <a:ext uri="{FF2B5EF4-FFF2-40B4-BE49-F238E27FC236}">
                  <a16:creationId xmlns:a16="http://schemas.microsoft.com/office/drawing/2014/main" id="{C228A599-8F26-B297-3D6E-8D46E6D9206F}"/>
                </a:ext>
              </a:extLst>
            </p:cNvPr>
            <p:cNvGrpSpPr/>
            <p:nvPr/>
          </p:nvGrpSpPr>
          <p:grpSpPr>
            <a:xfrm>
              <a:off x="5876471" y="748188"/>
              <a:ext cx="3078842" cy="4318410"/>
              <a:chOff x="5876471" y="748188"/>
              <a:chExt cx="3078842" cy="4318410"/>
            </a:xfrm>
          </p:grpSpPr>
          <p:pic>
            <p:nvPicPr>
              <p:cNvPr id="7" name="Picture 7">
                <a:extLst>
                  <a:ext uri="{FF2B5EF4-FFF2-40B4-BE49-F238E27FC236}">
                    <a16:creationId xmlns:a16="http://schemas.microsoft.com/office/drawing/2014/main" id="{3A96CA40-109B-313A-E433-15E4C122C4AA}"/>
                  </a:ext>
                </a:extLst>
              </p:cNvPr>
              <p:cNvPicPr>
                <a:picLocks noChangeAspect="1"/>
              </p:cNvPicPr>
              <p:nvPr/>
            </p:nvPicPr>
            <p:blipFill>
              <a:blip r:embed="rId2"/>
              <a:stretch>
                <a:fillRect/>
              </a:stretch>
            </p:blipFill>
            <p:spPr>
              <a:xfrm>
                <a:off x="5876471" y="748188"/>
                <a:ext cx="3078842" cy="4318410"/>
              </a:xfrm>
              <a:prstGeom prst="rect">
                <a:avLst/>
              </a:prstGeom>
            </p:spPr>
          </p:pic>
          <p:sp>
            <p:nvSpPr>
              <p:cNvPr id="9" name="Rectangle 8">
                <a:extLst>
                  <a:ext uri="{FF2B5EF4-FFF2-40B4-BE49-F238E27FC236}">
                    <a16:creationId xmlns:a16="http://schemas.microsoft.com/office/drawing/2014/main" id="{9E4C3720-84D3-82B9-F4BE-13C29709C5D4}"/>
                  </a:ext>
                </a:extLst>
              </p:cNvPr>
              <p:cNvSpPr/>
              <p:nvPr/>
            </p:nvSpPr>
            <p:spPr>
              <a:xfrm>
                <a:off x="6050642" y="1070427"/>
                <a:ext cx="2848428" cy="1433287"/>
              </a:xfrm>
              <a:prstGeom prst="rect">
                <a:avLst/>
              </a:prstGeom>
              <a:noFill/>
              <a:ln w="28575">
                <a:solidFill>
                  <a:srgbClr val="FF0000"/>
                </a:solidFill>
                <a:prstDash val="dash"/>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47DDF8-70B0-B42F-4504-70B558AC051B}"/>
                  </a:ext>
                </a:extLst>
              </p:cNvPr>
              <p:cNvSpPr/>
              <p:nvPr/>
            </p:nvSpPr>
            <p:spPr>
              <a:xfrm>
                <a:off x="6086926" y="2576283"/>
                <a:ext cx="2812143" cy="1133929"/>
              </a:xfrm>
              <a:prstGeom prst="rect">
                <a:avLst/>
              </a:prstGeom>
              <a:noFill/>
              <a:ln w="28575">
                <a:solidFill>
                  <a:schemeClr val="accent4"/>
                </a:solidFill>
                <a:prstDash val="dash"/>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F07F47-9901-751E-EB78-B3D5F8A9667B}"/>
                  </a:ext>
                </a:extLst>
              </p:cNvPr>
              <p:cNvSpPr/>
              <p:nvPr/>
            </p:nvSpPr>
            <p:spPr>
              <a:xfrm>
                <a:off x="6086925" y="3819067"/>
                <a:ext cx="1360715" cy="326572"/>
              </a:xfrm>
              <a:prstGeom prst="rect">
                <a:avLst/>
              </a:prstGeom>
              <a:noFill/>
              <a:ln w="28575">
                <a:solidFill>
                  <a:srgbClr val="00B050"/>
                </a:solidFill>
                <a:prstDash val="dash"/>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700F595-5EFB-64FC-B6E0-B15F7617397C}"/>
                </a:ext>
              </a:extLst>
            </p:cNvPr>
            <p:cNvGrpSpPr/>
            <p:nvPr/>
          </p:nvGrpSpPr>
          <p:grpSpPr>
            <a:xfrm>
              <a:off x="3246663" y="747484"/>
              <a:ext cx="2804886" cy="3782783"/>
              <a:chOff x="3246663" y="747484"/>
              <a:chExt cx="2804886" cy="3782783"/>
            </a:xfrm>
          </p:grpSpPr>
          <p:cxnSp>
            <p:nvCxnSpPr>
              <p:cNvPr id="14" name="Connector: Elbow 13">
                <a:extLst>
                  <a:ext uri="{FF2B5EF4-FFF2-40B4-BE49-F238E27FC236}">
                    <a16:creationId xmlns:a16="http://schemas.microsoft.com/office/drawing/2014/main" id="{00CA4111-FB7C-2CE6-0575-290EB1646A95}"/>
                  </a:ext>
                </a:extLst>
              </p:cNvPr>
              <p:cNvCxnSpPr/>
              <p:nvPr/>
            </p:nvCxnSpPr>
            <p:spPr>
              <a:xfrm flipH="1" flipV="1">
                <a:off x="3246663" y="2915555"/>
                <a:ext cx="2804886" cy="219530"/>
              </a:xfrm>
              <a:prstGeom prst="bentConnector3">
                <a:avLst/>
              </a:prstGeom>
              <a:ln>
                <a:solidFill>
                  <a:schemeClr val="accent4"/>
                </a:solidFill>
                <a:prstDash val="dash"/>
                <a:tailEnd type="triangle"/>
              </a:ln>
            </p:spPr>
            <p:style>
              <a:lnRef idx="2">
                <a:schemeClr val="dk1"/>
              </a:lnRef>
              <a:fillRef idx="0">
                <a:schemeClr val="dk1"/>
              </a:fillRef>
              <a:effectRef idx="1">
                <a:schemeClr val="dk1"/>
              </a:effectRef>
              <a:fontRef idx="minor">
                <a:schemeClr val="tx1"/>
              </a:fontRef>
            </p:style>
          </p:cxnSp>
          <p:cxnSp>
            <p:nvCxnSpPr>
              <p:cNvPr id="15" name="Connector: Elbow 14">
                <a:extLst>
                  <a:ext uri="{FF2B5EF4-FFF2-40B4-BE49-F238E27FC236}">
                    <a16:creationId xmlns:a16="http://schemas.microsoft.com/office/drawing/2014/main" id="{1223D802-4B8D-93FF-1A9E-92B30DF73AF8}"/>
                  </a:ext>
                </a:extLst>
              </p:cNvPr>
              <p:cNvCxnSpPr>
                <a:cxnSpLocks/>
              </p:cNvCxnSpPr>
              <p:nvPr/>
            </p:nvCxnSpPr>
            <p:spPr>
              <a:xfrm flipH="1" flipV="1">
                <a:off x="3972376" y="747484"/>
                <a:ext cx="2070101" cy="1153886"/>
              </a:xfrm>
              <a:prstGeom prst="bentConnector3">
                <a:avLst/>
              </a:prstGeom>
              <a:ln>
                <a:solidFill>
                  <a:srgbClr val="FF0000"/>
                </a:solidFill>
                <a:prstDash val="dash"/>
                <a:tailEnd type="triangle"/>
              </a:ln>
            </p:spPr>
            <p:style>
              <a:lnRef idx="2">
                <a:schemeClr val="dk1"/>
              </a:lnRef>
              <a:fillRef idx="0">
                <a:schemeClr val="dk1"/>
              </a:fillRef>
              <a:effectRef idx="1">
                <a:schemeClr val="dk1"/>
              </a:effectRef>
              <a:fontRef idx="minor">
                <a:schemeClr val="tx1"/>
              </a:fontRef>
            </p:style>
          </p:cxnSp>
          <p:cxnSp>
            <p:nvCxnSpPr>
              <p:cNvPr id="16" name="Connector: Elbow 15">
                <a:extLst>
                  <a:ext uri="{FF2B5EF4-FFF2-40B4-BE49-F238E27FC236}">
                    <a16:creationId xmlns:a16="http://schemas.microsoft.com/office/drawing/2014/main" id="{08D28AC7-5605-3DB0-EECA-C32B36F7EFA8}"/>
                  </a:ext>
                </a:extLst>
              </p:cNvPr>
              <p:cNvCxnSpPr>
                <a:cxnSpLocks/>
              </p:cNvCxnSpPr>
              <p:nvPr/>
            </p:nvCxnSpPr>
            <p:spPr>
              <a:xfrm flipH="1">
                <a:off x="3391804" y="3960583"/>
                <a:ext cx="2650672" cy="569684"/>
              </a:xfrm>
              <a:prstGeom prst="bentConnector3">
                <a:avLst/>
              </a:prstGeom>
              <a:ln>
                <a:solidFill>
                  <a:srgbClr val="00B050"/>
                </a:solidFill>
                <a:prstDash val="dash"/>
                <a:tailEnd type="triangle"/>
              </a:ln>
            </p:spPr>
            <p:style>
              <a:lnRef idx="2">
                <a:schemeClr val="dk1"/>
              </a:lnRef>
              <a:fillRef idx="0">
                <a:schemeClr val="dk1"/>
              </a:fillRef>
              <a:effectRef idx="1">
                <a:schemeClr val="dk1"/>
              </a:effectRef>
              <a:fontRef idx="minor">
                <a:schemeClr val="tx1"/>
              </a:fontRef>
            </p:style>
          </p:cxnSp>
        </p:grpSp>
      </p:grpSp>
      <p:sp>
        <p:nvSpPr>
          <p:cNvPr id="2" name="Rectangle 1">
            <a:extLst>
              <a:ext uri="{FF2B5EF4-FFF2-40B4-BE49-F238E27FC236}">
                <a16:creationId xmlns:a16="http://schemas.microsoft.com/office/drawing/2014/main" id="{D543BA32-B88D-7592-86AE-978CCEA417E4}"/>
              </a:ext>
            </a:extLst>
          </p:cNvPr>
          <p:cNvSpPr/>
          <p:nvPr/>
        </p:nvSpPr>
        <p:spPr>
          <a:xfrm>
            <a:off x="5936225" y="4184855"/>
            <a:ext cx="3023419" cy="80194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37A50-0952-22DE-D981-1E669EF3851B}"/>
              </a:ext>
            </a:extLst>
          </p:cNvPr>
          <p:cNvSpPr txBox="1"/>
          <p:nvPr/>
        </p:nvSpPr>
        <p:spPr>
          <a:xfrm>
            <a:off x="7023919" y="4627306"/>
            <a:ext cx="147483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Call Destructors</a:t>
            </a:r>
          </a:p>
        </p:txBody>
      </p:sp>
    </p:spTree>
    <p:extLst>
      <p:ext uri="{BB962C8B-B14F-4D97-AF65-F5344CB8AC3E}">
        <p14:creationId xmlns:p14="http://schemas.microsoft.com/office/powerpoint/2010/main" val="334725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a:t>
            </a:r>
            <a:endParaRPr lang="en-US"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213852" y="714759"/>
            <a:ext cx="8808474" cy="4212827"/>
          </a:xfrm>
        </p:spPr>
        <p:txBody>
          <a:bodyPr/>
          <a:lstStyle/>
          <a:p>
            <a:r>
              <a:rPr lang="en-US" sz="1200"/>
              <a:t>Execution is the process by which a computer reads and acts on the instructions of a computer program.</a:t>
            </a:r>
          </a:p>
          <a:p>
            <a:r>
              <a:rPr lang="en-US" sz="1200"/>
              <a:t>The context in which execution takes place is crucial. Very few programs execute on a bare machine. </a:t>
            </a:r>
          </a:p>
          <a:p>
            <a:r>
              <a:rPr lang="en-US" sz="1200"/>
              <a:t>Programs usually contain implicit and explicit assumptions about resources available at the time of execution.</a:t>
            </a:r>
            <a:endParaRPr lang="en-US"/>
          </a:p>
          <a:p>
            <a:r>
              <a:rPr lang="en-US" sz="1200"/>
              <a:t>In order for </a:t>
            </a:r>
            <a:r>
              <a:rPr lang="en-US" sz="1200" b="1"/>
              <a:t>programs </a:t>
            </a:r>
            <a:r>
              <a:rPr lang="en-US" sz="1200"/>
              <a:t>and </a:t>
            </a:r>
            <a:r>
              <a:rPr lang="en-US" sz="1200" b="1"/>
              <a:t>interrupt handlers </a:t>
            </a:r>
            <a:r>
              <a:rPr lang="en-US" sz="1200"/>
              <a:t>to work without interference and share the same hardware memory and access to the I/O system.</a:t>
            </a:r>
          </a:p>
          <a:p>
            <a:r>
              <a:rPr lang="en-US" sz="1200"/>
              <a:t>In a multitasking operating systems running on a digital system with a single </a:t>
            </a:r>
            <a:r>
              <a:rPr lang="en-US" sz="1200" b="1"/>
              <a:t>CPU/MCU</a:t>
            </a:r>
            <a:r>
              <a:rPr lang="en-US" sz="1200"/>
              <a:t> it is required to have some sort of software and hardware facilities to keep track of an executing processes data.</a:t>
            </a:r>
            <a:endParaRPr lang="en-US"/>
          </a:p>
          <a:p>
            <a:r>
              <a:rPr lang="en-US" sz="1200"/>
              <a:t>It includes memory page addresses, registers </a:t>
            </a:r>
            <a:r>
              <a:rPr lang="en-US" sz="1200" err="1"/>
              <a:t>etc</a:t>
            </a:r>
            <a:r>
              <a:rPr lang="en-US" sz="1200"/>
              <a:t> and to save and recover them back to the state they were in before they were suspended. </a:t>
            </a:r>
            <a:endParaRPr lang="en-US"/>
          </a:p>
          <a:p>
            <a:r>
              <a:rPr lang="en-US" sz="1200"/>
              <a:t>This is achieved by a context switching.</a:t>
            </a:r>
          </a:p>
          <a:p>
            <a:r>
              <a:rPr lang="en-US" sz="1200"/>
              <a:t>In Linux-based operating systems, a set of data stored in registers is usually saved into a process descriptor in memory to implement switching of context.</a:t>
            </a:r>
          </a:p>
          <a:p>
            <a:r>
              <a:rPr lang="en-US" sz="1200"/>
              <a:t>An execution context consists of a heap, a stack, code, an instruction pointer, registers etc.</a:t>
            </a:r>
          </a:p>
          <a:p>
            <a:r>
              <a:rPr lang="en-US" sz="1200"/>
              <a:t>When you're programming in C you only use the heap explicitly</a:t>
            </a:r>
          </a:p>
          <a:p>
            <a:r>
              <a:rPr lang="en-US" sz="1200"/>
              <a:t>The stack etc. are implicitly used when doing procedure call sand declaring local variables.</a:t>
            </a:r>
          </a:p>
        </p:txBody>
      </p:sp>
    </p:spTree>
    <p:extLst>
      <p:ext uri="{BB962C8B-B14F-4D97-AF65-F5344CB8AC3E}">
        <p14:creationId xmlns:p14="http://schemas.microsoft.com/office/powerpoint/2010/main" val="64700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195416" y="502751"/>
            <a:ext cx="8808474" cy="4212827"/>
          </a:xfrm>
        </p:spPr>
        <p:txBody>
          <a:bodyPr/>
          <a:lstStyle/>
          <a:p>
            <a:pPr marL="139700" indent="0">
              <a:buNone/>
            </a:pPr>
            <a:r>
              <a:rPr lang="en-US" sz="1200" b="1"/>
              <a:t>Context Switching</a:t>
            </a:r>
            <a:endParaRPr lang="en-US" sz="1200"/>
          </a:p>
          <a:p>
            <a:r>
              <a:rPr lang="en-US" sz="1200"/>
              <a:t>Context Switching involves storing the context or state of a process so that it can be reloaded when required and execution can be resumed from the same point as earlier. </a:t>
            </a:r>
          </a:p>
          <a:p>
            <a:r>
              <a:rPr lang="en-US" sz="1200"/>
              <a:t>This is a feature of a multitasking operating system and allows a single CPU to be shared by multiple processes.</a:t>
            </a:r>
          </a:p>
          <a:p>
            <a:r>
              <a:rPr lang="en-US" sz="1200"/>
              <a:t>When switching is performed in the system, the old running process’s status is stored as registers, and the CPU is assigned to a new process for the execution of its tasks. </a:t>
            </a:r>
          </a:p>
          <a:p>
            <a:r>
              <a:rPr lang="en-US" sz="1200"/>
              <a:t>While new processes are running in a system, the previous ones must wait in the ready queue. </a:t>
            </a:r>
          </a:p>
          <a:p>
            <a:r>
              <a:rPr lang="en-US" sz="1200"/>
              <a:t>The old process’s execution begins at that particular point at which another process happened to stop it.</a:t>
            </a:r>
          </a:p>
          <a:p>
            <a:r>
              <a:rPr lang="en-US" sz="1200" b="1"/>
              <a:t>Context Switching Triggers: </a:t>
            </a:r>
            <a:r>
              <a:rPr lang="en-US" sz="1200"/>
              <a:t>Here are the triggers that lead to context switches in a system:</a:t>
            </a:r>
          </a:p>
          <a:p>
            <a:pPr lvl="1"/>
            <a:r>
              <a:rPr lang="en-US" sz="1200" b="1"/>
              <a:t>Interrupts</a:t>
            </a:r>
            <a:r>
              <a:rPr lang="en-US" sz="1200"/>
              <a:t>: </a:t>
            </a:r>
            <a:endParaRPr lang="en-US"/>
          </a:p>
          <a:p>
            <a:pPr marL="1054100" lvl="2" indent="0">
              <a:buNone/>
            </a:pPr>
            <a:r>
              <a:rPr lang="en-US" sz="1200"/>
              <a:t>The CPU requests the data to be read from a disk. </a:t>
            </a:r>
            <a:endParaRPr lang="en-US"/>
          </a:p>
          <a:p>
            <a:pPr marL="1054100" lvl="2" indent="0">
              <a:buNone/>
            </a:pPr>
            <a:r>
              <a:rPr lang="en-US" sz="1200"/>
              <a:t>In case there are interrupts, the context switching would automatically switch a part of the hardware that needs less time to handle the interrupts.</a:t>
            </a:r>
            <a:endParaRPr lang="en-US"/>
          </a:p>
          <a:p>
            <a:pPr lvl="1"/>
            <a:r>
              <a:rPr lang="en-US" sz="1200" b="1"/>
              <a:t>Multitasking</a:t>
            </a:r>
            <a:r>
              <a:rPr lang="en-US" sz="1200"/>
              <a:t>: </a:t>
            </a:r>
            <a:endParaRPr lang="en-US"/>
          </a:p>
          <a:p>
            <a:pPr marL="1054100" lvl="2" indent="0">
              <a:buNone/>
            </a:pPr>
            <a:r>
              <a:rPr lang="en-US" sz="1200"/>
              <a:t>Context switching is the characteristic of multitasking. </a:t>
            </a:r>
            <a:endParaRPr lang="en-US"/>
          </a:p>
          <a:p>
            <a:pPr marL="1054100" lvl="2" indent="0">
              <a:buNone/>
            </a:pPr>
            <a:r>
              <a:rPr lang="en-US" sz="1200"/>
              <a:t>They allow a process to switch from the CPU to allow another process to run. </a:t>
            </a:r>
            <a:endParaRPr lang="en-US"/>
          </a:p>
          <a:p>
            <a:pPr marL="1054100" lvl="2" indent="0">
              <a:buNone/>
            </a:pPr>
            <a:r>
              <a:rPr lang="en-US" sz="1200"/>
              <a:t>When switching a given process, the old state gets saved so as to resume the execution of the process at the very same point in a system.</a:t>
            </a:r>
            <a:endParaRPr lang="en-US"/>
          </a:p>
          <a:p>
            <a:pPr lvl="1"/>
            <a:r>
              <a:rPr lang="en-US" sz="1200" b="1"/>
              <a:t>Kernel/User Switch</a:t>
            </a:r>
            <a:r>
              <a:rPr lang="en-US" sz="1200"/>
              <a:t>: </a:t>
            </a:r>
            <a:endParaRPr lang="en-US"/>
          </a:p>
          <a:p>
            <a:pPr marL="1054100" lvl="2" indent="0">
              <a:buNone/>
            </a:pPr>
            <a:r>
              <a:rPr lang="en-US" sz="1200"/>
              <a:t>It’s used in the OS when it is switching between the kernel mode and the user mode.</a:t>
            </a:r>
            <a:endParaRPr lang="en-US"/>
          </a:p>
          <a:p>
            <a:pPr marL="139700" indent="0">
              <a:buNone/>
            </a:pPr>
            <a:br>
              <a:rPr lang="en-US"/>
            </a:br>
            <a:endParaRPr lang="en-US" sz="1200"/>
          </a:p>
        </p:txBody>
      </p:sp>
    </p:spTree>
    <p:extLst>
      <p:ext uri="{BB962C8B-B14F-4D97-AF65-F5344CB8AC3E}">
        <p14:creationId xmlns:p14="http://schemas.microsoft.com/office/powerpoint/2010/main" val="325520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84364" y="101487"/>
            <a:ext cx="7886700" cy="422700"/>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193222" y="915648"/>
            <a:ext cx="6190342" cy="3372257"/>
          </a:xfrm>
        </p:spPr>
        <p:txBody>
          <a:bodyPr/>
          <a:lstStyle/>
          <a:p>
            <a:pPr>
              <a:buNone/>
            </a:pPr>
            <a:r>
              <a:rPr lang="en-US" sz="1200" b="1"/>
              <a:t>Process Table and Process Control Block (PCB)</a:t>
            </a:r>
          </a:p>
          <a:p>
            <a:r>
              <a:rPr lang="en-US" sz="1200"/>
              <a:t>While creating a process the operating system performs several operations. </a:t>
            </a:r>
          </a:p>
          <a:p>
            <a:r>
              <a:rPr lang="en-US" sz="1200"/>
              <a:t>To identify the processes, it assigns a process identification number (PID) to each process. </a:t>
            </a:r>
            <a:endParaRPr lang="en-US"/>
          </a:p>
          <a:p>
            <a:r>
              <a:rPr lang="en-US" sz="1200"/>
              <a:t>As the operating system supports multi-programming, it needs to keep track of all the processes. </a:t>
            </a:r>
            <a:endParaRPr lang="en-US"/>
          </a:p>
          <a:p>
            <a:r>
              <a:rPr lang="en-US" sz="1200"/>
              <a:t>For this task, the process control block (PCB) is used to track the process’s execution status. </a:t>
            </a:r>
            <a:endParaRPr lang="en-US"/>
          </a:p>
          <a:p>
            <a:r>
              <a:rPr lang="en-US" sz="1200"/>
              <a:t>Each block of memory contains information about the process state, program counter, stack pointer, status of opened files, scheduling algorithms, etc. </a:t>
            </a:r>
            <a:endParaRPr lang="en-US"/>
          </a:p>
          <a:p>
            <a:r>
              <a:rPr lang="en-US" sz="1200"/>
              <a:t>All these information is required and must be saved when the process is switched from one state to another. </a:t>
            </a:r>
            <a:endParaRPr lang="en-US"/>
          </a:p>
          <a:p>
            <a:r>
              <a:rPr lang="en-US" sz="1200"/>
              <a:t>When the process makes a transition from one state to another, the operating system must update information in the process’s PCB.</a:t>
            </a:r>
            <a:endParaRPr lang="en-US"/>
          </a:p>
          <a:p>
            <a:r>
              <a:rPr lang="en-US" sz="1200"/>
              <a:t>The operating system maintains pointers to each process’s PCB in a process table so that it can access the PCB quickly.</a:t>
            </a:r>
          </a:p>
          <a:p>
            <a:pPr marL="139700" indent="0">
              <a:buNone/>
            </a:pPr>
            <a:endParaRPr lang="en-US" sz="1200"/>
          </a:p>
          <a:p>
            <a:pPr marL="139700" indent="0">
              <a:buNone/>
            </a:pPr>
            <a:br>
              <a:rPr lang="en-US"/>
            </a:br>
            <a:endParaRPr lang="en-US" sz="1200"/>
          </a:p>
        </p:txBody>
      </p:sp>
      <p:graphicFrame>
        <p:nvGraphicFramePr>
          <p:cNvPr id="5" name="Table 5">
            <a:extLst>
              <a:ext uri="{FF2B5EF4-FFF2-40B4-BE49-F238E27FC236}">
                <a16:creationId xmlns:a16="http://schemas.microsoft.com/office/drawing/2014/main" id="{3E813361-994D-CB26-5F7B-18AB25CB2A71}"/>
              </a:ext>
            </a:extLst>
          </p:cNvPr>
          <p:cNvGraphicFramePr>
            <a:graphicFrameLocks noGrp="1"/>
          </p:cNvGraphicFramePr>
          <p:nvPr>
            <p:extLst>
              <p:ext uri="{D42A27DB-BD31-4B8C-83A1-F6EECF244321}">
                <p14:modId xmlns:p14="http://schemas.microsoft.com/office/powerpoint/2010/main" val="4284683383"/>
              </p:ext>
            </p:extLst>
          </p:nvPr>
        </p:nvGraphicFramePr>
        <p:xfrm>
          <a:off x="6692537" y="949162"/>
          <a:ext cx="1863932" cy="3362959"/>
        </p:xfrm>
        <a:graphic>
          <a:graphicData uri="http://schemas.openxmlformats.org/drawingml/2006/table">
            <a:tbl>
              <a:tblPr firstRow="1" bandRow="1">
                <a:tableStyleId>{073A0DAA-6AF3-43AB-8588-CEC1D06C72B9}</a:tableStyleId>
              </a:tblPr>
              <a:tblGrid>
                <a:gridCol w="1863932">
                  <a:extLst>
                    <a:ext uri="{9D8B030D-6E8A-4147-A177-3AD203B41FA5}">
                      <a16:colId xmlns:a16="http://schemas.microsoft.com/office/drawing/2014/main" val="582403178"/>
                    </a:ext>
                  </a:extLst>
                </a:gridCol>
              </a:tblGrid>
              <a:tr h="370839">
                <a:tc>
                  <a:txBody>
                    <a:bodyPr/>
                    <a:lstStyle/>
                    <a:p>
                      <a:pPr lvl="0" algn="ctr">
                        <a:buNone/>
                      </a:pPr>
                      <a:r>
                        <a:rPr lang="en-US" sz="1000"/>
                        <a:t>Process Control Block</a:t>
                      </a:r>
                    </a:p>
                  </a:txBody>
                  <a:tcPr anchor="ctr"/>
                </a:tc>
                <a:extLst>
                  <a:ext uri="{0D108BD9-81ED-4DB2-BD59-A6C34878D82A}">
                    <a16:rowId xmlns:a16="http://schemas.microsoft.com/office/drawing/2014/main" val="3087283908"/>
                  </a:ext>
                </a:extLst>
              </a:tr>
              <a:tr h="370840">
                <a:tc>
                  <a:txBody>
                    <a:bodyPr/>
                    <a:lstStyle/>
                    <a:p>
                      <a:pPr algn="ctr"/>
                      <a:r>
                        <a:rPr lang="en-US" sz="1000"/>
                        <a:t>Stack Pointer</a:t>
                      </a:r>
                    </a:p>
                  </a:txBody>
                  <a:tcPr anchor="ctr"/>
                </a:tc>
                <a:extLst>
                  <a:ext uri="{0D108BD9-81ED-4DB2-BD59-A6C34878D82A}">
                    <a16:rowId xmlns:a16="http://schemas.microsoft.com/office/drawing/2014/main" val="3579730131"/>
                  </a:ext>
                </a:extLst>
              </a:tr>
              <a:tr h="370840">
                <a:tc>
                  <a:txBody>
                    <a:bodyPr/>
                    <a:lstStyle/>
                    <a:p>
                      <a:pPr algn="ctr"/>
                      <a:r>
                        <a:rPr lang="en-US" sz="1000"/>
                        <a:t>Process State</a:t>
                      </a:r>
                    </a:p>
                  </a:txBody>
                  <a:tcPr anchor="ctr"/>
                </a:tc>
                <a:extLst>
                  <a:ext uri="{0D108BD9-81ED-4DB2-BD59-A6C34878D82A}">
                    <a16:rowId xmlns:a16="http://schemas.microsoft.com/office/drawing/2014/main" val="1717002898"/>
                  </a:ext>
                </a:extLst>
              </a:tr>
              <a:tr h="370840">
                <a:tc>
                  <a:txBody>
                    <a:bodyPr/>
                    <a:lstStyle/>
                    <a:p>
                      <a:pPr algn="ctr"/>
                      <a:r>
                        <a:rPr lang="en-US" sz="1000"/>
                        <a:t>Process Number (PID)</a:t>
                      </a:r>
                    </a:p>
                  </a:txBody>
                  <a:tcPr anchor="ctr"/>
                </a:tc>
                <a:extLst>
                  <a:ext uri="{0D108BD9-81ED-4DB2-BD59-A6C34878D82A}">
                    <a16:rowId xmlns:a16="http://schemas.microsoft.com/office/drawing/2014/main" val="266628135"/>
                  </a:ext>
                </a:extLst>
              </a:tr>
              <a:tr h="370840">
                <a:tc>
                  <a:txBody>
                    <a:bodyPr/>
                    <a:lstStyle/>
                    <a:p>
                      <a:pPr algn="ctr"/>
                      <a:r>
                        <a:rPr lang="en-US" sz="1000"/>
                        <a:t>Program Counter</a:t>
                      </a:r>
                    </a:p>
                  </a:txBody>
                  <a:tcPr anchor="ctr"/>
                </a:tc>
                <a:extLst>
                  <a:ext uri="{0D108BD9-81ED-4DB2-BD59-A6C34878D82A}">
                    <a16:rowId xmlns:a16="http://schemas.microsoft.com/office/drawing/2014/main" val="2953817609"/>
                  </a:ext>
                </a:extLst>
              </a:tr>
              <a:tr h="370840">
                <a:tc>
                  <a:txBody>
                    <a:bodyPr/>
                    <a:lstStyle/>
                    <a:p>
                      <a:pPr algn="ctr"/>
                      <a:r>
                        <a:rPr lang="en-US" sz="1000"/>
                        <a:t>Registers</a:t>
                      </a:r>
                    </a:p>
                  </a:txBody>
                  <a:tcPr anchor="ctr"/>
                </a:tc>
                <a:extLst>
                  <a:ext uri="{0D108BD9-81ED-4DB2-BD59-A6C34878D82A}">
                    <a16:rowId xmlns:a16="http://schemas.microsoft.com/office/drawing/2014/main" val="2134341264"/>
                  </a:ext>
                </a:extLst>
              </a:tr>
              <a:tr h="370840">
                <a:tc>
                  <a:txBody>
                    <a:bodyPr/>
                    <a:lstStyle/>
                    <a:p>
                      <a:pPr algn="ctr"/>
                      <a:r>
                        <a:rPr lang="en-US" sz="1000"/>
                        <a:t>Memory Limits</a:t>
                      </a:r>
                    </a:p>
                  </a:txBody>
                  <a:tcPr anchor="ctr"/>
                </a:tc>
                <a:extLst>
                  <a:ext uri="{0D108BD9-81ED-4DB2-BD59-A6C34878D82A}">
                    <a16:rowId xmlns:a16="http://schemas.microsoft.com/office/drawing/2014/main" val="929543612"/>
                  </a:ext>
                </a:extLst>
              </a:tr>
              <a:tr h="370840">
                <a:tc>
                  <a:txBody>
                    <a:bodyPr/>
                    <a:lstStyle/>
                    <a:p>
                      <a:pPr algn="ctr"/>
                      <a:r>
                        <a:rPr lang="en-US" sz="1000"/>
                        <a:t>Open File Lists</a:t>
                      </a:r>
                    </a:p>
                  </a:txBody>
                  <a:tcPr anchor="ctr"/>
                </a:tc>
                <a:extLst>
                  <a:ext uri="{0D108BD9-81ED-4DB2-BD59-A6C34878D82A}">
                    <a16:rowId xmlns:a16="http://schemas.microsoft.com/office/drawing/2014/main" val="2300971254"/>
                  </a:ext>
                </a:extLst>
              </a:tr>
              <a:tr h="370840">
                <a:tc>
                  <a:txBody>
                    <a:bodyPr/>
                    <a:lstStyle/>
                    <a:p>
                      <a:pPr algn="ctr"/>
                      <a:r>
                        <a:rPr lang="en-US" sz="1000"/>
                        <a:t>Misc Accounting &amp; Status Data</a:t>
                      </a:r>
                    </a:p>
                  </a:txBody>
                  <a:tcPr anchor="ctr"/>
                </a:tc>
                <a:extLst>
                  <a:ext uri="{0D108BD9-81ED-4DB2-BD59-A6C34878D82A}">
                    <a16:rowId xmlns:a16="http://schemas.microsoft.com/office/drawing/2014/main" val="2602177254"/>
                  </a:ext>
                </a:extLst>
              </a:tr>
            </a:tbl>
          </a:graphicData>
        </a:graphic>
      </p:graphicFrame>
    </p:spTree>
    <p:extLst>
      <p:ext uri="{BB962C8B-B14F-4D97-AF65-F5344CB8AC3E}">
        <p14:creationId xmlns:p14="http://schemas.microsoft.com/office/powerpoint/2010/main" val="26958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213852" y="714759"/>
            <a:ext cx="8808474" cy="4212827"/>
          </a:xfrm>
        </p:spPr>
        <p:txBody>
          <a:bodyPr/>
          <a:lstStyle/>
          <a:p>
            <a:pPr marL="139700" indent="0">
              <a:buNone/>
            </a:pPr>
            <a:r>
              <a:rPr lang="en-US" sz="1200" b="1">
                <a:latin typeface="Arial"/>
              </a:rPr>
              <a:t>Manage execution contexts:</a:t>
            </a:r>
          </a:p>
          <a:p>
            <a:pPr marL="139700" indent="0">
              <a:buNone/>
            </a:pPr>
            <a:r>
              <a:rPr lang="en-US" sz="1200">
                <a:latin typeface="Arial"/>
              </a:rPr>
              <a:t>We will explore the execution context by means of library </a:t>
            </a:r>
            <a:r>
              <a:rPr lang="en-US" sz="1200" b="1" err="1">
                <a:latin typeface="Arial"/>
              </a:rPr>
              <a:t>ucontext</a:t>
            </a:r>
            <a:r>
              <a:rPr lang="en-US" sz="1200" b="1">
                <a:latin typeface="Arial"/>
              </a:rPr>
              <a:t>.</a:t>
            </a:r>
          </a:p>
          <a:p>
            <a:r>
              <a:rPr lang="en-US" sz="1200">
                <a:latin typeface="Arial"/>
              </a:rPr>
              <a:t>The </a:t>
            </a:r>
            <a:r>
              <a:rPr lang="en-US" sz="1200" b="1" err="1">
                <a:latin typeface="Arial"/>
              </a:rPr>
              <a:t>ucontext.h</a:t>
            </a:r>
            <a:r>
              <a:rPr lang="en-US" sz="1200">
                <a:latin typeface="Arial"/>
              </a:rPr>
              <a:t> header file defines the </a:t>
            </a:r>
            <a:r>
              <a:rPr lang="en-US" sz="1200" b="1" err="1">
                <a:latin typeface="Arial"/>
              </a:rPr>
              <a:t>ucontext_t</a:t>
            </a:r>
            <a:r>
              <a:rPr lang="en-US" sz="1200">
                <a:latin typeface="Arial"/>
              </a:rPr>
              <a:t> type as a structure that can be used to store the execution context of a user-level thread in user space. </a:t>
            </a:r>
          </a:p>
          <a:p>
            <a:r>
              <a:rPr lang="en-US" sz="1200">
                <a:latin typeface="Arial"/>
              </a:rPr>
              <a:t>Structure </a:t>
            </a:r>
            <a:r>
              <a:rPr lang="en-US" sz="1200" err="1">
                <a:latin typeface="Arial"/>
              </a:rPr>
              <a:t>ucontext_t</a:t>
            </a:r>
            <a:r>
              <a:rPr lang="en-US" sz="1200">
                <a:latin typeface="Arial"/>
              </a:rPr>
              <a:t> holds a pointer </a:t>
            </a:r>
            <a:r>
              <a:rPr lang="en-US" sz="1200" err="1">
                <a:latin typeface="Arial"/>
              </a:rPr>
              <a:t>tp</a:t>
            </a:r>
            <a:r>
              <a:rPr lang="en-US" sz="1200">
                <a:latin typeface="Arial"/>
              </a:rPr>
              <a:t> an execution stack, copy if registers and instruction pointer. </a:t>
            </a:r>
          </a:p>
          <a:p>
            <a:r>
              <a:rPr lang="en-US" sz="1200">
                <a:latin typeface="Arial"/>
              </a:rPr>
              <a:t>The same header file also defines a small set of functions used to manipulate execution contexts. Read the following manual pages:</a:t>
            </a:r>
          </a:p>
          <a:p>
            <a:pPr lvl="1"/>
            <a:r>
              <a:rPr lang="en-US" sz="1200">
                <a:latin typeface="Arial"/>
                <a:hlinkClick r:id="rId2"/>
              </a:rPr>
              <a:t>ucontext.h</a:t>
            </a:r>
            <a:endParaRPr lang="en-US" sz="1200">
              <a:latin typeface="Arial"/>
            </a:endParaRPr>
          </a:p>
          <a:p>
            <a:pPr lvl="1"/>
            <a:r>
              <a:rPr lang="en-US" sz="1200">
                <a:latin typeface="Arial"/>
                <a:hlinkClick r:id="rId2"/>
              </a:rPr>
              <a:t>getcontext()</a:t>
            </a:r>
            <a:endParaRPr lang="en-US" sz="1200">
              <a:latin typeface="Arial"/>
            </a:endParaRPr>
          </a:p>
          <a:p>
            <a:pPr lvl="1"/>
            <a:r>
              <a:rPr lang="en-US" sz="1200">
                <a:latin typeface="Arial"/>
                <a:hlinkClick r:id="rId3"/>
              </a:rPr>
              <a:t>setcontext()</a:t>
            </a:r>
            <a:endParaRPr lang="en-US" sz="1200">
              <a:latin typeface="Arial"/>
            </a:endParaRPr>
          </a:p>
          <a:p>
            <a:pPr lvl="1"/>
            <a:r>
              <a:rPr lang="en-US" sz="1200">
                <a:latin typeface="Arial"/>
                <a:hlinkClick r:id="rId4"/>
              </a:rPr>
              <a:t>makecontext()</a:t>
            </a:r>
            <a:endParaRPr lang="en-US" sz="1200">
              <a:latin typeface="Arial"/>
            </a:endParaRPr>
          </a:p>
          <a:p>
            <a:pPr lvl="1"/>
            <a:r>
              <a:rPr lang="en-US" sz="1200">
                <a:latin typeface="Arial"/>
                <a:hlinkClick r:id="rId5"/>
              </a:rPr>
              <a:t>swapcontext()</a:t>
            </a:r>
            <a:endParaRPr lang="en-US" sz="1200">
              <a:latin typeface="Arial"/>
            </a:endParaRPr>
          </a:p>
          <a:p>
            <a:r>
              <a:rPr lang="en-US" sz="1200">
                <a:latin typeface="Arial"/>
              </a:rPr>
              <a:t>Using these functions we can capture the current execution context, change it and even start using another context.</a:t>
            </a:r>
          </a:p>
          <a:p>
            <a:r>
              <a:rPr lang="en-US" sz="1200">
                <a:latin typeface="Arial"/>
              </a:rPr>
              <a:t>We can switch from one execution to another by context switching.</a:t>
            </a:r>
          </a:p>
          <a:p>
            <a:r>
              <a:rPr lang="en-US" sz="1200">
                <a:latin typeface="Arial"/>
              </a:rPr>
              <a:t>The header files might not be installed on the system so install the header files : </a:t>
            </a:r>
          </a:p>
          <a:p>
            <a:pPr marL="596900" lvl="1" indent="0">
              <a:buNone/>
            </a:pPr>
            <a:r>
              <a:rPr lang="en-US" sz="1200" err="1">
                <a:latin typeface="Arial"/>
              </a:rPr>
              <a:t>s</a:t>
            </a:r>
            <a:r>
              <a:rPr lang="en-US" sz="1200" b="1" err="1">
                <a:latin typeface="Arial"/>
              </a:rPr>
              <a:t>udo</a:t>
            </a:r>
            <a:r>
              <a:rPr lang="en-US" sz="1200" b="1">
                <a:latin typeface="Arial"/>
              </a:rPr>
              <a:t> apt-get install </a:t>
            </a:r>
            <a:r>
              <a:rPr lang="en-US" sz="1200" b="1" err="1">
                <a:latin typeface="Arial"/>
              </a:rPr>
              <a:t>linux</a:t>
            </a:r>
            <a:r>
              <a:rPr lang="en-US" sz="1200" b="1">
                <a:latin typeface="Arial"/>
              </a:rPr>
              <a:t>-headers-$(</a:t>
            </a:r>
            <a:r>
              <a:rPr lang="en-US" sz="1200" b="1" err="1">
                <a:latin typeface="Arial"/>
              </a:rPr>
              <a:t>uname</a:t>
            </a:r>
            <a:r>
              <a:rPr lang="en-US" sz="1200" b="1">
                <a:latin typeface="Arial"/>
              </a:rPr>
              <a:t> -r)</a:t>
            </a:r>
          </a:p>
          <a:p>
            <a:endParaRPr lang="en-US" sz="1200">
              <a:latin typeface="Arial"/>
            </a:endParaRPr>
          </a:p>
        </p:txBody>
      </p:sp>
    </p:spTree>
    <p:extLst>
      <p:ext uri="{BB962C8B-B14F-4D97-AF65-F5344CB8AC3E}">
        <p14:creationId xmlns:p14="http://schemas.microsoft.com/office/powerpoint/2010/main" val="29083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68709" y="578688"/>
            <a:ext cx="3637762" cy="4212827"/>
          </a:xfrm>
        </p:spPr>
        <p:txBody>
          <a:bodyPr/>
          <a:lstStyle/>
          <a:p>
            <a:pPr marL="139700" indent="0">
              <a:buNone/>
            </a:pPr>
            <a:r>
              <a:rPr lang="en-US" sz="1200" b="1">
                <a:latin typeface="Arial"/>
              </a:rPr>
              <a:t>Manage execution contexts:</a:t>
            </a:r>
          </a:p>
          <a:p>
            <a:pPr marL="139700" indent="0">
              <a:buNone/>
            </a:pPr>
            <a:r>
              <a:rPr lang="en-US" sz="1200">
                <a:latin typeface="Arial"/>
              </a:rPr>
              <a:t>The first </a:t>
            </a:r>
            <a:r>
              <a:rPr lang="en-US" sz="1200" err="1">
                <a:latin typeface="Arial"/>
              </a:rPr>
              <a:t>lets</a:t>
            </a:r>
            <a:r>
              <a:rPr lang="en-US" sz="1200">
                <a:latin typeface="Arial"/>
              </a:rPr>
              <a:t> try to get hold of current execution context and swap one context for another. </a:t>
            </a:r>
          </a:p>
          <a:p>
            <a:pPr marL="139700" indent="0">
              <a:buNone/>
            </a:pPr>
            <a:r>
              <a:rPr lang="en-US" sz="1200">
                <a:latin typeface="Arial"/>
              </a:rPr>
              <a:t>Consider the example program: </a:t>
            </a:r>
            <a:r>
              <a:rPr lang="en-US" sz="1200" b="1" err="1">
                <a:latin typeface="Arial"/>
              </a:rPr>
              <a:t>switch.c</a:t>
            </a:r>
            <a:endParaRPr lang="en-US" sz="1200">
              <a:latin typeface="Arial"/>
            </a:endParaRPr>
          </a:p>
          <a:p>
            <a:pPr marL="311150" indent="-171450"/>
            <a:r>
              <a:rPr lang="en-US" sz="1200"/>
              <a:t>This example saves the context in main with the </a:t>
            </a:r>
            <a:r>
              <a:rPr lang="en-US" sz="1200" err="1"/>
              <a:t>getcontext</a:t>
            </a:r>
            <a:r>
              <a:rPr lang="en-US" sz="1200"/>
              <a:t>() statement. </a:t>
            </a:r>
            <a:endParaRPr lang="en-US"/>
          </a:p>
          <a:p>
            <a:pPr marL="311150" indent="-171450"/>
            <a:r>
              <a:rPr lang="en-US" sz="1200"/>
              <a:t>It then returns to that statement from the function </a:t>
            </a:r>
            <a:r>
              <a:rPr lang="en-US" sz="1200" err="1"/>
              <a:t>func</a:t>
            </a:r>
            <a:r>
              <a:rPr lang="en-US" sz="1200"/>
              <a:t> using the </a:t>
            </a:r>
            <a:r>
              <a:rPr lang="en-US" sz="1200" err="1"/>
              <a:t>setcontext</a:t>
            </a:r>
            <a:r>
              <a:rPr lang="en-US" sz="1200"/>
              <a:t>() statement. </a:t>
            </a:r>
            <a:endParaRPr lang="en-US"/>
          </a:p>
          <a:p>
            <a:pPr marL="311150" indent="-171450"/>
            <a:r>
              <a:rPr lang="en-US" sz="1200"/>
              <a:t>Since </a:t>
            </a:r>
            <a:r>
              <a:rPr lang="en-US" sz="1200" err="1"/>
              <a:t>getcontext</a:t>
            </a:r>
            <a:r>
              <a:rPr lang="en-US" sz="1200"/>
              <a:t>() always returns 0 if successful, the program uses the variable x to determine if </a:t>
            </a:r>
            <a:r>
              <a:rPr lang="en-US" sz="1200" err="1"/>
              <a:t>getcontext</a:t>
            </a:r>
            <a:r>
              <a:rPr lang="en-US" sz="1200"/>
              <a:t>() returns as a result of </a:t>
            </a:r>
            <a:r>
              <a:rPr lang="en-US" sz="1200" err="1"/>
              <a:t>setcontext</a:t>
            </a:r>
            <a:r>
              <a:rPr lang="en-US" sz="1200"/>
              <a:t>() or not.</a:t>
            </a:r>
            <a:endParaRPr lang="en-US"/>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endParaRPr lang="en-US" sz="1200">
              <a:latin typeface="Arial"/>
            </a:endParaRPr>
          </a:p>
        </p:txBody>
      </p:sp>
      <p:pic>
        <p:nvPicPr>
          <p:cNvPr id="5" name="Picture 5">
            <a:extLst>
              <a:ext uri="{FF2B5EF4-FFF2-40B4-BE49-F238E27FC236}">
                <a16:creationId xmlns:a16="http://schemas.microsoft.com/office/drawing/2014/main" id="{401A3200-1B7C-9A22-FA99-13C1CC6A03FB}"/>
              </a:ext>
            </a:extLst>
          </p:cNvPr>
          <p:cNvPicPr>
            <a:picLocks noChangeAspect="1"/>
          </p:cNvPicPr>
          <p:nvPr/>
        </p:nvPicPr>
        <p:blipFill>
          <a:blip r:embed="rId2"/>
          <a:stretch>
            <a:fillRect/>
          </a:stretch>
        </p:blipFill>
        <p:spPr>
          <a:xfrm>
            <a:off x="3707922" y="678550"/>
            <a:ext cx="5397311" cy="3294634"/>
          </a:xfrm>
          <a:prstGeom prst="rect">
            <a:avLst/>
          </a:prstGeom>
        </p:spPr>
      </p:pic>
      <p:pic>
        <p:nvPicPr>
          <p:cNvPr id="6" name="Picture 6">
            <a:extLst>
              <a:ext uri="{FF2B5EF4-FFF2-40B4-BE49-F238E27FC236}">
                <a16:creationId xmlns:a16="http://schemas.microsoft.com/office/drawing/2014/main" id="{D8621F3E-2409-6ABE-8FEC-A1EE4A57E305}"/>
              </a:ext>
            </a:extLst>
          </p:cNvPr>
          <p:cNvPicPr>
            <a:picLocks noChangeAspect="1"/>
          </p:cNvPicPr>
          <p:nvPr/>
        </p:nvPicPr>
        <p:blipFill>
          <a:blip r:embed="rId3"/>
          <a:stretch>
            <a:fillRect/>
          </a:stretch>
        </p:blipFill>
        <p:spPr>
          <a:xfrm>
            <a:off x="70757" y="4127726"/>
            <a:ext cx="4013199" cy="942978"/>
          </a:xfrm>
          <a:prstGeom prst="rect">
            <a:avLst/>
          </a:prstGeom>
        </p:spPr>
      </p:pic>
    </p:spTree>
    <p:extLst>
      <p:ext uri="{BB962C8B-B14F-4D97-AF65-F5344CB8AC3E}">
        <p14:creationId xmlns:p14="http://schemas.microsoft.com/office/powerpoint/2010/main" val="231153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90275" y="567905"/>
            <a:ext cx="8889092" cy="4223610"/>
          </a:xfrm>
        </p:spPr>
        <p:txBody>
          <a:bodyPr/>
          <a:lstStyle/>
          <a:p>
            <a:pPr marL="139700" indent="0">
              <a:buNone/>
            </a:pPr>
            <a:r>
              <a:rPr lang="en-US" sz="1200" b="1">
                <a:latin typeface="Arial"/>
              </a:rPr>
              <a:t>Manage execution contexts:</a:t>
            </a:r>
          </a:p>
          <a:p>
            <a:pPr marL="139700" indent="0">
              <a:buNone/>
            </a:pPr>
            <a:r>
              <a:rPr lang="en-US" sz="1200">
                <a:latin typeface="Arial"/>
              </a:rPr>
              <a:t>Consider the Program: </a:t>
            </a:r>
            <a:r>
              <a:rPr lang="en-US" sz="1200" b="1" err="1">
                <a:latin typeface="Arial"/>
              </a:rPr>
              <a:t>context_switch.c</a:t>
            </a:r>
            <a:endParaRPr lang="en-US" sz="1200" b="1">
              <a:latin typeface="Arial"/>
            </a:endParaRPr>
          </a:p>
          <a:p>
            <a:pPr marL="139700" indent="0">
              <a:buNone/>
            </a:pPr>
            <a:r>
              <a:rPr lang="en-US" sz="1200">
                <a:latin typeface="Arial"/>
              </a:rPr>
              <a:t>Program demonstrate how to create and manipulate execution contexts. </a:t>
            </a:r>
            <a:endParaRPr lang="en-US">
              <a:latin typeface="Arial"/>
            </a:endParaRPr>
          </a:p>
          <a:p>
            <a:pPr marL="139700" indent="0">
              <a:buNone/>
            </a:pPr>
            <a:r>
              <a:rPr lang="en-US" sz="1200">
                <a:latin typeface="Arial"/>
              </a:rPr>
              <a:t>Study the source.</a:t>
            </a:r>
          </a:p>
          <a:p>
            <a:pPr marL="139700" indent="0">
              <a:buNone/>
            </a:pPr>
            <a:r>
              <a:rPr lang="en-US" sz="1200">
                <a:latin typeface="Arial"/>
              </a:rPr>
              <a:t>The program handover context to functions </a:t>
            </a:r>
            <a:r>
              <a:rPr lang="en-US" sz="1200" b="1">
                <a:latin typeface="Arial"/>
              </a:rPr>
              <a:t>foo()</a:t>
            </a:r>
            <a:r>
              <a:rPr lang="en-US" sz="1200">
                <a:latin typeface="Arial"/>
              </a:rPr>
              <a:t> &amp; </a:t>
            </a:r>
            <a:r>
              <a:rPr lang="en-US" sz="1200" b="1">
                <a:latin typeface="Arial"/>
              </a:rPr>
              <a:t>bar() </a:t>
            </a:r>
            <a:r>
              <a:rPr lang="en-US" sz="1200">
                <a:latin typeface="Arial"/>
              </a:rPr>
              <a:t>using the </a:t>
            </a:r>
            <a:r>
              <a:rPr lang="en-US" sz="1200" b="1" err="1">
                <a:latin typeface="Arial"/>
              </a:rPr>
              <a:t>swapcontext</a:t>
            </a:r>
            <a:r>
              <a:rPr lang="en-US" sz="1200" b="1" i="1">
                <a:latin typeface="Arial"/>
              </a:rPr>
              <a:t>() </a:t>
            </a:r>
            <a:r>
              <a:rPr lang="en-US" sz="1200">
                <a:latin typeface="Arial"/>
              </a:rPr>
              <a:t>function</a:t>
            </a:r>
            <a:r>
              <a:rPr lang="en-US" sz="1200" i="1">
                <a:latin typeface="Arial"/>
              </a:rPr>
              <a:t>.</a:t>
            </a:r>
          </a:p>
          <a:p>
            <a:pPr marL="139700" indent="0">
              <a:buNone/>
            </a:pPr>
            <a:r>
              <a:rPr lang="en-US" sz="1200" i="1">
                <a:latin typeface="Arial"/>
              </a:rPr>
              <a:t>This context handover process will continue based on the number of  iteration defined in </a:t>
            </a:r>
            <a:r>
              <a:rPr lang="en-US" sz="1200" b="1"/>
              <a:t>#define N 4.</a:t>
            </a:r>
            <a:endParaRPr lang="en-US" sz="1200" i="1">
              <a:latin typeface="Arial"/>
            </a:endParaRPr>
          </a:p>
          <a:p>
            <a:pPr marL="139700" indent="0">
              <a:buNone/>
            </a:pPr>
            <a:endParaRPr lang="en-US" sz="1200"/>
          </a:p>
          <a:p>
            <a:pPr marL="139700" indent="0">
              <a:buNone/>
            </a:pPr>
            <a:endParaRPr lang="en-US" sz="1200" i="1">
              <a:latin typeface="Arial"/>
            </a:endParaRPr>
          </a:p>
          <a:p>
            <a:pPr marL="139700" indent="0">
              <a:buNone/>
            </a:pPr>
            <a:endParaRPr lang="en-US" sz="1200" i="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endParaRPr lang="en-US" sz="1200">
              <a:latin typeface="Arial"/>
            </a:endParaRPr>
          </a:p>
        </p:txBody>
      </p:sp>
      <p:pic>
        <p:nvPicPr>
          <p:cNvPr id="4" name="Picture 4">
            <a:extLst>
              <a:ext uri="{FF2B5EF4-FFF2-40B4-BE49-F238E27FC236}">
                <a16:creationId xmlns:a16="http://schemas.microsoft.com/office/drawing/2014/main" id="{C9F13092-5930-E987-A152-C8E37542E335}"/>
              </a:ext>
            </a:extLst>
          </p:cNvPr>
          <p:cNvPicPr>
            <a:picLocks noChangeAspect="1"/>
          </p:cNvPicPr>
          <p:nvPr/>
        </p:nvPicPr>
        <p:blipFill>
          <a:blip r:embed="rId2"/>
          <a:stretch>
            <a:fillRect/>
          </a:stretch>
        </p:blipFill>
        <p:spPr>
          <a:xfrm>
            <a:off x="2035834" y="2412209"/>
            <a:ext cx="5665398" cy="2173759"/>
          </a:xfrm>
          <a:prstGeom prst="rect">
            <a:avLst/>
          </a:prstGeom>
        </p:spPr>
      </p:pic>
    </p:spTree>
    <p:extLst>
      <p:ext uri="{BB962C8B-B14F-4D97-AF65-F5344CB8AC3E}">
        <p14:creationId xmlns:p14="http://schemas.microsoft.com/office/powerpoint/2010/main" val="36088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90275" y="621483"/>
            <a:ext cx="6120889" cy="4223610"/>
          </a:xfrm>
        </p:spPr>
        <p:txBody>
          <a:bodyPr/>
          <a:lstStyle/>
          <a:p>
            <a:pPr>
              <a:buNone/>
            </a:pPr>
            <a:r>
              <a:rPr lang="en-US" sz="1400" b="1" dirty="0">
                <a:latin typeface="Arial"/>
                <a:cs typeface="Arial"/>
              </a:rPr>
              <a:t>Multithreading </a:t>
            </a:r>
            <a:r>
              <a:rPr lang="en-US" sz="1400" b="1" dirty="0">
                <a:latin typeface="Arial"/>
              </a:rPr>
              <a:t>in C</a:t>
            </a:r>
            <a:endParaRPr lang="en-US" sz="1400" b="1"/>
          </a:p>
          <a:p>
            <a:pPr marL="311150" indent="-171450"/>
            <a:r>
              <a:rPr lang="en-US" sz="1200" b="1" dirty="0"/>
              <a:t>Thread</a:t>
            </a:r>
            <a:r>
              <a:rPr lang="en-US" sz="1200" dirty="0"/>
              <a:t> -</a:t>
            </a:r>
          </a:p>
          <a:p>
            <a:pPr marL="768350" lvl="1" indent="-171450"/>
            <a:r>
              <a:rPr lang="en-US" sz="1200" dirty="0"/>
              <a:t>Is a free unit of execution made inside the context of a process or application that is executed.</a:t>
            </a:r>
          </a:p>
          <a:p>
            <a:pPr marL="768350" lvl="1" indent="-171450"/>
            <a:r>
              <a:rPr lang="en-US" sz="1200" dirty="0"/>
              <a:t>At the point when different threads are executing in a process simultaneously, then it is called as multithreading.</a:t>
            </a:r>
          </a:p>
          <a:p>
            <a:pPr marL="768350" lvl="1" indent="-171450"/>
            <a:r>
              <a:rPr lang="en-US" sz="1200" dirty="0"/>
              <a:t>The threads are unaware of other threads in a process.</a:t>
            </a:r>
          </a:p>
          <a:p>
            <a:pPr marL="768350" lvl="1" indent="-171450"/>
            <a:r>
              <a:rPr lang="en-US" sz="1200" dirty="0"/>
              <a:t>Threads share  same global memory (data and heap segments), but each thread has its own stack (automatic variables).</a:t>
            </a:r>
          </a:p>
          <a:p>
            <a:pPr marL="311150"/>
            <a:r>
              <a:rPr lang="en-US" sz="1200" b="1" dirty="0"/>
              <a:t>Multithreading</a:t>
            </a:r>
            <a:r>
              <a:rPr lang="en-US" sz="1200" dirty="0"/>
              <a:t> -</a:t>
            </a:r>
          </a:p>
          <a:p>
            <a:pPr marL="768350" lvl="1" indent="-171450"/>
            <a:r>
              <a:rPr lang="en-US" sz="1200" dirty="0"/>
              <a:t>It allows multiple threads to be created inside a process, executing freely but concurrently sharing the process resources.</a:t>
            </a:r>
          </a:p>
          <a:p>
            <a:pPr marL="768350" lvl="1" indent="-171450"/>
            <a:r>
              <a:rPr lang="en-US" sz="1200" dirty="0"/>
              <a:t>Typical process resources are dynamically allocated memory, network connections, open files etc.</a:t>
            </a:r>
          </a:p>
          <a:p>
            <a:pPr marL="768350" lvl="1" indent="-171450"/>
            <a:r>
              <a:rPr lang="en-US" sz="1200" dirty="0"/>
              <a:t>Based on hardware, threads can execute in parallel if they are divided to their own CPU core.</a:t>
            </a:r>
          </a:p>
          <a:p>
            <a:pPr marL="768350" lvl="1" indent="-171450"/>
            <a:r>
              <a:rPr lang="en-US" sz="1200" dirty="0"/>
              <a:t>C does not have built-in support for multithreading, instead it relies on the OS.</a:t>
            </a:r>
          </a:p>
          <a:p>
            <a:pPr marL="768350" lvl="1" indent="-171450"/>
            <a:r>
              <a:rPr lang="en-US" sz="1200" dirty="0"/>
              <a:t>In Linux OS we have POSIX threads.</a:t>
            </a:r>
          </a:p>
          <a:p>
            <a:pPr marL="0" indent="0">
              <a:buNone/>
            </a:pPr>
            <a:endParaRPr lang="en-US" sz="1200" dirty="0"/>
          </a:p>
          <a:p>
            <a:pPr marL="768350" lvl="1" indent="-171450"/>
            <a:endParaRPr lang="en-US" sz="1200" dirty="0"/>
          </a:p>
          <a:p>
            <a:pPr marL="768350" lvl="1" indent="-171450"/>
            <a:endParaRPr lang="en-US" sz="1200" dirty="0"/>
          </a:p>
          <a:p>
            <a:pPr marL="768350" lvl="1" indent="-171450"/>
            <a:endParaRPr lang="en-US" sz="1200" dirty="0"/>
          </a:p>
          <a:p>
            <a:pPr marL="311150"/>
            <a:endParaRPr lang="en-US" sz="1200" dirty="0"/>
          </a:p>
          <a:p>
            <a:pPr marL="311150" indent="-171450"/>
            <a:endParaRPr lang="en-US" sz="1200" dirty="0"/>
          </a:p>
          <a:p>
            <a:pPr marL="139700" indent="0">
              <a:buNone/>
            </a:pPr>
            <a:endParaRPr lang="en-US" sz="1200" i="1">
              <a:latin typeface="Arial"/>
            </a:endParaRPr>
          </a:p>
          <a:p>
            <a:pPr marL="139700" indent="0">
              <a:buNone/>
            </a:pPr>
            <a:endParaRPr lang="en-US" sz="1200" i="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endParaRPr lang="en-US" sz="1200">
              <a:latin typeface="Arial"/>
            </a:endParaRPr>
          </a:p>
        </p:txBody>
      </p:sp>
      <p:grpSp>
        <p:nvGrpSpPr>
          <p:cNvPr id="20" name="Group 19">
            <a:extLst>
              <a:ext uri="{FF2B5EF4-FFF2-40B4-BE49-F238E27FC236}">
                <a16:creationId xmlns:a16="http://schemas.microsoft.com/office/drawing/2014/main" id="{05EC8202-D8F9-6333-29A8-8473AECD889B}"/>
              </a:ext>
            </a:extLst>
          </p:cNvPr>
          <p:cNvGrpSpPr/>
          <p:nvPr/>
        </p:nvGrpSpPr>
        <p:grpSpPr>
          <a:xfrm>
            <a:off x="6303466" y="726578"/>
            <a:ext cx="2837555" cy="3048317"/>
            <a:chOff x="6214169" y="878383"/>
            <a:chExt cx="2837555" cy="3048317"/>
          </a:xfrm>
        </p:grpSpPr>
        <p:grpSp>
          <p:nvGrpSpPr>
            <p:cNvPr id="16" name="Group 15">
              <a:extLst>
                <a:ext uri="{FF2B5EF4-FFF2-40B4-BE49-F238E27FC236}">
                  <a16:creationId xmlns:a16="http://schemas.microsoft.com/office/drawing/2014/main" id="{B1E405D3-906C-3670-28B7-E45AD2124E7D}"/>
                </a:ext>
              </a:extLst>
            </p:cNvPr>
            <p:cNvGrpSpPr/>
            <p:nvPr/>
          </p:nvGrpSpPr>
          <p:grpSpPr>
            <a:xfrm>
              <a:off x="6214169" y="1201042"/>
              <a:ext cx="2480351" cy="2725658"/>
              <a:chOff x="6365974" y="1201042"/>
              <a:chExt cx="2480351" cy="2725658"/>
            </a:xfrm>
          </p:grpSpPr>
          <p:grpSp>
            <p:nvGrpSpPr>
              <p:cNvPr id="15" name="Group 14">
                <a:extLst>
                  <a:ext uri="{FF2B5EF4-FFF2-40B4-BE49-F238E27FC236}">
                    <a16:creationId xmlns:a16="http://schemas.microsoft.com/office/drawing/2014/main" id="{9C239ABC-90D0-43FC-6445-C2ECF8CE7FD8}"/>
                  </a:ext>
                </a:extLst>
              </p:cNvPr>
              <p:cNvGrpSpPr/>
              <p:nvPr/>
            </p:nvGrpSpPr>
            <p:grpSpPr>
              <a:xfrm>
                <a:off x="6365974" y="1201042"/>
                <a:ext cx="2480351" cy="2725658"/>
                <a:chOff x="6383833" y="1674315"/>
                <a:chExt cx="2480351" cy="2725658"/>
              </a:xfrm>
            </p:grpSpPr>
            <p:sp>
              <p:nvSpPr>
                <p:cNvPr id="6" name="Oval 5">
                  <a:extLst>
                    <a:ext uri="{FF2B5EF4-FFF2-40B4-BE49-F238E27FC236}">
                      <a16:creationId xmlns:a16="http://schemas.microsoft.com/office/drawing/2014/main" id="{483C96F9-2CB3-C896-997E-95E24AF8B275}"/>
                    </a:ext>
                  </a:extLst>
                </p:cNvPr>
                <p:cNvSpPr/>
                <p:nvPr/>
              </p:nvSpPr>
              <p:spPr>
                <a:xfrm>
                  <a:off x="6383833" y="1674315"/>
                  <a:ext cx="2330648" cy="230385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Graphic 8" descr="Line arrow: Straight with solid fill">
                  <a:extLst>
                    <a:ext uri="{FF2B5EF4-FFF2-40B4-BE49-F238E27FC236}">
                      <a16:creationId xmlns:a16="http://schemas.microsoft.com/office/drawing/2014/main" id="{A68E57E9-8E87-A1B2-C6A9-C2B61763E6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883581" y="2444277"/>
                  <a:ext cx="485911" cy="485776"/>
                </a:xfrm>
                <a:prstGeom prst="rect">
                  <a:avLst/>
                </a:prstGeom>
              </p:spPr>
            </p:pic>
            <p:pic>
              <p:nvPicPr>
                <p:cNvPr id="9" name="Graphic 8" descr="Line arrow: Straight with solid fill">
                  <a:extLst>
                    <a:ext uri="{FF2B5EF4-FFF2-40B4-BE49-F238E27FC236}">
                      <a16:creationId xmlns:a16="http://schemas.microsoft.com/office/drawing/2014/main" id="{2255AF3A-7B26-7509-C80F-0E796A38E7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883580" y="3408684"/>
                  <a:ext cx="485911" cy="485776"/>
                </a:xfrm>
                <a:prstGeom prst="rect">
                  <a:avLst/>
                </a:prstGeom>
              </p:spPr>
            </p:pic>
            <p:pic>
              <p:nvPicPr>
                <p:cNvPr id="10" name="Graphic 9" descr="Line arrow: Straight with solid fill">
                  <a:extLst>
                    <a:ext uri="{FF2B5EF4-FFF2-40B4-BE49-F238E27FC236}">
                      <a16:creationId xmlns:a16="http://schemas.microsoft.com/office/drawing/2014/main" id="{43F13A6F-C264-96C3-1463-6C97F209AC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7794407" y="2926480"/>
                  <a:ext cx="485911" cy="485776"/>
                </a:xfrm>
                <a:prstGeom prst="rect">
                  <a:avLst/>
                </a:prstGeom>
              </p:spPr>
            </p:pic>
            <p:sp>
              <p:nvSpPr>
                <p:cNvPr id="11" name="TextBox 10">
                  <a:extLst>
                    <a:ext uri="{FF2B5EF4-FFF2-40B4-BE49-F238E27FC236}">
                      <a16:creationId xmlns:a16="http://schemas.microsoft.com/office/drawing/2014/main" id="{EF44BFCA-0C9F-0860-839A-4840EC3EF8E8}"/>
                    </a:ext>
                  </a:extLst>
                </p:cNvPr>
                <p:cNvSpPr txBox="1"/>
                <p:nvPr/>
              </p:nvSpPr>
              <p:spPr>
                <a:xfrm>
                  <a:off x="6714231" y="2145803"/>
                  <a:ext cx="818851" cy="27699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Thread 1</a:t>
                  </a:r>
                </a:p>
              </p:txBody>
            </p:sp>
            <p:cxnSp>
              <p:nvCxnSpPr>
                <p:cNvPr id="14" name="Straight Arrow Connector 13">
                  <a:extLst>
                    <a:ext uri="{FF2B5EF4-FFF2-40B4-BE49-F238E27FC236}">
                      <a16:creationId xmlns:a16="http://schemas.microsoft.com/office/drawing/2014/main" id="{101C7142-09DD-7B6A-9DB2-1B76F35FA165}"/>
                    </a:ext>
                  </a:extLst>
                </p:cNvPr>
                <p:cNvCxnSpPr/>
                <p:nvPr/>
              </p:nvCxnSpPr>
              <p:spPr>
                <a:xfrm>
                  <a:off x="8860612" y="1788934"/>
                  <a:ext cx="3572" cy="261103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EA20A3D9-7B82-3902-7468-F8FF36D4C943}"/>
                  </a:ext>
                </a:extLst>
              </p:cNvPr>
              <p:cNvSpPr txBox="1"/>
              <p:nvPr/>
            </p:nvSpPr>
            <p:spPr>
              <a:xfrm>
                <a:off x="7571480" y="1681459"/>
                <a:ext cx="818851" cy="27699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Thread 2</a:t>
                </a:r>
              </a:p>
            </p:txBody>
          </p:sp>
        </p:grpSp>
        <p:sp>
          <p:nvSpPr>
            <p:cNvPr id="18" name="TextBox 17">
              <a:extLst>
                <a:ext uri="{FF2B5EF4-FFF2-40B4-BE49-F238E27FC236}">
                  <a16:creationId xmlns:a16="http://schemas.microsoft.com/office/drawing/2014/main" id="{F889418D-99BB-24DA-9E79-D9231E1A4857}"/>
                </a:ext>
              </a:extLst>
            </p:cNvPr>
            <p:cNvSpPr txBox="1"/>
            <p:nvPr/>
          </p:nvSpPr>
          <p:spPr>
            <a:xfrm>
              <a:off x="6964858" y="878383"/>
              <a:ext cx="738484" cy="27699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Process</a:t>
              </a:r>
              <a:endParaRPr lang="en-US" sz="1200" dirty="0"/>
            </a:p>
          </p:txBody>
        </p:sp>
        <p:sp>
          <p:nvSpPr>
            <p:cNvPr id="19" name="TextBox 18">
              <a:extLst>
                <a:ext uri="{FF2B5EF4-FFF2-40B4-BE49-F238E27FC236}">
                  <a16:creationId xmlns:a16="http://schemas.microsoft.com/office/drawing/2014/main" id="{2226751B-E18B-6435-234B-6477B3A13CD3}"/>
                </a:ext>
              </a:extLst>
            </p:cNvPr>
            <p:cNvSpPr txBox="1"/>
            <p:nvPr/>
          </p:nvSpPr>
          <p:spPr>
            <a:xfrm>
              <a:off x="8768654" y="2048171"/>
              <a:ext cx="283070" cy="83099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TIME</a:t>
              </a:r>
              <a:endParaRPr lang="en-US" sz="1200" dirty="0"/>
            </a:p>
          </p:txBody>
        </p:sp>
      </p:grpSp>
    </p:spTree>
    <p:extLst>
      <p:ext uri="{BB962C8B-B14F-4D97-AF65-F5344CB8AC3E}">
        <p14:creationId xmlns:p14="http://schemas.microsoft.com/office/powerpoint/2010/main" val="208348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0FD8-D414-C519-F2E8-E1727C39C7CB}"/>
              </a:ext>
            </a:extLst>
          </p:cNvPr>
          <p:cNvSpPr>
            <a:spLocks noGrp="1"/>
          </p:cNvSpPr>
          <p:nvPr>
            <p:ph type="title"/>
          </p:nvPr>
        </p:nvSpPr>
        <p:spPr>
          <a:xfrm>
            <a:off x="127334" y="53265"/>
            <a:ext cx="7886700" cy="412674"/>
          </a:xfrm>
        </p:spPr>
        <p:txBody>
          <a:bodyPr/>
          <a:lstStyle/>
          <a:p>
            <a:r>
              <a:rPr lang="en-US" b="1" u="none"/>
              <a:t>Contents</a:t>
            </a:r>
          </a:p>
        </p:txBody>
      </p:sp>
      <p:sp>
        <p:nvSpPr>
          <p:cNvPr id="3" name="Text Placeholder 2">
            <a:extLst>
              <a:ext uri="{FF2B5EF4-FFF2-40B4-BE49-F238E27FC236}">
                <a16:creationId xmlns:a16="http://schemas.microsoft.com/office/drawing/2014/main" id="{2917B6C0-C58B-0611-4830-0AA0AD2E1A2B}"/>
              </a:ext>
            </a:extLst>
          </p:cNvPr>
          <p:cNvSpPr>
            <a:spLocks noGrp="1"/>
          </p:cNvSpPr>
          <p:nvPr>
            <p:ph type="body" idx="1"/>
          </p:nvPr>
        </p:nvSpPr>
        <p:spPr>
          <a:xfrm>
            <a:off x="277729" y="747587"/>
            <a:ext cx="8558463" cy="4245978"/>
          </a:xfrm>
        </p:spPr>
        <p:txBody>
          <a:bodyPr/>
          <a:lstStyle/>
          <a:p>
            <a:r>
              <a:rPr lang="en-US" sz="1400" dirty="0"/>
              <a:t>Bringing up CPU</a:t>
            </a:r>
          </a:p>
          <a:p>
            <a:pPr lvl="1" indent="-342900"/>
            <a:r>
              <a:rPr lang="en-US" sz="1400" dirty="0"/>
              <a:t>Startup Sequence</a:t>
            </a:r>
          </a:p>
          <a:p>
            <a:r>
              <a:rPr lang="en-US" sz="1400" dirty="0"/>
              <a:t>C Startup Code</a:t>
            </a:r>
          </a:p>
          <a:p>
            <a:pPr lvl="1" indent="-342900"/>
            <a:r>
              <a:rPr lang="en-US" sz="1400" dirty="0"/>
              <a:t>Interrupt Vector Table</a:t>
            </a:r>
          </a:p>
          <a:p>
            <a:pPr lvl="1" indent="-342900"/>
            <a:r>
              <a:rPr lang="en-US" sz="1400" dirty="0"/>
              <a:t>Requirements of Startup code</a:t>
            </a:r>
          </a:p>
          <a:p>
            <a:r>
              <a:rPr lang="en-US" sz="1400" dirty="0"/>
              <a:t>Execution Context</a:t>
            </a:r>
          </a:p>
          <a:p>
            <a:pPr lvl="1" indent="-342900"/>
            <a:r>
              <a:rPr lang="en-US" sz="1400" dirty="0"/>
              <a:t>What is Execution Context.</a:t>
            </a:r>
          </a:p>
          <a:p>
            <a:pPr lvl="1" indent="-342900"/>
            <a:r>
              <a:rPr lang="en-US" sz="1400" dirty="0"/>
              <a:t>Context Switching</a:t>
            </a:r>
          </a:p>
          <a:p>
            <a:pPr lvl="1" indent="-342900"/>
            <a:r>
              <a:rPr lang="en-US" sz="1400" dirty="0"/>
              <a:t>Process Control Block</a:t>
            </a:r>
          </a:p>
          <a:p>
            <a:pPr lvl="1" indent="-342900"/>
            <a:r>
              <a:rPr lang="en-US" sz="1400" dirty="0"/>
              <a:t>Manage Execution Contexts using ucontext.h</a:t>
            </a:r>
          </a:p>
          <a:p>
            <a:r>
              <a:rPr lang="en-US" sz="1400" dirty="0"/>
              <a:t>Interrupt Context</a:t>
            </a:r>
          </a:p>
          <a:p>
            <a:pPr lvl="1" indent="-342900"/>
            <a:r>
              <a:rPr lang="en-US" sz="1400" dirty="0"/>
              <a:t>How Interrupt context is handled</a:t>
            </a:r>
          </a:p>
          <a:p>
            <a:pPr lvl="1" indent="-342900"/>
            <a:r>
              <a:rPr lang="en-US" sz="1400" dirty="0"/>
              <a:t>Processor Modes</a:t>
            </a:r>
          </a:p>
          <a:p>
            <a:pPr lvl="1" indent="-342900"/>
            <a:r>
              <a:rPr lang="en-US" sz="1400" dirty="0"/>
              <a:t>Banked Registers </a:t>
            </a:r>
          </a:p>
          <a:p>
            <a:pPr lvl="1" indent="-342900"/>
            <a:r>
              <a:rPr lang="en-US" sz="1400" dirty="0"/>
              <a:t>Banked Registers &amp; Processor Modes</a:t>
            </a:r>
          </a:p>
          <a:p>
            <a:endParaRPr lang="en-US" sz="1400" dirty="0"/>
          </a:p>
          <a:p>
            <a:pPr lvl="1" indent="-342900"/>
            <a:endParaRPr lang="en-US" sz="1400" dirty="0"/>
          </a:p>
          <a:p>
            <a:pPr lvl="1" indent="-342900"/>
            <a:endParaRPr lang="en-US" sz="1400" dirty="0"/>
          </a:p>
          <a:p>
            <a:pPr lvl="1" indent="-342900"/>
            <a:endParaRPr lang="en-US" sz="1400" dirty="0"/>
          </a:p>
          <a:p>
            <a:pPr lvl="1" indent="-342900"/>
            <a:endParaRPr lang="en-US" sz="1400" dirty="0"/>
          </a:p>
        </p:txBody>
      </p:sp>
    </p:spTree>
    <p:extLst>
      <p:ext uri="{BB962C8B-B14F-4D97-AF65-F5344CB8AC3E}">
        <p14:creationId xmlns:p14="http://schemas.microsoft.com/office/powerpoint/2010/main" val="392228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90275" y="621483"/>
            <a:ext cx="6129819" cy="4223610"/>
          </a:xfrm>
        </p:spPr>
        <p:txBody>
          <a:bodyPr/>
          <a:lstStyle/>
          <a:p>
            <a:pPr marL="311150"/>
            <a:r>
              <a:rPr lang="en-US" sz="1200" b="1" dirty="0"/>
              <a:t>POSIX threads</a:t>
            </a:r>
            <a:r>
              <a:rPr lang="en-US" sz="1200" dirty="0"/>
              <a:t>:</a:t>
            </a:r>
            <a:endParaRPr lang="en-US"/>
          </a:p>
          <a:p>
            <a:pPr marL="768350" lvl="1" indent="-171450"/>
            <a:r>
              <a:rPr lang="en-US" sz="1200" dirty="0"/>
              <a:t>Specifies a set of interfaces (functions, header files) for threaded programming commonly known as POSIX threads, or  </a:t>
            </a:r>
            <a:r>
              <a:rPr lang="en-US" sz="1200" dirty="0" err="1"/>
              <a:t>Pthreads</a:t>
            </a:r>
            <a:r>
              <a:rPr lang="en-US" sz="1200" dirty="0"/>
              <a:t>. </a:t>
            </a:r>
          </a:p>
          <a:p>
            <a:pPr marL="768350" lvl="1" indent="-171450"/>
            <a:r>
              <a:rPr lang="en-US" sz="1200" dirty="0"/>
              <a:t>The interfaces provided by the </a:t>
            </a:r>
            <a:r>
              <a:rPr lang="en-US" sz="1200" dirty="0" err="1"/>
              <a:t>Pthread</a:t>
            </a:r>
            <a:r>
              <a:rPr lang="en-US" sz="1200" dirty="0"/>
              <a:t> API can be grouped as shown in chart:</a:t>
            </a:r>
          </a:p>
          <a:p>
            <a:pPr marL="0" indent="0">
              <a:buNone/>
            </a:pPr>
            <a:r>
              <a:rPr lang="en-US" sz="1200" dirty="0"/>
              <a:t>Some functions which we will use in demo app:</a:t>
            </a:r>
          </a:p>
          <a:p>
            <a:pPr marL="171450" indent="-171450"/>
            <a:r>
              <a:rPr lang="en-US" sz="1400" b="1" dirty="0" err="1">
                <a:solidFill>
                  <a:schemeClr val="tx1"/>
                </a:solidFill>
              </a:rPr>
              <a:t>pthread_create</a:t>
            </a:r>
            <a:r>
              <a:rPr lang="en-US" sz="1400" b="1" dirty="0">
                <a:solidFill>
                  <a:schemeClr val="tx1"/>
                </a:solidFill>
              </a:rPr>
              <a:t>()</a:t>
            </a:r>
            <a:r>
              <a:rPr lang="en-US" sz="1200" dirty="0"/>
              <a:t> -: function starts a new thread in the calling process.</a:t>
            </a:r>
          </a:p>
          <a:p>
            <a:pPr marL="0" indent="0">
              <a:buNone/>
            </a:pPr>
            <a:r>
              <a:rPr lang="en-US" sz="1200" dirty="0"/>
              <a:t>It takes 4 arguments: </a:t>
            </a:r>
            <a:endParaRPr lang="en-US" dirty="0"/>
          </a:p>
          <a:p>
            <a:pPr marL="0" indent="0">
              <a:buNone/>
            </a:pPr>
            <a:r>
              <a:rPr lang="en-US" sz="1200" b="1" dirty="0" err="1"/>
              <a:t>pthread_t</a:t>
            </a:r>
            <a:r>
              <a:rPr lang="en-US" sz="1200" b="1" dirty="0"/>
              <a:t> : </a:t>
            </a:r>
            <a:r>
              <a:rPr lang="en-US" sz="1200" dirty="0"/>
              <a:t>pointer to thread id, it is an integer used to identify the thread in the system.</a:t>
            </a:r>
            <a:r>
              <a:rPr lang="en-US" sz="1200" b="1" dirty="0"/>
              <a:t> </a:t>
            </a:r>
            <a:endParaRPr lang="en-US"/>
          </a:p>
          <a:p>
            <a:pPr marL="0" indent="0">
              <a:buNone/>
            </a:pPr>
            <a:r>
              <a:rPr lang="en-US" sz="1200" b="1" dirty="0" err="1"/>
              <a:t>attr</a:t>
            </a:r>
            <a:r>
              <a:rPr lang="en-US" sz="1200" b="1" dirty="0"/>
              <a:t> : </a:t>
            </a:r>
            <a:r>
              <a:rPr lang="en-US" sz="1200" dirty="0"/>
              <a:t>Used to set the thread attributes. We can specify the thread attribute's or NULL for default value.</a:t>
            </a:r>
            <a:endParaRPr lang="en-US"/>
          </a:p>
          <a:p>
            <a:pPr marL="0" indent="0">
              <a:buNone/>
            </a:pPr>
            <a:r>
              <a:rPr lang="en-US" sz="1200" b="1" dirty="0" err="1"/>
              <a:t>start_routine</a:t>
            </a:r>
            <a:r>
              <a:rPr lang="en-US" sz="1200" b="1" dirty="0"/>
              <a:t>: </a:t>
            </a:r>
            <a:r>
              <a:rPr lang="en-US" sz="1200" dirty="0"/>
              <a:t>C function that the thread will execute</a:t>
            </a:r>
          </a:p>
          <a:p>
            <a:pPr marL="0" indent="0">
              <a:buNone/>
            </a:pPr>
            <a:r>
              <a:rPr lang="en-US" sz="1200" b="1" dirty="0" err="1"/>
              <a:t>arg</a:t>
            </a:r>
            <a:r>
              <a:rPr lang="en-US" sz="1200" b="1" dirty="0"/>
              <a:t>: </a:t>
            </a:r>
            <a:r>
              <a:rPr lang="en-US" sz="1200" dirty="0"/>
              <a:t>argument that can be passed to </a:t>
            </a:r>
            <a:r>
              <a:rPr lang="en-US" sz="1200" dirty="0" err="1"/>
              <a:t>start_routine</a:t>
            </a:r>
            <a:r>
              <a:rPr lang="en-US" sz="1200" dirty="0"/>
              <a:t>. </a:t>
            </a:r>
          </a:p>
          <a:p>
            <a:pPr marL="285750" indent="-285750"/>
            <a:r>
              <a:rPr lang="en-US" sz="1400" b="1" dirty="0" err="1">
                <a:solidFill>
                  <a:schemeClr val="tx1"/>
                </a:solidFill>
              </a:rPr>
              <a:t>pthread_join</a:t>
            </a:r>
            <a:r>
              <a:rPr lang="en-US" sz="1400" b="1" dirty="0">
                <a:solidFill>
                  <a:schemeClr val="tx1"/>
                </a:solidFill>
              </a:rPr>
              <a:t>()</a:t>
            </a:r>
            <a:r>
              <a:rPr lang="en-US" sz="1400" b="1" dirty="0">
                <a:solidFill>
                  <a:schemeClr val="accent2"/>
                </a:solidFill>
              </a:rPr>
              <a:t> </a:t>
            </a:r>
            <a:r>
              <a:rPr lang="en-US" sz="1400" b="1" dirty="0">
                <a:solidFill>
                  <a:schemeClr val="tx1"/>
                </a:solidFill>
              </a:rPr>
              <a:t>-</a:t>
            </a:r>
            <a:r>
              <a:rPr lang="en-US" sz="1400" b="1" dirty="0"/>
              <a:t>: </a:t>
            </a:r>
            <a:r>
              <a:rPr lang="en-US" sz="1200" dirty="0"/>
              <a:t>function waits for the thread specified by t</a:t>
            </a:r>
            <a:r>
              <a:rPr lang="en-US" sz="1200" i="1" dirty="0"/>
              <a:t>hread</a:t>
            </a:r>
            <a:r>
              <a:rPr lang="en-US" sz="1200" dirty="0"/>
              <a:t> to terminate.  If that thread has already terminated, then </a:t>
            </a:r>
            <a:r>
              <a:rPr lang="en-US" sz="1200" b="1" dirty="0" err="1"/>
              <a:t>pthread_join</a:t>
            </a:r>
            <a:r>
              <a:rPr lang="en-US" sz="1200" dirty="0"/>
              <a:t>() returns immediately.</a:t>
            </a:r>
          </a:p>
          <a:p>
            <a:pPr marL="0" indent="0">
              <a:buNone/>
            </a:pPr>
            <a:r>
              <a:rPr lang="en-US" sz="1200" dirty="0"/>
              <a:t>Takes two arguments:</a:t>
            </a:r>
            <a:endParaRPr lang="en-US" dirty="0"/>
          </a:p>
          <a:p>
            <a:pPr marL="0" indent="0">
              <a:buNone/>
            </a:pPr>
            <a:r>
              <a:rPr lang="en-US" sz="1200" dirty="0" err="1"/>
              <a:t>pthread_t</a:t>
            </a:r>
            <a:r>
              <a:rPr lang="en-US" sz="1200" dirty="0"/>
              <a:t> </a:t>
            </a:r>
            <a:endParaRPr lang="en-US" dirty="0"/>
          </a:p>
          <a:p>
            <a:pPr marL="0" indent="0">
              <a:buNone/>
            </a:pPr>
            <a:r>
              <a:rPr lang="en-US" sz="1200" dirty="0" err="1"/>
              <a:t>retval</a:t>
            </a:r>
            <a:r>
              <a:rPr lang="en-US" sz="1200" dirty="0"/>
              <a:t> :  pointer to the status argument passed by the thread as </a:t>
            </a:r>
            <a:r>
              <a:rPr lang="en-US" sz="1200" dirty="0" err="1"/>
              <a:t>apart</a:t>
            </a:r>
            <a:r>
              <a:rPr lang="en-US" sz="1200" dirty="0"/>
              <a:t> of </a:t>
            </a:r>
            <a:r>
              <a:rPr lang="en-US" sz="1200" dirty="0" err="1"/>
              <a:t>pthread_exit</a:t>
            </a:r>
            <a:r>
              <a:rPr lang="en-US" sz="1200" dirty="0"/>
              <a:t>().</a:t>
            </a:r>
          </a:p>
          <a:p>
            <a:pPr marL="0" indent="0">
              <a:buNone/>
            </a:pPr>
            <a:endParaRPr lang="en-US" sz="1200" dirty="0"/>
          </a:p>
          <a:p>
            <a:pPr marL="768350" lvl="1" indent="-171450"/>
            <a:endParaRPr lang="en-US" sz="1200" dirty="0"/>
          </a:p>
          <a:p>
            <a:pPr marL="768350" lvl="1" indent="-171450"/>
            <a:endParaRPr lang="en-US" sz="1200" dirty="0"/>
          </a:p>
          <a:p>
            <a:pPr marL="768350" lvl="1" indent="-171450"/>
            <a:endParaRPr lang="en-US" sz="1200" dirty="0"/>
          </a:p>
          <a:p>
            <a:pPr marL="768350" lvl="1" indent="-171450"/>
            <a:endParaRPr lang="en-US" sz="1200" dirty="0"/>
          </a:p>
          <a:p>
            <a:pPr marL="311150"/>
            <a:endParaRPr lang="en-US" sz="1200" dirty="0"/>
          </a:p>
          <a:p>
            <a:pPr marL="311150" indent="-171450"/>
            <a:endParaRPr lang="en-US" sz="1200" dirty="0"/>
          </a:p>
          <a:p>
            <a:pPr marL="139700" indent="0">
              <a:buNone/>
            </a:pPr>
            <a:endParaRPr lang="en-US" sz="1200" i="1">
              <a:latin typeface="Arial"/>
            </a:endParaRPr>
          </a:p>
          <a:p>
            <a:pPr marL="139700" indent="0">
              <a:buNone/>
            </a:pPr>
            <a:endParaRPr lang="en-US" sz="1200" i="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endParaRPr lang="en-US" sz="1200">
              <a:latin typeface="Arial"/>
            </a:endParaRPr>
          </a:p>
        </p:txBody>
      </p:sp>
      <p:graphicFrame>
        <p:nvGraphicFramePr>
          <p:cNvPr id="6" name="Table 5">
            <a:extLst>
              <a:ext uri="{FF2B5EF4-FFF2-40B4-BE49-F238E27FC236}">
                <a16:creationId xmlns:a16="http://schemas.microsoft.com/office/drawing/2014/main" id="{10A41FD8-69F4-3903-BFA8-FD1CBA426F6F}"/>
              </a:ext>
            </a:extLst>
          </p:cNvPr>
          <p:cNvGraphicFramePr>
            <a:graphicFrameLocks noGrp="1"/>
          </p:cNvGraphicFramePr>
          <p:nvPr>
            <p:extLst>
              <p:ext uri="{D42A27DB-BD31-4B8C-83A1-F6EECF244321}">
                <p14:modId xmlns:p14="http://schemas.microsoft.com/office/powerpoint/2010/main" val="2004026268"/>
              </p:ext>
            </p:extLst>
          </p:nvPr>
        </p:nvGraphicFramePr>
        <p:xfrm>
          <a:off x="6286500" y="802481"/>
          <a:ext cx="2796734" cy="4191000"/>
        </p:xfrm>
        <a:graphic>
          <a:graphicData uri="http://schemas.openxmlformats.org/drawingml/2006/table">
            <a:tbl>
              <a:tblPr firstRow="1" bandRow="1">
                <a:tableStyleId>{5C22544A-7EE6-4342-B048-85BDC9FD1C3A}</a:tableStyleId>
              </a:tblPr>
              <a:tblGrid>
                <a:gridCol w="964182">
                  <a:extLst>
                    <a:ext uri="{9D8B030D-6E8A-4147-A177-3AD203B41FA5}">
                      <a16:colId xmlns:a16="http://schemas.microsoft.com/office/drawing/2014/main" val="3970196614"/>
                    </a:ext>
                  </a:extLst>
                </a:gridCol>
                <a:gridCol w="1832552">
                  <a:extLst>
                    <a:ext uri="{9D8B030D-6E8A-4147-A177-3AD203B41FA5}">
                      <a16:colId xmlns:a16="http://schemas.microsoft.com/office/drawing/2014/main" val="4016166916"/>
                    </a:ext>
                  </a:extLst>
                </a:gridCol>
              </a:tblGrid>
              <a:tr h="259737">
                <a:tc>
                  <a:txBody>
                    <a:bodyPr/>
                    <a:lstStyle/>
                    <a:p>
                      <a:pPr algn="ctr" fontAlgn="ctr" latinLnBrk="0"/>
                      <a:r>
                        <a:rPr lang="en-US" sz="1000" dirty="0">
                          <a:effectLst/>
                        </a:rPr>
                        <a:t>Routine Prefix</a:t>
                      </a:r>
                      <a:endParaRPr lang="en-US" sz="1000" dirty="0">
                        <a:effectLst/>
                        <a:latin typeface="Arial"/>
                      </a:endParaRPr>
                    </a:p>
                  </a:txBody>
                  <a:tcPr marL="47625" marR="47625" marT="95250" marB="95250" anchor="ctr"/>
                </a:tc>
                <a:tc>
                  <a:txBody>
                    <a:bodyPr/>
                    <a:lstStyle/>
                    <a:p>
                      <a:pPr algn="ctr" fontAlgn="ctr" latinLnBrk="0"/>
                      <a:r>
                        <a:rPr lang="en-US" sz="1000" dirty="0">
                          <a:effectLst/>
                        </a:rPr>
                        <a:t>Functional Group</a:t>
                      </a:r>
                      <a:endParaRPr lang="en-US" sz="1000" dirty="0">
                        <a:effectLst/>
                        <a:latin typeface="Arial"/>
                      </a:endParaRPr>
                    </a:p>
                  </a:txBody>
                  <a:tcPr marL="47625" marR="47625" marT="95250" marB="95250" anchor="ctr"/>
                </a:tc>
                <a:extLst>
                  <a:ext uri="{0D108BD9-81ED-4DB2-BD59-A6C34878D82A}">
                    <a16:rowId xmlns:a16="http://schemas.microsoft.com/office/drawing/2014/main" val="2827070424"/>
                  </a:ext>
                </a:extLst>
              </a:tr>
              <a:tr h="259737">
                <a:tc>
                  <a:txBody>
                    <a:bodyPr/>
                    <a:lstStyle/>
                    <a:p>
                      <a:pPr fontAlgn="t" latinLnBrk="0"/>
                      <a:r>
                        <a:rPr lang="en-US" sz="1000" dirty="0" err="1">
                          <a:effectLst/>
                        </a:rPr>
                        <a:t>pthread</a:t>
                      </a:r>
                      <a:r>
                        <a:rPr lang="en-US" sz="1000" dirty="0">
                          <a:effectLst/>
                        </a:rPr>
                        <a:t>_</a:t>
                      </a:r>
                      <a:endParaRPr lang="en-US" sz="1000" b="1" dirty="0">
                        <a:effectLst/>
                        <a:latin typeface="Arial"/>
                      </a:endParaRPr>
                    </a:p>
                  </a:txBody>
                  <a:tcPr marL="47625" marR="47625" marT="95250" marB="95250"/>
                </a:tc>
                <a:tc>
                  <a:txBody>
                    <a:bodyPr/>
                    <a:lstStyle/>
                    <a:p>
                      <a:pPr lvl="0">
                        <a:buNone/>
                      </a:pPr>
                      <a:r>
                        <a:rPr lang="en-US" sz="1000" dirty="0">
                          <a:effectLst/>
                        </a:rPr>
                        <a:t>Thread management API's</a:t>
                      </a:r>
                      <a:endParaRPr lang="en-US" dirty="0"/>
                    </a:p>
                  </a:txBody>
                  <a:tcPr marL="47625" marR="47625" marT="95250" marB="95250" anchor="ctr"/>
                </a:tc>
                <a:extLst>
                  <a:ext uri="{0D108BD9-81ED-4DB2-BD59-A6C34878D82A}">
                    <a16:rowId xmlns:a16="http://schemas.microsoft.com/office/drawing/2014/main" val="497420521"/>
                  </a:ext>
                </a:extLst>
              </a:tr>
              <a:tr h="259737">
                <a:tc>
                  <a:txBody>
                    <a:bodyPr/>
                    <a:lstStyle/>
                    <a:p>
                      <a:pPr fontAlgn="t" latinLnBrk="0"/>
                      <a:r>
                        <a:rPr lang="en-US" sz="1000" dirty="0" err="1">
                          <a:effectLst/>
                        </a:rPr>
                        <a:t>pthread_attr</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Thread attributes objects</a:t>
                      </a:r>
                      <a:endParaRPr lang="en-US" sz="1000" dirty="0">
                        <a:effectLst/>
                        <a:latin typeface="Arial"/>
                      </a:endParaRPr>
                    </a:p>
                  </a:txBody>
                  <a:tcPr marL="47625" marR="47625" marT="95250" marB="95250" anchor="ctr"/>
                </a:tc>
                <a:extLst>
                  <a:ext uri="{0D108BD9-81ED-4DB2-BD59-A6C34878D82A}">
                    <a16:rowId xmlns:a16="http://schemas.microsoft.com/office/drawing/2014/main" val="1415299539"/>
                  </a:ext>
                </a:extLst>
              </a:tr>
              <a:tr h="259737">
                <a:tc>
                  <a:txBody>
                    <a:bodyPr/>
                    <a:lstStyle/>
                    <a:p>
                      <a:pPr fontAlgn="t" latinLnBrk="0"/>
                      <a:r>
                        <a:rPr lang="en-US" sz="1000" dirty="0" err="1">
                          <a:effectLst/>
                        </a:rPr>
                        <a:t>pthread_mutex</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Mutex that deal with synchronization</a:t>
                      </a:r>
                      <a:endParaRPr lang="en-US" sz="1000" dirty="0">
                        <a:effectLst/>
                        <a:latin typeface="Arial"/>
                      </a:endParaRPr>
                    </a:p>
                  </a:txBody>
                  <a:tcPr marL="47625" marR="47625" marT="95250" marB="95250" anchor="ctr"/>
                </a:tc>
                <a:extLst>
                  <a:ext uri="{0D108BD9-81ED-4DB2-BD59-A6C34878D82A}">
                    <a16:rowId xmlns:a16="http://schemas.microsoft.com/office/drawing/2014/main" val="1524218903"/>
                  </a:ext>
                </a:extLst>
              </a:tr>
              <a:tr h="259737">
                <a:tc>
                  <a:txBody>
                    <a:bodyPr/>
                    <a:lstStyle/>
                    <a:p>
                      <a:pPr fontAlgn="t" latinLnBrk="0"/>
                      <a:r>
                        <a:rPr lang="en-US" sz="1000" dirty="0" err="1">
                          <a:effectLst/>
                        </a:rPr>
                        <a:t>pthread_mutexattr</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Mutex attributes objects</a:t>
                      </a:r>
                      <a:endParaRPr lang="en-US" sz="1000" dirty="0">
                        <a:effectLst/>
                        <a:latin typeface="Arial"/>
                      </a:endParaRPr>
                    </a:p>
                  </a:txBody>
                  <a:tcPr marL="47625" marR="47625" marT="95250" marB="95250" anchor="ctr"/>
                </a:tc>
                <a:extLst>
                  <a:ext uri="{0D108BD9-81ED-4DB2-BD59-A6C34878D82A}">
                    <a16:rowId xmlns:a16="http://schemas.microsoft.com/office/drawing/2014/main" val="2815202195"/>
                  </a:ext>
                </a:extLst>
              </a:tr>
              <a:tr h="259737">
                <a:tc>
                  <a:txBody>
                    <a:bodyPr/>
                    <a:lstStyle/>
                    <a:p>
                      <a:pPr fontAlgn="t" latinLnBrk="0"/>
                      <a:r>
                        <a:rPr lang="en-US" sz="1000" dirty="0" err="1">
                          <a:effectLst/>
                        </a:rPr>
                        <a:t>pthread_cond</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Condition variables</a:t>
                      </a:r>
                      <a:endParaRPr lang="en-US" sz="1000" dirty="0">
                        <a:effectLst/>
                        <a:latin typeface="Arial"/>
                      </a:endParaRPr>
                    </a:p>
                  </a:txBody>
                  <a:tcPr marL="47625" marR="47625" marT="95250" marB="95250" anchor="ctr"/>
                </a:tc>
                <a:extLst>
                  <a:ext uri="{0D108BD9-81ED-4DB2-BD59-A6C34878D82A}">
                    <a16:rowId xmlns:a16="http://schemas.microsoft.com/office/drawing/2014/main" val="4067702013"/>
                  </a:ext>
                </a:extLst>
              </a:tr>
              <a:tr h="259737">
                <a:tc>
                  <a:txBody>
                    <a:bodyPr/>
                    <a:lstStyle/>
                    <a:p>
                      <a:pPr fontAlgn="t" latinLnBrk="0"/>
                      <a:r>
                        <a:rPr lang="en-US" sz="1000" dirty="0" err="1">
                          <a:effectLst/>
                        </a:rPr>
                        <a:t>pthread_condattr</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Condition attributes objects</a:t>
                      </a:r>
                      <a:endParaRPr lang="en-US" sz="1000" dirty="0">
                        <a:effectLst/>
                        <a:latin typeface="Arial"/>
                      </a:endParaRPr>
                    </a:p>
                  </a:txBody>
                  <a:tcPr marL="47625" marR="47625" marT="95250" marB="95250" anchor="ctr"/>
                </a:tc>
                <a:extLst>
                  <a:ext uri="{0D108BD9-81ED-4DB2-BD59-A6C34878D82A}">
                    <a16:rowId xmlns:a16="http://schemas.microsoft.com/office/drawing/2014/main" val="2764844775"/>
                  </a:ext>
                </a:extLst>
              </a:tr>
              <a:tr h="259737">
                <a:tc>
                  <a:txBody>
                    <a:bodyPr/>
                    <a:lstStyle/>
                    <a:p>
                      <a:pPr fontAlgn="t" latinLnBrk="0"/>
                      <a:r>
                        <a:rPr lang="en-US" sz="1000" err="1">
                          <a:effectLst/>
                        </a:rPr>
                        <a:t>pthread_key</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Thread-specific data keys</a:t>
                      </a:r>
                      <a:endParaRPr lang="en-US" sz="1000" dirty="0">
                        <a:effectLst/>
                        <a:latin typeface="Arial"/>
                      </a:endParaRPr>
                    </a:p>
                  </a:txBody>
                  <a:tcPr marL="47625" marR="47625" marT="95250" marB="95250" anchor="ctr"/>
                </a:tc>
                <a:extLst>
                  <a:ext uri="{0D108BD9-81ED-4DB2-BD59-A6C34878D82A}">
                    <a16:rowId xmlns:a16="http://schemas.microsoft.com/office/drawing/2014/main" val="939631934"/>
                  </a:ext>
                </a:extLst>
              </a:tr>
              <a:tr h="259737">
                <a:tc>
                  <a:txBody>
                    <a:bodyPr/>
                    <a:lstStyle/>
                    <a:p>
                      <a:pPr fontAlgn="t" latinLnBrk="0"/>
                      <a:r>
                        <a:rPr lang="en-US" sz="1000" err="1">
                          <a:effectLst/>
                        </a:rPr>
                        <a:t>pthread_rwlock</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Read/write locks</a:t>
                      </a:r>
                      <a:endParaRPr lang="en-US" sz="1000" dirty="0">
                        <a:effectLst/>
                        <a:latin typeface="Arial"/>
                      </a:endParaRPr>
                    </a:p>
                  </a:txBody>
                  <a:tcPr marL="47625" marR="47625" marT="95250" marB="95250" anchor="ctr"/>
                </a:tc>
                <a:extLst>
                  <a:ext uri="{0D108BD9-81ED-4DB2-BD59-A6C34878D82A}">
                    <a16:rowId xmlns:a16="http://schemas.microsoft.com/office/drawing/2014/main" val="363160694"/>
                  </a:ext>
                </a:extLst>
              </a:tr>
              <a:tr h="259737">
                <a:tc>
                  <a:txBody>
                    <a:bodyPr/>
                    <a:lstStyle/>
                    <a:p>
                      <a:pPr fontAlgn="t" latinLnBrk="0"/>
                      <a:r>
                        <a:rPr lang="en-US" sz="1000" err="1">
                          <a:effectLst/>
                        </a:rPr>
                        <a:t>pthread_barrier</a:t>
                      </a:r>
                      <a:r>
                        <a:rPr lang="en-US" sz="1000" dirty="0">
                          <a:effectLst/>
                        </a:rPr>
                        <a:t>_</a:t>
                      </a:r>
                      <a:endParaRPr lang="en-US" sz="1000" b="1" dirty="0">
                        <a:effectLst/>
                        <a:latin typeface="Arial"/>
                      </a:endParaRPr>
                    </a:p>
                  </a:txBody>
                  <a:tcPr marL="47625" marR="47625" marT="95250" marB="95250"/>
                </a:tc>
                <a:tc>
                  <a:txBody>
                    <a:bodyPr/>
                    <a:lstStyle/>
                    <a:p>
                      <a:pPr fontAlgn="ctr" latinLnBrk="0"/>
                      <a:r>
                        <a:rPr lang="en-US" sz="1000" dirty="0">
                          <a:effectLst/>
                        </a:rPr>
                        <a:t>Synchronization barriers</a:t>
                      </a:r>
                      <a:endParaRPr lang="en-US" sz="1000" dirty="0">
                        <a:effectLst/>
                        <a:latin typeface="Arial"/>
                      </a:endParaRPr>
                    </a:p>
                  </a:txBody>
                  <a:tcPr marL="47625" marR="47625" marT="95250" marB="95250" anchor="ctr"/>
                </a:tc>
                <a:extLst>
                  <a:ext uri="{0D108BD9-81ED-4DB2-BD59-A6C34878D82A}">
                    <a16:rowId xmlns:a16="http://schemas.microsoft.com/office/drawing/2014/main" val="3807576450"/>
                  </a:ext>
                </a:extLst>
              </a:tr>
            </a:tbl>
          </a:graphicData>
        </a:graphic>
      </p:graphicFrame>
    </p:spTree>
    <p:extLst>
      <p:ext uri="{BB962C8B-B14F-4D97-AF65-F5344CB8AC3E}">
        <p14:creationId xmlns:p14="http://schemas.microsoft.com/office/powerpoint/2010/main" val="69945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125994" y="746499"/>
            <a:ext cx="8889092" cy="4223610"/>
          </a:xfrm>
        </p:spPr>
        <p:txBody>
          <a:bodyPr/>
          <a:lstStyle/>
          <a:p>
            <a:pPr marL="0" indent="0">
              <a:buNone/>
            </a:pPr>
            <a:r>
              <a:rPr lang="en-US" sz="1400" b="1" dirty="0">
                <a:latin typeface="Arial"/>
              </a:rPr>
              <a:t>POSIX threads</a:t>
            </a:r>
            <a:r>
              <a:rPr lang="en-US" sz="1400" dirty="0">
                <a:latin typeface="Arial"/>
              </a:rPr>
              <a:t>:</a:t>
            </a:r>
            <a:endParaRPr lang="en-US" sz="1400">
              <a:latin typeface="Arial"/>
            </a:endParaRPr>
          </a:p>
          <a:p>
            <a:pPr marL="0" indent="0">
              <a:buNone/>
            </a:pPr>
            <a:r>
              <a:rPr lang="en-US" sz="1200" dirty="0">
                <a:latin typeface="Arial"/>
              </a:rPr>
              <a:t>Mutex API:</a:t>
            </a:r>
          </a:p>
          <a:p>
            <a:pPr marL="171450" indent="-171450"/>
            <a:r>
              <a:rPr lang="en-US" sz="1200" dirty="0">
                <a:latin typeface="Arial"/>
              </a:rPr>
              <a:t>Mutex – Mutual Exclusion Object.</a:t>
            </a:r>
          </a:p>
          <a:p>
            <a:pPr marL="171450" indent="-171450"/>
            <a:r>
              <a:rPr lang="en-US" sz="1200" dirty="0">
                <a:latin typeface="Arial"/>
              </a:rPr>
              <a:t>It is a locking mechanism used to synchronize the access to the CPU / Shared resource.  </a:t>
            </a:r>
          </a:p>
          <a:p>
            <a:pPr marL="171450" indent="-171450"/>
            <a:r>
              <a:rPr lang="en-US" sz="1200" dirty="0">
                <a:latin typeface="Arial"/>
              </a:rPr>
              <a:t>It is created so that multiple thread can take turns sharing the  CPU resource, Global Variables or access to file etc.</a:t>
            </a:r>
          </a:p>
          <a:p>
            <a:pPr marL="171450" indent="-171450"/>
            <a:r>
              <a:rPr lang="en-US" sz="1200" dirty="0">
                <a:latin typeface="Arial"/>
              </a:rPr>
              <a:t>When the thread wants to access the resource then they can call the mutex lock and proceed with the task.</a:t>
            </a:r>
            <a:endParaRPr lang="en-US">
              <a:latin typeface="Arial"/>
            </a:endParaRPr>
          </a:p>
          <a:p>
            <a:pPr marL="171450" indent="-171450"/>
            <a:r>
              <a:rPr lang="en-US" sz="1200" dirty="0">
                <a:latin typeface="Arial"/>
              </a:rPr>
              <a:t>At any time only one thread can acquire the Mutex.</a:t>
            </a:r>
          </a:p>
          <a:p>
            <a:pPr marL="171450" indent="-171450"/>
            <a:r>
              <a:rPr lang="en-US" sz="1200" b="1" i="1" dirty="0" err="1">
                <a:latin typeface="Arial"/>
              </a:rPr>
              <a:t>pthread_mutex_init</a:t>
            </a:r>
            <a:r>
              <a:rPr lang="en-US" sz="1200" b="1" i="1" dirty="0">
                <a:latin typeface="Arial"/>
              </a:rPr>
              <a:t>() -:</a:t>
            </a:r>
            <a:r>
              <a:rPr lang="en-US" sz="1200" dirty="0">
                <a:latin typeface="Arial"/>
              </a:rPr>
              <a:t> function initializes the mutex referenced by </a:t>
            </a:r>
            <a:r>
              <a:rPr lang="en-US" sz="1200" i="1" dirty="0">
                <a:latin typeface="Arial"/>
              </a:rPr>
              <a:t>mutex</a:t>
            </a:r>
            <a:r>
              <a:rPr lang="en-US" sz="1200" dirty="0">
                <a:latin typeface="Arial"/>
              </a:rPr>
              <a:t> with attributes specified by </a:t>
            </a:r>
            <a:r>
              <a:rPr lang="en-US" sz="1200" i="1" dirty="0" err="1">
                <a:latin typeface="Arial"/>
              </a:rPr>
              <a:t>attr</a:t>
            </a:r>
            <a:r>
              <a:rPr lang="en-US" sz="1200" dirty="0">
                <a:latin typeface="Arial"/>
              </a:rPr>
              <a:t>. If NULL, the default mutex attributes are used.</a:t>
            </a:r>
          </a:p>
          <a:p>
            <a:pPr marL="171450" indent="-171450"/>
            <a:r>
              <a:rPr lang="en-US" sz="1200" b="1" dirty="0" err="1">
                <a:latin typeface="Arial"/>
              </a:rPr>
              <a:t>pthread_mutex_lock</a:t>
            </a:r>
            <a:r>
              <a:rPr lang="en-US" sz="1200" b="1" dirty="0">
                <a:latin typeface="Arial"/>
              </a:rPr>
              <a:t>()</a:t>
            </a:r>
            <a:r>
              <a:rPr lang="en-US" sz="1200" dirty="0">
                <a:latin typeface="Arial"/>
              </a:rPr>
              <a:t> -: Mutex can be locked using this function.</a:t>
            </a:r>
          </a:p>
          <a:p>
            <a:pPr marL="171450" indent="-171450"/>
            <a:r>
              <a:rPr lang="en-US" sz="1200" b="1" i="1" dirty="0" err="1">
                <a:latin typeface="Arial"/>
              </a:rPr>
              <a:t>pthread_mutex_unlock</a:t>
            </a:r>
            <a:r>
              <a:rPr lang="en-US" sz="1200" b="1" i="1" dirty="0">
                <a:latin typeface="Arial"/>
              </a:rPr>
              <a:t>() -: </a:t>
            </a:r>
            <a:r>
              <a:rPr lang="en-US" sz="1200" i="1" dirty="0">
                <a:latin typeface="Arial"/>
              </a:rPr>
              <a:t>Mutex can be released  using this function.</a:t>
            </a:r>
            <a:endParaRPr lang="en-US" sz="1200">
              <a:latin typeface="Arial"/>
            </a:endParaRPr>
          </a:p>
          <a:p>
            <a:pPr marL="171450" indent="-171450"/>
            <a:endParaRPr lang="en-US" sz="1200" dirty="0">
              <a:latin typeface="Arial"/>
            </a:endParaRPr>
          </a:p>
          <a:p>
            <a:pPr marL="171450" indent="-171450"/>
            <a:r>
              <a:rPr lang="en-US" sz="1200" dirty="0">
                <a:latin typeface="Arial"/>
              </a:rPr>
              <a:t>To compile the code with GCC for multithreading which use POSIX </a:t>
            </a:r>
            <a:r>
              <a:rPr lang="en-US" sz="1200" dirty="0" err="1">
                <a:latin typeface="Arial"/>
              </a:rPr>
              <a:t>pthread.h</a:t>
            </a:r>
            <a:r>
              <a:rPr lang="en-US" sz="1200" dirty="0">
                <a:latin typeface="Arial"/>
              </a:rPr>
              <a:t>:</a:t>
            </a:r>
          </a:p>
          <a:p>
            <a:pPr marL="628650" lvl="1" indent="0">
              <a:buNone/>
            </a:pPr>
            <a:r>
              <a:rPr lang="en-US" sz="1200" dirty="0">
                <a:latin typeface="Arial"/>
              </a:rPr>
              <a:t>We use </a:t>
            </a:r>
            <a:r>
              <a:rPr lang="en-US" sz="1200" b="1" dirty="0">
                <a:latin typeface="Arial"/>
              </a:rPr>
              <a:t>-</a:t>
            </a:r>
            <a:r>
              <a:rPr lang="en-US" sz="1200" b="1" dirty="0" err="1">
                <a:latin typeface="Arial"/>
              </a:rPr>
              <a:t>lpthread</a:t>
            </a:r>
            <a:r>
              <a:rPr lang="en-US" sz="1200" dirty="0">
                <a:latin typeface="Arial"/>
              </a:rPr>
              <a:t>  -: the linker  find those symbols in the </a:t>
            </a:r>
            <a:r>
              <a:rPr lang="en-US" sz="1200" dirty="0" err="1">
                <a:latin typeface="Arial"/>
              </a:rPr>
              <a:t>pthread</a:t>
            </a:r>
            <a:r>
              <a:rPr lang="en-US" sz="1200" dirty="0">
                <a:latin typeface="Arial"/>
              </a:rPr>
              <a:t> library during the linking stage.</a:t>
            </a:r>
            <a:endParaRPr lang="en-US" dirty="0">
              <a:latin typeface="Arial"/>
            </a:endParaRPr>
          </a:p>
          <a:p>
            <a:pPr marL="311150"/>
            <a:endParaRPr lang="en-US" sz="1200" dirty="0">
              <a:latin typeface="Arial"/>
            </a:endParaRPr>
          </a:p>
          <a:p>
            <a:pPr marL="768350" lvl="1" indent="-171450"/>
            <a:endParaRPr lang="en-US" sz="1200" dirty="0">
              <a:latin typeface="Arial"/>
            </a:endParaRPr>
          </a:p>
          <a:p>
            <a:pPr marL="768350" lvl="1" indent="-171450"/>
            <a:endParaRPr lang="en-US" sz="1200" dirty="0">
              <a:latin typeface="Arial"/>
            </a:endParaRPr>
          </a:p>
          <a:p>
            <a:pPr marL="768350" lvl="1" indent="-171450"/>
            <a:endParaRPr lang="en-US" sz="1200" dirty="0">
              <a:latin typeface="Arial"/>
            </a:endParaRPr>
          </a:p>
          <a:p>
            <a:pPr marL="768350" lvl="1" indent="-171450"/>
            <a:endParaRPr lang="en-US" sz="1200" dirty="0">
              <a:latin typeface="Arial"/>
            </a:endParaRPr>
          </a:p>
          <a:p>
            <a:pPr marL="768350" lvl="1" indent="-171450"/>
            <a:endParaRPr lang="en-US" sz="1200" dirty="0">
              <a:latin typeface="Arial"/>
            </a:endParaRPr>
          </a:p>
          <a:p>
            <a:pPr marL="311150"/>
            <a:endParaRPr lang="en-US" sz="1200" dirty="0">
              <a:latin typeface="Arial"/>
            </a:endParaRPr>
          </a:p>
          <a:p>
            <a:pPr marL="311150" indent="-171450"/>
            <a:endParaRPr lang="en-US" sz="1200" dirty="0">
              <a:latin typeface="Arial"/>
            </a:endParaRPr>
          </a:p>
          <a:p>
            <a:pPr marL="139700" indent="0">
              <a:buNone/>
            </a:pPr>
            <a:endParaRPr lang="en-US" sz="1200" i="1" dirty="0">
              <a:latin typeface="Arial"/>
            </a:endParaRPr>
          </a:p>
          <a:p>
            <a:pPr marL="139700" indent="0">
              <a:buNone/>
            </a:pPr>
            <a:endParaRPr lang="en-US" sz="1200" i="1" dirty="0">
              <a:latin typeface="Arial"/>
            </a:endParaRPr>
          </a:p>
          <a:p>
            <a:pPr marL="139700" indent="0">
              <a:buNone/>
            </a:pPr>
            <a:endParaRPr lang="en-US" sz="1200" b="1" dirty="0">
              <a:latin typeface="Arial"/>
            </a:endParaRPr>
          </a:p>
          <a:p>
            <a:pPr marL="139700" indent="0">
              <a:buNone/>
            </a:pPr>
            <a:endParaRPr lang="en-US" sz="1200" b="1" dirty="0">
              <a:latin typeface="Arial"/>
            </a:endParaRPr>
          </a:p>
          <a:p>
            <a:pPr marL="139700" indent="0">
              <a:buNone/>
            </a:pPr>
            <a:endParaRPr lang="en-US" sz="1200" b="1" dirty="0">
              <a:latin typeface="Arial"/>
            </a:endParaRPr>
          </a:p>
          <a:p>
            <a:pPr marL="139700" indent="0">
              <a:buNone/>
            </a:pPr>
            <a:endParaRPr lang="en-US" sz="1200" b="1" dirty="0">
              <a:latin typeface="Arial"/>
            </a:endParaRPr>
          </a:p>
          <a:p>
            <a:endParaRPr lang="en-US" sz="1200" dirty="0">
              <a:latin typeface="Arial"/>
            </a:endParaRPr>
          </a:p>
        </p:txBody>
      </p:sp>
    </p:spTree>
    <p:extLst>
      <p:ext uri="{BB962C8B-B14F-4D97-AF65-F5344CB8AC3E}">
        <p14:creationId xmlns:p14="http://schemas.microsoft.com/office/powerpoint/2010/main" val="872074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945-076D-DFDF-911E-96FF75CC5612}"/>
              </a:ext>
            </a:extLst>
          </p:cNvPr>
          <p:cNvSpPr>
            <a:spLocks noGrp="1"/>
          </p:cNvSpPr>
          <p:nvPr>
            <p:ph type="title"/>
          </p:nvPr>
        </p:nvSpPr>
        <p:spPr>
          <a:xfrm>
            <a:off x="94021" y="126360"/>
            <a:ext cx="7886700" cy="450354"/>
          </a:xfrm>
        </p:spPr>
        <p:txBody>
          <a:bodyPr/>
          <a:lstStyle/>
          <a:p>
            <a:r>
              <a:rPr lang="en-US" b="1" u="none"/>
              <a:t>Execution context </a:t>
            </a:r>
            <a:r>
              <a:rPr lang="en-US" sz="2400" b="1" u="none"/>
              <a:t>contd...</a:t>
            </a:r>
            <a:endParaRPr lang="en-US" sz="2400" b="1"/>
          </a:p>
        </p:txBody>
      </p:sp>
      <p:sp>
        <p:nvSpPr>
          <p:cNvPr id="3" name="Text Placeholder 2">
            <a:extLst>
              <a:ext uri="{FF2B5EF4-FFF2-40B4-BE49-F238E27FC236}">
                <a16:creationId xmlns:a16="http://schemas.microsoft.com/office/drawing/2014/main" id="{F6476730-27B5-A373-B24C-1331A461D981}"/>
              </a:ext>
            </a:extLst>
          </p:cNvPr>
          <p:cNvSpPr>
            <a:spLocks noGrp="1"/>
          </p:cNvSpPr>
          <p:nvPr>
            <p:ph type="body" idx="1"/>
          </p:nvPr>
        </p:nvSpPr>
        <p:spPr>
          <a:xfrm>
            <a:off x="978" y="460749"/>
            <a:ext cx="8889092" cy="4223610"/>
          </a:xfrm>
        </p:spPr>
        <p:txBody>
          <a:bodyPr/>
          <a:lstStyle/>
          <a:p>
            <a:pPr marL="311150"/>
            <a:r>
              <a:rPr lang="en-US" sz="1200" b="1" dirty="0"/>
              <a:t>POSIX threads</a:t>
            </a:r>
            <a:r>
              <a:rPr lang="en-US" sz="1200" dirty="0"/>
              <a:t>:</a:t>
            </a:r>
            <a:endParaRPr lang="en-US" dirty="0"/>
          </a:p>
          <a:p>
            <a:pPr marL="311150"/>
            <a:r>
              <a:rPr lang="en-US" sz="1200" dirty="0"/>
              <a:t>Consider example program: </a:t>
            </a:r>
            <a:r>
              <a:rPr lang="en-US" sz="1200" b="1" dirty="0"/>
              <a:t>test_multithreading.c</a:t>
            </a:r>
            <a:r>
              <a:rPr lang="en-US" sz="1200" dirty="0"/>
              <a:t> </a:t>
            </a:r>
          </a:p>
          <a:p>
            <a:pPr marL="768350" lvl="1" indent="-171450"/>
            <a:endParaRPr lang="en-US" sz="1200" dirty="0"/>
          </a:p>
          <a:p>
            <a:pPr marL="768350" lvl="1" indent="-171450"/>
            <a:endParaRPr lang="en-US" sz="1200" dirty="0"/>
          </a:p>
          <a:p>
            <a:pPr marL="768350" lvl="1" indent="-171450"/>
            <a:endParaRPr lang="en-US" sz="1200" dirty="0"/>
          </a:p>
          <a:p>
            <a:pPr marL="768350" lvl="1" indent="-171450"/>
            <a:endParaRPr lang="en-US" sz="1200" dirty="0"/>
          </a:p>
          <a:p>
            <a:pPr marL="768350" lvl="1" indent="-171450"/>
            <a:endParaRPr lang="en-US" sz="1200" dirty="0"/>
          </a:p>
          <a:p>
            <a:pPr marL="311150"/>
            <a:endParaRPr lang="en-US" sz="1200" dirty="0"/>
          </a:p>
          <a:p>
            <a:pPr marL="311150" indent="-171450"/>
            <a:endParaRPr lang="en-US" sz="1200" dirty="0"/>
          </a:p>
          <a:p>
            <a:pPr marL="139700" indent="0">
              <a:buNone/>
            </a:pPr>
            <a:endParaRPr lang="en-US" sz="1200" i="1">
              <a:latin typeface="Arial"/>
            </a:endParaRPr>
          </a:p>
          <a:p>
            <a:pPr marL="139700" indent="0">
              <a:buNone/>
            </a:pPr>
            <a:endParaRPr lang="en-US" sz="1200" i="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pPr marL="139700" indent="0">
              <a:buNone/>
            </a:pPr>
            <a:endParaRPr lang="en-US" sz="1200" b="1">
              <a:latin typeface="Arial"/>
            </a:endParaRPr>
          </a:p>
          <a:p>
            <a:endParaRPr lang="en-US" sz="1200">
              <a:latin typeface="Arial"/>
            </a:endParaRPr>
          </a:p>
        </p:txBody>
      </p:sp>
      <p:grpSp>
        <p:nvGrpSpPr>
          <p:cNvPr id="16" name="Group 15">
            <a:extLst>
              <a:ext uri="{FF2B5EF4-FFF2-40B4-BE49-F238E27FC236}">
                <a16:creationId xmlns:a16="http://schemas.microsoft.com/office/drawing/2014/main" id="{0D01F931-627D-6174-D095-01953CF1305E}"/>
              </a:ext>
            </a:extLst>
          </p:cNvPr>
          <p:cNvGrpSpPr/>
          <p:nvPr/>
        </p:nvGrpSpPr>
        <p:grpSpPr>
          <a:xfrm>
            <a:off x="3759073" y="615375"/>
            <a:ext cx="3308692" cy="3455715"/>
            <a:chOff x="4839565" y="1508344"/>
            <a:chExt cx="3335481" cy="3571800"/>
          </a:xfrm>
        </p:grpSpPr>
        <p:pic>
          <p:nvPicPr>
            <p:cNvPr id="6" name="Picture 6">
              <a:extLst>
                <a:ext uri="{FF2B5EF4-FFF2-40B4-BE49-F238E27FC236}">
                  <a16:creationId xmlns:a16="http://schemas.microsoft.com/office/drawing/2014/main" id="{85081E09-FA73-89B0-409B-5321DBB1D64C}"/>
                </a:ext>
              </a:extLst>
            </p:cNvPr>
            <p:cNvPicPr>
              <a:picLocks noChangeAspect="1"/>
            </p:cNvPicPr>
            <p:nvPr/>
          </p:nvPicPr>
          <p:blipFill>
            <a:blip r:embed="rId2"/>
            <a:stretch>
              <a:fillRect/>
            </a:stretch>
          </p:blipFill>
          <p:spPr>
            <a:xfrm>
              <a:off x="4839565" y="1508344"/>
              <a:ext cx="3335481" cy="3571800"/>
            </a:xfrm>
            <a:prstGeom prst="rect">
              <a:avLst/>
            </a:prstGeom>
          </p:spPr>
        </p:pic>
        <p:sp>
          <p:nvSpPr>
            <p:cNvPr id="10" name="Rectangle 9">
              <a:extLst>
                <a:ext uri="{FF2B5EF4-FFF2-40B4-BE49-F238E27FC236}">
                  <a16:creationId xmlns:a16="http://schemas.microsoft.com/office/drawing/2014/main" id="{FF75111C-C051-FF80-E2AD-0CB640236927}"/>
                </a:ext>
              </a:extLst>
            </p:cNvPr>
            <p:cNvSpPr/>
            <p:nvPr/>
          </p:nvSpPr>
          <p:spPr>
            <a:xfrm>
              <a:off x="4916387" y="3410841"/>
              <a:ext cx="3205757" cy="58043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4BBBC1-906E-DFDF-254D-E95C136C924B}"/>
                </a:ext>
              </a:extLst>
            </p:cNvPr>
            <p:cNvSpPr/>
            <p:nvPr/>
          </p:nvSpPr>
          <p:spPr>
            <a:xfrm>
              <a:off x="4916388" y="4035920"/>
              <a:ext cx="3205757" cy="705446"/>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B25617-BB4F-80BC-A92E-8971E734940B}"/>
                </a:ext>
              </a:extLst>
            </p:cNvPr>
            <p:cNvSpPr/>
            <p:nvPr/>
          </p:nvSpPr>
          <p:spPr>
            <a:xfrm>
              <a:off x="4916388" y="2241052"/>
              <a:ext cx="3205757" cy="77688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C9D370A-117F-98FA-D3AD-0F241E775A20}"/>
              </a:ext>
            </a:extLst>
          </p:cNvPr>
          <p:cNvGrpSpPr/>
          <p:nvPr/>
        </p:nvGrpSpPr>
        <p:grpSpPr>
          <a:xfrm>
            <a:off x="98064" y="1129231"/>
            <a:ext cx="3261121" cy="3879430"/>
            <a:chOff x="71275" y="1200668"/>
            <a:chExt cx="3261121" cy="3879430"/>
          </a:xfrm>
        </p:grpSpPr>
        <p:grpSp>
          <p:nvGrpSpPr>
            <p:cNvPr id="8" name="Group 7">
              <a:extLst>
                <a:ext uri="{FF2B5EF4-FFF2-40B4-BE49-F238E27FC236}">
                  <a16:creationId xmlns:a16="http://schemas.microsoft.com/office/drawing/2014/main" id="{A975AA38-AA5C-9336-AE76-3DE9F33575AB}"/>
                </a:ext>
              </a:extLst>
            </p:cNvPr>
            <p:cNvGrpSpPr/>
            <p:nvPr/>
          </p:nvGrpSpPr>
          <p:grpSpPr>
            <a:xfrm>
              <a:off x="71275" y="1200668"/>
              <a:ext cx="3261121" cy="3879430"/>
              <a:chOff x="499900" y="1200668"/>
              <a:chExt cx="3261121" cy="3879430"/>
            </a:xfrm>
          </p:grpSpPr>
          <p:pic>
            <p:nvPicPr>
              <p:cNvPr id="5" name="Picture 5">
                <a:extLst>
                  <a:ext uri="{FF2B5EF4-FFF2-40B4-BE49-F238E27FC236}">
                    <a16:creationId xmlns:a16="http://schemas.microsoft.com/office/drawing/2014/main" id="{09F5D76E-4CE9-4FA5-841B-9D759A6B1F6B}"/>
                  </a:ext>
                </a:extLst>
              </p:cNvPr>
              <p:cNvPicPr>
                <a:picLocks noChangeAspect="1"/>
              </p:cNvPicPr>
              <p:nvPr/>
            </p:nvPicPr>
            <p:blipFill>
              <a:blip r:embed="rId3"/>
              <a:stretch>
                <a:fillRect/>
              </a:stretch>
            </p:blipFill>
            <p:spPr>
              <a:xfrm>
                <a:off x="499900" y="1200668"/>
                <a:ext cx="3261121" cy="3873311"/>
              </a:xfrm>
              <a:prstGeom prst="rect">
                <a:avLst/>
              </a:prstGeom>
            </p:spPr>
          </p:pic>
          <p:sp>
            <p:nvSpPr>
              <p:cNvPr id="7" name="Rectangle 6">
                <a:extLst>
                  <a:ext uri="{FF2B5EF4-FFF2-40B4-BE49-F238E27FC236}">
                    <a16:creationId xmlns:a16="http://schemas.microsoft.com/office/drawing/2014/main" id="{565B71DC-5726-6A3A-2012-F5B7D66CDFC2}"/>
                  </a:ext>
                </a:extLst>
              </p:cNvPr>
              <p:cNvSpPr/>
              <p:nvPr/>
            </p:nvSpPr>
            <p:spPr>
              <a:xfrm>
                <a:off x="522386" y="2258317"/>
                <a:ext cx="3205757" cy="282178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3BE3BA8-FD0A-9020-6517-79641014CC22}"/>
                </a:ext>
              </a:extLst>
            </p:cNvPr>
            <p:cNvSpPr/>
            <p:nvPr/>
          </p:nvSpPr>
          <p:spPr>
            <a:xfrm>
              <a:off x="76499" y="1624902"/>
              <a:ext cx="3214686" cy="250032"/>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8">
            <a:extLst>
              <a:ext uri="{FF2B5EF4-FFF2-40B4-BE49-F238E27FC236}">
                <a16:creationId xmlns:a16="http://schemas.microsoft.com/office/drawing/2014/main" id="{4538700E-33AD-D05A-2228-670794A1409D}"/>
              </a:ext>
            </a:extLst>
          </p:cNvPr>
          <p:cNvPicPr>
            <a:picLocks noChangeAspect="1"/>
          </p:cNvPicPr>
          <p:nvPr/>
        </p:nvPicPr>
        <p:blipFill>
          <a:blip r:embed="rId4"/>
          <a:stretch>
            <a:fillRect/>
          </a:stretch>
        </p:blipFill>
        <p:spPr>
          <a:xfrm>
            <a:off x="3682603" y="4125210"/>
            <a:ext cx="4770239" cy="991806"/>
          </a:xfrm>
          <a:prstGeom prst="rect">
            <a:avLst/>
          </a:prstGeom>
        </p:spPr>
      </p:pic>
      <p:sp>
        <p:nvSpPr>
          <p:cNvPr id="9" name="TextBox 8">
            <a:extLst>
              <a:ext uri="{FF2B5EF4-FFF2-40B4-BE49-F238E27FC236}">
                <a16:creationId xmlns:a16="http://schemas.microsoft.com/office/drawing/2014/main" id="{205ECAA7-12D0-8408-6061-5F328E83EA30}"/>
              </a:ext>
            </a:extLst>
          </p:cNvPr>
          <p:cNvSpPr txBox="1"/>
          <p:nvPr/>
        </p:nvSpPr>
        <p:spPr>
          <a:xfrm>
            <a:off x="7097315" y="1028699"/>
            <a:ext cx="1996676" cy="304698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Output Observation:</a:t>
            </a:r>
          </a:p>
          <a:p>
            <a:pPr marL="171450" indent="-171450">
              <a:buFont typeface="Calibri"/>
              <a:buChar char="-"/>
            </a:pPr>
            <a:r>
              <a:rPr lang="en-US" sz="1200" dirty="0"/>
              <a:t>You can see we created three threads.</a:t>
            </a:r>
          </a:p>
          <a:p>
            <a:pPr marL="171450" indent="-171450">
              <a:buFont typeface="Calibri"/>
              <a:buChar char="-"/>
            </a:pPr>
            <a:r>
              <a:rPr lang="en-US" sz="1200" dirty="0"/>
              <a:t>Each thread executes the function </a:t>
            </a:r>
            <a:r>
              <a:rPr lang="en-US" sz="1200" b="1" dirty="0" err="1"/>
              <a:t>test_proc</a:t>
            </a:r>
            <a:r>
              <a:rPr lang="en-US" sz="1200" b="1" dirty="0"/>
              <a:t>()</a:t>
            </a:r>
            <a:r>
              <a:rPr lang="en-US" sz="1200" dirty="0"/>
              <a:t>.</a:t>
            </a:r>
          </a:p>
          <a:p>
            <a:pPr marL="171450" indent="-171450">
              <a:buFont typeface="Calibri"/>
              <a:buChar char="-"/>
            </a:pPr>
            <a:r>
              <a:rPr lang="en-US" sz="1200" dirty="0"/>
              <a:t>As the mutex is locked after entering the function  each waits </a:t>
            </a:r>
            <a:r>
              <a:rPr lang="en-US" sz="1200" dirty="0" err="1"/>
              <a:t>untill</a:t>
            </a:r>
            <a:r>
              <a:rPr lang="en-US" sz="1200" dirty="0"/>
              <a:t> the mutex is released.</a:t>
            </a:r>
          </a:p>
          <a:p>
            <a:pPr marL="171450" indent="-171450">
              <a:buFont typeface="Calibri"/>
              <a:buChar char="-"/>
            </a:pPr>
            <a:r>
              <a:rPr lang="en-US" sz="1200" dirty="0"/>
              <a:t>So  this is how each thread can execute and operate on the global variable </a:t>
            </a:r>
            <a:r>
              <a:rPr lang="en-US" sz="1200" b="1" dirty="0" err="1"/>
              <a:t>ProcCount</a:t>
            </a:r>
            <a:r>
              <a:rPr lang="en-US" sz="1200" b="1" dirty="0"/>
              <a:t> </a:t>
            </a:r>
            <a:r>
              <a:rPr lang="en-US" sz="1200" dirty="0"/>
              <a:t>exclusively.</a:t>
            </a:r>
          </a:p>
        </p:txBody>
      </p:sp>
    </p:spTree>
    <p:extLst>
      <p:ext uri="{BB962C8B-B14F-4D97-AF65-F5344CB8AC3E}">
        <p14:creationId xmlns:p14="http://schemas.microsoft.com/office/powerpoint/2010/main" val="383370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a:t>Interrupt Context</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283594" y="635975"/>
            <a:ext cx="8479765" cy="4136823"/>
          </a:xfrm>
        </p:spPr>
        <p:txBody>
          <a:bodyPr/>
          <a:lstStyle/>
          <a:p>
            <a:r>
              <a:rPr lang="en-US" sz="1200"/>
              <a:t>When an </a:t>
            </a:r>
            <a:r>
              <a:rPr lang="en-US" sz="1200" b="1"/>
              <a:t>exception </a:t>
            </a:r>
            <a:r>
              <a:rPr lang="en-US" sz="1200"/>
              <a:t>or </a:t>
            </a:r>
            <a:r>
              <a:rPr lang="en-US" sz="1200" b="1"/>
              <a:t>interrupt </a:t>
            </a:r>
            <a:r>
              <a:rPr lang="en-US" sz="1200"/>
              <a:t>occurs, </a:t>
            </a:r>
            <a:r>
              <a:rPr lang="en-US" sz="1200" b="1"/>
              <a:t>execution transition</a:t>
            </a:r>
            <a:r>
              <a:rPr lang="en-US" sz="1200"/>
              <a:t> from </a:t>
            </a:r>
            <a:r>
              <a:rPr lang="en-US" sz="1200" b="1"/>
              <a:t>user mode</a:t>
            </a:r>
            <a:r>
              <a:rPr lang="en-US" sz="1200"/>
              <a:t> to </a:t>
            </a:r>
            <a:r>
              <a:rPr lang="en-US" sz="1200" b="1"/>
              <a:t>kernel mode</a:t>
            </a:r>
            <a:r>
              <a:rPr lang="en-US" sz="1200"/>
              <a:t> where the exception or interrupt is handled. </a:t>
            </a:r>
            <a:endParaRPr lang="en-US"/>
          </a:p>
          <a:p>
            <a:r>
              <a:rPr lang="en-US" sz="1200"/>
              <a:t>When the exception or interrupt has been handled execution resumes in user space.</a:t>
            </a:r>
            <a:endParaRPr lang="en-US"/>
          </a:p>
          <a:p>
            <a:r>
              <a:rPr lang="en-US" sz="1200"/>
              <a:t> In detail, the following steps must be taken to handle an exception or interrupts.</a:t>
            </a:r>
          </a:p>
          <a:p>
            <a:endParaRPr lang="en-US" sz="1200"/>
          </a:p>
          <a:p>
            <a:endParaRPr lang="en-US" sz="1200"/>
          </a:p>
          <a:p>
            <a:pPr marL="139700" indent="0">
              <a:buNone/>
            </a:pPr>
            <a:br>
              <a:rPr lang="en-US"/>
            </a:br>
            <a:endParaRPr lang="en-US" sz="1200"/>
          </a:p>
          <a:p>
            <a:endParaRPr lang="en-US" sz="1200"/>
          </a:p>
        </p:txBody>
      </p:sp>
      <p:grpSp>
        <p:nvGrpSpPr>
          <p:cNvPr id="31" name="Group 30">
            <a:extLst>
              <a:ext uri="{FF2B5EF4-FFF2-40B4-BE49-F238E27FC236}">
                <a16:creationId xmlns:a16="http://schemas.microsoft.com/office/drawing/2014/main" id="{701166AB-A56A-9AF6-509F-BAF6832CD42E}"/>
              </a:ext>
            </a:extLst>
          </p:cNvPr>
          <p:cNvGrpSpPr/>
          <p:nvPr/>
        </p:nvGrpSpPr>
        <p:grpSpPr>
          <a:xfrm>
            <a:off x="1226977" y="1660813"/>
            <a:ext cx="7309374" cy="3372633"/>
            <a:chOff x="1171671" y="1706902"/>
            <a:chExt cx="7309374" cy="3372633"/>
          </a:xfrm>
        </p:grpSpPr>
        <p:grpSp>
          <p:nvGrpSpPr>
            <p:cNvPr id="13" name="Group 12">
              <a:extLst>
                <a:ext uri="{FF2B5EF4-FFF2-40B4-BE49-F238E27FC236}">
                  <a16:creationId xmlns:a16="http://schemas.microsoft.com/office/drawing/2014/main" id="{595D8A1F-CC3F-7E96-1B5D-48B177D4A308}"/>
                </a:ext>
              </a:extLst>
            </p:cNvPr>
            <p:cNvGrpSpPr/>
            <p:nvPr/>
          </p:nvGrpSpPr>
          <p:grpSpPr>
            <a:xfrm>
              <a:off x="1171671" y="2491611"/>
              <a:ext cx="7224623" cy="2587924"/>
              <a:chOff x="1311851" y="1909329"/>
              <a:chExt cx="7688292" cy="3083942"/>
            </a:xfrm>
          </p:grpSpPr>
          <p:grpSp>
            <p:nvGrpSpPr>
              <p:cNvPr id="6" name="Group 5">
                <a:extLst>
                  <a:ext uri="{FF2B5EF4-FFF2-40B4-BE49-F238E27FC236}">
                    <a16:creationId xmlns:a16="http://schemas.microsoft.com/office/drawing/2014/main" id="{081D172D-DB7B-D9B6-A416-149916C82EC0}"/>
                  </a:ext>
                </a:extLst>
              </p:cNvPr>
              <p:cNvGrpSpPr/>
              <p:nvPr/>
            </p:nvGrpSpPr>
            <p:grpSpPr>
              <a:xfrm>
                <a:off x="1311851" y="1909329"/>
                <a:ext cx="7688292" cy="3083942"/>
                <a:chOff x="1311851" y="1909329"/>
                <a:chExt cx="6868783" cy="3083942"/>
              </a:xfrm>
            </p:grpSpPr>
            <p:sp>
              <p:nvSpPr>
                <p:cNvPr id="4" name="Rectangle 3">
                  <a:extLst>
                    <a:ext uri="{FF2B5EF4-FFF2-40B4-BE49-F238E27FC236}">
                      <a16:creationId xmlns:a16="http://schemas.microsoft.com/office/drawing/2014/main" id="{D0326AB6-A651-8585-1EBF-44E877CA3F46}"/>
                    </a:ext>
                  </a:extLst>
                </p:cNvPr>
                <p:cNvSpPr/>
                <p:nvPr/>
              </p:nvSpPr>
              <p:spPr>
                <a:xfrm>
                  <a:off x="1311851" y="1909329"/>
                  <a:ext cx="6868783" cy="1283179"/>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cs typeface="Arial"/>
                  </a:endParaRPr>
                </a:p>
              </p:txBody>
            </p:sp>
            <p:sp>
              <p:nvSpPr>
                <p:cNvPr id="5" name="Rectangle 4">
                  <a:extLst>
                    <a:ext uri="{FF2B5EF4-FFF2-40B4-BE49-F238E27FC236}">
                      <a16:creationId xmlns:a16="http://schemas.microsoft.com/office/drawing/2014/main" id="{D31C456D-A9DC-4802-CF1F-AA10B641DE11}"/>
                    </a:ext>
                  </a:extLst>
                </p:cNvPr>
                <p:cNvSpPr/>
                <p:nvPr/>
              </p:nvSpPr>
              <p:spPr>
                <a:xfrm>
                  <a:off x="1311851" y="3192508"/>
                  <a:ext cx="6868783" cy="180076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cs typeface="Arial"/>
                  </a:endParaRPr>
                </a:p>
              </p:txBody>
            </p:sp>
          </p:grpSp>
          <p:sp>
            <p:nvSpPr>
              <p:cNvPr id="7" name="Rectangle 6">
                <a:extLst>
                  <a:ext uri="{FF2B5EF4-FFF2-40B4-BE49-F238E27FC236}">
                    <a16:creationId xmlns:a16="http://schemas.microsoft.com/office/drawing/2014/main" id="{E472DEB1-310C-ECBA-AC0C-76EC80ED06DC}"/>
                  </a:ext>
                </a:extLst>
              </p:cNvPr>
              <p:cNvSpPr/>
              <p:nvPr/>
            </p:nvSpPr>
            <p:spPr>
              <a:xfrm>
                <a:off x="1414247" y="1989761"/>
                <a:ext cx="992038" cy="614632"/>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a:cs typeface="Arial"/>
                  </a:rPr>
                  <a:t>Process</a:t>
                </a:r>
                <a:br>
                  <a:rPr lang="en-US" sz="1000">
                    <a:cs typeface="Arial"/>
                  </a:rPr>
                </a:br>
                <a:r>
                  <a:rPr lang="en-US" sz="1000">
                    <a:cs typeface="Arial"/>
                  </a:rPr>
                  <a:t>Executing</a:t>
                </a:r>
              </a:p>
            </p:txBody>
          </p:sp>
          <p:sp>
            <p:nvSpPr>
              <p:cNvPr id="8" name="Star: 5 Points 7">
                <a:extLst>
                  <a:ext uri="{FF2B5EF4-FFF2-40B4-BE49-F238E27FC236}">
                    <a16:creationId xmlns:a16="http://schemas.microsoft.com/office/drawing/2014/main" id="{FC13A9DC-54AB-C897-341D-BE5C129E66F3}"/>
                  </a:ext>
                </a:extLst>
              </p:cNvPr>
              <p:cNvSpPr/>
              <p:nvPr/>
            </p:nvSpPr>
            <p:spPr>
              <a:xfrm>
                <a:off x="2167877" y="2219341"/>
                <a:ext cx="237226" cy="2587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eparation 8">
                <a:extLst>
                  <a:ext uri="{FF2B5EF4-FFF2-40B4-BE49-F238E27FC236}">
                    <a16:creationId xmlns:a16="http://schemas.microsoft.com/office/drawing/2014/main" id="{95415D8C-6045-A999-BC11-23270EB9573B}"/>
                  </a:ext>
                </a:extLst>
              </p:cNvPr>
              <p:cNvSpPr/>
              <p:nvPr/>
            </p:nvSpPr>
            <p:spPr>
              <a:xfrm>
                <a:off x="2390096" y="2683343"/>
                <a:ext cx="1387838" cy="1056176"/>
              </a:xfrm>
              <a:prstGeom prst="flowChartPreparat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a:cs typeface="Arial"/>
                  </a:rPr>
                  <a:t>Save the context of executing process</a:t>
                </a:r>
              </a:p>
            </p:txBody>
          </p:sp>
          <p:sp>
            <p:nvSpPr>
              <p:cNvPr id="10" name="Rectangle 9">
                <a:extLst>
                  <a:ext uri="{FF2B5EF4-FFF2-40B4-BE49-F238E27FC236}">
                    <a16:creationId xmlns:a16="http://schemas.microsoft.com/office/drawing/2014/main" id="{04DD55EA-A5D7-342D-2B25-CC07D990B7DA}"/>
                  </a:ext>
                </a:extLst>
              </p:cNvPr>
              <p:cNvSpPr/>
              <p:nvPr/>
            </p:nvSpPr>
            <p:spPr>
              <a:xfrm>
                <a:off x="2394809" y="4097301"/>
                <a:ext cx="5068018" cy="787160"/>
              </a:xfrm>
              <a:prstGeom prst="rect">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a:ea typeface="+mn-lt"/>
                    <a:cs typeface="+mn-lt"/>
                  </a:rPr>
                  <a:t>Exception/interrupt Handler</a:t>
                </a:r>
                <a:endParaRPr lang="en-US"/>
              </a:p>
              <a:p>
                <a:pPr marL="285750" indent="-285750" algn="ctr">
                  <a:buChar char="•"/>
                </a:pPr>
                <a:r>
                  <a:rPr lang="en-US">
                    <a:ea typeface="+mn-lt"/>
                    <a:cs typeface="+mn-lt"/>
                  </a:rPr>
                  <a:t>Determine the cause of the exception/interrupt.</a:t>
                </a:r>
                <a:endParaRPr lang="en-US"/>
              </a:p>
              <a:p>
                <a:pPr marL="285750" indent="-285750" algn="ctr">
                  <a:buChar char="•"/>
                </a:pPr>
                <a:r>
                  <a:rPr lang="en-US">
                    <a:ea typeface="+mn-lt"/>
                    <a:cs typeface="+mn-lt"/>
                  </a:rPr>
                  <a:t>Handle the exception/interrupt.</a:t>
                </a:r>
                <a:endParaRPr lang="en-US"/>
              </a:p>
            </p:txBody>
          </p:sp>
          <p:sp>
            <p:nvSpPr>
              <p:cNvPr id="11" name="Flowchart: Preparation 10">
                <a:extLst>
                  <a:ext uri="{FF2B5EF4-FFF2-40B4-BE49-F238E27FC236}">
                    <a16:creationId xmlns:a16="http://schemas.microsoft.com/office/drawing/2014/main" id="{427CFA99-CE9F-19AD-4325-B3BA65AC47F3}"/>
                  </a:ext>
                </a:extLst>
              </p:cNvPr>
              <p:cNvSpPr/>
              <p:nvPr/>
            </p:nvSpPr>
            <p:spPr>
              <a:xfrm>
                <a:off x="4574206" y="2611695"/>
                <a:ext cx="3579960" cy="1153782"/>
              </a:xfrm>
              <a:prstGeom prst="flowChartPreparation">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marL="285750" indent="-285750" algn="ctr">
                  <a:buChar char="•"/>
                </a:pPr>
                <a:r>
                  <a:rPr lang="en-US" sz="1000">
                    <a:ea typeface="+mn-lt"/>
                    <a:cs typeface="+mn-lt"/>
                  </a:rPr>
                  <a:t>Select a process to restore and resume.</a:t>
                </a:r>
                <a:endParaRPr lang="en-US"/>
              </a:p>
              <a:p>
                <a:pPr marL="285750" indent="-285750" algn="ctr">
                  <a:buChar char="•"/>
                </a:pPr>
                <a:r>
                  <a:rPr lang="en-US" sz="1000">
                    <a:ea typeface="+mn-lt"/>
                    <a:cs typeface="+mn-lt"/>
                  </a:rPr>
                  <a:t>Restore the context of the selected process.</a:t>
                </a:r>
                <a:endParaRPr lang="en-US"/>
              </a:p>
              <a:p>
                <a:pPr marL="285750" indent="-285750" algn="ctr">
                  <a:buChar char="•"/>
                </a:pPr>
                <a:r>
                  <a:rPr lang="en-US" sz="1000">
                    <a:ea typeface="+mn-lt"/>
                    <a:cs typeface="+mn-lt"/>
                  </a:rPr>
                  <a:t>Resume execution of the selected process.</a:t>
                </a:r>
                <a:endParaRPr lang="en-US"/>
              </a:p>
            </p:txBody>
          </p:sp>
          <p:sp>
            <p:nvSpPr>
              <p:cNvPr id="12" name="Rectangle 11">
                <a:extLst>
                  <a:ext uri="{FF2B5EF4-FFF2-40B4-BE49-F238E27FC236}">
                    <a16:creationId xmlns:a16="http://schemas.microsoft.com/office/drawing/2014/main" id="{2D7CF1B9-B93B-F283-60C6-40956569AD10}"/>
                  </a:ext>
                </a:extLst>
              </p:cNvPr>
              <p:cNvSpPr/>
              <p:nvPr/>
            </p:nvSpPr>
            <p:spPr>
              <a:xfrm>
                <a:off x="7829451" y="2091659"/>
                <a:ext cx="992038" cy="6146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a:cs typeface="Arial"/>
                  </a:rPr>
                  <a:t>Process</a:t>
                </a:r>
                <a:br>
                  <a:rPr lang="en-US" sz="1000">
                    <a:cs typeface="Arial"/>
                  </a:rPr>
                </a:br>
                <a:r>
                  <a:rPr lang="en-US" sz="1000">
                    <a:cs typeface="Arial"/>
                  </a:rPr>
                  <a:t>Executing</a:t>
                </a:r>
              </a:p>
            </p:txBody>
          </p:sp>
        </p:grpSp>
        <p:sp>
          <p:nvSpPr>
            <p:cNvPr id="15" name="Speech Bubble: Rectangle with Corners Rounded 14">
              <a:extLst>
                <a:ext uri="{FF2B5EF4-FFF2-40B4-BE49-F238E27FC236}">
                  <a16:creationId xmlns:a16="http://schemas.microsoft.com/office/drawing/2014/main" id="{FA9C1AA6-B763-79C4-E4E9-D2BBC6CFD1B8}"/>
                </a:ext>
              </a:extLst>
            </p:cNvPr>
            <p:cNvSpPr/>
            <p:nvPr/>
          </p:nvSpPr>
          <p:spPr>
            <a:xfrm>
              <a:off x="2394565" y="1706902"/>
              <a:ext cx="1789980" cy="377405"/>
            </a:xfrm>
            <a:prstGeom prst="wedgeRound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ea typeface="+mn-lt"/>
                  <a:cs typeface="+mn-lt"/>
                </a:rPr>
                <a:t>External event</a:t>
              </a:r>
            </a:p>
          </p:txBody>
        </p:sp>
        <p:cxnSp>
          <p:nvCxnSpPr>
            <p:cNvPr id="16" name="Straight Arrow Connector 15">
              <a:extLst>
                <a:ext uri="{FF2B5EF4-FFF2-40B4-BE49-F238E27FC236}">
                  <a16:creationId xmlns:a16="http://schemas.microsoft.com/office/drawing/2014/main" id="{1DC87C12-A4C9-C552-926D-751B82724A73}"/>
                </a:ext>
              </a:extLst>
            </p:cNvPr>
            <p:cNvCxnSpPr/>
            <p:nvPr/>
          </p:nvCxnSpPr>
          <p:spPr>
            <a:xfrm flipV="1">
              <a:off x="1172316" y="2252552"/>
              <a:ext cx="7308729" cy="23722"/>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A8AE7CD-B7C1-53E2-9862-CFA2F6B8372A}"/>
                </a:ext>
              </a:extLst>
            </p:cNvPr>
            <p:cNvSpPr txBox="1"/>
            <p:nvPr/>
          </p:nvSpPr>
          <p:spPr>
            <a:xfrm>
              <a:off x="6792321" y="1953442"/>
              <a:ext cx="659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Time</a:t>
              </a:r>
            </a:p>
          </p:txBody>
        </p:sp>
        <p:cxnSp>
          <p:nvCxnSpPr>
            <p:cNvPr id="18" name="Straight Arrow Connector 17">
              <a:extLst>
                <a:ext uri="{FF2B5EF4-FFF2-40B4-BE49-F238E27FC236}">
                  <a16:creationId xmlns:a16="http://schemas.microsoft.com/office/drawing/2014/main" id="{74E8AD43-8969-A9CB-ACBF-EC4F27601066}"/>
                </a:ext>
              </a:extLst>
            </p:cNvPr>
            <p:cNvCxnSpPr>
              <a:cxnSpLocks/>
            </p:cNvCxnSpPr>
            <p:nvPr/>
          </p:nvCxnSpPr>
          <p:spPr>
            <a:xfrm>
              <a:off x="2973235" y="2111699"/>
              <a:ext cx="8626" cy="96831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BA509A41-3389-7528-CFD6-E648E9F981AE}"/>
                </a:ext>
              </a:extLst>
            </p:cNvPr>
            <p:cNvCxnSpPr/>
            <p:nvPr/>
          </p:nvCxnSpPr>
          <p:spPr>
            <a:xfrm>
              <a:off x="2119941" y="2955625"/>
              <a:ext cx="170372" cy="461514"/>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B94C36-8D9C-60EE-478F-6C5A8CF4AE18}"/>
                </a:ext>
              </a:extLst>
            </p:cNvPr>
            <p:cNvCxnSpPr>
              <a:cxnSpLocks/>
            </p:cNvCxnSpPr>
            <p:nvPr/>
          </p:nvCxnSpPr>
          <p:spPr>
            <a:xfrm flipH="1">
              <a:off x="2981861" y="4084991"/>
              <a:ext cx="2157" cy="224288"/>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D7F134-33BB-4201-5CE4-327BF2AB761C}"/>
                </a:ext>
              </a:extLst>
            </p:cNvPr>
            <p:cNvCxnSpPr>
              <a:cxnSpLocks/>
            </p:cNvCxnSpPr>
            <p:nvPr/>
          </p:nvCxnSpPr>
          <p:spPr>
            <a:xfrm flipH="1" flipV="1">
              <a:off x="5923274" y="4082050"/>
              <a:ext cx="2157" cy="22859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92E2E68-30D6-55CB-D454-CB53DF0EBC97}"/>
                </a:ext>
              </a:extLst>
            </p:cNvPr>
            <p:cNvCxnSpPr>
              <a:cxnSpLocks/>
            </p:cNvCxnSpPr>
            <p:nvPr/>
          </p:nvCxnSpPr>
          <p:spPr>
            <a:xfrm flipV="1">
              <a:off x="6990560" y="2791724"/>
              <a:ext cx="270724" cy="293297"/>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8F9296-0751-E077-AB41-62B752DBB685}"/>
                </a:ext>
              </a:extLst>
            </p:cNvPr>
            <p:cNvSpPr txBox="1"/>
            <p:nvPr/>
          </p:nvSpPr>
          <p:spPr>
            <a:xfrm>
              <a:off x="1458900" y="3108965"/>
              <a:ext cx="85990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a:t>Exception</a:t>
              </a:r>
            </a:p>
          </p:txBody>
        </p:sp>
        <p:sp>
          <p:nvSpPr>
            <p:cNvPr id="27" name="TextBox 26">
              <a:extLst>
                <a:ext uri="{FF2B5EF4-FFF2-40B4-BE49-F238E27FC236}">
                  <a16:creationId xmlns:a16="http://schemas.microsoft.com/office/drawing/2014/main" id="{B80E196E-B00F-BE1C-7076-5CF651A2D8CA}"/>
                </a:ext>
              </a:extLst>
            </p:cNvPr>
            <p:cNvSpPr txBox="1"/>
            <p:nvPr/>
          </p:nvSpPr>
          <p:spPr>
            <a:xfrm>
              <a:off x="3009394" y="2631554"/>
              <a:ext cx="10442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a:t>Interrupt</a:t>
              </a:r>
            </a:p>
          </p:txBody>
        </p:sp>
        <p:sp>
          <p:nvSpPr>
            <p:cNvPr id="29" name="TextBox 28">
              <a:extLst>
                <a:ext uri="{FF2B5EF4-FFF2-40B4-BE49-F238E27FC236}">
                  <a16:creationId xmlns:a16="http://schemas.microsoft.com/office/drawing/2014/main" id="{4D88DC87-C1F9-1DDB-A805-F618F549D115}"/>
                </a:ext>
              </a:extLst>
            </p:cNvPr>
            <p:cNvSpPr txBox="1"/>
            <p:nvPr/>
          </p:nvSpPr>
          <p:spPr>
            <a:xfrm>
              <a:off x="4902684" y="2478852"/>
              <a:ext cx="11482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User Mode</a:t>
              </a:r>
            </a:p>
          </p:txBody>
        </p:sp>
        <p:sp>
          <p:nvSpPr>
            <p:cNvPr id="30" name="TextBox 29">
              <a:extLst>
                <a:ext uri="{FF2B5EF4-FFF2-40B4-BE49-F238E27FC236}">
                  <a16:creationId xmlns:a16="http://schemas.microsoft.com/office/drawing/2014/main" id="{C1999A2C-ED1A-A8B0-F342-0C5BA875C0AA}"/>
                </a:ext>
              </a:extLst>
            </p:cNvPr>
            <p:cNvSpPr txBox="1"/>
            <p:nvPr/>
          </p:nvSpPr>
          <p:spPr>
            <a:xfrm>
              <a:off x="3372538" y="3935254"/>
              <a:ext cx="13141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Kernel Mode</a:t>
              </a:r>
            </a:p>
          </p:txBody>
        </p:sp>
      </p:grpSp>
    </p:spTree>
    <p:extLst>
      <p:ext uri="{BB962C8B-B14F-4D97-AF65-F5344CB8AC3E}">
        <p14:creationId xmlns:p14="http://schemas.microsoft.com/office/powerpoint/2010/main" val="377968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a:t>Interrupt Context</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283594" y="635975"/>
            <a:ext cx="8479765" cy="4136823"/>
          </a:xfrm>
        </p:spPr>
        <p:txBody>
          <a:bodyPr/>
          <a:lstStyle/>
          <a:p>
            <a:pPr marL="139700" indent="0">
              <a:buNone/>
            </a:pPr>
            <a:r>
              <a:rPr lang="en-US" sz="1400" b="1" dirty="0"/>
              <a:t>Saving context</a:t>
            </a:r>
          </a:p>
          <a:p>
            <a:r>
              <a:rPr lang="en-US" sz="1200" dirty="0"/>
              <a:t>The exception/interrupt handler uses the same CPU as the currently executing process. </a:t>
            </a:r>
            <a:endParaRPr lang="en-US" dirty="0"/>
          </a:p>
          <a:p>
            <a:r>
              <a:rPr lang="en-US" sz="1200" dirty="0"/>
              <a:t>When entering the exception/interrupt handler, the values in all CPU registers to be used by the exception/interrupt handler must be saved to memory. </a:t>
            </a:r>
            <a:endParaRPr lang="en-US" dirty="0"/>
          </a:p>
          <a:p>
            <a:r>
              <a:rPr lang="en-US" sz="1200" dirty="0"/>
              <a:t>The saved register values can later restored before resuming execution of the process.</a:t>
            </a:r>
            <a:endParaRPr lang="en-US" dirty="0"/>
          </a:p>
          <a:p>
            <a:pPr marL="139700" indent="0">
              <a:buNone/>
            </a:pPr>
            <a:r>
              <a:rPr lang="en-US" sz="1400" b="1" dirty="0"/>
              <a:t>Determine the cause</a:t>
            </a:r>
          </a:p>
          <a:p>
            <a:r>
              <a:rPr lang="en-US" sz="1200" dirty="0"/>
              <a:t>The handler may have been invoked for a number of reasons. </a:t>
            </a:r>
            <a:endParaRPr lang="en-US" dirty="0"/>
          </a:p>
          <a:p>
            <a:r>
              <a:rPr lang="en-US" sz="1200" dirty="0"/>
              <a:t>The handler thus needs to determine the cause of the exception or interrupt. </a:t>
            </a:r>
            <a:endParaRPr lang="en-US" dirty="0"/>
          </a:p>
          <a:p>
            <a:r>
              <a:rPr lang="en-US" sz="1200" dirty="0"/>
              <a:t>Information about what caused the exception or interrupt can be stored in dedicated registers or at predefined addresses in memory.</a:t>
            </a:r>
            <a:endParaRPr lang="en-US"/>
          </a:p>
          <a:p>
            <a:pPr marL="139700" indent="0">
              <a:buNone/>
            </a:pPr>
            <a:r>
              <a:rPr lang="en-US" sz="1400" b="1" dirty="0"/>
              <a:t>Handle the exception/interrupt</a:t>
            </a:r>
          </a:p>
          <a:p>
            <a:r>
              <a:rPr lang="en-US" sz="1200" dirty="0"/>
              <a:t>Next, the exception or interrupt needs to be serviced. </a:t>
            </a:r>
            <a:endParaRPr lang="en-US" dirty="0"/>
          </a:p>
          <a:p>
            <a:r>
              <a:rPr lang="en-US" sz="1200" dirty="0"/>
              <a:t>For instance, if it was a keyboard interrupt, then the key code of the keypress is obtained and stored somewhere or some other appropriate action is taken. </a:t>
            </a:r>
            <a:endParaRPr lang="en-US" dirty="0"/>
          </a:p>
          <a:p>
            <a:r>
              <a:rPr lang="en-US" sz="1200" dirty="0"/>
              <a:t>If it was an arithmetic overflow exception, an error message may be printed or the program may be terminated.</a:t>
            </a:r>
            <a:endParaRPr lang="en-US"/>
          </a:p>
          <a:p>
            <a:endParaRPr lang="en-US" sz="1200" dirty="0"/>
          </a:p>
        </p:txBody>
      </p:sp>
    </p:spTree>
    <p:extLst>
      <p:ext uri="{BB962C8B-B14F-4D97-AF65-F5344CB8AC3E}">
        <p14:creationId xmlns:p14="http://schemas.microsoft.com/office/powerpoint/2010/main" val="71363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a:t>Interrupt Context</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320465" y="672846"/>
            <a:ext cx="8000443" cy="3003041"/>
          </a:xfrm>
        </p:spPr>
        <p:txBody>
          <a:bodyPr/>
          <a:lstStyle/>
          <a:p>
            <a:pPr>
              <a:buNone/>
            </a:pPr>
            <a:r>
              <a:rPr lang="en-US" sz="1400" b="1" dirty="0"/>
              <a:t>Interrupt dispatch</a:t>
            </a:r>
            <a:endParaRPr lang="en-US" sz="1400" dirty="0"/>
          </a:p>
          <a:p>
            <a:pPr marL="285750" indent="-285750"/>
            <a:r>
              <a:rPr lang="en-US" sz="1400" dirty="0"/>
              <a:t>There are two different handlers, </a:t>
            </a:r>
            <a:r>
              <a:rPr lang="en-US" sz="1400" b="1" dirty="0"/>
              <a:t>__</a:t>
            </a:r>
            <a:r>
              <a:rPr lang="en-US" sz="1400" b="1" dirty="0" err="1"/>
              <a:t>irq_usr</a:t>
            </a:r>
            <a:r>
              <a:rPr lang="en-US" sz="1400" dirty="0"/>
              <a:t> and </a:t>
            </a:r>
            <a:r>
              <a:rPr lang="en-US" sz="1400" b="1" dirty="0"/>
              <a:t>__</a:t>
            </a:r>
            <a:r>
              <a:rPr lang="en-US" sz="1400" b="1" dirty="0" err="1"/>
              <a:t>irq_svc</a:t>
            </a:r>
            <a:r>
              <a:rPr lang="en-US" sz="1400" dirty="0"/>
              <a:t>. </a:t>
            </a:r>
          </a:p>
          <a:p>
            <a:pPr marL="285750" indent="-285750"/>
            <a:r>
              <a:rPr lang="en-US" sz="1400" dirty="0"/>
              <a:t>The handlers loop around this code until no interrupts remain. If there is an interrupt, the code will branch to </a:t>
            </a:r>
            <a:r>
              <a:rPr lang="en-US" sz="1400" b="1" dirty="0" err="1"/>
              <a:t>do_IRQ</a:t>
            </a:r>
            <a:r>
              <a:rPr lang="en-US" sz="1400" dirty="0"/>
              <a:t> that exists in </a:t>
            </a:r>
            <a:r>
              <a:rPr lang="en-US" sz="1400" b="1" dirty="0"/>
              <a:t>arch/arm/kernel/</a:t>
            </a:r>
            <a:r>
              <a:rPr lang="en-US" sz="1400" b="1" dirty="0" err="1"/>
              <a:t>irq.c</a:t>
            </a:r>
            <a:r>
              <a:rPr lang="en-US" sz="1400" dirty="0"/>
              <a:t>.</a:t>
            </a:r>
          </a:p>
          <a:p>
            <a:pPr marL="285750" indent="-285750"/>
            <a:r>
              <a:rPr lang="en-US" sz="1400" dirty="0"/>
              <a:t>At this point, the code is the same in all architectures and you call an appropriate handler written in C.</a:t>
            </a:r>
            <a:endParaRPr lang="en-US" dirty="0"/>
          </a:p>
          <a:p>
            <a:pPr marL="139700" indent="0">
              <a:buNone/>
            </a:pPr>
            <a:r>
              <a:rPr lang="en-US" sz="1400" b="1" dirty="0"/>
              <a:t>Select a process to resume</a:t>
            </a:r>
            <a:endParaRPr lang="en-US" dirty="0"/>
          </a:p>
          <a:p>
            <a:r>
              <a:rPr lang="en-US" sz="1200" dirty="0"/>
              <a:t>The exception/interrupt have now been handled and the kernel. </a:t>
            </a:r>
          </a:p>
          <a:p>
            <a:r>
              <a:rPr lang="en-US" sz="1200" dirty="0"/>
              <a:t>The kernel may choose to resume the same process that was executing prior to handling the exception/interrupt or resume execution of any other process currently in memory.</a:t>
            </a:r>
          </a:p>
          <a:p>
            <a:pPr marL="139700" indent="0">
              <a:buNone/>
            </a:pPr>
            <a:r>
              <a:rPr lang="en-US" sz="1400" b="1" dirty="0"/>
              <a:t>Restoring context</a:t>
            </a:r>
          </a:p>
          <a:p>
            <a:r>
              <a:rPr lang="en-US" sz="1200" dirty="0"/>
              <a:t>The context of the CPU can now be restored for the chosen process by reading and restoring all register values from memory.</a:t>
            </a:r>
          </a:p>
          <a:p>
            <a:pPr marL="139700" indent="0">
              <a:buNone/>
            </a:pPr>
            <a:r>
              <a:rPr lang="en-US" sz="1400" b="1" dirty="0"/>
              <a:t>Resume</a:t>
            </a:r>
          </a:p>
          <a:p>
            <a:r>
              <a:rPr lang="en-US" sz="1200" dirty="0"/>
              <a:t>The process selected to be resumed must be resumed at the same point it was stopped. </a:t>
            </a:r>
          </a:p>
          <a:p>
            <a:r>
              <a:rPr lang="en-US" sz="1200" dirty="0"/>
              <a:t>The address of this instruction was saved by the machine when the interrupt occurred, so it is simply a matter of getting this address and make the CPU continue to execute at this address.</a:t>
            </a:r>
            <a:endParaRPr lang="en-US"/>
          </a:p>
          <a:p>
            <a:endParaRPr lang="en-US" sz="1400" b="1" dirty="0"/>
          </a:p>
        </p:txBody>
      </p:sp>
    </p:spTree>
    <p:extLst>
      <p:ext uri="{BB962C8B-B14F-4D97-AF65-F5344CB8AC3E}">
        <p14:creationId xmlns:p14="http://schemas.microsoft.com/office/powerpoint/2010/main" val="383654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172981" y="1096862"/>
            <a:ext cx="8599596" cy="4404137"/>
          </a:xfrm>
        </p:spPr>
        <p:txBody>
          <a:bodyPr/>
          <a:lstStyle/>
          <a:p>
            <a:pPr marL="482600" indent="-342900"/>
            <a:r>
              <a:rPr lang="en-US" sz="1200" dirty="0"/>
              <a:t>Many processers run more than a single process simultaneously. </a:t>
            </a:r>
            <a:endParaRPr lang="en-US"/>
          </a:p>
          <a:p>
            <a:pPr marL="482600" indent="-342900"/>
            <a:r>
              <a:rPr lang="en-US" sz="1200" dirty="0"/>
              <a:t>In a multi-process system, each process gets control of the processor and its memory, ports, and I/O devices for a limited “slice” of time. </a:t>
            </a:r>
            <a:endParaRPr lang="en-US"/>
          </a:p>
          <a:p>
            <a:pPr marL="482600" indent="-342900"/>
            <a:r>
              <a:rPr lang="en-US" sz="1200" dirty="0"/>
              <a:t>At the end of its allotted time slice, each process must surrender control and wait idly for its scheduled time-slice to come around again.</a:t>
            </a:r>
          </a:p>
          <a:p>
            <a:pPr marL="482600" indent="-342900"/>
            <a:r>
              <a:rPr lang="en-US" sz="1200" dirty="0"/>
              <a:t>Because the processor and its resources can be shared by several active processes, no single process can be allowed to compromise the others. </a:t>
            </a:r>
          </a:p>
          <a:p>
            <a:pPr marL="482600" indent="-342900"/>
            <a:r>
              <a:rPr lang="en-US" sz="1200" dirty="0"/>
              <a:t>This means that some system resources must be protected, so that processes can’t interfere with one another.</a:t>
            </a:r>
          </a:p>
          <a:p>
            <a:pPr marL="482600" indent="-342900"/>
            <a:r>
              <a:rPr lang="en-US" sz="1200" dirty="0"/>
              <a:t>No user process should be able to reset the processor or put it in a non-responsive state, and no process should be able to change system settings (like exception vectors) that would affect other processes.</a:t>
            </a:r>
          </a:p>
          <a:p>
            <a:pPr marL="482600" indent="-342900"/>
            <a:r>
              <a:rPr lang="en-US" sz="1200" dirty="0"/>
              <a:t>To help manage such situations, most processors have different operating modes that allow different levels of “privileged” access to areas of memory, system settings, peripheral devices, and other resources. </a:t>
            </a:r>
          </a:p>
        </p:txBody>
      </p:sp>
    </p:spTree>
    <p:extLst>
      <p:ext uri="{BB962C8B-B14F-4D97-AF65-F5344CB8AC3E}">
        <p14:creationId xmlns:p14="http://schemas.microsoft.com/office/powerpoint/2010/main" val="249302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341829"/>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200634" y="451620"/>
            <a:ext cx="8599596" cy="4404137"/>
          </a:xfrm>
        </p:spPr>
        <p:txBody>
          <a:bodyPr/>
          <a:lstStyle/>
          <a:p>
            <a:pPr marL="482600" indent="-342900"/>
            <a:r>
              <a:rPr lang="en-US" sz="1200" dirty="0"/>
              <a:t>Consider ARM processors that support different processor modes, depending on the architecture version:</a:t>
            </a:r>
          </a:p>
          <a:p>
            <a:pPr marL="482600" indent="-342900"/>
            <a:endParaRPr lang="en-US" sz="1200" dirty="0"/>
          </a:p>
        </p:txBody>
      </p:sp>
      <p:graphicFrame>
        <p:nvGraphicFramePr>
          <p:cNvPr id="5" name="Table 4">
            <a:extLst>
              <a:ext uri="{FF2B5EF4-FFF2-40B4-BE49-F238E27FC236}">
                <a16:creationId xmlns:a16="http://schemas.microsoft.com/office/drawing/2014/main" id="{A40891E5-180E-B63D-C879-32B9FB1B6C5C}"/>
              </a:ext>
            </a:extLst>
          </p:cNvPr>
          <p:cNvGraphicFramePr>
            <a:graphicFrameLocks noGrp="1"/>
          </p:cNvGraphicFramePr>
          <p:nvPr>
            <p:extLst>
              <p:ext uri="{D42A27DB-BD31-4B8C-83A1-F6EECF244321}">
                <p14:modId xmlns:p14="http://schemas.microsoft.com/office/powerpoint/2010/main" val="2116365612"/>
              </p:ext>
            </p:extLst>
          </p:nvPr>
        </p:nvGraphicFramePr>
        <p:xfrm>
          <a:off x="73741" y="838814"/>
          <a:ext cx="9025057" cy="4202675"/>
        </p:xfrm>
        <a:graphic>
          <a:graphicData uri="http://schemas.openxmlformats.org/drawingml/2006/table">
            <a:tbl>
              <a:tblPr firstRow="1" bandRow="1">
                <a:tableStyleId>{073A0DAA-6AF3-43AB-8588-CEC1D06C72B9}</a:tableStyleId>
              </a:tblPr>
              <a:tblGrid>
                <a:gridCol w="2160290">
                  <a:extLst>
                    <a:ext uri="{9D8B030D-6E8A-4147-A177-3AD203B41FA5}">
                      <a16:colId xmlns:a16="http://schemas.microsoft.com/office/drawing/2014/main" val="3826983000"/>
                    </a:ext>
                  </a:extLst>
                </a:gridCol>
                <a:gridCol w="6864767">
                  <a:extLst>
                    <a:ext uri="{9D8B030D-6E8A-4147-A177-3AD203B41FA5}">
                      <a16:colId xmlns:a16="http://schemas.microsoft.com/office/drawing/2014/main" val="2617304719"/>
                    </a:ext>
                  </a:extLst>
                </a:gridCol>
              </a:tblGrid>
              <a:tr h="428625">
                <a:tc>
                  <a:txBody>
                    <a:bodyPr/>
                    <a:lstStyle/>
                    <a:p>
                      <a:pPr algn="l" fontAlgn="ctr"/>
                      <a:r>
                        <a:rPr lang="en-US" sz="1000" dirty="0">
                          <a:effectLst/>
                        </a:rPr>
                        <a:t>Processor mode</a:t>
                      </a:r>
                      <a:endParaRPr lang="en-US" sz="1000">
                        <a:effectLst/>
                      </a:endParaRPr>
                    </a:p>
                  </a:txBody>
                  <a:tcPr marL="152400" marR="152400" marT="95250" marB="95250" anchor="ctr"/>
                </a:tc>
                <a:tc>
                  <a:txBody>
                    <a:bodyPr/>
                    <a:lstStyle/>
                    <a:p>
                      <a:pPr algn="l" fontAlgn="ctr"/>
                      <a:r>
                        <a:rPr lang="en-US" sz="1000" dirty="0">
                          <a:effectLst/>
                        </a:rPr>
                        <a:t>Description</a:t>
                      </a:r>
                    </a:p>
                  </a:txBody>
                  <a:tcPr marL="152400" marR="152400" marT="95250" marB="95250" anchor="ctr"/>
                </a:tc>
                <a:extLst>
                  <a:ext uri="{0D108BD9-81ED-4DB2-BD59-A6C34878D82A}">
                    <a16:rowId xmlns:a16="http://schemas.microsoft.com/office/drawing/2014/main" val="2766546702"/>
                  </a:ext>
                </a:extLst>
              </a:tr>
              <a:tr h="428625">
                <a:tc>
                  <a:txBody>
                    <a:bodyPr/>
                    <a:lstStyle/>
                    <a:p>
                      <a:pPr fontAlgn="ctr"/>
                      <a:r>
                        <a:rPr lang="en-US" sz="1000" dirty="0">
                          <a:effectLst/>
                        </a:rPr>
                        <a:t>User</a:t>
                      </a:r>
                    </a:p>
                  </a:txBody>
                  <a:tcPr marL="152400" marR="152400" marT="95250" marB="95250" anchor="ctr"/>
                </a:tc>
                <a:tc>
                  <a:txBody>
                    <a:bodyPr/>
                    <a:lstStyle/>
                    <a:p>
                      <a:pPr lvl="0">
                        <a:buNone/>
                      </a:pPr>
                      <a:r>
                        <a:rPr lang="en-US" sz="1000" u="none" strike="noStrike" noProof="0" dirty="0">
                          <a:effectLst/>
                        </a:rPr>
                        <a:t>The basic mode in which application programs run. User mode is the only unprivileged mode, and it has restricted access to system resources. Typically, a processor spends more than 99% of its time in user mode.</a:t>
                      </a:r>
                      <a:endParaRPr lang="en-US" dirty="0"/>
                    </a:p>
                  </a:txBody>
                  <a:tcPr marL="152400" marR="152400" marT="95250" marB="95250" anchor="ctr"/>
                </a:tc>
                <a:extLst>
                  <a:ext uri="{0D108BD9-81ED-4DB2-BD59-A6C34878D82A}">
                    <a16:rowId xmlns:a16="http://schemas.microsoft.com/office/drawing/2014/main" val="3152174608"/>
                  </a:ext>
                </a:extLst>
              </a:tr>
              <a:tr h="506975">
                <a:tc>
                  <a:txBody>
                    <a:bodyPr/>
                    <a:lstStyle/>
                    <a:p>
                      <a:pPr fontAlgn="ctr"/>
                      <a:r>
                        <a:rPr lang="en-US" sz="1000" dirty="0">
                          <a:effectLst/>
                        </a:rPr>
                        <a:t>FIQ - Fast Interrupt Request</a:t>
                      </a:r>
                    </a:p>
                  </a:txBody>
                  <a:tcPr marL="152400" marR="152400" marT="95250" marB="95250" anchor="ctr"/>
                </a:tc>
                <a:tc>
                  <a:txBody>
                    <a:bodyPr/>
                    <a:lstStyle/>
                    <a:p>
                      <a:pPr lvl="0">
                        <a:buNone/>
                      </a:pPr>
                      <a:r>
                        <a:rPr lang="en-US" sz="1000" u="none" strike="noStrike" noProof="0" dirty="0">
                          <a:effectLst/>
                        </a:rPr>
                        <a:t>Is entered in response to a fast interrupt request from an external device. It is used to provide faster service for more urgent requests.</a:t>
                      </a:r>
                      <a:endParaRPr lang="en-US" dirty="0"/>
                    </a:p>
                  </a:txBody>
                  <a:tcPr marL="152400" marR="152400" marT="95250" marB="95250" anchor="ctr"/>
                </a:tc>
                <a:extLst>
                  <a:ext uri="{0D108BD9-81ED-4DB2-BD59-A6C34878D82A}">
                    <a16:rowId xmlns:a16="http://schemas.microsoft.com/office/drawing/2014/main" val="1466781571"/>
                  </a:ext>
                </a:extLst>
              </a:tr>
              <a:tr h="428625">
                <a:tc>
                  <a:txBody>
                    <a:bodyPr/>
                    <a:lstStyle/>
                    <a:p>
                      <a:pPr fontAlgn="ctr"/>
                      <a:r>
                        <a:rPr lang="en-US" sz="1000" dirty="0">
                          <a:effectLst/>
                        </a:rPr>
                        <a:t>IRQ - Interrupt Request</a:t>
                      </a:r>
                    </a:p>
                  </a:txBody>
                  <a:tcPr marL="152400" marR="152400" marT="95250" marB="95250" anchor="ctr"/>
                </a:tc>
                <a:tc>
                  <a:txBody>
                    <a:bodyPr/>
                    <a:lstStyle/>
                    <a:p>
                      <a:pPr lvl="0">
                        <a:buNone/>
                      </a:pPr>
                      <a:r>
                        <a:rPr lang="en-US" sz="1000" u="none" strike="noStrike" noProof="0" dirty="0">
                          <a:effectLst/>
                        </a:rPr>
                        <a:t>Is entered in response to a normal interrupt request from an external device.</a:t>
                      </a:r>
                      <a:endParaRPr lang="en-US" dirty="0"/>
                    </a:p>
                  </a:txBody>
                  <a:tcPr marL="152400" marR="152400" marT="95250" marB="95250" anchor="ctr"/>
                </a:tc>
                <a:extLst>
                  <a:ext uri="{0D108BD9-81ED-4DB2-BD59-A6C34878D82A}">
                    <a16:rowId xmlns:a16="http://schemas.microsoft.com/office/drawing/2014/main" val="764118674"/>
                  </a:ext>
                </a:extLst>
              </a:tr>
              <a:tr h="428625">
                <a:tc>
                  <a:txBody>
                    <a:bodyPr/>
                    <a:lstStyle/>
                    <a:p>
                      <a:pPr fontAlgn="ctr"/>
                      <a:r>
                        <a:rPr lang="en-US" sz="1000" dirty="0">
                          <a:effectLst/>
                        </a:rPr>
                        <a:t>Supervisor</a:t>
                      </a:r>
                    </a:p>
                  </a:txBody>
                  <a:tcPr marL="152400" marR="152400" marT="95250" marB="95250" anchor="ctr"/>
                </a:tc>
                <a:tc>
                  <a:txBody>
                    <a:bodyPr/>
                    <a:lstStyle/>
                    <a:p>
                      <a:pPr lvl="0">
                        <a:buNone/>
                      </a:pPr>
                      <a:r>
                        <a:rPr lang="en-US" sz="1000" u="none" strike="noStrike" noProof="0" dirty="0">
                          <a:effectLst/>
                        </a:rPr>
                        <a:t>Provides unrestricted access to all system resources. Supervisor mode is entered on reset or power-up, or when software executes a Supervisor Call instruction (SVC).</a:t>
                      </a:r>
                      <a:endParaRPr lang="en-US" dirty="0"/>
                    </a:p>
                  </a:txBody>
                  <a:tcPr marL="152400" marR="152400" marT="95250" marB="95250" anchor="ctr"/>
                </a:tc>
                <a:extLst>
                  <a:ext uri="{0D108BD9-81ED-4DB2-BD59-A6C34878D82A}">
                    <a16:rowId xmlns:a16="http://schemas.microsoft.com/office/drawing/2014/main" val="3359165278"/>
                  </a:ext>
                </a:extLst>
              </a:tr>
              <a:tr h="428625">
                <a:tc>
                  <a:txBody>
                    <a:bodyPr/>
                    <a:lstStyle/>
                    <a:p>
                      <a:pPr fontAlgn="ctr"/>
                      <a:r>
                        <a:rPr lang="en-US" sz="1000" dirty="0">
                          <a:effectLst/>
                        </a:rPr>
                        <a:t>Abort</a:t>
                      </a:r>
                    </a:p>
                  </a:txBody>
                  <a:tcPr marL="152400" marR="152400" marT="95250" marB="95250" anchor="ctr"/>
                </a:tc>
                <a:tc>
                  <a:txBody>
                    <a:bodyPr/>
                    <a:lstStyle/>
                    <a:p>
                      <a:pPr lvl="0">
                        <a:buNone/>
                      </a:pPr>
                      <a:r>
                        <a:rPr lang="en-US" sz="1000" u="none" strike="noStrike" noProof="0" dirty="0">
                          <a:effectLst/>
                        </a:rPr>
                        <a:t>Is entered if a program attempts to access a non-existing memory location. Abort mode also offers access to a few private registers that other modes can’t access.</a:t>
                      </a:r>
                      <a:endParaRPr lang="en-US" dirty="0"/>
                    </a:p>
                  </a:txBody>
                  <a:tcPr marL="152400" marR="152400" marT="95250" marB="95250" anchor="ctr"/>
                </a:tc>
                <a:extLst>
                  <a:ext uri="{0D108BD9-81ED-4DB2-BD59-A6C34878D82A}">
                    <a16:rowId xmlns:a16="http://schemas.microsoft.com/office/drawing/2014/main" val="114852162"/>
                  </a:ext>
                </a:extLst>
              </a:tr>
              <a:tr h="428625">
                <a:tc>
                  <a:txBody>
                    <a:bodyPr/>
                    <a:lstStyle/>
                    <a:p>
                      <a:pPr fontAlgn="ctr"/>
                      <a:r>
                        <a:rPr lang="en-US" sz="1000" dirty="0">
                          <a:effectLst/>
                        </a:rPr>
                        <a:t>Undefined</a:t>
                      </a:r>
                    </a:p>
                  </a:txBody>
                  <a:tcPr marL="152400" marR="152400" marT="95250" marB="95250" anchor="ctr"/>
                </a:tc>
                <a:tc>
                  <a:txBody>
                    <a:bodyPr/>
                    <a:lstStyle/>
                    <a:p>
                      <a:pPr fontAlgn="ctr"/>
                      <a:r>
                        <a:rPr lang="en-US" sz="1000" u="none" strike="noStrike" noProof="0" dirty="0">
                          <a:effectLst/>
                        </a:rPr>
                        <a:t>Is entered for any instruction-related exceptions, including any attempt to execute an unimplemented instruction.</a:t>
                      </a:r>
                      <a:endParaRPr lang="en-US" sz="1000" dirty="0">
                        <a:effectLst/>
                      </a:endParaRPr>
                    </a:p>
                  </a:txBody>
                  <a:tcPr marL="152400" marR="152400" marT="95250" marB="95250" anchor="ctr"/>
                </a:tc>
                <a:extLst>
                  <a:ext uri="{0D108BD9-81ED-4DB2-BD59-A6C34878D82A}">
                    <a16:rowId xmlns:a16="http://schemas.microsoft.com/office/drawing/2014/main" val="383512750"/>
                  </a:ext>
                </a:extLst>
              </a:tr>
              <a:tr h="428625">
                <a:tc>
                  <a:txBody>
                    <a:bodyPr/>
                    <a:lstStyle/>
                    <a:p>
                      <a:pPr fontAlgn="ctr"/>
                      <a:r>
                        <a:rPr lang="en-US" sz="1000" dirty="0">
                          <a:effectLst/>
                        </a:rPr>
                        <a:t>System</a:t>
                      </a:r>
                    </a:p>
                  </a:txBody>
                  <a:tcPr marL="152400" marR="152400" marT="95250" marB="95250" anchor="ctr"/>
                </a:tc>
                <a:tc>
                  <a:txBody>
                    <a:bodyPr/>
                    <a:lstStyle/>
                    <a:p>
                      <a:pPr lvl="0">
                        <a:buNone/>
                      </a:pPr>
                      <a:r>
                        <a:rPr lang="en-US" sz="1000" u="none" strike="noStrike" noProof="0" dirty="0">
                          <a:effectLst/>
                        </a:rPr>
                        <a:t>provides unrestricted access to all system resources. Is typically only entered when required to manage a particular resource.</a:t>
                      </a:r>
                      <a:endParaRPr lang="en-US" dirty="0"/>
                    </a:p>
                  </a:txBody>
                  <a:tcPr marL="152400" marR="152400" marT="95250" marB="95250" anchor="ctr"/>
                </a:tc>
                <a:extLst>
                  <a:ext uri="{0D108BD9-81ED-4DB2-BD59-A6C34878D82A}">
                    <a16:rowId xmlns:a16="http://schemas.microsoft.com/office/drawing/2014/main" val="3561570767"/>
                  </a:ext>
                </a:extLst>
              </a:tr>
              <a:tr h="428625">
                <a:tc>
                  <a:txBody>
                    <a:bodyPr/>
                    <a:lstStyle/>
                    <a:p>
                      <a:pPr fontAlgn="ctr"/>
                      <a:r>
                        <a:rPr lang="en-US" sz="1000" dirty="0">
                          <a:effectLst/>
                        </a:rPr>
                        <a:t>Monitor</a:t>
                      </a:r>
                    </a:p>
                  </a:txBody>
                  <a:tcPr marL="152400" marR="152400" marT="95250" marB="95250" anchor="ctr"/>
                </a:tc>
                <a:tc>
                  <a:txBody>
                    <a:bodyPr/>
                    <a:lstStyle/>
                    <a:p>
                      <a:pPr lvl="0">
                        <a:buNone/>
                      </a:pPr>
                      <a:r>
                        <a:rPr lang="en-US" sz="1000" u="none" strike="noStrike" noProof="0" dirty="0">
                          <a:effectLst/>
                        </a:rPr>
                        <a:t> Is available in some implementations to change between secure and non-secure states, and for debugging.</a:t>
                      </a:r>
                      <a:endParaRPr lang="en-US" dirty="0"/>
                    </a:p>
                  </a:txBody>
                  <a:tcPr marL="152400" marR="152400" marT="95250" marB="95250" anchor="ctr"/>
                </a:tc>
                <a:extLst>
                  <a:ext uri="{0D108BD9-81ED-4DB2-BD59-A6C34878D82A}">
                    <a16:rowId xmlns:a16="http://schemas.microsoft.com/office/drawing/2014/main" val="100413015"/>
                  </a:ext>
                </a:extLst>
              </a:tr>
            </a:tbl>
          </a:graphicData>
        </a:graphic>
      </p:graphicFrame>
    </p:spTree>
    <p:extLst>
      <p:ext uri="{BB962C8B-B14F-4D97-AF65-F5344CB8AC3E}">
        <p14:creationId xmlns:p14="http://schemas.microsoft.com/office/powerpoint/2010/main" val="60337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223069" y="117142"/>
            <a:ext cx="7886700" cy="468789"/>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250723" y="742413"/>
            <a:ext cx="4264127" cy="3890206"/>
          </a:xfrm>
        </p:spPr>
        <p:txBody>
          <a:bodyPr/>
          <a:lstStyle/>
          <a:p>
            <a:pPr marL="139700" indent="0">
              <a:buNone/>
            </a:pPr>
            <a:r>
              <a:rPr lang="en-US" sz="1200" b="1" dirty="0"/>
              <a:t>Registers</a:t>
            </a:r>
            <a:endParaRPr lang="en-US" b="1" dirty="0"/>
          </a:p>
          <a:p>
            <a:r>
              <a:rPr lang="en-US" sz="1200" dirty="0"/>
              <a:t>ARM processors have 37 registers. </a:t>
            </a:r>
            <a:endParaRPr lang="en-US" dirty="0"/>
          </a:p>
          <a:p>
            <a:r>
              <a:rPr lang="en-US" sz="1200" dirty="0"/>
              <a:t>The following registers are available:</a:t>
            </a:r>
          </a:p>
          <a:p>
            <a:pPr lvl="1"/>
            <a:r>
              <a:rPr lang="en-US" sz="1200" dirty="0"/>
              <a:t>Thirty general-purpose, 32-bit registers</a:t>
            </a:r>
          </a:p>
          <a:p>
            <a:pPr lvl="1"/>
            <a:r>
              <a:rPr lang="en-US" sz="1200" dirty="0"/>
              <a:t>The Program Counter (PC)</a:t>
            </a:r>
          </a:p>
          <a:p>
            <a:pPr lvl="1"/>
            <a:r>
              <a:rPr lang="en-US" sz="1200" dirty="0"/>
              <a:t>The Application Program Status Register (APSR)</a:t>
            </a:r>
          </a:p>
          <a:p>
            <a:pPr marL="939800" lvl="1" indent="-342900"/>
            <a:r>
              <a:rPr lang="en-US" sz="1200" dirty="0"/>
              <a:t>Saved Program Status Registers (SPSRs).</a:t>
            </a:r>
            <a:endParaRPr lang="en-US" dirty="0"/>
          </a:p>
          <a:p>
            <a:r>
              <a:rPr lang="en-US" sz="1200" dirty="0"/>
              <a:t> Of those, 20 registers are hidden from a program at different times. </a:t>
            </a:r>
          </a:p>
          <a:p>
            <a:r>
              <a:rPr lang="en-US" sz="1200" dirty="0"/>
              <a:t>These are called </a:t>
            </a:r>
            <a:r>
              <a:rPr lang="en-US" sz="1200" b="1" dirty="0"/>
              <a:t>banked registers</a:t>
            </a:r>
            <a:r>
              <a:rPr lang="en-US" sz="1200" dirty="0"/>
              <a:t>.</a:t>
            </a:r>
          </a:p>
          <a:p>
            <a:r>
              <a:rPr lang="en-US" sz="1200" dirty="0"/>
              <a:t>The </a:t>
            </a:r>
            <a:r>
              <a:rPr lang="en-US" sz="1200" b="1" dirty="0"/>
              <a:t>shaded blocks</a:t>
            </a:r>
            <a:r>
              <a:rPr lang="en-US" sz="1200" dirty="0"/>
              <a:t> in figure are banked registers</a:t>
            </a:r>
          </a:p>
          <a:p>
            <a:r>
              <a:rPr lang="en-US" sz="1200" dirty="0"/>
              <a:t>The registers are arranged in partially overlapping banks. </a:t>
            </a:r>
            <a:endParaRPr lang="en-US" dirty="0"/>
          </a:p>
          <a:p>
            <a:r>
              <a:rPr lang="en-US" sz="1200" dirty="0"/>
              <a:t>There is a different register bank for each processor mode. </a:t>
            </a:r>
            <a:endParaRPr lang="en-US"/>
          </a:p>
          <a:p>
            <a:r>
              <a:rPr lang="en-US" sz="1200" dirty="0"/>
              <a:t>The banked registers give rapid context switching for dealing with processor exceptions and privileged operations. </a:t>
            </a:r>
            <a:endParaRPr lang="en-US" dirty="0"/>
          </a:p>
          <a:p>
            <a:endParaRPr lang="en-US" sz="1200" dirty="0"/>
          </a:p>
        </p:txBody>
      </p:sp>
      <p:pic>
        <p:nvPicPr>
          <p:cNvPr id="4" name="Picture 4">
            <a:extLst>
              <a:ext uri="{FF2B5EF4-FFF2-40B4-BE49-F238E27FC236}">
                <a16:creationId xmlns:a16="http://schemas.microsoft.com/office/drawing/2014/main" id="{87032286-9EE1-1A72-2F3E-76BD58A444CE}"/>
              </a:ext>
            </a:extLst>
          </p:cNvPr>
          <p:cNvPicPr>
            <a:picLocks noChangeAspect="1"/>
          </p:cNvPicPr>
          <p:nvPr/>
        </p:nvPicPr>
        <p:blipFill>
          <a:blip r:embed="rId2"/>
          <a:stretch>
            <a:fillRect/>
          </a:stretch>
        </p:blipFill>
        <p:spPr>
          <a:xfrm>
            <a:off x="4739763" y="954431"/>
            <a:ext cx="4107425" cy="3760047"/>
          </a:xfrm>
          <a:prstGeom prst="rect">
            <a:avLst/>
          </a:prstGeom>
        </p:spPr>
      </p:pic>
    </p:spTree>
    <p:extLst>
      <p:ext uri="{BB962C8B-B14F-4D97-AF65-F5344CB8AC3E}">
        <p14:creationId xmlns:p14="http://schemas.microsoft.com/office/powerpoint/2010/main" val="1489360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172981" y="748154"/>
            <a:ext cx="8599596" cy="4041166"/>
          </a:xfrm>
        </p:spPr>
        <p:txBody>
          <a:bodyPr/>
          <a:lstStyle/>
          <a:p>
            <a:r>
              <a:rPr lang="en-US" sz="1200" dirty="0"/>
              <a:t>Fifteen general-purpose registers are visible at any one time, depending on the current processor mode. </a:t>
            </a:r>
            <a:endParaRPr lang="en-US"/>
          </a:p>
          <a:p>
            <a:r>
              <a:rPr lang="en-US" sz="1200" dirty="0"/>
              <a:t>These are </a:t>
            </a:r>
            <a:r>
              <a:rPr lang="en-US" sz="1200" b="1" dirty="0"/>
              <a:t>r0-r12, </a:t>
            </a:r>
            <a:r>
              <a:rPr lang="en-US" sz="1200" b="1" dirty="0" err="1"/>
              <a:t>sp</a:t>
            </a:r>
            <a:r>
              <a:rPr lang="en-US" sz="1200" b="1" dirty="0"/>
              <a:t> (Stack Pointer), </a:t>
            </a:r>
            <a:r>
              <a:rPr lang="en-US" sz="1200" b="1" dirty="0" err="1"/>
              <a:t>lr</a:t>
            </a:r>
            <a:r>
              <a:rPr lang="en-US" sz="1200" b="1" dirty="0"/>
              <a:t> (Link Register)</a:t>
            </a:r>
            <a:r>
              <a:rPr lang="en-US" sz="1200" dirty="0"/>
              <a:t>.</a:t>
            </a:r>
            <a:endParaRPr lang="en-US" dirty="0"/>
          </a:p>
          <a:p>
            <a:pPr marL="139700" indent="0">
              <a:buNone/>
            </a:pPr>
            <a:r>
              <a:rPr lang="en-US" sz="1200" b="1" dirty="0"/>
              <a:t>SP</a:t>
            </a:r>
          </a:p>
          <a:p>
            <a:r>
              <a:rPr lang="en-US" sz="1200" dirty="0" err="1"/>
              <a:t>sp</a:t>
            </a:r>
            <a:r>
              <a:rPr lang="en-US" sz="1200" dirty="0"/>
              <a:t> (or r13) is the </a:t>
            </a:r>
            <a:r>
              <a:rPr lang="en-US" sz="1200" i="1" dirty="0"/>
              <a:t>stack pointer</a:t>
            </a:r>
            <a:r>
              <a:rPr lang="en-US" sz="1200" dirty="0"/>
              <a:t>. </a:t>
            </a:r>
            <a:r>
              <a:rPr lang="en-US" sz="1200" b="1" dirty="0"/>
              <a:t>The C and C++ compilers always use </a:t>
            </a:r>
            <a:r>
              <a:rPr lang="en-US" sz="1200" b="1" dirty="0" err="1"/>
              <a:t>sp</a:t>
            </a:r>
            <a:r>
              <a:rPr lang="en-US" sz="1200" b="1" dirty="0"/>
              <a:t> as the stack pointer. </a:t>
            </a:r>
            <a:endParaRPr lang="en-US" b="1"/>
          </a:p>
          <a:p>
            <a:r>
              <a:rPr lang="en-US" sz="1200" dirty="0"/>
              <a:t>In Thumb-2 instruction set, </a:t>
            </a:r>
            <a:r>
              <a:rPr lang="en-US" sz="1200" dirty="0" err="1"/>
              <a:t>sp</a:t>
            </a:r>
            <a:r>
              <a:rPr lang="en-US" sz="1200" dirty="0"/>
              <a:t> is strictly defined as the stack pointer, so many instructions that are not useful for stack manipulation are unpredictable if they use sp. </a:t>
            </a:r>
            <a:endParaRPr lang="en-US"/>
          </a:p>
          <a:p>
            <a:r>
              <a:rPr lang="en-US" sz="1200" dirty="0"/>
              <a:t>Use of </a:t>
            </a:r>
            <a:r>
              <a:rPr lang="en-US" sz="1200" dirty="0" err="1"/>
              <a:t>sp</a:t>
            </a:r>
            <a:r>
              <a:rPr lang="en-US" sz="1200" dirty="0"/>
              <a:t> as a general purpose register is discouraged.</a:t>
            </a:r>
            <a:endParaRPr lang="en-US"/>
          </a:p>
          <a:p>
            <a:pPr marL="139700" indent="0">
              <a:buNone/>
            </a:pPr>
            <a:r>
              <a:rPr lang="en-US" sz="1200" b="1" dirty="0"/>
              <a:t>LR</a:t>
            </a:r>
          </a:p>
          <a:p>
            <a:r>
              <a:rPr lang="en-US" sz="1200" dirty="0"/>
              <a:t>In User mode, </a:t>
            </a:r>
            <a:r>
              <a:rPr lang="en-US" sz="1200" dirty="0" err="1"/>
              <a:t>lr</a:t>
            </a:r>
            <a:r>
              <a:rPr lang="en-US" sz="1200" dirty="0"/>
              <a:t> (or r14) is used as a </a:t>
            </a:r>
            <a:r>
              <a:rPr lang="en-US" sz="1200" i="1" dirty="0"/>
              <a:t>link register</a:t>
            </a:r>
            <a:r>
              <a:rPr lang="en-US" sz="1200" dirty="0"/>
              <a:t> to store the return address when a subroutine call is made. </a:t>
            </a:r>
            <a:endParaRPr lang="en-US"/>
          </a:p>
          <a:p>
            <a:r>
              <a:rPr lang="en-US" sz="1200" dirty="0"/>
              <a:t>It can also be used as a general-purpose register if the return address is stored on the stack.</a:t>
            </a:r>
            <a:endParaRPr lang="en-US" dirty="0"/>
          </a:p>
          <a:p>
            <a:r>
              <a:rPr lang="en-US" sz="1200" dirty="0"/>
              <a:t>In the </a:t>
            </a:r>
            <a:r>
              <a:rPr lang="en-US" sz="1200" b="1" dirty="0"/>
              <a:t>exception handling modes</a:t>
            </a:r>
            <a:r>
              <a:rPr lang="en-US" sz="1200" dirty="0"/>
              <a:t>, </a:t>
            </a:r>
            <a:r>
              <a:rPr lang="en-US" sz="1200" b="1" dirty="0"/>
              <a:t>lr</a:t>
            </a:r>
            <a:r>
              <a:rPr lang="en-US" sz="1200" dirty="0"/>
              <a:t> </a:t>
            </a:r>
            <a:r>
              <a:rPr lang="en-US" sz="1200" b="1" dirty="0"/>
              <a:t>holds the return address for the exception</a:t>
            </a:r>
            <a:r>
              <a:rPr lang="en-US" sz="1200" dirty="0"/>
              <a:t>, or a subroutine return address if subroutine calls are executed within an exception. </a:t>
            </a:r>
            <a:endParaRPr lang="en-US" dirty="0"/>
          </a:p>
          <a:p>
            <a:r>
              <a:rPr lang="en-US" sz="1200" dirty="0" err="1"/>
              <a:t>lr</a:t>
            </a:r>
            <a:r>
              <a:rPr lang="en-US" sz="1200" dirty="0"/>
              <a:t> can be used as a general-purpose register if the return address is stored on the stack.</a:t>
            </a:r>
            <a:endParaRPr lang="en-US" dirty="0"/>
          </a:p>
          <a:p>
            <a:endParaRPr lang="en-US" sz="1200" dirty="0"/>
          </a:p>
          <a:p>
            <a:pPr marL="482600" indent="-342900"/>
            <a:endParaRPr lang="en-US" sz="1200" dirty="0"/>
          </a:p>
        </p:txBody>
      </p:sp>
    </p:spTree>
    <p:extLst>
      <p:ext uri="{BB962C8B-B14F-4D97-AF65-F5344CB8AC3E}">
        <p14:creationId xmlns:p14="http://schemas.microsoft.com/office/powerpoint/2010/main" val="391090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EC7A-A405-6DB9-301E-8CC66A0FD118}"/>
              </a:ext>
            </a:extLst>
          </p:cNvPr>
          <p:cNvSpPr>
            <a:spLocks noGrp="1"/>
          </p:cNvSpPr>
          <p:nvPr>
            <p:ph type="title"/>
          </p:nvPr>
        </p:nvSpPr>
        <p:spPr>
          <a:xfrm>
            <a:off x="5195" y="3681"/>
            <a:ext cx="7886700" cy="516217"/>
          </a:xfrm>
        </p:spPr>
        <p:txBody>
          <a:bodyPr/>
          <a:lstStyle/>
          <a:p>
            <a:r>
              <a:rPr lang="en-US" b="1" u="none"/>
              <a:t>Bringing up CPU</a:t>
            </a:r>
          </a:p>
        </p:txBody>
      </p:sp>
      <p:sp>
        <p:nvSpPr>
          <p:cNvPr id="3" name="Text Placeholder 2">
            <a:extLst>
              <a:ext uri="{FF2B5EF4-FFF2-40B4-BE49-F238E27FC236}">
                <a16:creationId xmlns:a16="http://schemas.microsoft.com/office/drawing/2014/main" id="{90FC1BB1-0A84-2B78-06CE-3DC174942B8B}"/>
              </a:ext>
            </a:extLst>
          </p:cNvPr>
          <p:cNvSpPr>
            <a:spLocks noGrp="1"/>
          </p:cNvSpPr>
          <p:nvPr>
            <p:ph type="body" idx="1"/>
          </p:nvPr>
        </p:nvSpPr>
        <p:spPr>
          <a:xfrm>
            <a:off x="57151" y="454819"/>
            <a:ext cx="8884226" cy="4240145"/>
          </a:xfrm>
        </p:spPr>
        <p:txBody>
          <a:bodyPr/>
          <a:lstStyle/>
          <a:p>
            <a:pPr>
              <a:buNone/>
            </a:pPr>
            <a:r>
              <a:rPr lang="en-US" sz="1400" b="1"/>
              <a:t>Startup sequence</a:t>
            </a:r>
            <a:endParaRPr lang="en-US" sz="1400"/>
          </a:p>
          <a:p>
            <a:r>
              <a:rPr lang="en-US" sz="1200"/>
              <a:t>When we reboot our computer, it must start up again, initially without any notion of an operating system. </a:t>
            </a:r>
          </a:p>
          <a:p>
            <a:r>
              <a:rPr lang="en-US" sz="1200"/>
              <a:t>Somehow, it must load the operating system.</a:t>
            </a:r>
          </a:p>
          <a:p>
            <a:r>
              <a:rPr lang="en-US" sz="1200"/>
              <a:t>Whatever variant that may be  from some permanent storage device that is currently attached to the computer (e.g. a hard disk, a USB dongle, SD card, eMMC etc.)</a:t>
            </a:r>
          </a:p>
          <a:p>
            <a:r>
              <a:rPr lang="en-US" sz="1200"/>
              <a:t>The CPU starts and fetches instructions into RAM from the BIOS, which is stored in the ROM.</a:t>
            </a:r>
          </a:p>
          <a:p>
            <a:endParaRPr lang="en-US" sz="1200" b="1"/>
          </a:p>
          <a:p>
            <a:pPr marL="139700" indent="0">
              <a:buNone/>
            </a:pPr>
            <a:r>
              <a:rPr lang="en-US" sz="1200" b="1"/>
              <a:t>BIOS=Basic Input Output System</a:t>
            </a:r>
            <a:endParaRPr lang="en-US" sz="1200"/>
          </a:p>
          <a:p>
            <a:r>
              <a:rPr lang="en-US" sz="1200"/>
              <a:t>Firmware code lives on flash memory</a:t>
            </a:r>
          </a:p>
          <a:p>
            <a:r>
              <a:rPr lang="en-US" sz="1200"/>
              <a:t>On the motherboard</a:t>
            </a:r>
          </a:p>
          <a:p>
            <a:r>
              <a:rPr lang="en-US" sz="1200"/>
              <a:t>It is minimum software that system needs</a:t>
            </a:r>
          </a:p>
          <a:p>
            <a:r>
              <a:rPr lang="en-US" sz="1200"/>
              <a:t>Designed to run as the first code by PC</a:t>
            </a:r>
          </a:p>
          <a:p>
            <a:r>
              <a:rPr lang="en-US" sz="1200"/>
              <a:t>Identify, test, and initialize system devices</a:t>
            </a:r>
          </a:p>
          <a:p>
            <a:r>
              <a:rPr lang="en-US" sz="1200"/>
              <a:t>It helps in the functioning of all the input/output devices. </a:t>
            </a:r>
            <a:endParaRPr lang="en-US"/>
          </a:p>
          <a:p>
            <a:pPr marL="139700" indent="0">
              <a:buNone/>
            </a:pPr>
            <a:endParaRPr lang="en-US" sz="1200"/>
          </a:p>
        </p:txBody>
      </p:sp>
      <p:grpSp>
        <p:nvGrpSpPr>
          <p:cNvPr id="19" name="Group 18">
            <a:extLst>
              <a:ext uri="{FF2B5EF4-FFF2-40B4-BE49-F238E27FC236}">
                <a16:creationId xmlns:a16="http://schemas.microsoft.com/office/drawing/2014/main" id="{BFB54165-07AE-1ED8-1857-B8EE10AD3001}"/>
              </a:ext>
            </a:extLst>
          </p:cNvPr>
          <p:cNvGrpSpPr/>
          <p:nvPr/>
        </p:nvGrpSpPr>
        <p:grpSpPr>
          <a:xfrm>
            <a:off x="3958934" y="2421077"/>
            <a:ext cx="4977242" cy="2452258"/>
            <a:chOff x="3034143" y="2473032"/>
            <a:chExt cx="4977242" cy="2452258"/>
          </a:xfrm>
        </p:grpSpPr>
        <p:sp>
          <p:nvSpPr>
            <p:cNvPr id="4" name="Rectangle 3">
              <a:extLst>
                <a:ext uri="{FF2B5EF4-FFF2-40B4-BE49-F238E27FC236}">
                  <a16:creationId xmlns:a16="http://schemas.microsoft.com/office/drawing/2014/main" id="{3C7C4B01-03FF-D960-D467-D54420A1F004}"/>
                </a:ext>
              </a:extLst>
            </p:cNvPr>
            <p:cNvSpPr/>
            <p:nvPr/>
          </p:nvSpPr>
          <p:spPr>
            <a:xfrm>
              <a:off x="3958935" y="4561609"/>
              <a:ext cx="2358736" cy="3636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cs typeface="Arial"/>
                </a:rPr>
                <a:t>System Startup</a:t>
              </a:r>
              <a:endParaRPr lang="en-US" sz="1000"/>
            </a:p>
          </p:txBody>
        </p:sp>
        <p:sp>
          <p:nvSpPr>
            <p:cNvPr id="5" name="Rectangle 4">
              <a:extLst>
                <a:ext uri="{FF2B5EF4-FFF2-40B4-BE49-F238E27FC236}">
                  <a16:creationId xmlns:a16="http://schemas.microsoft.com/office/drawing/2014/main" id="{1881FD50-A98C-B0AE-8728-FCCEA8B84177}"/>
                </a:ext>
              </a:extLst>
            </p:cNvPr>
            <p:cNvSpPr/>
            <p:nvPr/>
          </p:nvSpPr>
          <p:spPr>
            <a:xfrm>
              <a:off x="4270662" y="4062843"/>
              <a:ext cx="2047008" cy="3117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000">
                  <a:cs typeface="Arial"/>
                </a:rPr>
                <a:t>Stage 1 Bootloader</a:t>
              </a:r>
              <a:endParaRPr lang="en-US" sz="1000"/>
            </a:p>
          </p:txBody>
        </p:sp>
        <p:sp>
          <p:nvSpPr>
            <p:cNvPr id="6" name="Rectangle 5">
              <a:extLst>
                <a:ext uri="{FF2B5EF4-FFF2-40B4-BE49-F238E27FC236}">
                  <a16:creationId xmlns:a16="http://schemas.microsoft.com/office/drawing/2014/main" id="{4C1A7C9F-536C-F770-0BAA-3EF59F8F757C}"/>
                </a:ext>
              </a:extLst>
            </p:cNvPr>
            <p:cNvSpPr/>
            <p:nvPr/>
          </p:nvSpPr>
          <p:spPr>
            <a:xfrm>
              <a:off x="4468090" y="3564081"/>
              <a:ext cx="1849581"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000">
                  <a:cs typeface="Arial"/>
                </a:rPr>
                <a:t>Stage 2 Bootloader</a:t>
              </a:r>
              <a:endParaRPr lang="en-US" sz="1000"/>
            </a:p>
          </p:txBody>
        </p:sp>
        <p:sp>
          <p:nvSpPr>
            <p:cNvPr id="7" name="Rectangle 6">
              <a:extLst>
                <a:ext uri="{FF2B5EF4-FFF2-40B4-BE49-F238E27FC236}">
                  <a16:creationId xmlns:a16="http://schemas.microsoft.com/office/drawing/2014/main" id="{DD6D3E94-95B5-414C-B583-F6A6F708FA5C}"/>
                </a:ext>
              </a:extLst>
            </p:cNvPr>
            <p:cNvSpPr/>
            <p:nvPr/>
          </p:nvSpPr>
          <p:spPr>
            <a:xfrm>
              <a:off x="5029199" y="3013363"/>
              <a:ext cx="1288472" cy="3221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000">
                  <a:cs typeface="Arial"/>
                </a:rPr>
                <a:t>Kernel</a:t>
              </a:r>
              <a:endParaRPr lang="en-US" sz="1000"/>
            </a:p>
          </p:txBody>
        </p:sp>
        <p:sp>
          <p:nvSpPr>
            <p:cNvPr id="8" name="Rectangle 7">
              <a:extLst>
                <a:ext uri="{FF2B5EF4-FFF2-40B4-BE49-F238E27FC236}">
                  <a16:creationId xmlns:a16="http://schemas.microsoft.com/office/drawing/2014/main" id="{E8E66DFD-58F6-1F49-EC64-720591445084}"/>
                </a:ext>
              </a:extLst>
            </p:cNvPr>
            <p:cNvSpPr/>
            <p:nvPr/>
          </p:nvSpPr>
          <p:spPr>
            <a:xfrm>
              <a:off x="5527962" y="2473035"/>
              <a:ext cx="789708" cy="3325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000">
                  <a:cs typeface="Arial"/>
                </a:rPr>
                <a:t>Init</a:t>
              </a:r>
            </a:p>
          </p:txBody>
        </p:sp>
        <p:sp>
          <p:nvSpPr>
            <p:cNvPr id="9" name="Rectangle 8">
              <a:extLst>
                <a:ext uri="{FF2B5EF4-FFF2-40B4-BE49-F238E27FC236}">
                  <a16:creationId xmlns:a16="http://schemas.microsoft.com/office/drawing/2014/main" id="{771288CF-A3CD-72DB-FD34-A3B76795394D}"/>
                </a:ext>
              </a:extLst>
            </p:cNvPr>
            <p:cNvSpPr/>
            <p:nvPr/>
          </p:nvSpPr>
          <p:spPr>
            <a:xfrm>
              <a:off x="3034144" y="4561607"/>
              <a:ext cx="789708" cy="332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000">
                  <a:cs typeface="Arial"/>
                </a:rPr>
                <a:t>Powe-up / Reset</a:t>
              </a:r>
            </a:p>
          </p:txBody>
        </p:sp>
        <p:sp>
          <p:nvSpPr>
            <p:cNvPr id="10" name="Rectangle 9">
              <a:extLst>
                <a:ext uri="{FF2B5EF4-FFF2-40B4-BE49-F238E27FC236}">
                  <a16:creationId xmlns:a16="http://schemas.microsoft.com/office/drawing/2014/main" id="{5E9536F4-E155-A909-B435-53C7EDD8D718}"/>
                </a:ext>
              </a:extLst>
            </p:cNvPr>
            <p:cNvSpPr/>
            <p:nvPr/>
          </p:nvSpPr>
          <p:spPr>
            <a:xfrm>
              <a:off x="3034143" y="2473034"/>
              <a:ext cx="789708" cy="332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000">
                  <a:cs typeface="Arial"/>
                </a:rPr>
                <a:t>Operation</a:t>
              </a:r>
            </a:p>
          </p:txBody>
        </p:sp>
        <p:sp>
          <p:nvSpPr>
            <p:cNvPr id="11" name="Rectangle 10">
              <a:extLst>
                <a:ext uri="{FF2B5EF4-FFF2-40B4-BE49-F238E27FC236}">
                  <a16:creationId xmlns:a16="http://schemas.microsoft.com/office/drawing/2014/main" id="{1F877AFC-4B8D-5662-78EC-56978CB6C742}"/>
                </a:ext>
              </a:extLst>
            </p:cNvPr>
            <p:cNvSpPr/>
            <p:nvPr/>
          </p:nvSpPr>
          <p:spPr>
            <a:xfrm>
              <a:off x="6691741" y="4592778"/>
              <a:ext cx="1319644" cy="332509"/>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1000">
                  <a:cs typeface="Arial"/>
                </a:rPr>
                <a:t>BIOS / Boot Monitor</a:t>
              </a:r>
            </a:p>
          </p:txBody>
        </p:sp>
        <p:sp>
          <p:nvSpPr>
            <p:cNvPr id="14" name="Rectangle 13">
              <a:extLst>
                <a:ext uri="{FF2B5EF4-FFF2-40B4-BE49-F238E27FC236}">
                  <a16:creationId xmlns:a16="http://schemas.microsoft.com/office/drawing/2014/main" id="{C8AADE73-58F0-DB9A-79ED-25C667641634}"/>
                </a:ext>
              </a:extLst>
            </p:cNvPr>
            <p:cNvSpPr/>
            <p:nvPr/>
          </p:nvSpPr>
          <p:spPr>
            <a:xfrm>
              <a:off x="6691740" y="4052450"/>
              <a:ext cx="1319644" cy="332509"/>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1000">
                  <a:cs typeface="Arial"/>
                </a:rPr>
                <a:t>Master Boot Record</a:t>
              </a:r>
            </a:p>
          </p:txBody>
        </p:sp>
        <p:sp>
          <p:nvSpPr>
            <p:cNvPr id="15" name="Rectangle 14">
              <a:extLst>
                <a:ext uri="{FF2B5EF4-FFF2-40B4-BE49-F238E27FC236}">
                  <a16:creationId xmlns:a16="http://schemas.microsoft.com/office/drawing/2014/main" id="{14A7FF7F-B529-0173-4BA3-C1AF03693706}"/>
                </a:ext>
              </a:extLst>
            </p:cNvPr>
            <p:cNvSpPr/>
            <p:nvPr/>
          </p:nvSpPr>
          <p:spPr>
            <a:xfrm>
              <a:off x="6691741" y="3574469"/>
              <a:ext cx="1319644" cy="332509"/>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1000">
                  <a:cs typeface="Arial"/>
                </a:rPr>
                <a:t>LILO, GRUB</a:t>
              </a:r>
            </a:p>
          </p:txBody>
        </p:sp>
        <p:sp>
          <p:nvSpPr>
            <p:cNvPr id="16" name="Rectangle 15">
              <a:extLst>
                <a:ext uri="{FF2B5EF4-FFF2-40B4-BE49-F238E27FC236}">
                  <a16:creationId xmlns:a16="http://schemas.microsoft.com/office/drawing/2014/main" id="{C88C8B70-B7FF-DAFA-2AB8-901F655D0C03}"/>
                </a:ext>
              </a:extLst>
            </p:cNvPr>
            <p:cNvSpPr/>
            <p:nvPr/>
          </p:nvSpPr>
          <p:spPr>
            <a:xfrm>
              <a:off x="6691741" y="3013360"/>
              <a:ext cx="1319644" cy="332509"/>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1000">
                  <a:cs typeface="Arial"/>
                </a:rPr>
                <a:t>Linux</a:t>
              </a:r>
            </a:p>
          </p:txBody>
        </p:sp>
        <p:sp>
          <p:nvSpPr>
            <p:cNvPr id="17" name="Rectangle 16">
              <a:extLst>
                <a:ext uri="{FF2B5EF4-FFF2-40B4-BE49-F238E27FC236}">
                  <a16:creationId xmlns:a16="http://schemas.microsoft.com/office/drawing/2014/main" id="{2607D7F4-5CB2-B6B1-7BE5-7416345A547B}"/>
                </a:ext>
              </a:extLst>
            </p:cNvPr>
            <p:cNvSpPr/>
            <p:nvPr/>
          </p:nvSpPr>
          <p:spPr>
            <a:xfrm>
              <a:off x="6691740" y="2473032"/>
              <a:ext cx="1319644" cy="332509"/>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1000">
                  <a:cs typeface="Arial"/>
                </a:rPr>
                <a:t>User-space</a:t>
              </a:r>
            </a:p>
          </p:txBody>
        </p:sp>
        <p:cxnSp>
          <p:nvCxnSpPr>
            <p:cNvPr id="18" name="Straight Arrow Connector 17">
              <a:extLst>
                <a:ext uri="{FF2B5EF4-FFF2-40B4-BE49-F238E27FC236}">
                  <a16:creationId xmlns:a16="http://schemas.microsoft.com/office/drawing/2014/main" id="{5F4F02DA-6B3B-8796-A268-FEF33A729A1F}"/>
                </a:ext>
              </a:extLst>
            </p:cNvPr>
            <p:cNvCxnSpPr/>
            <p:nvPr/>
          </p:nvCxnSpPr>
          <p:spPr>
            <a:xfrm flipV="1">
              <a:off x="3429000" y="2841914"/>
              <a:ext cx="0" cy="1693718"/>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grpSp>
    </p:spTree>
    <p:extLst>
      <p:ext uri="{BB962C8B-B14F-4D97-AF65-F5344CB8AC3E}">
        <p14:creationId xmlns:p14="http://schemas.microsoft.com/office/powerpoint/2010/main" val="3807460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172981" y="748154"/>
            <a:ext cx="8599596" cy="4041166"/>
          </a:xfrm>
        </p:spPr>
        <p:txBody>
          <a:bodyPr/>
          <a:lstStyle/>
          <a:p>
            <a:pPr marL="139700" indent="0">
              <a:buNone/>
            </a:pPr>
            <a:r>
              <a:rPr lang="en-US" sz="1200" b="1" i="1" dirty="0"/>
              <a:t>Program Counter</a:t>
            </a:r>
            <a:r>
              <a:rPr lang="en-US" sz="1200" b="1" dirty="0"/>
              <a:t> (PC)</a:t>
            </a:r>
          </a:p>
          <a:p>
            <a:r>
              <a:rPr lang="en-US" sz="1200" dirty="0"/>
              <a:t>The Program Counter is accessed as pc (or r15). </a:t>
            </a:r>
            <a:endParaRPr lang="en-US" dirty="0"/>
          </a:p>
          <a:p>
            <a:r>
              <a:rPr lang="en-US" sz="1200" dirty="0"/>
              <a:t>It is </a:t>
            </a:r>
            <a:r>
              <a:rPr lang="en-US" sz="1200" b="1" dirty="0"/>
              <a:t>incremented by one word (four bytes)</a:t>
            </a:r>
            <a:r>
              <a:rPr lang="en-US" sz="1200" dirty="0"/>
              <a:t> for each instruction in ARM state, or by the size of the instruction executed in Thumb state. </a:t>
            </a:r>
            <a:endParaRPr lang="en-US"/>
          </a:p>
          <a:p>
            <a:r>
              <a:rPr lang="en-US" sz="1200" dirty="0"/>
              <a:t>Branch instructions load the destination address into pc. </a:t>
            </a:r>
            <a:endParaRPr lang="en-US" dirty="0"/>
          </a:p>
          <a:p>
            <a:r>
              <a:rPr lang="en-US" sz="1200" dirty="0"/>
              <a:t>You can also load the PC directly using data operation instructions. </a:t>
            </a:r>
            <a:endParaRPr lang="en-US"/>
          </a:p>
          <a:p>
            <a:r>
              <a:rPr lang="en-US" sz="1200" dirty="0"/>
              <a:t>For example, to return from a subroutine, you can copy the link register into the PC using:</a:t>
            </a:r>
            <a:endParaRPr lang="en-US"/>
          </a:p>
          <a:p>
            <a:pPr>
              <a:buNone/>
            </a:pPr>
            <a:r>
              <a:rPr lang="en-US" sz="1400" b="1" i="1" dirty="0"/>
              <a:t>Application Program Status Register</a:t>
            </a:r>
            <a:r>
              <a:rPr lang="en-US" sz="1400" b="1" dirty="0"/>
              <a:t> (APSR)</a:t>
            </a:r>
          </a:p>
          <a:p>
            <a:r>
              <a:rPr lang="en-US" sz="1200" dirty="0"/>
              <a:t>The APSR holds copies of the </a:t>
            </a:r>
            <a:r>
              <a:rPr lang="en-US" sz="1200" i="1" dirty="0"/>
              <a:t>Arithmetic Logic Unit</a:t>
            </a:r>
            <a:r>
              <a:rPr lang="en-US" sz="1200" dirty="0"/>
              <a:t> (ALU) status flags. </a:t>
            </a:r>
            <a:endParaRPr lang="en-US"/>
          </a:p>
          <a:p>
            <a:r>
              <a:rPr lang="en-US" sz="1200" dirty="0"/>
              <a:t>They are used to determine whether conditional instructions are executed or not. </a:t>
            </a:r>
            <a:br>
              <a:rPr lang="en-US" dirty="0"/>
            </a:br>
            <a:endParaRPr lang="en-US"/>
          </a:p>
          <a:p>
            <a:endParaRPr lang="en-US" sz="1200" dirty="0"/>
          </a:p>
          <a:p>
            <a:pPr marL="139700" indent="0">
              <a:buNone/>
            </a:pPr>
            <a:endParaRPr lang="en-US" sz="1200" dirty="0"/>
          </a:p>
        </p:txBody>
      </p:sp>
    </p:spTree>
    <p:extLst>
      <p:ext uri="{BB962C8B-B14F-4D97-AF65-F5344CB8AC3E}">
        <p14:creationId xmlns:p14="http://schemas.microsoft.com/office/powerpoint/2010/main" val="2299877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111065" y="112099"/>
            <a:ext cx="7886700" cy="627578"/>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172981" y="748154"/>
            <a:ext cx="8599596" cy="4041166"/>
          </a:xfrm>
        </p:spPr>
        <p:txBody>
          <a:bodyPr/>
          <a:lstStyle/>
          <a:p>
            <a:pPr marL="139700" indent="0">
              <a:buNone/>
            </a:pPr>
            <a:r>
              <a:rPr lang="en-US" sz="1200" b="1" i="1" dirty="0">
                <a:latin typeface="Arial"/>
              </a:rPr>
              <a:t>Current Program Status Register</a:t>
            </a:r>
            <a:r>
              <a:rPr lang="en-US" sz="1200" b="1" dirty="0">
                <a:latin typeface="Arial"/>
              </a:rPr>
              <a:t> (CPSR)</a:t>
            </a:r>
            <a:endParaRPr lang="en-US" sz="1200">
              <a:latin typeface="Arial"/>
            </a:endParaRPr>
          </a:p>
          <a:p>
            <a:pPr marL="285750" indent="-285750"/>
            <a:r>
              <a:rPr lang="en-US" sz="1200" dirty="0">
                <a:latin typeface="Arial"/>
              </a:rPr>
              <a:t>The CPSR holds:</a:t>
            </a:r>
          </a:p>
          <a:p>
            <a:pPr marL="1200150" lvl="1" indent="-342900"/>
            <a:r>
              <a:rPr lang="en-US" sz="1200" dirty="0">
                <a:latin typeface="Arial"/>
              </a:rPr>
              <a:t>the APSR flags</a:t>
            </a:r>
          </a:p>
          <a:p>
            <a:pPr marL="1200150" lvl="1" indent="-342900"/>
            <a:r>
              <a:rPr lang="en-US" sz="1200" dirty="0">
                <a:latin typeface="Arial"/>
              </a:rPr>
              <a:t>the current processor mode</a:t>
            </a:r>
          </a:p>
          <a:p>
            <a:pPr marL="1200150" lvl="1" indent="-342900"/>
            <a:r>
              <a:rPr lang="en-US" sz="1200" dirty="0">
                <a:latin typeface="Arial"/>
              </a:rPr>
              <a:t>interrupt disable flags</a:t>
            </a:r>
          </a:p>
          <a:p>
            <a:pPr marL="1200150" lvl="1" indent="-342900"/>
            <a:r>
              <a:rPr lang="en-US" sz="1200" dirty="0">
                <a:latin typeface="Arial"/>
              </a:rPr>
              <a:t>current processor state (ARM, Thumb, </a:t>
            </a:r>
            <a:r>
              <a:rPr lang="en-US" sz="1200" dirty="0" err="1">
                <a:latin typeface="Arial"/>
              </a:rPr>
              <a:t>ThumbEE</a:t>
            </a:r>
            <a:r>
              <a:rPr lang="en-US" sz="1200" dirty="0">
                <a:latin typeface="Arial"/>
              </a:rPr>
              <a:t>, or Jazelle)</a:t>
            </a:r>
          </a:p>
          <a:p>
            <a:pPr marL="1200150" lvl="1" indent="-342900"/>
            <a:r>
              <a:rPr lang="en-US" sz="1200" dirty="0">
                <a:latin typeface="Arial"/>
              </a:rPr>
              <a:t>execution state bits for the IT (If-Then) instruction  block.</a:t>
            </a:r>
          </a:p>
          <a:p>
            <a:pPr marL="285750" indent="-285750"/>
            <a:r>
              <a:rPr lang="en-US" sz="1200" dirty="0">
                <a:latin typeface="Arial"/>
              </a:rPr>
              <a:t>The execution state bits control conditional execution in the IT block and are only available on ARMv6T2 and above.</a:t>
            </a:r>
          </a:p>
          <a:p>
            <a:pPr marL="285750" indent="-285750"/>
            <a:r>
              <a:rPr lang="en-US" sz="1200" dirty="0">
                <a:latin typeface="Arial"/>
              </a:rPr>
              <a:t>Only the APSR flags are accessible in all modes. </a:t>
            </a:r>
          </a:p>
          <a:p>
            <a:pPr marL="285750" indent="-285750"/>
            <a:r>
              <a:rPr lang="en-US" sz="1200" dirty="0">
                <a:latin typeface="Arial"/>
              </a:rPr>
              <a:t>The remaining bits of the CPSR are accessible only in privileged modes, using MSR and MRS instructions. </a:t>
            </a:r>
          </a:p>
          <a:p>
            <a:pPr marL="139700" indent="0">
              <a:buNone/>
            </a:pPr>
            <a:r>
              <a:rPr lang="en-US" sz="1400" b="1" i="1" dirty="0">
                <a:latin typeface="Arial"/>
              </a:rPr>
              <a:t>Saved Program Status Registers</a:t>
            </a:r>
            <a:r>
              <a:rPr lang="en-US" sz="1400" b="1" dirty="0">
                <a:latin typeface="Arial"/>
              </a:rPr>
              <a:t> (SPSRs)</a:t>
            </a:r>
          </a:p>
          <a:p>
            <a:r>
              <a:rPr lang="en-US" sz="1200" dirty="0">
                <a:latin typeface="Arial"/>
              </a:rPr>
              <a:t>The SPSRs are used to store the CPSR when an exception is taken. </a:t>
            </a:r>
            <a:endParaRPr lang="en-US">
              <a:latin typeface="Arial"/>
            </a:endParaRPr>
          </a:p>
          <a:p>
            <a:r>
              <a:rPr lang="en-US" sz="1200" dirty="0">
                <a:latin typeface="Arial"/>
              </a:rPr>
              <a:t>One SPSR is accessible in each of the exception-handling modes. </a:t>
            </a:r>
            <a:endParaRPr lang="en-US">
              <a:latin typeface="Arial"/>
            </a:endParaRPr>
          </a:p>
          <a:p>
            <a:r>
              <a:rPr lang="en-US" sz="1200" dirty="0">
                <a:latin typeface="Arial"/>
              </a:rPr>
              <a:t>User mode and System mode do not have an SPSR because they are not exception handling modes. </a:t>
            </a:r>
            <a:endParaRPr lang="en-US" dirty="0">
              <a:latin typeface="Arial"/>
            </a:endParaRPr>
          </a:p>
          <a:p>
            <a:pPr marL="285750" indent="-285750"/>
            <a:endParaRPr lang="en-US" sz="1200" dirty="0">
              <a:latin typeface="Arial"/>
            </a:endParaRPr>
          </a:p>
        </p:txBody>
      </p:sp>
    </p:spTree>
    <p:extLst>
      <p:ext uri="{BB962C8B-B14F-4D97-AF65-F5344CB8AC3E}">
        <p14:creationId xmlns:p14="http://schemas.microsoft.com/office/powerpoint/2010/main" val="2865928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6AF-5AB8-5825-F7FD-0372D1B1794D}"/>
              </a:ext>
            </a:extLst>
          </p:cNvPr>
          <p:cNvSpPr>
            <a:spLocks noGrp="1"/>
          </p:cNvSpPr>
          <p:nvPr>
            <p:ph type="title"/>
          </p:nvPr>
        </p:nvSpPr>
        <p:spPr>
          <a:xfrm>
            <a:off x="-3008" y="103397"/>
            <a:ext cx="7886700" cy="382595"/>
          </a:xfrm>
        </p:spPr>
        <p:txBody>
          <a:bodyPr/>
          <a:lstStyle/>
          <a:p>
            <a:r>
              <a:rPr lang="en-US" b="1" u="none" dirty="0"/>
              <a:t>Processor Modes</a:t>
            </a:r>
          </a:p>
        </p:txBody>
      </p:sp>
      <p:sp>
        <p:nvSpPr>
          <p:cNvPr id="3" name="Text Placeholder 2">
            <a:extLst>
              <a:ext uri="{FF2B5EF4-FFF2-40B4-BE49-F238E27FC236}">
                <a16:creationId xmlns:a16="http://schemas.microsoft.com/office/drawing/2014/main" id="{73638ABC-257D-7070-3B37-EAC13A5A8F28}"/>
              </a:ext>
            </a:extLst>
          </p:cNvPr>
          <p:cNvSpPr>
            <a:spLocks noGrp="1"/>
          </p:cNvSpPr>
          <p:nvPr>
            <p:ph type="body" idx="1"/>
          </p:nvPr>
        </p:nvSpPr>
        <p:spPr>
          <a:xfrm>
            <a:off x="-3008" y="446798"/>
            <a:ext cx="6894094" cy="4256005"/>
          </a:xfrm>
        </p:spPr>
        <p:txBody>
          <a:bodyPr/>
          <a:lstStyle/>
          <a:p>
            <a:r>
              <a:rPr lang="en-US" sz="1200" dirty="0"/>
              <a:t>For example, when the processor is in the </a:t>
            </a:r>
            <a:r>
              <a:rPr lang="en-US" sz="1200" i="1" dirty="0"/>
              <a:t>interrupt request</a:t>
            </a:r>
            <a:r>
              <a:rPr lang="en-US" sz="1200" dirty="0"/>
              <a:t> mode.</a:t>
            </a:r>
            <a:endParaRPr lang="en-US" dirty="0"/>
          </a:p>
          <a:p>
            <a:r>
              <a:rPr lang="en-US" sz="1200" dirty="0"/>
              <a:t>The instructions you execute still access registers named </a:t>
            </a:r>
            <a:r>
              <a:rPr lang="en-US" sz="1200" b="1" i="1" dirty="0"/>
              <a:t>r13</a:t>
            </a:r>
            <a:r>
              <a:rPr lang="en-US" sz="1200" dirty="0"/>
              <a:t> and </a:t>
            </a:r>
            <a:r>
              <a:rPr lang="en-US" sz="1200" b="1" i="1" dirty="0"/>
              <a:t>r14</a:t>
            </a:r>
            <a:r>
              <a:rPr lang="en-US" sz="1200" i="1" dirty="0"/>
              <a:t>.</a:t>
            </a:r>
            <a:r>
              <a:rPr lang="en-US" sz="1200" dirty="0"/>
              <a:t> </a:t>
            </a:r>
            <a:endParaRPr lang="en-US" b="1" dirty="0"/>
          </a:p>
          <a:p>
            <a:r>
              <a:rPr lang="en-US" sz="1200" dirty="0"/>
              <a:t>However, </a:t>
            </a:r>
            <a:r>
              <a:rPr lang="en-US" sz="1200" b="1" dirty="0"/>
              <a:t>these registers are the banked registers </a:t>
            </a:r>
            <a:r>
              <a:rPr lang="en-US" sz="1200" b="1" i="1" dirty="0"/>
              <a:t>r13_irq</a:t>
            </a:r>
            <a:r>
              <a:rPr lang="en-US" sz="1200" b="1" dirty="0"/>
              <a:t> and </a:t>
            </a:r>
            <a:r>
              <a:rPr lang="en-US" sz="1200" b="1" i="1" dirty="0"/>
              <a:t>r14_irq.</a:t>
            </a:r>
            <a:r>
              <a:rPr lang="en-US" sz="1200" b="1" dirty="0"/>
              <a:t> </a:t>
            </a:r>
            <a:endParaRPr lang="en-US" dirty="0"/>
          </a:p>
          <a:p>
            <a:r>
              <a:rPr lang="en-US" sz="1200" dirty="0"/>
              <a:t>The </a:t>
            </a:r>
            <a:r>
              <a:rPr lang="en-US" sz="1200" b="1" i="1" dirty="0"/>
              <a:t>user</a:t>
            </a:r>
            <a:r>
              <a:rPr lang="en-US" sz="1200" b="1" dirty="0"/>
              <a:t> mode registers </a:t>
            </a:r>
            <a:r>
              <a:rPr lang="en-US" sz="1200" b="1" i="1" dirty="0"/>
              <a:t>r13_usr</a:t>
            </a:r>
            <a:r>
              <a:rPr lang="en-US" sz="1200" b="1" dirty="0"/>
              <a:t> and </a:t>
            </a:r>
            <a:r>
              <a:rPr lang="en-US" sz="1200" b="1" i="1" dirty="0"/>
              <a:t>r14_usr</a:t>
            </a:r>
            <a:r>
              <a:rPr lang="en-US" sz="1200" b="1" dirty="0"/>
              <a:t> are not affected</a:t>
            </a:r>
            <a:r>
              <a:rPr lang="en-US" sz="1200" dirty="0"/>
              <a:t> by the instruction referencing these registers. </a:t>
            </a:r>
            <a:endParaRPr lang="en-US" dirty="0"/>
          </a:p>
          <a:p>
            <a:r>
              <a:rPr lang="en-US" sz="1200" dirty="0"/>
              <a:t>A </a:t>
            </a:r>
            <a:r>
              <a:rPr lang="en-US" sz="1200" b="1" dirty="0"/>
              <a:t>program still has normal access</a:t>
            </a:r>
            <a:r>
              <a:rPr lang="en-US" sz="1200" dirty="0"/>
              <a:t> to the other registers </a:t>
            </a:r>
            <a:r>
              <a:rPr lang="en-US" sz="1200" b="1" i="1" dirty="0"/>
              <a:t>r0</a:t>
            </a:r>
            <a:r>
              <a:rPr lang="en-US" sz="1200" dirty="0"/>
              <a:t> to </a:t>
            </a:r>
            <a:r>
              <a:rPr lang="en-US" sz="1200" b="1" i="1" dirty="0"/>
              <a:t>r12</a:t>
            </a:r>
            <a:r>
              <a:rPr lang="en-US" sz="1200" dirty="0"/>
              <a:t>.</a:t>
            </a:r>
            <a:endParaRPr lang="en-US" dirty="0"/>
          </a:p>
          <a:p>
            <a:r>
              <a:rPr lang="en-US" sz="1200" dirty="0"/>
              <a:t>Figure  illustrates what happens when an interrupt forces a mode change. </a:t>
            </a:r>
            <a:endParaRPr lang="en-US" dirty="0"/>
          </a:p>
          <a:p>
            <a:r>
              <a:rPr lang="en-US" sz="1200" dirty="0"/>
              <a:t>The figure shows the </a:t>
            </a:r>
            <a:r>
              <a:rPr lang="en-US" sz="1200" b="1" dirty="0"/>
              <a:t>core changing from </a:t>
            </a:r>
            <a:r>
              <a:rPr lang="en-US" sz="1200" b="1" i="1" dirty="0"/>
              <a:t>user</a:t>
            </a:r>
            <a:r>
              <a:rPr lang="en-US" sz="1200" b="1" dirty="0"/>
              <a:t> mode to </a:t>
            </a:r>
            <a:r>
              <a:rPr lang="en-US" sz="1200" b="1" i="1" dirty="0"/>
              <a:t>interrupt request</a:t>
            </a:r>
            <a:r>
              <a:rPr lang="en-US" sz="1200" b="1" dirty="0"/>
              <a:t> mode</a:t>
            </a:r>
            <a:r>
              <a:rPr lang="en-US" sz="1200" dirty="0"/>
              <a:t>, which happens when an </a:t>
            </a:r>
            <a:r>
              <a:rPr lang="en-US" sz="1200" i="1" dirty="0"/>
              <a:t>interrupt request</a:t>
            </a:r>
            <a:r>
              <a:rPr lang="en-US" sz="1200" dirty="0"/>
              <a:t> occurs due to an external device raising an interrupt to the processor core. </a:t>
            </a:r>
            <a:endParaRPr lang="en-US" dirty="0"/>
          </a:p>
          <a:p>
            <a:r>
              <a:rPr lang="en-US" sz="1200" dirty="0"/>
              <a:t>This change causes </a:t>
            </a:r>
            <a:r>
              <a:rPr lang="en-US" sz="1200" i="1" dirty="0"/>
              <a:t>user</a:t>
            </a:r>
            <a:r>
              <a:rPr lang="en-US" sz="1200" dirty="0"/>
              <a:t> registers </a:t>
            </a:r>
            <a:r>
              <a:rPr lang="en-US" sz="1200" i="1" dirty="0"/>
              <a:t>r13</a:t>
            </a:r>
            <a:r>
              <a:rPr lang="en-US" sz="1200" dirty="0"/>
              <a:t> and </a:t>
            </a:r>
            <a:r>
              <a:rPr lang="en-US" sz="1200" i="1" dirty="0"/>
              <a:t>r14</a:t>
            </a:r>
            <a:r>
              <a:rPr lang="en-US" sz="1200" dirty="0"/>
              <a:t> to be banked. </a:t>
            </a:r>
            <a:endParaRPr lang="en-US" dirty="0"/>
          </a:p>
          <a:p>
            <a:r>
              <a:rPr lang="en-US" sz="1200" dirty="0"/>
              <a:t>The </a:t>
            </a:r>
            <a:r>
              <a:rPr lang="en-US" sz="1200" i="1" dirty="0"/>
              <a:t>user</a:t>
            </a:r>
            <a:r>
              <a:rPr lang="en-US" sz="1200" dirty="0"/>
              <a:t> registers are replaced with registers </a:t>
            </a:r>
            <a:r>
              <a:rPr lang="en-US" sz="1200" i="1" dirty="0"/>
              <a:t>r13_irq</a:t>
            </a:r>
            <a:r>
              <a:rPr lang="en-US" sz="1200" dirty="0"/>
              <a:t> and </a:t>
            </a:r>
            <a:r>
              <a:rPr lang="en-US" sz="1200" i="1" dirty="0"/>
              <a:t>r14_irq</a:t>
            </a:r>
            <a:r>
              <a:rPr lang="en-US" sz="1200" dirty="0"/>
              <a:t>, respectively. </a:t>
            </a:r>
            <a:endParaRPr lang="en-US" dirty="0"/>
          </a:p>
          <a:p>
            <a:r>
              <a:rPr lang="en-US" sz="1200" dirty="0"/>
              <a:t>Note </a:t>
            </a:r>
            <a:r>
              <a:rPr lang="en-US" sz="1200" b="1" i="1" dirty="0"/>
              <a:t>r14_irq</a:t>
            </a:r>
            <a:r>
              <a:rPr lang="en-US" sz="1200" b="1" dirty="0"/>
              <a:t> contains the return address and </a:t>
            </a:r>
            <a:r>
              <a:rPr lang="en-US" sz="1200" b="1" i="1" dirty="0"/>
              <a:t>r13_irq</a:t>
            </a:r>
            <a:r>
              <a:rPr lang="en-US" sz="1200" b="1" dirty="0"/>
              <a:t> contains the stack pointer for </a:t>
            </a:r>
            <a:r>
              <a:rPr lang="en-US" sz="1200" b="1" i="1" dirty="0"/>
              <a:t>interrupt request</a:t>
            </a:r>
            <a:r>
              <a:rPr lang="en-US" sz="1200" b="1" dirty="0"/>
              <a:t> mode.</a:t>
            </a:r>
          </a:p>
          <a:p>
            <a:r>
              <a:rPr lang="en-US" sz="1200" dirty="0"/>
              <a:t>Fig also shows new register appearing in </a:t>
            </a:r>
            <a:r>
              <a:rPr lang="en-US" sz="1200" i="1" dirty="0"/>
              <a:t>interrupt request</a:t>
            </a:r>
            <a:r>
              <a:rPr lang="en-US" sz="1200" dirty="0"/>
              <a:t> mode: </a:t>
            </a:r>
            <a:r>
              <a:rPr lang="en-US" sz="1200" b="1" dirty="0"/>
              <a:t>the saved program status register (</a:t>
            </a:r>
            <a:r>
              <a:rPr lang="en-US" sz="1200" b="1" i="1" u="sng" dirty="0" err="1"/>
              <a:t>spsr</a:t>
            </a:r>
            <a:r>
              <a:rPr lang="en-US" sz="1200" b="1" dirty="0"/>
              <a:t>), which stores the previous mode's </a:t>
            </a:r>
            <a:r>
              <a:rPr lang="en-US" sz="1200" b="1" i="1" dirty="0" err="1"/>
              <a:t>cpsr</a:t>
            </a:r>
            <a:r>
              <a:rPr lang="en-US" sz="1200" i="1" dirty="0"/>
              <a:t>.</a:t>
            </a:r>
            <a:r>
              <a:rPr lang="en-US" sz="1200" dirty="0"/>
              <a:t> </a:t>
            </a:r>
            <a:endParaRPr lang="en-US" dirty="0"/>
          </a:p>
          <a:p>
            <a:r>
              <a:rPr lang="en-US" sz="1200" dirty="0"/>
              <a:t>You can see in the diagram the </a:t>
            </a:r>
            <a:r>
              <a:rPr lang="en-US" sz="1200" i="1" dirty="0" err="1"/>
              <a:t>cpsr</a:t>
            </a:r>
            <a:r>
              <a:rPr lang="en-US" sz="1200" dirty="0"/>
              <a:t> being copied into </a:t>
            </a:r>
            <a:r>
              <a:rPr lang="en-US" sz="1200" i="1" dirty="0" err="1"/>
              <a:t>spsr_irq</a:t>
            </a:r>
            <a:r>
              <a:rPr lang="en-US" sz="1200" i="1" dirty="0"/>
              <a:t>.</a:t>
            </a:r>
            <a:r>
              <a:rPr lang="en-US" sz="1200" dirty="0"/>
              <a:t> </a:t>
            </a:r>
            <a:endParaRPr lang="en-US" dirty="0"/>
          </a:p>
          <a:p>
            <a:r>
              <a:rPr lang="en-US" sz="1200" dirty="0"/>
              <a:t>To </a:t>
            </a:r>
            <a:r>
              <a:rPr lang="en-US" sz="1200" b="1" dirty="0"/>
              <a:t>return back to </a:t>
            </a:r>
            <a:r>
              <a:rPr lang="en-US" sz="1200" b="1" i="1" dirty="0"/>
              <a:t>user</a:t>
            </a:r>
            <a:r>
              <a:rPr lang="en-US" sz="1200" b="1" dirty="0"/>
              <a:t> mode</a:t>
            </a:r>
            <a:r>
              <a:rPr lang="en-US" sz="1200" dirty="0"/>
              <a:t>, a </a:t>
            </a:r>
            <a:r>
              <a:rPr lang="en-US" sz="1200" b="1" dirty="0"/>
              <a:t>special return instruction is used that instructs the core to restore the original </a:t>
            </a:r>
            <a:r>
              <a:rPr lang="en-US" sz="1200" b="1" i="1" dirty="0" err="1"/>
              <a:t>cpsr</a:t>
            </a:r>
            <a:r>
              <a:rPr lang="en-US" sz="1200" b="1" dirty="0"/>
              <a:t> from the </a:t>
            </a:r>
            <a:r>
              <a:rPr lang="en-US" sz="1200" b="1" i="1" dirty="0" err="1"/>
              <a:t>spsr_irq</a:t>
            </a:r>
            <a:r>
              <a:rPr lang="en-US" sz="1200" b="1" dirty="0"/>
              <a:t> and bank in the </a:t>
            </a:r>
            <a:r>
              <a:rPr lang="en-US" sz="1200" b="1" i="1" dirty="0"/>
              <a:t>user</a:t>
            </a:r>
            <a:r>
              <a:rPr lang="en-US" sz="1200" b="1" dirty="0"/>
              <a:t> registers </a:t>
            </a:r>
            <a:r>
              <a:rPr lang="en-US" sz="1200" b="1" i="1" dirty="0"/>
              <a:t>r13</a:t>
            </a:r>
            <a:r>
              <a:rPr lang="en-US" sz="1200" b="1" dirty="0"/>
              <a:t> and </a:t>
            </a:r>
            <a:r>
              <a:rPr lang="en-US" sz="1200" b="1" i="1" dirty="0"/>
              <a:t>r14</a:t>
            </a:r>
            <a:r>
              <a:rPr lang="en-US" sz="1200" dirty="0"/>
              <a:t>. </a:t>
            </a:r>
            <a:endParaRPr lang="en-US"/>
          </a:p>
          <a:p>
            <a:pPr marL="139700" indent="0">
              <a:buNone/>
            </a:pPr>
            <a:endParaRPr lang="en-US" sz="1200" dirty="0"/>
          </a:p>
        </p:txBody>
      </p:sp>
      <p:pic>
        <p:nvPicPr>
          <p:cNvPr id="5" name="Picture 5">
            <a:extLst>
              <a:ext uri="{FF2B5EF4-FFF2-40B4-BE49-F238E27FC236}">
                <a16:creationId xmlns:a16="http://schemas.microsoft.com/office/drawing/2014/main" id="{96E8A0C1-E70A-DB7C-FEB5-2FA494F44423}"/>
              </a:ext>
            </a:extLst>
          </p:cNvPr>
          <p:cNvPicPr>
            <a:picLocks noChangeAspect="1"/>
          </p:cNvPicPr>
          <p:nvPr/>
        </p:nvPicPr>
        <p:blipFill>
          <a:blip r:embed="rId2"/>
          <a:stretch>
            <a:fillRect/>
          </a:stretch>
        </p:blipFill>
        <p:spPr>
          <a:xfrm>
            <a:off x="7307680" y="927184"/>
            <a:ext cx="1466850" cy="3609975"/>
          </a:xfrm>
          <a:prstGeom prst="rect">
            <a:avLst/>
          </a:prstGeom>
        </p:spPr>
      </p:pic>
    </p:spTree>
    <p:extLst>
      <p:ext uri="{BB962C8B-B14F-4D97-AF65-F5344CB8AC3E}">
        <p14:creationId xmlns:p14="http://schemas.microsoft.com/office/powerpoint/2010/main" val="50588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CC47-211E-3AF2-9899-E81AF4645E6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79201A3-6E68-E2ED-D2D7-7D5F1E77DF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6974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1C4E5-8D34-ADB1-B3DE-6EBA848E7531}"/>
              </a:ext>
            </a:extLst>
          </p:cNvPr>
          <p:cNvSpPr>
            <a:spLocks noGrp="1"/>
          </p:cNvSpPr>
          <p:nvPr>
            <p:ph type="body" idx="1"/>
          </p:nvPr>
        </p:nvSpPr>
        <p:spPr>
          <a:xfrm>
            <a:off x="171451" y="527556"/>
            <a:ext cx="8551717" cy="4240144"/>
          </a:xfrm>
        </p:spPr>
        <p:txBody>
          <a:bodyPr/>
          <a:lstStyle/>
          <a:p>
            <a:pPr marL="139700" indent="0">
              <a:buNone/>
            </a:pPr>
            <a:r>
              <a:rPr lang="en-US" sz="1200" b="1"/>
              <a:t>Functions of BIOS:</a:t>
            </a:r>
            <a:endParaRPr lang="en-US"/>
          </a:p>
          <a:p>
            <a:pPr marL="139700" indent="0">
              <a:buNone/>
            </a:pPr>
            <a:r>
              <a:rPr lang="en-US" sz="1200" b="1"/>
              <a:t>POST (Power On </a:t>
            </a:r>
            <a:r>
              <a:rPr lang="en-US" sz="1200" b="1" err="1"/>
              <a:t>Self Test</a:t>
            </a:r>
            <a:r>
              <a:rPr lang="en-US" sz="1200" b="1"/>
              <a:t>):</a:t>
            </a:r>
            <a:r>
              <a:rPr lang="en-US" sz="1200"/>
              <a:t> </a:t>
            </a:r>
          </a:p>
          <a:p>
            <a:r>
              <a:rPr lang="en-US" sz="1200"/>
              <a:t>The Power On </a:t>
            </a:r>
            <a:r>
              <a:rPr lang="en-US" sz="1200" err="1"/>
              <a:t>Self Test</a:t>
            </a:r>
            <a:r>
              <a:rPr lang="en-US" sz="1200"/>
              <a:t> happens each time you turn your computer on. </a:t>
            </a:r>
          </a:p>
          <a:p>
            <a:r>
              <a:rPr lang="en-US" sz="1200"/>
              <a:t>Your computer does so much when it’s turned on and this is just part of that.</a:t>
            </a:r>
          </a:p>
          <a:p>
            <a:r>
              <a:rPr lang="en-US" sz="1200"/>
              <a:t>It initializes the various hardware devices. </a:t>
            </a:r>
          </a:p>
          <a:p>
            <a:r>
              <a:rPr lang="en-US" sz="1200"/>
              <a:t>It is an important process to ensure that all the devices operate smoothly without any conflicts. </a:t>
            </a:r>
          </a:p>
          <a:p>
            <a:r>
              <a:rPr lang="en-US" sz="1200" err="1"/>
              <a:t>BIOSes</a:t>
            </a:r>
            <a:r>
              <a:rPr lang="en-US" sz="1200"/>
              <a:t> create tables describing the devices in the computer. </a:t>
            </a:r>
            <a:endParaRPr lang="en-US"/>
          </a:p>
          <a:p>
            <a:r>
              <a:rPr lang="en-US" sz="1200"/>
              <a:t>The POST first checks the bios and then tests the CMOS RAM. </a:t>
            </a:r>
          </a:p>
          <a:p>
            <a:r>
              <a:rPr lang="en-US" sz="1200"/>
              <a:t>If there is no problem with this then POST continues to check the CPU, hardware devices such as the Video Card, and the secondary storage devices such as the Hard Drive, Floppy Drives, Zip Drive, or CD/DVD Drives. </a:t>
            </a:r>
          </a:p>
          <a:p>
            <a:r>
              <a:rPr lang="en-US" sz="1200"/>
              <a:t>If some errors are found then an error message is displayed on the screen or a number of beeps are heard. </a:t>
            </a:r>
          </a:p>
          <a:p>
            <a:r>
              <a:rPr lang="en-US" sz="1200"/>
              <a:t>These beeps are known as POST beep codes. </a:t>
            </a:r>
          </a:p>
          <a:p>
            <a:endParaRPr lang="en-US" sz="1200"/>
          </a:p>
        </p:txBody>
      </p:sp>
      <p:sp>
        <p:nvSpPr>
          <p:cNvPr id="5" name="Title 1">
            <a:extLst>
              <a:ext uri="{FF2B5EF4-FFF2-40B4-BE49-F238E27FC236}">
                <a16:creationId xmlns:a16="http://schemas.microsoft.com/office/drawing/2014/main" id="{42FBFD4F-2BC3-66E0-D84B-4D34B936062D}"/>
              </a:ext>
            </a:extLst>
          </p:cNvPr>
          <p:cNvSpPr>
            <a:spLocks noGrp="1"/>
          </p:cNvSpPr>
          <p:nvPr>
            <p:ph type="title"/>
          </p:nvPr>
        </p:nvSpPr>
        <p:spPr>
          <a:xfrm>
            <a:off x="5195" y="3681"/>
            <a:ext cx="7886700" cy="516217"/>
          </a:xfrm>
        </p:spPr>
        <p:txBody>
          <a:bodyPr/>
          <a:lstStyle/>
          <a:p>
            <a:r>
              <a:rPr lang="en-US" b="1" u="none"/>
              <a:t>Bringing up CPU</a:t>
            </a:r>
            <a:endParaRPr lang="en-US"/>
          </a:p>
        </p:txBody>
      </p:sp>
    </p:spTree>
    <p:extLst>
      <p:ext uri="{BB962C8B-B14F-4D97-AF65-F5344CB8AC3E}">
        <p14:creationId xmlns:p14="http://schemas.microsoft.com/office/powerpoint/2010/main" val="205419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1C4E5-8D34-ADB1-B3DE-6EBA848E7531}"/>
              </a:ext>
            </a:extLst>
          </p:cNvPr>
          <p:cNvSpPr>
            <a:spLocks noGrp="1"/>
          </p:cNvSpPr>
          <p:nvPr>
            <p:ph type="body" idx="1"/>
          </p:nvPr>
        </p:nvSpPr>
        <p:spPr>
          <a:xfrm>
            <a:off x="4023" y="382083"/>
            <a:ext cx="9037408" cy="4614216"/>
          </a:xfrm>
        </p:spPr>
        <p:txBody>
          <a:bodyPr/>
          <a:lstStyle/>
          <a:p>
            <a:pPr marL="139700" indent="0">
              <a:buNone/>
            </a:pPr>
            <a:r>
              <a:rPr lang="en-US" sz="1200" b="1">
                <a:latin typeface="Arial"/>
              </a:rPr>
              <a:t>Master Boot Record: </a:t>
            </a:r>
            <a:endParaRPr lang="en-US">
              <a:latin typeface="Arial"/>
            </a:endParaRPr>
          </a:p>
          <a:p>
            <a:pPr marL="311150" indent="-171450"/>
            <a:r>
              <a:rPr lang="en-US" sz="1200">
                <a:latin typeface="Arial"/>
              </a:rPr>
              <a:t>The Master Boot Record (MBR) is a special boot sector at the beginning of the disk. </a:t>
            </a:r>
            <a:endParaRPr lang="en-US">
              <a:latin typeface="Arial"/>
            </a:endParaRPr>
          </a:p>
          <a:p>
            <a:pPr marL="311150" indent="-171450"/>
            <a:r>
              <a:rPr lang="en-US" sz="1200">
                <a:latin typeface="Arial"/>
              </a:rPr>
              <a:t>The MBR contains the code that loads the rest of OS, known as bootloader. </a:t>
            </a:r>
            <a:endParaRPr lang="en-US">
              <a:latin typeface="Arial"/>
            </a:endParaRPr>
          </a:p>
          <a:p>
            <a:pPr marL="311150" indent="-171450"/>
            <a:r>
              <a:rPr lang="en-US" sz="1200">
                <a:latin typeface="Arial"/>
              </a:rPr>
              <a:t>Along with the bootloader program, MBR also contains details regarding the partitions of the hard disk. The size of MBR is commonly less than or equal to </a:t>
            </a:r>
            <a:r>
              <a:rPr lang="en-US" sz="1200" b="1">
                <a:latin typeface="Arial"/>
              </a:rPr>
              <a:t>512 bytes</a:t>
            </a:r>
            <a:r>
              <a:rPr lang="en-US" sz="1200">
                <a:latin typeface="Arial"/>
              </a:rPr>
              <a:t>.</a:t>
            </a:r>
          </a:p>
          <a:p>
            <a:pPr marL="139700" indent="0">
              <a:buNone/>
            </a:pPr>
            <a:r>
              <a:rPr lang="en-US" sz="1200">
                <a:latin typeface="Arial"/>
              </a:rPr>
              <a:t>The MBR mainly consists of 3 parts:</a:t>
            </a:r>
          </a:p>
          <a:p>
            <a:pPr marL="139700" indent="0">
              <a:buNone/>
            </a:pPr>
            <a:r>
              <a:rPr lang="en-US" sz="1200" b="1">
                <a:latin typeface="Arial"/>
              </a:rPr>
              <a:t>Master Boot Code</a:t>
            </a:r>
          </a:p>
          <a:p>
            <a:pPr marL="139700" indent="0">
              <a:buNone/>
            </a:pPr>
            <a:r>
              <a:rPr lang="en-US" sz="1200">
                <a:latin typeface="Arial"/>
              </a:rPr>
              <a:t>The MBR begins with the master boot routine that contains a variable loader code. </a:t>
            </a:r>
            <a:endParaRPr lang="en-US">
              <a:latin typeface="Arial"/>
            </a:endParaRPr>
          </a:p>
          <a:p>
            <a:pPr marL="139700" indent="0">
              <a:buNone/>
            </a:pPr>
            <a:r>
              <a:rPr lang="en-US" sz="1200">
                <a:latin typeface="Arial"/>
              </a:rPr>
              <a:t>Users can boot various operating systems from the MBR. </a:t>
            </a:r>
            <a:endParaRPr lang="en-US">
              <a:latin typeface="Arial"/>
            </a:endParaRPr>
          </a:p>
          <a:p>
            <a:pPr marL="139700" indent="0">
              <a:buNone/>
            </a:pPr>
            <a:r>
              <a:rPr lang="en-US" sz="1200">
                <a:latin typeface="Arial"/>
              </a:rPr>
              <a:t>Once the hard disk is booted, MBR passes control to the Operating System that has been registered in the partition table. </a:t>
            </a:r>
            <a:endParaRPr lang="en-US">
              <a:latin typeface="Arial"/>
            </a:endParaRPr>
          </a:p>
          <a:p>
            <a:pPr marL="139700" indent="0">
              <a:buNone/>
            </a:pPr>
            <a:r>
              <a:rPr lang="en-US" sz="1200" b="1">
                <a:latin typeface="Arial"/>
              </a:rPr>
              <a:t>Disk Partition Table (DPT)</a:t>
            </a:r>
            <a:endParaRPr lang="en-US" sz="1200">
              <a:latin typeface="Arial"/>
            </a:endParaRPr>
          </a:p>
          <a:p>
            <a:pPr marL="139700" indent="0">
              <a:buNone/>
            </a:pPr>
            <a:r>
              <a:rPr lang="en-US" sz="1200">
                <a:latin typeface="Arial"/>
              </a:rPr>
              <a:t>The disk partition table is located at the first sector of each hard disk and contains locations of the partitions. </a:t>
            </a:r>
            <a:endParaRPr lang="en-US">
              <a:latin typeface="Arial"/>
            </a:endParaRPr>
          </a:p>
          <a:p>
            <a:pPr marL="139700" indent="0">
              <a:buNone/>
            </a:pPr>
            <a:r>
              <a:rPr lang="en-US" sz="1200">
                <a:latin typeface="Arial"/>
              </a:rPr>
              <a:t>The disk partition table is usually 64 bytes long. </a:t>
            </a:r>
            <a:endParaRPr lang="en-US">
              <a:latin typeface="Arial"/>
            </a:endParaRPr>
          </a:p>
          <a:p>
            <a:pPr marL="139700" indent="0">
              <a:buNone/>
            </a:pPr>
            <a:r>
              <a:rPr lang="en-US" sz="1200">
                <a:latin typeface="Arial"/>
              </a:rPr>
              <a:t>It contains a maximum of 4 partitions that can be 16 bytes each. </a:t>
            </a:r>
            <a:endParaRPr lang="en-US">
              <a:latin typeface="Arial"/>
            </a:endParaRPr>
          </a:p>
          <a:p>
            <a:pPr>
              <a:buNone/>
            </a:pPr>
            <a:r>
              <a:rPr lang="en-US" sz="1200">
                <a:latin typeface="Arial"/>
              </a:rPr>
              <a:t> </a:t>
            </a:r>
            <a:r>
              <a:rPr lang="en-US" sz="1200" b="1">
                <a:latin typeface="Arial"/>
              </a:rPr>
              <a:t>Identification Code</a:t>
            </a:r>
            <a:endParaRPr lang="en-US" sz="1200">
              <a:latin typeface="Arial"/>
            </a:endParaRPr>
          </a:p>
          <a:p>
            <a:pPr>
              <a:buNone/>
            </a:pPr>
            <a:r>
              <a:rPr lang="en-US" sz="1200">
                <a:latin typeface="Arial"/>
              </a:rPr>
              <a:t>Identification code is used to identify an MBR and acts as a closing signature. </a:t>
            </a:r>
            <a:endParaRPr lang="en-US">
              <a:latin typeface="Arial"/>
            </a:endParaRPr>
          </a:p>
          <a:p>
            <a:pPr>
              <a:buNone/>
            </a:pPr>
            <a:r>
              <a:rPr lang="en-US" sz="1200">
                <a:latin typeface="Arial"/>
              </a:rPr>
              <a:t>Its value is AA55 H and may also be written as 55AA H. The identification code is 2 bytes long.</a:t>
            </a:r>
            <a:endParaRPr lang="en-US">
              <a:latin typeface="Arial"/>
            </a:endParaRPr>
          </a:p>
          <a:p>
            <a:pPr marL="139700" indent="0">
              <a:buNone/>
            </a:pPr>
            <a:endParaRPr lang="en-US" sz="1200">
              <a:latin typeface="Arial"/>
            </a:endParaRPr>
          </a:p>
          <a:p>
            <a:pPr marL="139700" indent="0">
              <a:buNone/>
            </a:pPr>
            <a:endParaRPr lang="en-US" sz="1200">
              <a:latin typeface="Arial"/>
            </a:endParaRPr>
          </a:p>
          <a:p>
            <a:pPr marL="311150" indent="-171450"/>
            <a:endParaRPr lang="en-US" sz="1200">
              <a:latin typeface="Arial"/>
            </a:endParaRPr>
          </a:p>
          <a:p>
            <a:endParaRPr lang="en-US" sz="1200">
              <a:latin typeface="Arial"/>
            </a:endParaRPr>
          </a:p>
        </p:txBody>
      </p:sp>
      <p:sp>
        <p:nvSpPr>
          <p:cNvPr id="5" name="Title 1">
            <a:extLst>
              <a:ext uri="{FF2B5EF4-FFF2-40B4-BE49-F238E27FC236}">
                <a16:creationId xmlns:a16="http://schemas.microsoft.com/office/drawing/2014/main" id="{42FBFD4F-2BC3-66E0-D84B-4D34B936062D}"/>
              </a:ext>
            </a:extLst>
          </p:cNvPr>
          <p:cNvSpPr>
            <a:spLocks noGrp="1"/>
          </p:cNvSpPr>
          <p:nvPr>
            <p:ph type="title"/>
          </p:nvPr>
        </p:nvSpPr>
        <p:spPr>
          <a:xfrm>
            <a:off x="5195" y="3681"/>
            <a:ext cx="7886700" cy="516217"/>
          </a:xfrm>
        </p:spPr>
        <p:txBody>
          <a:bodyPr/>
          <a:lstStyle/>
          <a:p>
            <a:r>
              <a:rPr lang="en-US" b="1" u="none"/>
              <a:t>Bringing up CPU</a:t>
            </a:r>
            <a:endParaRPr lang="en-US"/>
          </a:p>
        </p:txBody>
      </p:sp>
      <p:graphicFrame>
        <p:nvGraphicFramePr>
          <p:cNvPr id="2" name="Table 3">
            <a:extLst>
              <a:ext uri="{FF2B5EF4-FFF2-40B4-BE49-F238E27FC236}">
                <a16:creationId xmlns:a16="http://schemas.microsoft.com/office/drawing/2014/main" id="{0800E726-6A47-7150-0313-DB0369608F26}"/>
              </a:ext>
            </a:extLst>
          </p:cNvPr>
          <p:cNvGraphicFramePr>
            <a:graphicFrameLocks noGrp="1"/>
          </p:cNvGraphicFramePr>
          <p:nvPr>
            <p:extLst>
              <p:ext uri="{D42A27DB-BD31-4B8C-83A1-F6EECF244321}">
                <p14:modId xmlns:p14="http://schemas.microsoft.com/office/powerpoint/2010/main" val="4129971250"/>
              </p:ext>
            </p:extLst>
          </p:nvPr>
        </p:nvGraphicFramePr>
        <p:xfrm>
          <a:off x="7715249" y="3097161"/>
          <a:ext cx="1254839" cy="1997854"/>
        </p:xfrm>
        <a:graphic>
          <a:graphicData uri="http://schemas.openxmlformats.org/drawingml/2006/table">
            <a:tbl>
              <a:tblPr firstRow="1" bandRow="1">
                <a:tableStyleId>{5C22544A-7EE6-4342-B048-85BDC9FD1C3A}</a:tableStyleId>
              </a:tblPr>
              <a:tblGrid>
                <a:gridCol w="1254839">
                  <a:extLst>
                    <a:ext uri="{9D8B030D-6E8A-4147-A177-3AD203B41FA5}">
                      <a16:colId xmlns:a16="http://schemas.microsoft.com/office/drawing/2014/main" val="504252359"/>
                    </a:ext>
                  </a:extLst>
                </a:gridCol>
              </a:tblGrid>
              <a:tr h="328367">
                <a:tc>
                  <a:txBody>
                    <a:bodyPr/>
                    <a:lstStyle/>
                    <a:p>
                      <a:pPr algn="ctr"/>
                      <a:r>
                        <a:rPr lang="en-US" sz="800"/>
                        <a:t>Master Boot Code</a:t>
                      </a:r>
                    </a:p>
                  </a:txBody>
                  <a:tcPr anchor="ctr"/>
                </a:tc>
                <a:extLst>
                  <a:ext uri="{0D108BD9-81ED-4DB2-BD59-A6C34878D82A}">
                    <a16:rowId xmlns:a16="http://schemas.microsoft.com/office/drawing/2014/main" val="1235260272"/>
                  </a:ext>
                </a:extLst>
              </a:tr>
              <a:tr h="328367">
                <a:tc>
                  <a:txBody>
                    <a:bodyPr/>
                    <a:lstStyle/>
                    <a:p>
                      <a:pPr algn="ctr"/>
                      <a:r>
                        <a:rPr lang="en-US" sz="800"/>
                        <a:t>1st Partition Table Entry</a:t>
                      </a:r>
                    </a:p>
                  </a:txBody>
                  <a:tcPr anchor="ctr"/>
                </a:tc>
                <a:extLst>
                  <a:ext uri="{0D108BD9-81ED-4DB2-BD59-A6C34878D82A}">
                    <a16:rowId xmlns:a16="http://schemas.microsoft.com/office/drawing/2014/main" val="1967687030"/>
                  </a:ext>
                </a:extLst>
              </a:tr>
              <a:tr h="328367">
                <a:tc>
                  <a:txBody>
                    <a:bodyPr/>
                    <a:lstStyle/>
                    <a:p>
                      <a:pPr lvl="0" algn="ctr">
                        <a:buNone/>
                      </a:pPr>
                      <a:r>
                        <a:rPr lang="en-US" sz="800" b="0" i="0" u="none" strike="noStrike" noProof="0">
                          <a:latin typeface="Arial"/>
                        </a:rPr>
                        <a:t>2nd Partition Table Entry</a:t>
                      </a:r>
                      <a:endParaRPr lang="en-US" sz="800"/>
                    </a:p>
                  </a:txBody>
                  <a:tcPr anchor="ctr"/>
                </a:tc>
                <a:extLst>
                  <a:ext uri="{0D108BD9-81ED-4DB2-BD59-A6C34878D82A}">
                    <a16:rowId xmlns:a16="http://schemas.microsoft.com/office/drawing/2014/main" val="257865990"/>
                  </a:ext>
                </a:extLst>
              </a:tr>
              <a:tr h="328367">
                <a:tc>
                  <a:txBody>
                    <a:bodyPr/>
                    <a:lstStyle/>
                    <a:p>
                      <a:pPr lvl="0" algn="ctr">
                        <a:buNone/>
                      </a:pPr>
                      <a:r>
                        <a:rPr lang="en-US" sz="800" b="0" i="0" u="none" strike="noStrike" noProof="0">
                          <a:latin typeface="Arial"/>
                        </a:rPr>
                        <a:t>3rd Partition Table Entry</a:t>
                      </a:r>
                      <a:endParaRPr lang="en-US" sz="800"/>
                    </a:p>
                  </a:txBody>
                  <a:tcPr anchor="ctr"/>
                </a:tc>
                <a:extLst>
                  <a:ext uri="{0D108BD9-81ED-4DB2-BD59-A6C34878D82A}">
                    <a16:rowId xmlns:a16="http://schemas.microsoft.com/office/drawing/2014/main" val="446957542"/>
                  </a:ext>
                </a:extLst>
              </a:tr>
              <a:tr h="328367">
                <a:tc>
                  <a:txBody>
                    <a:bodyPr/>
                    <a:lstStyle/>
                    <a:p>
                      <a:pPr lvl="0" algn="ctr">
                        <a:buNone/>
                      </a:pPr>
                      <a:r>
                        <a:rPr lang="en-US" sz="800" b="0" i="0" u="none" strike="noStrike" noProof="0">
                          <a:latin typeface="Arial"/>
                        </a:rPr>
                        <a:t>4th Partition Table Entry</a:t>
                      </a:r>
                      <a:endParaRPr lang="en-US" sz="800"/>
                    </a:p>
                  </a:txBody>
                  <a:tcPr anchor="ctr"/>
                </a:tc>
                <a:extLst>
                  <a:ext uri="{0D108BD9-81ED-4DB2-BD59-A6C34878D82A}">
                    <a16:rowId xmlns:a16="http://schemas.microsoft.com/office/drawing/2014/main" val="3558109051"/>
                  </a:ext>
                </a:extLst>
              </a:tr>
              <a:tr h="328367">
                <a:tc>
                  <a:txBody>
                    <a:bodyPr/>
                    <a:lstStyle/>
                    <a:p>
                      <a:pPr lvl="0" algn="ctr">
                        <a:buNone/>
                      </a:pPr>
                      <a:r>
                        <a:rPr lang="en-US" sz="800" b="0" i="0" u="none" strike="noStrike" noProof="0">
                          <a:latin typeface="Arial"/>
                        </a:rPr>
                        <a:t>Identification code </a:t>
                      </a:r>
                    </a:p>
                  </a:txBody>
                  <a:tcPr anchor="ctr"/>
                </a:tc>
                <a:extLst>
                  <a:ext uri="{0D108BD9-81ED-4DB2-BD59-A6C34878D82A}">
                    <a16:rowId xmlns:a16="http://schemas.microsoft.com/office/drawing/2014/main" val="2858678967"/>
                  </a:ext>
                </a:extLst>
              </a:tr>
            </a:tbl>
          </a:graphicData>
        </a:graphic>
      </p:graphicFrame>
    </p:spTree>
    <p:extLst>
      <p:ext uri="{BB962C8B-B14F-4D97-AF65-F5344CB8AC3E}">
        <p14:creationId xmlns:p14="http://schemas.microsoft.com/office/powerpoint/2010/main" val="404286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1C4E5-8D34-ADB1-B3DE-6EBA848E7531}"/>
              </a:ext>
            </a:extLst>
          </p:cNvPr>
          <p:cNvSpPr>
            <a:spLocks noGrp="1"/>
          </p:cNvSpPr>
          <p:nvPr>
            <p:ph type="body" idx="1"/>
          </p:nvPr>
        </p:nvSpPr>
        <p:spPr>
          <a:xfrm>
            <a:off x="-5194" y="745764"/>
            <a:ext cx="9123216" cy="4250535"/>
          </a:xfrm>
        </p:spPr>
        <p:txBody>
          <a:bodyPr/>
          <a:lstStyle/>
          <a:p>
            <a:pPr marL="139700" indent="0">
              <a:buNone/>
            </a:pPr>
            <a:r>
              <a:rPr lang="en-US" sz="1400" b="1">
                <a:latin typeface="Arial"/>
              </a:rPr>
              <a:t>Bootloader of Linux</a:t>
            </a:r>
          </a:p>
          <a:p>
            <a:pPr>
              <a:buNone/>
            </a:pPr>
            <a:r>
              <a:rPr lang="en-US" sz="1400" b="1">
                <a:latin typeface="Arial"/>
              </a:rPr>
              <a:t>GNU GRUB</a:t>
            </a:r>
          </a:p>
          <a:p>
            <a:r>
              <a:rPr lang="en-US" sz="1400">
                <a:latin typeface="Arial"/>
              </a:rPr>
              <a:t>GRUB stands for </a:t>
            </a:r>
            <a:r>
              <a:rPr lang="en-US" sz="1400" i="1" err="1">
                <a:latin typeface="Arial"/>
              </a:rPr>
              <a:t>GRand</a:t>
            </a:r>
            <a:r>
              <a:rPr lang="en-US" sz="1400" i="1">
                <a:latin typeface="Arial"/>
              </a:rPr>
              <a:t> Unified Bootloader</a:t>
            </a:r>
            <a:r>
              <a:rPr lang="en-US" sz="1400">
                <a:latin typeface="Arial"/>
              </a:rPr>
              <a:t>. </a:t>
            </a:r>
            <a:endParaRPr lang="en-US">
              <a:latin typeface="Arial"/>
            </a:endParaRPr>
          </a:p>
          <a:p>
            <a:r>
              <a:rPr lang="en-US" sz="1400">
                <a:latin typeface="Arial"/>
              </a:rPr>
              <a:t>Its function is to take over from BIOS at boot time, load itself, load the Linux kernel into memory, and then turn over execution to the kernel. </a:t>
            </a:r>
          </a:p>
          <a:p>
            <a:r>
              <a:rPr lang="en-US" sz="1400">
                <a:latin typeface="Arial"/>
              </a:rPr>
              <a:t>Once the kernel takes over, GRUB has done its job and it is no longer needed.</a:t>
            </a:r>
          </a:p>
          <a:p>
            <a:r>
              <a:rPr lang="en-US" sz="1400">
                <a:latin typeface="Arial"/>
              </a:rPr>
              <a:t>The GRUB splash screen is often the first thing you see when you boot your computer. </a:t>
            </a:r>
          </a:p>
          <a:p>
            <a:r>
              <a:rPr lang="en-US" sz="1400">
                <a:latin typeface="Arial"/>
              </a:rPr>
              <a:t>It has a simple menu where you can select some options. </a:t>
            </a:r>
          </a:p>
          <a:p>
            <a:r>
              <a:rPr lang="en-US" sz="1400">
                <a:latin typeface="Arial"/>
              </a:rPr>
              <a:t>If you have multiple kernel images installed, you can use your keyboard to select the one you want your system to boot with. </a:t>
            </a:r>
            <a:endParaRPr lang="en-US">
              <a:latin typeface="Arial"/>
            </a:endParaRPr>
          </a:p>
          <a:p>
            <a:r>
              <a:rPr lang="en-US" sz="1400">
                <a:latin typeface="Arial"/>
              </a:rPr>
              <a:t>By default, the latest kernel image is selected.</a:t>
            </a:r>
            <a:endParaRPr lang="en-US">
              <a:latin typeface="Arial"/>
            </a:endParaRPr>
          </a:p>
          <a:p>
            <a:pPr>
              <a:buNone/>
            </a:pPr>
            <a:br>
              <a:rPr lang="en-US"/>
            </a:br>
            <a:endParaRPr lang="en-US">
              <a:latin typeface="Arial"/>
            </a:endParaRPr>
          </a:p>
          <a:p>
            <a:pPr>
              <a:buNone/>
            </a:pPr>
            <a:endParaRPr lang="en-US" sz="1400" b="1">
              <a:latin typeface="Arial"/>
            </a:endParaRPr>
          </a:p>
          <a:p>
            <a:pPr>
              <a:buNone/>
            </a:pPr>
            <a:endParaRPr lang="en-US" sz="1400" b="1">
              <a:latin typeface="Arial"/>
            </a:endParaRPr>
          </a:p>
          <a:p>
            <a:pPr marL="139700" indent="0">
              <a:buNone/>
            </a:pPr>
            <a:endParaRPr lang="en-US" sz="1400" b="1">
              <a:latin typeface="Arial"/>
            </a:endParaRPr>
          </a:p>
        </p:txBody>
      </p:sp>
      <p:sp>
        <p:nvSpPr>
          <p:cNvPr id="5" name="Title 1">
            <a:extLst>
              <a:ext uri="{FF2B5EF4-FFF2-40B4-BE49-F238E27FC236}">
                <a16:creationId xmlns:a16="http://schemas.microsoft.com/office/drawing/2014/main" id="{42FBFD4F-2BC3-66E0-D84B-4D34B936062D}"/>
              </a:ext>
            </a:extLst>
          </p:cNvPr>
          <p:cNvSpPr>
            <a:spLocks noGrp="1"/>
          </p:cNvSpPr>
          <p:nvPr>
            <p:ph type="title"/>
          </p:nvPr>
        </p:nvSpPr>
        <p:spPr>
          <a:xfrm>
            <a:off x="5195" y="55636"/>
            <a:ext cx="7886700" cy="516217"/>
          </a:xfrm>
        </p:spPr>
        <p:txBody>
          <a:bodyPr/>
          <a:lstStyle/>
          <a:p>
            <a:r>
              <a:rPr lang="en-US" b="1" u="none"/>
              <a:t>Bringing up CPU</a:t>
            </a:r>
            <a:endParaRPr lang="en-US"/>
          </a:p>
        </p:txBody>
      </p:sp>
    </p:spTree>
    <p:extLst>
      <p:ext uri="{BB962C8B-B14F-4D97-AF65-F5344CB8AC3E}">
        <p14:creationId xmlns:p14="http://schemas.microsoft.com/office/powerpoint/2010/main" val="117582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FBFD4F-2BC3-66E0-D84B-4D34B936062D}"/>
              </a:ext>
            </a:extLst>
          </p:cNvPr>
          <p:cNvSpPr>
            <a:spLocks noGrp="1"/>
          </p:cNvSpPr>
          <p:nvPr>
            <p:ph type="title"/>
          </p:nvPr>
        </p:nvSpPr>
        <p:spPr>
          <a:xfrm>
            <a:off x="57150" y="24965"/>
            <a:ext cx="7886700" cy="478007"/>
          </a:xfrm>
        </p:spPr>
        <p:txBody>
          <a:bodyPr/>
          <a:lstStyle/>
          <a:p>
            <a:r>
              <a:rPr lang="en-US" b="1" u="none"/>
              <a:t>Bringing up CPU</a:t>
            </a:r>
            <a:endParaRPr lang="en-US"/>
          </a:p>
        </p:txBody>
      </p:sp>
      <p:sp>
        <p:nvSpPr>
          <p:cNvPr id="3" name="Text Placeholder 2">
            <a:extLst>
              <a:ext uri="{FF2B5EF4-FFF2-40B4-BE49-F238E27FC236}">
                <a16:creationId xmlns:a16="http://schemas.microsoft.com/office/drawing/2014/main" id="{3E81C4E5-8D34-ADB1-B3DE-6EBA848E7531}"/>
              </a:ext>
            </a:extLst>
          </p:cNvPr>
          <p:cNvSpPr>
            <a:spLocks noGrp="1"/>
          </p:cNvSpPr>
          <p:nvPr>
            <p:ph type="body" idx="1"/>
          </p:nvPr>
        </p:nvSpPr>
        <p:spPr>
          <a:xfrm>
            <a:off x="241506" y="742414"/>
            <a:ext cx="4273344" cy="4129866"/>
          </a:xfrm>
        </p:spPr>
        <p:txBody>
          <a:bodyPr/>
          <a:lstStyle/>
          <a:p>
            <a:pPr>
              <a:buNone/>
            </a:pPr>
            <a:r>
              <a:rPr lang="en-US" sz="1400" b="1">
                <a:latin typeface="Arial"/>
              </a:rPr>
              <a:t>Kernel</a:t>
            </a:r>
          </a:p>
          <a:p>
            <a:r>
              <a:rPr lang="en-US" sz="1200">
                <a:latin typeface="Arial"/>
              </a:rPr>
              <a:t>The kernel is often referred to as the core of any operating system, Linux included. It has complete control over everything in your system.</a:t>
            </a:r>
          </a:p>
          <a:p>
            <a:r>
              <a:rPr lang="en-US" sz="1200">
                <a:latin typeface="Arial"/>
              </a:rPr>
              <a:t>In this stage of the boot process, the kernel that was selected by GRUB first mounts the root file system that's specified in the </a:t>
            </a:r>
            <a:r>
              <a:rPr lang="en-US" sz="1200" b="1" err="1">
                <a:latin typeface="Arial"/>
              </a:rPr>
              <a:t>grub.conf</a:t>
            </a:r>
            <a:r>
              <a:rPr lang="en-US" sz="1200">
                <a:latin typeface="Arial"/>
              </a:rPr>
              <a:t> file. </a:t>
            </a:r>
            <a:endParaRPr lang="en-US"/>
          </a:p>
          <a:p>
            <a:r>
              <a:rPr lang="en-US" sz="1200">
                <a:latin typeface="Arial"/>
              </a:rPr>
              <a:t>Then it executes the </a:t>
            </a:r>
            <a:r>
              <a:rPr lang="en-US" sz="1200" b="1">
                <a:latin typeface="Arial"/>
              </a:rPr>
              <a:t>/</a:t>
            </a:r>
            <a:r>
              <a:rPr lang="en-US" sz="1200" b="1" err="1">
                <a:latin typeface="Arial"/>
              </a:rPr>
              <a:t>sbin</a:t>
            </a:r>
            <a:r>
              <a:rPr lang="en-US" sz="1200" b="1">
                <a:latin typeface="Arial"/>
              </a:rPr>
              <a:t>/</a:t>
            </a:r>
            <a:r>
              <a:rPr lang="en-US" sz="1200" b="1" err="1">
                <a:latin typeface="Arial"/>
              </a:rPr>
              <a:t>init</a:t>
            </a:r>
            <a:r>
              <a:rPr lang="en-US" sz="1200">
                <a:latin typeface="Arial"/>
              </a:rPr>
              <a:t> program, which is always the first program to be executed. </a:t>
            </a:r>
            <a:endParaRPr lang="en-US"/>
          </a:p>
          <a:p>
            <a:r>
              <a:rPr lang="en-US" sz="1200">
                <a:latin typeface="Arial"/>
              </a:rPr>
              <a:t>You can confirm this with its process id (PID), which should always be 1.</a:t>
            </a:r>
            <a:endParaRPr lang="en-US"/>
          </a:p>
          <a:p>
            <a:r>
              <a:rPr lang="en-US" sz="1200">
                <a:latin typeface="Arial"/>
              </a:rPr>
              <a:t>The kernel then establishes a temporary root file system using Initial RAM Disk (</a:t>
            </a:r>
            <a:r>
              <a:rPr lang="en-US" sz="1200" err="1">
                <a:latin typeface="Arial"/>
              </a:rPr>
              <a:t>initrd</a:t>
            </a:r>
            <a:r>
              <a:rPr lang="en-US" sz="1200">
                <a:latin typeface="Arial"/>
              </a:rPr>
              <a:t>) until the real file system is mounted.</a:t>
            </a:r>
            <a:endParaRPr lang="en-US"/>
          </a:p>
          <a:p>
            <a:pPr>
              <a:buNone/>
            </a:pPr>
            <a:endParaRPr lang="en-US" sz="1200" b="1">
              <a:latin typeface="Arial"/>
            </a:endParaRPr>
          </a:p>
          <a:p>
            <a:endParaRPr lang="en-US" sz="1200">
              <a:latin typeface="Arial"/>
            </a:endParaRPr>
          </a:p>
          <a:p>
            <a:pPr>
              <a:buNone/>
            </a:pPr>
            <a:endParaRPr lang="en-US" sz="1200" b="1">
              <a:latin typeface="Arial"/>
            </a:endParaRPr>
          </a:p>
          <a:p>
            <a:pPr>
              <a:buNone/>
            </a:pPr>
            <a:endParaRPr lang="en-US" sz="1200" b="1">
              <a:latin typeface="Arial"/>
            </a:endParaRPr>
          </a:p>
          <a:p>
            <a:pPr marL="139700" indent="0">
              <a:buNone/>
            </a:pPr>
            <a:endParaRPr lang="en-US" sz="1200" b="1">
              <a:latin typeface="Arial"/>
            </a:endParaRPr>
          </a:p>
        </p:txBody>
      </p:sp>
      <p:pic>
        <p:nvPicPr>
          <p:cNvPr id="2" name="Picture 3">
            <a:extLst>
              <a:ext uri="{FF2B5EF4-FFF2-40B4-BE49-F238E27FC236}">
                <a16:creationId xmlns:a16="http://schemas.microsoft.com/office/drawing/2014/main" id="{EC6CA695-0025-780B-9842-25AEBC300D4A}"/>
              </a:ext>
            </a:extLst>
          </p:cNvPr>
          <p:cNvPicPr>
            <a:picLocks noChangeAspect="1"/>
          </p:cNvPicPr>
          <p:nvPr/>
        </p:nvPicPr>
        <p:blipFill>
          <a:blip r:embed="rId2"/>
          <a:stretch>
            <a:fillRect/>
          </a:stretch>
        </p:blipFill>
        <p:spPr>
          <a:xfrm>
            <a:off x="5022253" y="1591481"/>
            <a:ext cx="3895417" cy="1965017"/>
          </a:xfrm>
          <a:prstGeom prst="rect">
            <a:avLst/>
          </a:prstGeom>
        </p:spPr>
      </p:pic>
    </p:spTree>
    <p:extLst>
      <p:ext uri="{BB962C8B-B14F-4D97-AF65-F5344CB8AC3E}">
        <p14:creationId xmlns:p14="http://schemas.microsoft.com/office/powerpoint/2010/main" val="249610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1C4E5-8D34-ADB1-B3DE-6EBA848E7531}"/>
              </a:ext>
            </a:extLst>
          </p:cNvPr>
          <p:cNvSpPr>
            <a:spLocks noGrp="1"/>
          </p:cNvSpPr>
          <p:nvPr>
            <p:ph type="body" idx="1"/>
          </p:nvPr>
        </p:nvSpPr>
        <p:spPr>
          <a:xfrm>
            <a:off x="-5194" y="745764"/>
            <a:ext cx="9123216" cy="4250535"/>
          </a:xfrm>
        </p:spPr>
        <p:txBody>
          <a:bodyPr/>
          <a:lstStyle/>
          <a:p>
            <a:pPr marL="139700" indent="0">
              <a:buNone/>
            </a:pPr>
            <a:r>
              <a:rPr lang="en-US" sz="1400" b="1">
                <a:latin typeface="Arial"/>
              </a:rPr>
              <a:t>Init</a:t>
            </a:r>
          </a:p>
          <a:p>
            <a:r>
              <a:rPr lang="en-US" sz="1200">
                <a:latin typeface="Arial"/>
              </a:rPr>
              <a:t>At this point, your system executes </a:t>
            </a:r>
            <a:r>
              <a:rPr lang="en-US" sz="1200" err="1">
                <a:latin typeface="Arial"/>
              </a:rPr>
              <a:t>runlevel</a:t>
            </a:r>
            <a:r>
              <a:rPr lang="en-US" sz="1200">
                <a:latin typeface="Arial"/>
              </a:rPr>
              <a:t> programs. </a:t>
            </a:r>
            <a:endParaRPr lang="en-US" sz="1200" b="1">
              <a:latin typeface="Arial"/>
            </a:endParaRPr>
          </a:p>
          <a:p>
            <a:r>
              <a:rPr lang="en-US" sz="1200">
                <a:latin typeface="Arial"/>
              </a:rPr>
              <a:t>At one point it would look for an </a:t>
            </a:r>
            <a:r>
              <a:rPr lang="en-US" sz="1200" err="1">
                <a:latin typeface="Arial"/>
              </a:rPr>
              <a:t>init</a:t>
            </a:r>
            <a:r>
              <a:rPr lang="en-US" sz="1200">
                <a:latin typeface="Arial"/>
              </a:rPr>
              <a:t> file, usually found at </a:t>
            </a:r>
            <a:r>
              <a:rPr lang="en-US" sz="1200" b="1">
                <a:latin typeface="Arial"/>
              </a:rPr>
              <a:t>/</a:t>
            </a:r>
            <a:r>
              <a:rPr lang="en-US" sz="1200" b="1" err="1">
                <a:latin typeface="Arial"/>
              </a:rPr>
              <a:t>etc</a:t>
            </a:r>
            <a:r>
              <a:rPr lang="en-US" sz="1200" b="1">
                <a:latin typeface="Arial"/>
              </a:rPr>
              <a:t>/</a:t>
            </a:r>
            <a:r>
              <a:rPr lang="en-US" sz="1200" b="1" err="1">
                <a:latin typeface="Arial"/>
              </a:rPr>
              <a:t>inittab</a:t>
            </a:r>
            <a:r>
              <a:rPr lang="en-US" sz="1200">
                <a:latin typeface="Arial"/>
              </a:rPr>
              <a:t> to decide the Linux run level.</a:t>
            </a:r>
            <a:endParaRPr lang="en-US" sz="1200" b="1">
              <a:latin typeface="Arial"/>
            </a:endParaRPr>
          </a:p>
          <a:p>
            <a:r>
              <a:rPr lang="en-US" sz="1200">
                <a:latin typeface="Arial"/>
              </a:rPr>
              <a:t>Modern Linux systems use </a:t>
            </a:r>
            <a:r>
              <a:rPr lang="en-US" sz="1200" b="1" err="1">
                <a:latin typeface="Arial"/>
              </a:rPr>
              <a:t>systemd</a:t>
            </a:r>
            <a:r>
              <a:rPr lang="en-US" sz="1200">
                <a:latin typeface="Arial"/>
              </a:rPr>
              <a:t> to choose a run level instead. </a:t>
            </a:r>
          </a:p>
          <a:p>
            <a:r>
              <a:rPr lang="en-US" sz="1200">
                <a:latin typeface="Arial"/>
              </a:rPr>
              <a:t>A run-level is used to decide the initial state of the operating system. </a:t>
            </a:r>
          </a:p>
          <a:p>
            <a:r>
              <a:rPr lang="en-US" sz="1200">
                <a:latin typeface="Arial"/>
              </a:rPr>
              <a:t>These are the available run levels:</a:t>
            </a:r>
          </a:p>
          <a:p>
            <a:pPr lvl="1"/>
            <a:r>
              <a:rPr lang="en-US" sz="1200" b="1">
                <a:latin typeface="Arial"/>
              </a:rPr>
              <a:t>Level 0:</a:t>
            </a:r>
            <a:r>
              <a:rPr lang="en-US" sz="1200">
                <a:latin typeface="Arial"/>
              </a:rPr>
              <a:t> System Halt.</a:t>
            </a:r>
          </a:p>
          <a:p>
            <a:pPr lvl="1"/>
            <a:r>
              <a:rPr lang="en-US" sz="1200" b="1">
                <a:latin typeface="Arial"/>
              </a:rPr>
              <a:t>Level 1: </a:t>
            </a:r>
            <a:r>
              <a:rPr lang="en-US" sz="1200">
                <a:latin typeface="Arial"/>
              </a:rPr>
              <a:t>Single user mode.</a:t>
            </a:r>
          </a:p>
          <a:p>
            <a:pPr lvl="1"/>
            <a:r>
              <a:rPr lang="en-US" sz="1200" b="1">
                <a:latin typeface="Arial"/>
              </a:rPr>
              <a:t>Level 2: </a:t>
            </a:r>
            <a:r>
              <a:rPr lang="en-US" sz="1200">
                <a:latin typeface="Arial"/>
              </a:rPr>
              <a:t>Full multiuser mode without network.</a:t>
            </a:r>
          </a:p>
          <a:p>
            <a:pPr lvl="1"/>
            <a:r>
              <a:rPr lang="en-US" sz="1200" b="1">
                <a:latin typeface="Arial"/>
              </a:rPr>
              <a:t>Level 3: </a:t>
            </a:r>
            <a:r>
              <a:rPr lang="en-US" sz="1200">
                <a:latin typeface="Arial"/>
              </a:rPr>
              <a:t>Full multiuser mode with network.</a:t>
            </a:r>
          </a:p>
          <a:p>
            <a:pPr lvl="1"/>
            <a:r>
              <a:rPr lang="en-US" sz="1200" b="1">
                <a:latin typeface="Arial"/>
              </a:rPr>
              <a:t>Level 4:</a:t>
            </a:r>
            <a:r>
              <a:rPr lang="en-US" sz="1200">
                <a:latin typeface="Arial"/>
              </a:rPr>
              <a:t> user definable.</a:t>
            </a:r>
          </a:p>
          <a:p>
            <a:pPr lvl="1"/>
            <a:r>
              <a:rPr lang="en-US" sz="1200" b="1">
                <a:latin typeface="Arial"/>
              </a:rPr>
              <a:t>Level 5: </a:t>
            </a:r>
            <a:r>
              <a:rPr lang="en-US" sz="1200">
                <a:latin typeface="Arial"/>
              </a:rPr>
              <a:t>Full multiuser mode with network and X display manager.</a:t>
            </a:r>
          </a:p>
          <a:p>
            <a:pPr lvl="1"/>
            <a:r>
              <a:rPr lang="en-US" sz="1200" b="1">
                <a:latin typeface="Arial"/>
              </a:rPr>
              <a:t>Level 6: </a:t>
            </a:r>
            <a:r>
              <a:rPr lang="en-US" sz="1200">
                <a:latin typeface="Arial"/>
              </a:rPr>
              <a:t>Reboot.</a:t>
            </a:r>
          </a:p>
          <a:p>
            <a:r>
              <a:rPr lang="en-US" sz="1200"/>
              <a:t>By default most of the LINUX based system boots to </a:t>
            </a:r>
            <a:r>
              <a:rPr lang="en-US" sz="1200" err="1"/>
              <a:t>runlevel</a:t>
            </a:r>
            <a:r>
              <a:rPr lang="en-US" sz="1200"/>
              <a:t> 3 or </a:t>
            </a:r>
            <a:r>
              <a:rPr lang="en-US" sz="1200" err="1"/>
              <a:t>runlevel</a:t>
            </a:r>
            <a:r>
              <a:rPr lang="en-US" sz="1200"/>
              <a:t> 5.</a:t>
            </a:r>
            <a:endParaRPr lang="en-US" sz="1200">
              <a:latin typeface="Arial"/>
            </a:endParaRPr>
          </a:p>
          <a:p>
            <a:r>
              <a:rPr lang="en-US" sz="1200"/>
              <a:t>In addition to the standard </a:t>
            </a:r>
            <a:r>
              <a:rPr lang="en-US" sz="1200" err="1"/>
              <a:t>runlevels</a:t>
            </a:r>
            <a:r>
              <a:rPr lang="en-US" sz="1200"/>
              <a:t>, users can modify the preset </a:t>
            </a:r>
            <a:r>
              <a:rPr lang="en-US" sz="1200" err="1"/>
              <a:t>runlevels</a:t>
            </a:r>
            <a:r>
              <a:rPr lang="en-US" sz="1200"/>
              <a:t> or even create new ones according to the requirement. </a:t>
            </a:r>
            <a:br>
              <a:rPr lang="en-US"/>
            </a:br>
            <a:endParaRPr lang="en-US" sz="1200">
              <a:latin typeface="Arial"/>
            </a:endParaRPr>
          </a:p>
        </p:txBody>
      </p:sp>
      <p:sp>
        <p:nvSpPr>
          <p:cNvPr id="5" name="Title 1">
            <a:extLst>
              <a:ext uri="{FF2B5EF4-FFF2-40B4-BE49-F238E27FC236}">
                <a16:creationId xmlns:a16="http://schemas.microsoft.com/office/drawing/2014/main" id="{42FBFD4F-2BC3-66E0-D84B-4D34B936062D}"/>
              </a:ext>
            </a:extLst>
          </p:cNvPr>
          <p:cNvSpPr>
            <a:spLocks noGrp="1"/>
          </p:cNvSpPr>
          <p:nvPr>
            <p:ph type="title"/>
          </p:nvPr>
        </p:nvSpPr>
        <p:spPr>
          <a:xfrm>
            <a:off x="5195" y="55636"/>
            <a:ext cx="7886700" cy="516217"/>
          </a:xfrm>
        </p:spPr>
        <p:txBody>
          <a:bodyPr/>
          <a:lstStyle/>
          <a:p>
            <a:r>
              <a:rPr lang="en-US" b="1" u="none"/>
              <a:t>Bringing up CPU</a:t>
            </a:r>
            <a:endParaRPr lang="en-US"/>
          </a:p>
        </p:txBody>
      </p:sp>
    </p:spTree>
    <p:extLst>
      <p:ext uri="{BB962C8B-B14F-4D97-AF65-F5344CB8AC3E}">
        <p14:creationId xmlns:p14="http://schemas.microsoft.com/office/powerpoint/2010/main" val="245648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1022-7825-3071-BDB3-DAC0ACD09DAE}"/>
              </a:ext>
            </a:extLst>
          </p:cNvPr>
          <p:cNvSpPr>
            <a:spLocks noGrp="1"/>
          </p:cNvSpPr>
          <p:nvPr>
            <p:ph type="title"/>
          </p:nvPr>
        </p:nvSpPr>
        <p:spPr>
          <a:xfrm>
            <a:off x="297781" y="103396"/>
            <a:ext cx="7976936" cy="623227"/>
          </a:xfrm>
        </p:spPr>
        <p:txBody>
          <a:bodyPr/>
          <a:lstStyle/>
          <a:p>
            <a:r>
              <a:rPr lang="en-US" b="1" u="none"/>
              <a:t>C Startup Code</a:t>
            </a:r>
          </a:p>
        </p:txBody>
      </p:sp>
      <p:sp>
        <p:nvSpPr>
          <p:cNvPr id="3" name="Text Placeholder 2">
            <a:extLst>
              <a:ext uri="{FF2B5EF4-FFF2-40B4-BE49-F238E27FC236}">
                <a16:creationId xmlns:a16="http://schemas.microsoft.com/office/drawing/2014/main" id="{DBBF3A32-501D-C17F-4991-5F4337AEFC52}"/>
              </a:ext>
            </a:extLst>
          </p:cNvPr>
          <p:cNvSpPr>
            <a:spLocks noGrp="1"/>
          </p:cNvSpPr>
          <p:nvPr>
            <p:ph type="body" idx="1"/>
          </p:nvPr>
        </p:nvSpPr>
        <p:spPr>
          <a:xfrm>
            <a:off x="196387" y="617892"/>
            <a:ext cx="8845345" cy="3905084"/>
          </a:xfrm>
        </p:spPr>
        <p:txBody>
          <a:bodyPr/>
          <a:lstStyle/>
          <a:p>
            <a:r>
              <a:rPr lang="en-US" sz="1200" dirty="0"/>
              <a:t>Int Bare metal system it is not possible to directly execute C code </a:t>
            </a:r>
            <a:r>
              <a:rPr lang="en-US" sz="1200" b="1" dirty="0"/>
              <a:t>main()</a:t>
            </a:r>
            <a:r>
              <a:rPr lang="en-US" sz="1200" dirty="0"/>
              <a:t>, when the processor comes out of reset. </a:t>
            </a:r>
          </a:p>
          <a:p>
            <a:r>
              <a:rPr lang="en-US" sz="1200" dirty="0"/>
              <a:t>C programs need some basic pre-requisites to be satisfied. </a:t>
            </a:r>
          </a:p>
          <a:p>
            <a:r>
              <a:rPr lang="en-US" sz="1200" dirty="0"/>
              <a:t>Before transferring control to C code, the following have to be setup correctly:</a:t>
            </a:r>
          </a:p>
          <a:p>
            <a:pPr lvl="1"/>
            <a:r>
              <a:rPr lang="en-US" sz="1200" dirty="0"/>
              <a:t>Stack</a:t>
            </a:r>
            <a:endParaRPr lang="en-US" dirty="0"/>
          </a:p>
          <a:p>
            <a:pPr lvl="1"/>
            <a:r>
              <a:rPr lang="en-US" sz="1200" dirty="0"/>
              <a:t>Global variables</a:t>
            </a:r>
            <a:endParaRPr lang="en-US" dirty="0"/>
          </a:p>
          <a:p>
            <a:pPr lvl="2"/>
            <a:r>
              <a:rPr lang="en-US" sz="1200" dirty="0"/>
              <a:t>Initialized</a:t>
            </a:r>
            <a:endParaRPr lang="en-US" dirty="0"/>
          </a:p>
          <a:p>
            <a:pPr lvl="2"/>
            <a:r>
              <a:rPr lang="en-US" sz="1200" dirty="0"/>
              <a:t>Uninitialized</a:t>
            </a:r>
            <a:endParaRPr lang="en-US" dirty="0"/>
          </a:p>
          <a:p>
            <a:pPr lvl="1"/>
            <a:r>
              <a:rPr lang="en-US" sz="1200" dirty="0"/>
              <a:t>Read-only data</a:t>
            </a:r>
            <a:endParaRPr lang="en-US" dirty="0"/>
          </a:p>
          <a:p>
            <a:r>
              <a:rPr lang="en-US" sz="1200" dirty="0"/>
              <a:t>The </a:t>
            </a:r>
            <a:r>
              <a:rPr lang="en-US" sz="1200" b="1" dirty="0"/>
              <a:t>CPU</a:t>
            </a:r>
            <a:r>
              <a:rPr lang="en-US" sz="1200" dirty="0"/>
              <a:t> begins to </a:t>
            </a:r>
            <a:r>
              <a:rPr lang="en-US" sz="1200" b="1" dirty="0"/>
              <a:t>execute code</a:t>
            </a:r>
            <a:r>
              <a:rPr lang="en-US" sz="1200" dirty="0"/>
              <a:t> at a determined address, that could be </a:t>
            </a:r>
            <a:r>
              <a:rPr lang="en-US" sz="1200" b="1" dirty="0"/>
              <a:t>0x0</a:t>
            </a:r>
            <a:r>
              <a:rPr lang="en-US" sz="1200" dirty="0"/>
              <a:t>  </a:t>
            </a:r>
            <a:r>
              <a:rPr lang="en-US" sz="1200" b="1" dirty="0"/>
              <a:t>the initial value of the Stack Pointer</a:t>
            </a:r>
            <a:r>
              <a:rPr lang="en-US" sz="1200" dirty="0"/>
              <a:t>. </a:t>
            </a:r>
          </a:p>
          <a:p>
            <a:r>
              <a:rPr lang="en-US" sz="1200" dirty="0"/>
              <a:t>Startup code runs before the </a:t>
            </a:r>
            <a:r>
              <a:rPr lang="en-US" sz="1200" b="1" dirty="0"/>
              <a:t>main() </a:t>
            </a:r>
            <a:r>
              <a:rPr lang="en-US" sz="1200" dirty="0"/>
              <a:t>function starts its execution.</a:t>
            </a:r>
          </a:p>
          <a:p>
            <a:pPr marL="139700" indent="0">
              <a:buNone/>
            </a:pPr>
            <a:r>
              <a:rPr lang="en-US" sz="1200" dirty="0"/>
              <a:t>What is actually needed to start the execution of the main function? </a:t>
            </a:r>
          </a:p>
          <a:p>
            <a:r>
              <a:rPr lang="en-US" sz="1200" dirty="0"/>
              <a:t>All </a:t>
            </a:r>
            <a:r>
              <a:rPr lang="en-US" sz="1200" b="1" dirty="0"/>
              <a:t>uninitialized variables are zero</a:t>
            </a:r>
            <a:r>
              <a:rPr lang="en-US" sz="1200" dirty="0"/>
              <a:t>. These are stored in the .</a:t>
            </a:r>
            <a:r>
              <a:rPr lang="en-US" sz="1200" b="1" dirty="0" err="1"/>
              <a:t>bss</a:t>
            </a:r>
            <a:r>
              <a:rPr lang="en-US" sz="1200" b="1" dirty="0"/>
              <a:t> </a:t>
            </a:r>
            <a:r>
              <a:rPr lang="en-US" sz="1200" dirty="0"/>
              <a:t>section of the final </a:t>
            </a:r>
            <a:r>
              <a:rPr lang="en-US" sz="1200" b="1" dirty="0"/>
              <a:t>elf</a:t>
            </a:r>
            <a:r>
              <a:rPr lang="en-US" sz="1200" dirty="0"/>
              <a:t> file.</a:t>
            </a:r>
          </a:p>
          <a:p>
            <a:r>
              <a:rPr lang="en-US" sz="1200" dirty="0"/>
              <a:t>All </a:t>
            </a:r>
            <a:r>
              <a:rPr lang="en-US" sz="1200" b="1" dirty="0"/>
              <a:t>initialized variables are actually initialized</a:t>
            </a:r>
            <a:r>
              <a:rPr lang="en-US" sz="1200" dirty="0"/>
              <a:t>. These are stored in the .</a:t>
            </a:r>
            <a:r>
              <a:rPr lang="en-US" sz="1200" b="1" dirty="0"/>
              <a:t>data </a:t>
            </a:r>
            <a:r>
              <a:rPr lang="en-US" sz="1200" dirty="0"/>
              <a:t>section of the final </a:t>
            </a:r>
            <a:r>
              <a:rPr lang="en-US" sz="1200" b="1" dirty="0"/>
              <a:t>elf</a:t>
            </a:r>
            <a:r>
              <a:rPr lang="en-US" sz="1200" dirty="0"/>
              <a:t> file.</a:t>
            </a:r>
          </a:p>
          <a:p>
            <a:r>
              <a:rPr lang="en-US" sz="1200" dirty="0"/>
              <a:t>All </a:t>
            </a:r>
            <a:r>
              <a:rPr lang="en-US" sz="1200" b="1" dirty="0"/>
              <a:t>static objects are initialized, </a:t>
            </a:r>
            <a:r>
              <a:rPr lang="en-US" sz="1200" dirty="0"/>
              <a:t>they may need to get their constructors called if they are not trivial. </a:t>
            </a:r>
            <a:r>
              <a:rPr lang="en-US" sz="1200" b="1" dirty="0"/>
              <a:t>Function pointers</a:t>
            </a:r>
            <a:r>
              <a:rPr lang="en-US" sz="1200" dirty="0"/>
              <a:t> to these static initialization routines are stored in the </a:t>
            </a:r>
            <a:r>
              <a:rPr lang="en-US" sz="1200" b="1" dirty="0"/>
              <a:t>.</a:t>
            </a:r>
            <a:r>
              <a:rPr lang="en-US" sz="1200" b="1" dirty="0" err="1"/>
              <a:t>init_array</a:t>
            </a:r>
            <a:r>
              <a:rPr lang="en-US" sz="1200" dirty="0"/>
              <a:t> section.</a:t>
            </a:r>
          </a:p>
          <a:p>
            <a:r>
              <a:rPr lang="en-US" sz="1200" dirty="0"/>
              <a:t>The </a:t>
            </a:r>
            <a:r>
              <a:rPr lang="en-US" sz="1200" b="1" dirty="0"/>
              <a:t>stack pointer</a:t>
            </a:r>
            <a:r>
              <a:rPr lang="en-US" sz="1200" dirty="0"/>
              <a:t> is correctly set during startup. </a:t>
            </a:r>
          </a:p>
          <a:p>
            <a:r>
              <a:rPr lang="en-US" sz="1200" dirty="0"/>
              <a:t>Some </a:t>
            </a:r>
            <a:r>
              <a:rPr lang="en-US" sz="1200" b="1" dirty="0"/>
              <a:t>other machine dependent features</a:t>
            </a:r>
            <a:r>
              <a:rPr lang="en-US" sz="1200" dirty="0"/>
              <a:t> like enabling access to the floating point coprocessor (VFP coprocessor on most ARM microcontroller architectures etc.).</a:t>
            </a:r>
          </a:p>
          <a:p>
            <a:endParaRPr lang="en-US" sz="1200"/>
          </a:p>
          <a:p>
            <a:endParaRPr lang="en-US" sz="1200"/>
          </a:p>
          <a:p>
            <a:endParaRPr lang="en-US" sz="1200"/>
          </a:p>
        </p:txBody>
      </p:sp>
    </p:spTree>
    <p:extLst>
      <p:ext uri="{BB962C8B-B14F-4D97-AF65-F5344CB8AC3E}">
        <p14:creationId xmlns:p14="http://schemas.microsoft.com/office/powerpoint/2010/main" val="24433560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1</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System Programming using C</vt:lpstr>
      <vt:lpstr>Contents</vt:lpstr>
      <vt:lpstr>Bringing up CPU</vt:lpstr>
      <vt:lpstr>Bringing up CPU</vt:lpstr>
      <vt:lpstr>Bringing up CPU</vt:lpstr>
      <vt:lpstr>Bringing up CPU</vt:lpstr>
      <vt:lpstr>Bringing up CPU</vt:lpstr>
      <vt:lpstr>Bringing up CPU</vt:lpstr>
      <vt:lpstr>C Startup Code</vt:lpstr>
      <vt:lpstr>C Startup Code contd..</vt:lpstr>
      <vt:lpstr>C Startup Code contd..</vt:lpstr>
      <vt:lpstr>C Startup Code contd..</vt:lpstr>
      <vt:lpstr>Execution context</vt:lpstr>
      <vt:lpstr>Execution context contd...</vt:lpstr>
      <vt:lpstr>Execution context contd...</vt:lpstr>
      <vt:lpstr>Execution context contd...</vt:lpstr>
      <vt:lpstr>Execution context contd...</vt:lpstr>
      <vt:lpstr>Execution context contd...</vt:lpstr>
      <vt:lpstr>Execution context contd...</vt:lpstr>
      <vt:lpstr>Execution context contd...</vt:lpstr>
      <vt:lpstr>Execution context contd...</vt:lpstr>
      <vt:lpstr>Execution context contd...</vt:lpstr>
      <vt:lpstr>Interrupt Context</vt:lpstr>
      <vt:lpstr>Interrupt Context</vt:lpstr>
      <vt:lpstr>Interrupt Context</vt:lpstr>
      <vt:lpstr>Processor Modes</vt:lpstr>
      <vt:lpstr>Processor Modes</vt:lpstr>
      <vt:lpstr>Processor Modes</vt:lpstr>
      <vt:lpstr>Processor Modes</vt:lpstr>
      <vt:lpstr>Processor Modes</vt:lpstr>
      <vt:lpstr>Processor Modes</vt:lpstr>
      <vt:lpstr>Processor Modes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using C</dc:title>
  <cp:revision>837</cp:revision>
  <dcterms:modified xsi:type="dcterms:W3CDTF">2022-12-20T08:27:14Z</dcterms:modified>
</cp:coreProperties>
</file>