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56" r:id="rId2"/>
    <p:sldId id="258" r:id="rId3"/>
    <p:sldId id="278" r:id="rId4"/>
    <p:sldId id="282" r:id="rId5"/>
    <p:sldId id="283" r:id="rId6"/>
    <p:sldId id="280" r:id="rId7"/>
    <p:sldId id="279" r:id="rId8"/>
    <p:sldId id="289" r:id="rId9"/>
    <p:sldId id="291" r:id="rId10"/>
    <p:sldId id="290" r:id="rId11"/>
    <p:sldId id="293" r:id="rId12"/>
    <p:sldId id="292" r:id="rId13"/>
    <p:sldId id="294" r:id="rId14"/>
    <p:sldId id="295" r:id="rId15"/>
    <p:sldId id="284" r:id="rId16"/>
    <p:sldId id="285" r:id="rId17"/>
    <p:sldId id="288" r:id="rId18"/>
    <p:sldId id="286" r:id="rId19"/>
    <p:sldId id="296" r:id="rId20"/>
    <p:sldId id="287" r:id="rId21"/>
    <p:sldId id="297" r:id="rId22"/>
    <p:sldId id="298" r:id="rId23"/>
    <p:sldId id="299" r:id="rId24"/>
    <p:sldId id="301" r:id="rId25"/>
    <p:sldId id="307" r:id="rId26"/>
    <p:sldId id="300" r:id="rId27"/>
    <p:sldId id="309" r:id="rId28"/>
    <p:sldId id="306" r:id="rId29"/>
    <p:sldId id="321" r:id="rId30"/>
    <p:sldId id="320" r:id="rId31"/>
    <p:sldId id="319" r:id="rId32"/>
    <p:sldId id="318" r:id="rId33"/>
    <p:sldId id="317" r:id="rId34"/>
    <p:sldId id="316" r:id="rId35"/>
    <p:sldId id="315" r:id="rId36"/>
    <p:sldId id="314" r:id="rId37"/>
    <p:sldId id="313" r:id="rId38"/>
    <p:sldId id="312" r:id="rId39"/>
    <p:sldId id="311" r:id="rId40"/>
    <p:sldId id="310" r:id="rId41"/>
    <p:sldId id="304" r:id="rId42"/>
    <p:sldId id="322" r:id="rId43"/>
    <p:sldId id="323" r:id="rId44"/>
    <p:sldId id="325" r:id="rId45"/>
    <p:sldId id="324" r:id="rId46"/>
    <p:sldId id="326" r:id="rId47"/>
    <p:sldId id="327" r:id="rId48"/>
    <p:sldId id="329" r:id="rId49"/>
    <p:sldId id="328" r:id="rId50"/>
    <p:sldId id="336" r:id="rId51"/>
    <p:sldId id="335" r:id="rId52"/>
    <p:sldId id="334" r:id="rId53"/>
    <p:sldId id="333" r:id="rId54"/>
    <p:sldId id="332" r:id="rId55"/>
    <p:sldId id="337" r:id="rId56"/>
    <p:sldId id="338" r:id="rId57"/>
    <p:sldId id="339" r:id="rId58"/>
    <p:sldId id="302" r:id="rId59"/>
  </p:sldIdLst>
  <p:sldSz cx="9144000" cy="5143500" type="screen16x9"/>
  <p:notesSz cx="6858000" cy="9144000"/>
  <p:embeddedFontLst>
    <p:embeddedFont>
      <p:font typeface="Calibri" panose="020F0502020204030204" pitchFamily="34" charset="0"/>
      <p:regular r:id="rId61"/>
      <p:bold r:id="rId62"/>
      <p:italic r:id="rId63"/>
      <p:boldItalic r:id="rId64"/>
    </p:embeddedFont>
    <p:embeddedFont>
      <p:font typeface="Gill Sans" panose="020B0604020202020204" charset="0"/>
      <p:regular r:id="rId65"/>
      <p:bold r:id="rId66"/>
    </p:embeddedFont>
    <p:embeddedFont>
      <p:font typeface="Helvetica Neue" panose="020B0604020202020204" charset="0"/>
      <p:regular r:id="rId67"/>
      <p:bold r:id="rId68"/>
      <p:italic r:id="rId69"/>
      <p:boldItalic r:id="rId70"/>
    </p:embeddedFont>
    <p:embeddedFont>
      <p:font typeface="Roboto" panose="02000000000000000000" pitchFamily="2"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4560D-4E59-45CF-BADE-D622D36A664E}" v="888" dt="2022-11-19T18:28:44.760"/>
    <p1510:client id="{14062637-1F58-4470-963E-A3AC0A65E86E}" v="29" dt="2022-12-04T13:10:25.834"/>
    <p1510:client id="{22A38A1A-B146-45E2-81EF-79AD4CD64EB4}" v="1005" dt="2022-12-03T16:19:33.107"/>
    <p1510:client id="{251A724B-73BB-46ED-9A0B-789B6CEDE86E}" v="2" dt="2022-12-14T17:53:46.703"/>
    <p1510:client id="{314C9BB6-AB10-499C-8DA4-5FD388ABC9BD}" v="401" dt="2022-12-12T17:43:43.270"/>
    <p1510:client id="{34F9C6C7-C7D0-433A-9B4F-93C22FB9CEFA}" v="143" dt="2022-11-22T17:07:25.879"/>
    <p1510:client id="{49C910C2-898D-45A6-B1B7-65C07A8D0AB5}" v="6198" dt="2022-12-15T16:22:52.343"/>
    <p1510:client id="{63995349-FE91-49C2-BB82-7F32E230C29B}" v="19" dt="2022-12-11T05:24:05.302"/>
    <p1510:client id="{6CDBCD8C-0C2B-4A3C-B76A-4D3E7E275359}" v="2324" dt="2022-12-03T14:37:18.238"/>
    <p1510:client id="{6E992E06-27F4-41AA-BA1D-237AA33250BF}" v="981" dt="2022-12-02T17:37:52.105"/>
    <p1510:client id="{9201ACD3-90FA-4C11-84AC-E6A67764EA88}" v="1524" dt="2022-11-20T18:19:42.767"/>
    <p1510:client id="{D5A1D3E2-1A11-4F40-9DB9-9CB6F6FCEE70}" v="790" dt="2022-12-03T19:30:17.951"/>
    <p1510:client id="{EA10F1A8-0A70-469C-956B-DC440869F6AC}" v="380" dt="2022-12-11T05:22:28.252"/>
    <p1510:client id="{EEEE34C1-CB5D-43AD-A25F-989818047F0C}" v="14" dt="2022-12-03T14:49:09.912"/>
    <p1510:client id="{FF882D23-8CB4-4D9E-948C-981F439410A9}" v="18" dt="2022-11-21T17:22:24.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6C1D35-8C08-40E1-B948-6DA916739CE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C7426BEB-3D0F-442C-B565-8A41AC81F5EB}">
      <dgm:prSet phldrT="[Text]" phldr="0"/>
      <dgm:spPr/>
      <dgm:t>
        <a:bodyPr/>
        <a:lstStyle/>
        <a:p>
          <a:pPr rtl="0"/>
          <a:r>
            <a:rPr lang="en-US">
              <a:latin typeface="Arial"/>
            </a:rPr>
            <a:t>Process Control</a:t>
          </a:r>
          <a:endParaRPr lang="en-US"/>
        </a:p>
      </dgm:t>
    </dgm:pt>
    <dgm:pt modelId="{CFF8CBDA-3D49-4386-98DE-633D2EDE7C6A}" type="parTrans" cxnId="{70472066-8347-4D6F-9D2A-02641549E37C}">
      <dgm:prSet/>
      <dgm:spPr/>
      <dgm:t>
        <a:bodyPr/>
        <a:lstStyle/>
        <a:p>
          <a:endParaRPr lang="en-US"/>
        </a:p>
      </dgm:t>
    </dgm:pt>
    <dgm:pt modelId="{B087E0CB-F83C-4746-9818-6E4A4FBE15DE}" type="sibTrans" cxnId="{70472066-8347-4D6F-9D2A-02641549E37C}">
      <dgm:prSet/>
      <dgm:spPr/>
      <dgm:t>
        <a:bodyPr/>
        <a:lstStyle/>
        <a:p>
          <a:endParaRPr lang="en-US"/>
        </a:p>
      </dgm:t>
    </dgm:pt>
    <dgm:pt modelId="{2653754E-A6E7-4DB9-BABA-E7325EFFE4EA}">
      <dgm:prSet phldrT="[Text]" phldr="0"/>
      <dgm:spPr/>
      <dgm:t>
        <a:bodyPr/>
        <a:lstStyle/>
        <a:p>
          <a:r>
            <a:rPr lang="en-US">
              <a:latin typeface="Arial"/>
            </a:rPr>
            <a:t>Fork()</a:t>
          </a:r>
          <a:endParaRPr lang="en-US"/>
        </a:p>
      </dgm:t>
    </dgm:pt>
    <dgm:pt modelId="{CFA25A8D-BE58-45A8-9734-4CE498782EAF}" type="parTrans" cxnId="{1BF591AA-827B-49DF-96FE-D92E288CE096}">
      <dgm:prSet/>
      <dgm:spPr/>
      <dgm:t>
        <a:bodyPr/>
        <a:lstStyle/>
        <a:p>
          <a:endParaRPr lang="en-US"/>
        </a:p>
      </dgm:t>
    </dgm:pt>
    <dgm:pt modelId="{F1EEFAA9-5614-45BD-ACD5-B764377DA78F}" type="sibTrans" cxnId="{1BF591AA-827B-49DF-96FE-D92E288CE096}">
      <dgm:prSet/>
      <dgm:spPr/>
      <dgm:t>
        <a:bodyPr/>
        <a:lstStyle/>
        <a:p>
          <a:endParaRPr lang="en-US"/>
        </a:p>
      </dgm:t>
    </dgm:pt>
    <dgm:pt modelId="{77D4BEA5-C8E0-4E4F-843B-7D05B8105C21}">
      <dgm:prSet phldrT="[Text]" phldr="0"/>
      <dgm:spPr/>
      <dgm:t>
        <a:bodyPr/>
        <a:lstStyle/>
        <a:p>
          <a:r>
            <a:rPr lang="en-US">
              <a:latin typeface="Arial"/>
            </a:rPr>
            <a:t>Exit()</a:t>
          </a:r>
          <a:endParaRPr lang="en-US"/>
        </a:p>
      </dgm:t>
    </dgm:pt>
    <dgm:pt modelId="{35C9E9A5-B166-4461-8209-CA731F92D26F}" type="parTrans" cxnId="{18F9AF0A-B36F-49F5-825D-ED737730C6E8}">
      <dgm:prSet/>
      <dgm:spPr/>
      <dgm:t>
        <a:bodyPr/>
        <a:lstStyle/>
        <a:p>
          <a:endParaRPr lang="en-US"/>
        </a:p>
      </dgm:t>
    </dgm:pt>
    <dgm:pt modelId="{A01987ED-8C02-4193-9C17-1F2ADD05A850}" type="sibTrans" cxnId="{18F9AF0A-B36F-49F5-825D-ED737730C6E8}">
      <dgm:prSet/>
      <dgm:spPr/>
      <dgm:t>
        <a:bodyPr/>
        <a:lstStyle/>
        <a:p>
          <a:endParaRPr lang="en-US"/>
        </a:p>
      </dgm:t>
    </dgm:pt>
    <dgm:pt modelId="{94C015E4-D792-4B24-BA62-17EB259690E3}">
      <dgm:prSet phldrT="[Text]" phldr="0"/>
      <dgm:spPr/>
      <dgm:t>
        <a:bodyPr/>
        <a:lstStyle/>
        <a:p>
          <a:pPr rtl="0"/>
          <a:r>
            <a:rPr lang="en-US">
              <a:latin typeface="Arial"/>
            </a:rPr>
            <a:t>File Management</a:t>
          </a:r>
          <a:endParaRPr lang="en-US"/>
        </a:p>
      </dgm:t>
    </dgm:pt>
    <dgm:pt modelId="{DEE65D53-909F-4CA5-B74A-E3E9827B46A8}" type="parTrans" cxnId="{C0A11D86-D640-433B-8B2A-72E2DD822AE0}">
      <dgm:prSet/>
      <dgm:spPr/>
      <dgm:t>
        <a:bodyPr/>
        <a:lstStyle/>
        <a:p>
          <a:endParaRPr lang="en-US"/>
        </a:p>
      </dgm:t>
    </dgm:pt>
    <dgm:pt modelId="{C3FCD851-CD7E-46AE-BE1F-875F8E829933}" type="sibTrans" cxnId="{C0A11D86-D640-433B-8B2A-72E2DD822AE0}">
      <dgm:prSet/>
      <dgm:spPr/>
      <dgm:t>
        <a:bodyPr/>
        <a:lstStyle/>
        <a:p>
          <a:endParaRPr lang="en-US"/>
        </a:p>
      </dgm:t>
    </dgm:pt>
    <dgm:pt modelId="{644DA02A-BCE7-4B3C-B433-3D0FF994D5F1}">
      <dgm:prSet phldrT="[Text]" phldr="0"/>
      <dgm:spPr/>
      <dgm:t>
        <a:bodyPr/>
        <a:lstStyle/>
        <a:p>
          <a:r>
            <a:rPr lang="en-US">
              <a:latin typeface="Arial"/>
            </a:rPr>
            <a:t>Open()</a:t>
          </a:r>
          <a:endParaRPr lang="en-US"/>
        </a:p>
      </dgm:t>
    </dgm:pt>
    <dgm:pt modelId="{76121D7E-AF61-446D-92BD-03E011D2D0C9}" type="parTrans" cxnId="{E4CA7146-2752-40E3-A278-D494509694E8}">
      <dgm:prSet/>
      <dgm:spPr/>
      <dgm:t>
        <a:bodyPr/>
        <a:lstStyle/>
        <a:p>
          <a:endParaRPr lang="en-US"/>
        </a:p>
      </dgm:t>
    </dgm:pt>
    <dgm:pt modelId="{BCE57070-FF3D-418B-B557-2FEBDD11594F}" type="sibTrans" cxnId="{E4CA7146-2752-40E3-A278-D494509694E8}">
      <dgm:prSet/>
      <dgm:spPr/>
      <dgm:t>
        <a:bodyPr/>
        <a:lstStyle/>
        <a:p>
          <a:endParaRPr lang="en-US"/>
        </a:p>
      </dgm:t>
    </dgm:pt>
    <dgm:pt modelId="{1D2A6755-8119-48DA-AEC2-697693DB17B6}">
      <dgm:prSet phldrT="[Text]" phldr="0"/>
      <dgm:spPr/>
      <dgm:t>
        <a:bodyPr/>
        <a:lstStyle/>
        <a:p>
          <a:r>
            <a:rPr lang="en-US">
              <a:latin typeface="Arial"/>
            </a:rPr>
            <a:t>Read()</a:t>
          </a:r>
          <a:endParaRPr lang="en-US"/>
        </a:p>
      </dgm:t>
    </dgm:pt>
    <dgm:pt modelId="{302DA98C-C917-4B43-9AB2-B47748264E6F}" type="parTrans" cxnId="{C9828C6A-D5CF-452B-8D5B-E3952CD34162}">
      <dgm:prSet/>
      <dgm:spPr/>
      <dgm:t>
        <a:bodyPr/>
        <a:lstStyle/>
        <a:p>
          <a:endParaRPr lang="en-US"/>
        </a:p>
      </dgm:t>
    </dgm:pt>
    <dgm:pt modelId="{66051BD2-5306-467F-B8EB-DBAD5ECD1752}" type="sibTrans" cxnId="{C9828C6A-D5CF-452B-8D5B-E3952CD34162}">
      <dgm:prSet/>
      <dgm:spPr/>
      <dgm:t>
        <a:bodyPr/>
        <a:lstStyle/>
        <a:p>
          <a:endParaRPr lang="en-US"/>
        </a:p>
      </dgm:t>
    </dgm:pt>
    <dgm:pt modelId="{E86B64D3-A76B-4A01-B1E9-724B59ABDCBD}">
      <dgm:prSet phldrT="[Text]" phldr="0"/>
      <dgm:spPr/>
      <dgm:t>
        <a:bodyPr/>
        <a:lstStyle/>
        <a:p>
          <a:pPr rtl="0"/>
          <a:r>
            <a:rPr lang="en-US">
              <a:latin typeface="Arial"/>
            </a:rPr>
            <a:t>Device Management</a:t>
          </a:r>
          <a:endParaRPr lang="en-US"/>
        </a:p>
      </dgm:t>
    </dgm:pt>
    <dgm:pt modelId="{0CEF7280-0D57-4DEF-8D36-AC60ADAAB006}" type="parTrans" cxnId="{75FF76E0-2564-4A07-9284-21D097A050E9}">
      <dgm:prSet/>
      <dgm:spPr/>
      <dgm:t>
        <a:bodyPr/>
        <a:lstStyle/>
        <a:p>
          <a:endParaRPr lang="en-US"/>
        </a:p>
      </dgm:t>
    </dgm:pt>
    <dgm:pt modelId="{94A1D53C-CB21-4398-A1AF-85D0992E1538}" type="sibTrans" cxnId="{75FF76E0-2564-4A07-9284-21D097A050E9}">
      <dgm:prSet/>
      <dgm:spPr/>
      <dgm:t>
        <a:bodyPr/>
        <a:lstStyle/>
        <a:p>
          <a:endParaRPr lang="en-US"/>
        </a:p>
      </dgm:t>
    </dgm:pt>
    <dgm:pt modelId="{DE6C3C33-5E2D-4392-ADDF-25655D5F6658}">
      <dgm:prSet phldrT="[Text]" phldr="0"/>
      <dgm:spPr/>
      <dgm:t>
        <a:bodyPr/>
        <a:lstStyle/>
        <a:p>
          <a:r>
            <a:rPr lang="en-US" err="1">
              <a:latin typeface="Arial"/>
            </a:rPr>
            <a:t>Ioctl</a:t>
          </a:r>
          <a:r>
            <a:rPr lang="en-US">
              <a:latin typeface="Arial"/>
            </a:rPr>
            <a:t>()</a:t>
          </a:r>
          <a:endParaRPr lang="en-US"/>
        </a:p>
      </dgm:t>
    </dgm:pt>
    <dgm:pt modelId="{25ADAB73-0783-4591-9A71-5B467AB5DD07}" type="parTrans" cxnId="{2CB971D0-45D2-429B-9DD6-5A91194917A2}">
      <dgm:prSet/>
      <dgm:spPr/>
      <dgm:t>
        <a:bodyPr/>
        <a:lstStyle/>
        <a:p>
          <a:endParaRPr lang="en-US"/>
        </a:p>
      </dgm:t>
    </dgm:pt>
    <dgm:pt modelId="{5744B01F-EA8D-4CE2-B782-37B4F09B2132}" type="sibTrans" cxnId="{2CB971D0-45D2-429B-9DD6-5A91194917A2}">
      <dgm:prSet/>
      <dgm:spPr/>
      <dgm:t>
        <a:bodyPr/>
        <a:lstStyle/>
        <a:p>
          <a:endParaRPr lang="en-US"/>
        </a:p>
      </dgm:t>
    </dgm:pt>
    <dgm:pt modelId="{5D0A37A4-250E-4464-A18B-B3B98D3F1FB7}">
      <dgm:prSet phldrT="[Text]" phldr="0"/>
      <dgm:spPr/>
      <dgm:t>
        <a:bodyPr/>
        <a:lstStyle/>
        <a:p>
          <a:r>
            <a:rPr lang="en-US">
              <a:latin typeface="Arial"/>
            </a:rPr>
            <a:t>Read()</a:t>
          </a:r>
          <a:endParaRPr lang="en-US"/>
        </a:p>
      </dgm:t>
    </dgm:pt>
    <dgm:pt modelId="{AF47CB52-8965-4738-AB78-A11C46071607}" type="parTrans" cxnId="{55623913-2B06-4298-9971-EA5CBEC1663B}">
      <dgm:prSet/>
      <dgm:spPr/>
      <dgm:t>
        <a:bodyPr/>
        <a:lstStyle/>
        <a:p>
          <a:endParaRPr lang="en-US"/>
        </a:p>
      </dgm:t>
    </dgm:pt>
    <dgm:pt modelId="{76BEFC05-962A-4AE6-8FD2-570974904DB3}" type="sibTrans" cxnId="{55623913-2B06-4298-9971-EA5CBEC1663B}">
      <dgm:prSet/>
      <dgm:spPr/>
      <dgm:t>
        <a:bodyPr/>
        <a:lstStyle/>
        <a:p>
          <a:endParaRPr lang="en-US"/>
        </a:p>
      </dgm:t>
    </dgm:pt>
    <dgm:pt modelId="{6D134CDA-CC61-4D32-8CA0-E0EA3585A26B}">
      <dgm:prSet phldr="0"/>
      <dgm:spPr/>
      <dgm:t>
        <a:bodyPr/>
        <a:lstStyle/>
        <a:p>
          <a:pPr rtl="0"/>
          <a:r>
            <a:rPr lang="en-US">
              <a:latin typeface="Arial"/>
            </a:rPr>
            <a:t>Information Maintenance</a:t>
          </a:r>
        </a:p>
      </dgm:t>
    </dgm:pt>
    <dgm:pt modelId="{5BE05EA2-8A8B-4287-8575-D2A1B705BC3C}" type="parTrans" cxnId="{607BDEBE-6712-46B7-97D7-01679691C312}">
      <dgm:prSet/>
      <dgm:spPr/>
    </dgm:pt>
    <dgm:pt modelId="{A3104037-DE27-43EF-A5AF-2F4866DAD766}" type="sibTrans" cxnId="{607BDEBE-6712-46B7-97D7-01679691C312}">
      <dgm:prSet/>
      <dgm:spPr/>
    </dgm:pt>
    <dgm:pt modelId="{6B19947C-CD23-4B06-824E-752328528F7A}">
      <dgm:prSet phldr="0"/>
      <dgm:spPr/>
      <dgm:t>
        <a:bodyPr/>
        <a:lstStyle/>
        <a:p>
          <a:r>
            <a:rPr lang="en-US">
              <a:latin typeface="Arial"/>
            </a:rPr>
            <a:t>Getpid()</a:t>
          </a:r>
        </a:p>
      </dgm:t>
    </dgm:pt>
    <dgm:pt modelId="{1A4526DF-A175-4657-A43C-CB4BE2E739D4}" type="parTrans" cxnId="{CE4DE1F5-3C04-41F2-8552-A0E83CA61B3D}">
      <dgm:prSet/>
      <dgm:spPr/>
    </dgm:pt>
    <dgm:pt modelId="{FD4EB935-8E76-4DF9-9072-5DDEAB48CAF8}" type="sibTrans" cxnId="{CE4DE1F5-3C04-41F2-8552-A0E83CA61B3D}">
      <dgm:prSet/>
      <dgm:spPr/>
    </dgm:pt>
    <dgm:pt modelId="{F021C640-E561-422B-A41E-FFA8A8DFC16D}">
      <dgm:prSet phldr="0"/>
      <dgm:spPr/>
      <dgm:t>
        <a:bodyPr/>
        <a:lstStyle/>
        <a:p>
          <a:r>
            <a:rPr lang="en-US">
              <a:latin typeface="Arial"/>
            </a:rPr>
            <a:t>Alarm()</a:t>
          </a:r>
        </a:p>
      </dgm:t>
    </dgm:pt>
    <dgm:pt modelId="{6096E527-F4CF-4264-91FC-06B136DA462D}" type="parTrans" cxnId="{245C5F7E-D475-46C6-91EE-200C78C33284}">
      <dgm:prSet/>
      <dgm:spPr/>
    </dgm:pt>
    <dgm:pt modelId="{5AE7CE8A-8DC5-4B90-8294-D90DB4DA15B5}" type="sibTrans" cxnId="{245C5F7E-D475-46C6-91EE-200C78C33284}">
      <dgm:prSet/>
      <dgm:spPr/>
    </dgm:pt>
    <dgm:pt modelId="{D038498A-797D-42B6-A2C6-FFBEE7BB41BA}">
      <dgm:prSet phldr="0"/>
      <dgm:spPr/>
      <dgm:t>
        <a:bodyPr/>
        <a:lstStyle/>
        <a:p>
          <a:r>
            <a:rPr lang="en-US">
              <a:latin typeface="Arial"/>
            </a:rPr>
            <a:t>Communication</a:t>
          </a:r>
        </a:p>
      </dgm:t>
    </dgm:pt>
    <dgm:pt modelId="{99E9EA91-7D1D-46BA-A089-6FBED14D497D}" type="parTrans" cxnId="{2A682E01-66A8-4654-9217-6400AD55BB7D}">
      <dgm:prSet/>
      <dgm:spPr/>
    </dgm:pt>
    <dgm:pt modelId="{C8628948-758D-4C9A-BAA9-69CB11C08291}" type="sibTrans" cxnId="{2A682E01-66A8-4654-9217-6400AD55BB7D}">
      <dgm:prSet/>
      <dgm:spPr/>
    </dgm:pt>
    <dgm:pt modelId="{55400B6C-39ED-4477-9DAE-59B752DF936E}">
      <dgm:prSet phldr="0"/>
      <dgm:spPr/>
      <dgm:t>
        <a:bodyPr/>
        <a:lstStyle/>
        <a:p>
          <a:r>
            <a:rPr lang="en-US">
              <a:latin typeface="Arial"/>
            </a:rPr>
            <a:t>Wait()</a:t>
          </a:r>
        </a:p>
      </dgm:t>
    </dgm:pt>
    <dgm:pt modelId="{84EFC0B8-1E12-4134-9020-FDC5F146DDC2}" type="parTrans" cxnId="{A4BCB0DA-EBBE-4E89-9824-737F56F92DFC}">
      <dgm:prSet/>
      <dgm:spPr/>
    </dgm:pt>
    <dgm:pt modelId="{0E2E06B9-B4C0-4B0A-83EC-777592DDADF8}" type="sibTrans" cxnId="{A4BCB0DA-EBBE-4E89-9824-737F56F92DFC}">
      <dgm:prSet/>
      <dgm:spPr/>
    </dgm:pt>
    <dgm:pt modelId="{C048FBE5-B693-4DBB-BA3D-A6834E168D7B}">
      <dgm:prSet phldr="0"/>
      <dgm:spPr/>
      <dgm:t>
        <a:bodyPr/>
        <a:lstStyle/>
        <a:p>
          <a:r>
            <a:rPr lang="en-US">
              <a:latin typeface="Arial"/>
            </a:rPr>
            <a:t>Write()</a:t>
          </a:r>
        </a:p>
      </dgm:t>
    </dgm:pt>
    <dgm:pt modelId="{62290E6D-0E0B-4B54-863F-4E90836A552E}" type="parTrans" cxnId="{8B2C0AFE-1A27-447F-BE64-1C511730B5EA}">
      <dgm:prSet/>
      <dgm:spPr/>
    </dgm:pt>
    <dgm:pt modelId="{08C755F4-FE5F-4D9E-A039-3B729EB25440}" type="sibTrans" cxnId="{8B2C0AFE-1A27-447F-BE64-1C511730B5EA}">
      <dgm:prSet/>
      <dgm:spPr/>
    </dgm:pt>
    <dgm:pt modelId="{EAE85250-E684-4B4A-ABA4-32A46CA66847}">
      <dgm:prSet phldr="0"/>
      <dgm:spPr/>
      <dgm:t>
        <a:bodyPr/>
        <a:lstStyle/>
        <a:p>
          <a:r>
            <a:rPr lang="en-US">
              <a:latin typeface="Arial"/>
            </a:rPr>
            <a:t>Close()</a:t>
          </a:r>
        </a:p>
      </dgm:t>
    </dgm:pt>
    <dgm:pt modelId="{18014F7E-930F-4AA9-91B7-B608ED886004}" type="parTrans" cxnId="{8A4F409B-CF23-41C1-9661-12113583A2F3}">
      <dgm:prSet/>
      <dgm:spPr/>
    </dgm:pt>
    <dgm:pt modelId="{EE966B8F-4635-4031-9518-5235B2AF5EA8}" type="sibTrans" cxnId="{8A4F409B-CF23-41C1-9661-12113583A2F3}">
      <dgm:prSet/>
      <dgm:spPr/>
    </dgm:pt>
    <dgm:pt modelId="{2046FD13-5C26-4B9E-9F55-E5C8B5C11149}">
      <dgm:prSet phldr="0"/>
      <dgm:spPr/>
      <dgm:t>
        <a:bodyPr/>
        <a:lstStyle/>
        <a:p>
          <a:pPr rtl="0"/>
          <a:r>
            <a:rPr lang="en-US">
              <a:latin typeface="Arial"/>
            </a:rPr>
            <a:t>Write()</a:t>
          </a:r>
        </a:p>
      </dgm:t>
    </dgm:pt>
    <dgm:pt modelId="{8307616E-9071-4703-B44C-462DC79AC76C}" type="parTrans" cxnId="{CF248D5A-773B-49D4-AF13-4D2ADF47EE8D}">
      <dgm:prSet/>
      <dgm:spPr/>
    </dgm:pt>
    <dgm:pt modelId="{6A250198-9D2A-41F3-9D5B-06A9DAA31D8F}" type="sibTrans" cxnId="{CF248D5A-773B-49D4-AF13-4D2ADF47EE8D}">
      <dgm:prSet/>
      <dgm:spPr/>
    </dgm:pt>
    <dgm:pt modelId="{C8BDFAA4-4B8F-4A67-A594-7ACA7EDD4F2A}">
      <dgm:prSet phldr="0"/>
      <dgm:spPr/>
      <dgm:t>
        <a:bodyPr/>
        <a:lstStyle/>
        <a:p>
          <a:r>
            <a:rPr lang="en-US">
              <a:latin typeface="Arial"/>
            </a:rPr>
            <a:t>Sleep()</a:t>
          </a:r>
        </a:p>
      </dgm:t>
    </dgm:pt>
    <dgm:pt modelId="{A320FCB7-E8A8-4F76-80E8-CFEA49DB1F4C}" type="parTrans" cxnId="{773761D4-1811-4100-BA1B-4243A2337D75}">
      <dgm:prSet/>
      <dgm:spPr/>
    </dgm:pt>
    <dgm:pt modelId="{07D321BA-E3F3-4018-AF66-7FAAB57E1117}" type="sibTrans" cxnId="{773761D4-1811-4100-BA1B-4243A2337D75}">
      <dgm:prSet/>
      <dgm:spPr/>
    </dgm:pt>
    <dgm:pt modelId="{729C971E-54AC-4914-A040-DE1ED6394D7B}">
      <dgm:prSet phldr="0"/>
      <dgm:spPr/>
      <dgm:t>
        <a:bodyPr/>
        <a:lstStyle/>
        <a:p>
          <a:r>
            <a:rPr lang="en-US">
              <a:latin typeface="Arial"/>
            </a:rPr>
            <a:t>Pipe()</a:t>
          </a:r>
        </a:p>
      </dgm:t>
    </dgm:pt>
    <dgm:pt modelId="{D875B6FB-B48E-4599-BB72-6CC99DA748A0}" type="parTrans" cxnId="{F206941C-F67E-4E4E-9F67-F9CD57201C77}">
      <dgm:prSet/>
      <dgm:spPr/>
    </dgm:pt>
    <dgm:pt modelId="{57E2459F-09A5-404A-853C-2C9E70C6B434}" type="sibTrans" cxnId="{F206941C-F67E-4E4E-9F67-F9CD57201C77}">
      <dgm:prSet/>
      <dgm:spPr/>
    </dgm:pt>
    <dgm:pt modelId="{0598C0EC-A225-4A2D-92C2-C5A023F8E766}">
      <dgm:prSet phldr="0"/>
      <dgm:spPr/>
      <dgm:t>
        <a:bodyPr/>
        <a:lstStyle/>
        <a:p>
          <a:r>
            <a:rPr lang="en-US">
              <a:latin typeface="Arial"/>
            </a:rPr>
            <a:t>Mmap()</a:t>
          </a:r>
        </a:p>
      </dgm:t>
    </dgm:pt>
    <dgm:pt modelId="{741DB4E3-81AA-457F-8819-05D6448C0B90}" type="parTrans" cxnId="{CFA0AF36-1430-45C8-857C-FD4D262AB6D0}">
      <dgm:prSet/>
      <dgm:spPr/>
    </dgm:pt>
    <dgm:pt modelId="{1DAB940C-F030-4C3B-80E5-81B6715F917D}" type="sibTrans" cxnId="{CFA0AF36-1430-45C8-857C-FD4D262AB6D0}">
      <dgm:prSet/>
      <dgm:spPr/>
    </dgm:pt>
    <dgm:pt modelId="{2A21B97B-3DA0-40B3-B33D-C30F2198124B}">
      <dgm:prSet phldr="0"/>
      <dgm:spPr/>
      <dgm:t>
        <a:bodyPr/>
        <a:lstStyle/>
        <a:p>
          <a:r>
            <a:rPr lang="en-US">
              <a:latin typeface="Arial"/>
            </a:rPr>
            <a:t>Shmget()</a:t>
          </a:r>
        </a:p>
      </dgm:t>
    </dgm:pt>
    <dgm:pt modelId="{8185CBD8-826D-4C4F-8BD3-6731675F482D}" type="parTrans" cxnId="{87B2CFAD-6539-47FF-A017-AD8F03643891}">
      <dgm:prSet/>
      <dgm:spPr/>
    </dgm:pt>
    <dgm:pt modelId="{86BA703C-AB20-4C87-AFCC-968649838553}" type="sibTrans" cxnId="{87B2CFAD-6539-47FF-A017-AD8F03643891}">
      <dgm:prSet/>
      <dgm:spPr/>
    </dgm:pt>
    <dgm:pt modelId="{C1858D9E-2582-47DB-B618-5D55BAD26F34}" type="pres">
      <dgm:prSet presAssocID="{0C6C1D35-8C08-40E1-B948-6DA916739CE2}" presName="Name0" presStyleCnt="0">
        <dgm:presLayoutVars>
          <dgm:dir/>
          <dgm:animLvl val="lvl"/>
          <dgm:resizeHandles val="exact"/>
        </dgm:presLayoutVars>
      </dgm:prSet>
      <dgm:spPr/>
    </dgm:pt>
    <dgm:pt modelId="{FFA8B476-A723-4A0E-9F67-A549AF58FF7C}" type="pres">
      <dgm:prSet presAssocID="{C7426BEB-3D0F-442C-B565-8A41AC81F5EB}" presName="composite" presStyleCnt="0"/>
      <dgm:spPr/>
    </dgm:pt>
    <dgm:pt modelId="{980F2661-3FBD-405E-95F4-C3EC7BCC2857}" type="pres">
      <dgm:prSet presAssocID="{C7426BEB-3D0F-442C-B565-8A41AC81F5EB}" presName="parTx" presStyleLbl="alignNode1" presStyleIdx="0" presStyleCnt="5">
        <dgm:presLayoutVars>
          <dgm:chMax val="0"/>
          <dgm:chPref val="0"/>
          <dgm:bulletEnabled val="1"/>
        </dgm:presLayoutVars>
      </dgm:prSet>
      <dgm:spPr/>
    </dgm:pt>
    <dgm:pt modelId="{93182135-F80F-4472-8460-9DFD0A8E952C}" type="pres">
      <dgm:prSet presAssocID="{C7426BEB-3D0F-442C-B565-8A41AC81F5EB}" presName="desTx" presStyleLbl="alignAccFollowNode1" presStyleIdx="0" presStyleCnt="5">
        <dgm:presLayoutVars>
          <dgm:bulletEnabled val="1"/>
        </dgm:presLayoutVars>
      </dgm:prSet>
      <dgm:spPr/>
    </dgm:pt>
    <dgm:pt modelId="{256DBD9B-E9DB-42AE-88DB-E9A95CBE01E0}" type="pres">
      <dgm:prSet presAssocID="{B087E0CB-F83C-4746-9818-6E4A4FBE15DE}" presName="space" presStyleCnt="0"/>
      <dgm:spPr/>
    </dgm:pt>
    <dgm:pt modelId="{04FF8E0A-31EA-4301-8187-F4BF414453B0}" type="pres">
      <dgm:prSet presAssocID="{94C015E4-D792-4B24-BA62-17EB259690E3}" presName="composite" presStyleCnt="0"/>
      <dgm:spPr/>
    </dgm:pt>
    <dgm:pt modelId="{62370729-91D7-4477-BC5B-AD9CDC261C84}" type="pres">
      <dgm:prSet presAssocID="{94C015E4-D792-4B24-BA62-17EB259690E3}" presName="parTx" presStyleLbl="alignNode1" presStyleIdx="1" presStyleCnt="5">
        <dgm:presLayoutVars>
          <dgm:chMax val="0"/>
          <dgm:chPref val="0"/>
          <dgm:bulletEnabled val="1"/>
        </dgm:presLayoutVars>
      </dgm:prSet>
      <dgm:spPr/>
    </dgm:pt>
    <dgm:pt modelId="{1AC573F0-1862-4A4D-B3D6-518462039059}" type="pres">
      <dgm:prSet presAssocID="{94C015E4-D792-4B24-BA62-17EB259690E3}" presName="desTx" presStyleLbl="alignAccFollowNode1" presStyleIdx="1" presStyleCnt="5">
        <dgm:presLayoutVars>
          <dgm:bulletEnabled val="1"/>
        </dgm:presLayoutVars>
      </dgm:prSet>
      <dgm:spPr/>
    </dgm:pt>
    <dgm:pt modelId="{93D596D1-EEDE-426A-BA4E-8058E75FA817}" type="pres">
      <dgm:prSet presAssocID="{C3FCD851-CD7E-46AE-BE1F-875F8E829933}" presName="space" presStyleCnt="0"/>
      <dgm:spPr/>
    </dgm:pt>
    <dgm:pt modelId="{6767823C-5082-47B6-A9E4-FE1C7F15C311}" type="pres">
      <dgm:prSet presAssocID="{E86B64D3-A76B-4A01-B1E9-724B59ABDCBD}" presName="composite" presStyleCnt="0"/>
      <dgm:spPr/>
    </dgm:pt>
    <dgm:pt modelId="{0620DCCE-37F7-41F0-90DE-2F1F4D51353C}" type="pres">
      <dgm:prSet presAssocID="{E86B64D3-A76B-4A01-B1E9-724B59ABDCBD}" presName="parTx" presStyleLbl="alignNode1" presStyleIdx="2" presStyleCnt="5">
        <dgm:presLayoutVars>
          <dgm:chMax val="0"/>
          <dgm:chPref val="0"/>
          <dgm:bulletEnabled val="1"/>
        </dgm:presLayoutVars>
      </dgm:prSet>
      <dgm:spPr/>
    </dgm:pt>
    <dgm:pt modelId="{C40C9767-DFBF-4B1B-9FE2-C7C829D93D58}" type="pres">
      <dgm:prSet presAssocID="{E86B64D3-A76B-4A01-B1E9-724B59ABDCBD}" presName="desTx" presStyleLbl="alignAccFollowNode1" presStyleIdx="2" presStyleCnt="5">
        <dgm:presLayoutVars>
          <dgm:bulletEnabled val="1"/>
        </dgm:presLayoutVars>
      </dgm:prSet>
      <dgm:spPr/>
    </dgm:pt>
    <dgm:pt modelId="{139EFAA4-D130-46FE-AF83-CBB82C0681E9}" type="pres">
      <dgm:prSet presAssocID="{94A1D53C-CB21-4398-A1AF-85D0992E1538}" presName="space" presStyleCnt="0"/>
      <dgm:spPr/>
    </dgm:pt>
    <dgm:pt modelId="{0870D6B9-ED53-47E1-ABCC-04BF47E0E180}" type="pres">
      <dgm:prSet presAssocID="{6D134CDA-CC61-4D32-8CA0-E0EA3585A26B}" presName="composite" presStyleCnt="0"/>
      <dgm:spPr/>
    </dgm:pt>
    <dgm:pt modelId="{27EF556B-B130-4E96-90D4-5375B8F34F73}" type="pres">
      <dgm:prSet presAssocID="{6D134CDA-CC61-4D32-8CA0-E0EA3585A26B}" presName="parTx" presStyleLbl="alignNode1" presStyleIdx="3" presStyleCnt="5">
        <dgm:presLayoutVars>
          <dgm:chMax val="0"/>
          <dgm:chPref val="0"/>
          <dgm:bulletEnabled val="1"/>
        </dgm:presLayoutVars>
      </dgm:prSet>
      <dgm:spPr/>
    </dgm:pt>
    <dgm:pt modelId="{DBFF46AC-B995-433B-84C9-46FB425E15A7}" type="pres">
      <dgm:prSet presAssocID="{6D134CDA-CC61-4D32-8CA0-E0EA3585A26B}" presName="desTx" presStyleLbl="alignAccFollowNode1" presStyleIdx="3" presStyleCnt="5">
        <dgm:presLayoutVars>
          <dgm:bulletEnabled val="1"/>
        </dgm:presLayoutVars>
      </dgm:prSet>
      <dgm:spPr/>
    </dgm:pt>
    <dgm:pt modelId="{B07B2575-A6DC-40EF-B984-D8D14F9C38CA}" type="pres">
      <dgm:prSet presAssocID="{A3104037-DE27-43EF-A5AF-2F4866DAD766}" presName="space" presStyleCnt="0"/>
      <dgm:spPr/>
    </dgm:pt>
    <dgm:pt modelId="{BDC40F14-1204-41DD-BA9D-A65484C35EA5}" type="pres">
      <dgm:prSet presAssocID="{D038498A-797D-42B6-A2C6-FFBEE7BB41BA}" presName="composite" presStyleCnt="0"/>
      <dgm:spPr/>
    </dgm:pt>
    <dgm:pt modelId="{3EB2AA49-7960-4DEA-BA9E-57EE849EA656}" type="pres">
      <dgm:prSet presAssocID="{D038498A-797D-42B6-A2C6-FFBEE7BB41BA}" presName="parTx" presStyleLbl="alignNode1" presStyleIdx="4" presStyleCnt="5">
        <dgm:presLayoutVars>
          <dgm:chMax val="0"/>
          <dgm:chPref val="0"/>
          <dgm:bulletEnabled val="1"/>
        </dgm:presLayoutVars>
      </dgm:prSet>
      <dgm:spPr/>
    </dgm:pt>
    <dgm:pt modelId="{8BCD218E-251E-4AC8-8F7F-F7DD4D5AB4F4}" type="pres">
      <dgm:prSet presAssocID="{D038498A-797D-42B6-A2C6-FFBEE7BB41BA}" presName="desTx" presStyleLbl="alignAccFollowNode1" presStyleIdx="4" presStyleCnt="5">
        <dgm:presLayoutVars>
          <dgm:bulletEnabled val="1"/>
        </dgm:presLayoutVars>
      </dgm:prSet>
      <dgm:spPr/>
    </dgm:pt>
  </dgm:ptLst>
  <dgm:cxnLst>
    <dgm:cxn modelId="{EE3D2500-B014-42CA-9D73-5C6AEE1BB0E6}" type="presOf" srcId="{2046FD13-5C26-4B9E-9F55-E5C8B5C11149}" destId="{C40C9767-DFBF-4B1B-9FE2-C7C829D93D58}" srcOrd="0" destOrd="2" presId="urn:microsoft.com/office/officeart/2005/8/layout/hList1"/>
    <dgm:cxn modelId="{2A682E01-66A8-4654-9217-6400AD55BB7D}" srcId="{0C6C1D35-8C08-40E1-B948-6DA916739CE2}" destId="{D038498A-797D-42B6-A2C6-FFBEE7BB41BA}" srcOrd="4" destOrd="0" parTransId="{99E9EA91-7D1D-46BA-A089-6FBED14D497D}" sibTransId="{C8628948-758D-4C9A-BAA9-69CB11C08291}"/>
    <dgm:cxn modelId="{A0D80707-7E81-4F1F-A16B-1B26612C3FB0}" type="presOf" srcId="{E86B64D3-A76B-4A01-B1E9-724B59ABDCBD}" destId="{0620DCCE-37F7-41F0-90DE-2F1F4D51353C}" srcOrd="0" destOrd="0" presId="urn:microsoft.com/office/officeart/2005/8/layout/hList1"/>
    <dgm:cxn modelId="{18F9AF0A-B36F-49F5-825D-ED737730C6E8}" srcId="{C7426BEB-3D0F-442C-B565-8A41AC81F5EB}" destId="{77D4BEA5-C8E0-4E4F-843B-7D05B8105C21}" srcOrd="1" destOrd="0" parTransId="{35C9E9A5-B166-4461-8209-CA731F92D26F}" sibTransId="{A01987ED-8C02-4193-9C17-1F2ADD05A850}"/>
    <dgm:cxn modelId="{BBA91212-9D04-406F-B165-5AED3C5203F2}" type="presOf" srcId="{729C971E-54AC-4914-A040-DE1ED6394D7B}" destId="{8BCD218E-251E-4AC8-8F7F-F7DD4D5AB4F4}" srcOrd="0" destOrd="0" presId="urn:microsoft.com/office/officeart/2005/8/layout/hList1"/>
    <dgm:cxn modelId="{55623913-2B06-4298-9971-EA5CBEC1663B}" srcId="{E86B64D3-A76B-4A01-B1E9-724B59ABDCBD}" destId="{5D0A37A4-250E-4464-A18B-B3B98D3F1FB7}" srcOrd="1" destOrd="0" parTransId="{AF47CB52-8965-4738-AB78-A11C46071607}" sibTransId="{76BEFC05-962A-4AE6-8FD2-570974904DB3}"/>
    <dgm:cxn modelId="{F206941C-F67E-4E4E-9F67-F9CD57201C77}" srcId="{D038498A-797D-42B6-A2C6-FFBEE7BB41BA}" destId="{729C971E-54AC-4914-A040-DE1ED6394D7B}" srcOrd="0" destOrd="0" parTransId="{D875B6FB-B48E-4599-BB72-6CC99DA748A0}" sibTransId="{57E2459F-09A5-404A-853C-2C9E70C6B434}"/>
    <dgm:cxn modelId="{36B5FF2F-D3E2-4640-8F8C-57AC140BE563}" type="presOf" srcId="{C048FBE5-B693-4DBB-BA3D-A6834E168D7B}" destId="{1AC573F0-1862-4A4D-B3D6-518462039059}" srcOrd="0" destOrd="2" presId="urn:microsoft.com/office/officeart/2005/8/layout/hList1"/>
    <dgm:cxn modelId="{CFA0AF36-1430-45C8-857C-FD4D262AB6D0}" srcId="{D038498A-797D-42B6-A2C6-FFBEE7BB41BA}" destId="{0598C0EC-A225-4A2D-92C2-C5A023F8E766}" srcOrd="1" destOrd="0" parTransId="{741DB4E3-81AA-457F-8819-05D6448C0B90}" sibTransId="{1DAB940C-F030-4C3B-80E5-81B6715F917D}"/>
    <dgm:cxn modelId="{7DDE133C-3D8D-4919-9EA5-DCE0D9D6E97A}" type="presOf" srcId="{94C015E4-D792-4B24-BA62-17EB259690E3}" destId="{62370729-91D7-4477-BC5B-AD9CDC261C84}" srcOrd="0" destOrd="0" presId="urn:microsoft.com/office/officeart/2005/8/layout/hList1"/>
    <dgm:cxn modelId="{F5201942-499C-4445-BF56-28655B5923CE}" type="presOf" srcId="{2A21B97B-3DA0-40B3-B33D-C30F2198124B}" destId="{8BCD218E-251E-4AC8-8F7F-F7DD4D5AB4F4}" srcOrd="0" destOrd="2" presId="urn:microsoft.com/office/officeart/2005/8/layout/hList1"/>
    <dgm:cxn modelId="{70472066-8347-4D6F-9D2A-02641549E37C}" srcId="{0C6C1D35-8C08-40E1-B948-6DA916739CE2}" destId="{C7426BEB-3D0F-442C-B565-8A41AC81F5EB}" srcOrd="0" destOrd="0" parTransId="{CFF8CBDA-3D49-4386-98DE-633D2EDE7C6A}" sibTransId="{B087E0CB-F83C-4746-9818-6E4A4FBE15DE}"/>
    <dgm:cxn modelId="{E4CA7146-2752-40E3-A278-D494509694E8}" srcId="{94C015E4-D792-4B24-BA62-17EB259690E3}" destId="{644DA02A-BCE7-4B3C-B433-3D0FF994D5F1}" srcOrd="0" destOrd="0" parTransId="{76121D7E-AF61-446D-92BD-03E011D2D0C9}" sibTransId="{BCE57070-FF3D-418B-B557-2FEBDD11594F}"/>
    <dgm:cxn modelId="{2186176A-8856-406A-8092-D79D70C7CB6F}" type="presOf" srcId="{C7426BEB-3D0F-442C-B565-8A41AC81F5EB}" destId="{980F2661-3FBD-405E-95F4-C3EC7BCC2857}" srcOrd="0" destOrd="0" presId="urn:microsoft.com/office/officeart/2005/8/layout/hList1"/>
    <dgm:cxn modelId="{C9828C6A-D5CF-452B-8D5B-E3952CD34162}" srcId="{94C015E4-D792-4B24-BA62-17EB259690E3}" destId="{1D2A6755-8119-48DA-AEC2-697693DB17B6}" srcOrd="1" destOrd="0" parTransId="{302DA98C-C917-4B43-9AB2-B47748264E6F}" sibTransId="{66051BD2-5306-467F-B8EB-DBAD5ECD1752}"/>
    <dgm:cxn modelId="{C3F6F758-F131-49B7-8829-7234D6D83E15}" type="presOf" srcId="{DE6C3C33-5E2D-4392-ADDF-25655D5F6658}" destId="{C40C9767-DFBF-4B1B-9FE2-C7C829D93D58}" srcOrd="0" destOrd="0" presId="urn:microsoft.com/office/officeart/2005/8/layout/hList1"/>
    <dgm:cxn modelId="{CF248D5A-773B-49D4-AF13-4D2ADF47EE8D}" srcId="{E86B64D3-A76B-4A01-B1E9-724B59ABDCBD}" destId="{2046FD13-5C26-4B9E-9F55-E5C8B5C11149}" srcOrd="2" destOrd="0" parTransId="{8307616E-9071-4703-B44C-462DC79AC76C}" sibTransId="{6A250198-9D2A-41F3-9D5B-06A9DAA31D8F}"/>
    <dgm:cxn modelId="{C576317E-76D7-4FBB-883D-2B2DD51F87ED}" type="presOf" srcId="{55400B6C-39ED-4477-9DAE-59B752DF936E}" destId="{93182135-F80F-4472-8460-9DFD0A8E952C}" srcOrd="0" destOrd="2" presId="urn:microsoft.com/office/officeart/2005/8/layout/hList1"/>
    <dgm:cxn modelId="{245C5F7E-D475-46C6-91EE-200C78C33284}" srcId="{6D134CDA-CC61-4D32-8CA0-E0EA3585A26B}" destId="{F021C640-E561-422B-A41E-FFA8A8DFC16D}" srcOrd="1" destOrd="0" parTransId="{6096E527-F4CF-4264-91FC-06B136DA462D}" sibTransId="{5AE7CE8A-8DC5-4B90-8294-D90DB4DA15B5}"/>
    <dgm:cxn modelId="{C0A11D86-D640-433B-8B2A-72E2DD822AE0}" srcId="{0C6C1D35-8C08-40E1-B948-6DA916739CE2}" destId="{94C015E4-D792-4B24-BA62-17EB259690E3}" srcOrd="1" destOrd="0" parTransId="{DEE65D53-909F-4CA5-B74A-E3E9827B46A8}" sibTransId="{C3FCD851-CD7E-46AE-BE1F-875F8E829933}"/>
    <dgm:cxn modelId="{8EEA868A-BB77-47BC-8AE6-9B692E34F220}" type="presOf" srcId="{0598C0EC-A225-4A2D-92C2-C5A023F8E766}" destId="{8BCD218E-251E-4AC8-8F7F-F7DD4D5AB4F4}" srcOrd="0" destOrd="1" presId="urn:microsoft.com/office/officeart/2005/8/layout/hList1"/>
    <dgm:cxn modelId="{66A10195-EEE3-4DCF-B94E-132217C691FA}" type="presOf" srcId="{D038498A-797D-42B6-A2C6-FFBEE7BB41BA}" destId="{3EB2AA49-7960-4DEA-BA9E-57EE849EA656}" srcOrd="0" destOrd="0" presId="urn:microsoft.com/office/officeart/2005/8/layout/hList1"/>
    <dgm:cxn modelId="{D4D54896-C1F8-4036-BC34-C89A3500CAB8}" type="presOf" srcId="{5D0A37A4-250E-4464-A18B-B3B98D3F1FB7}" destId="{C40C9767-DFBF-4B1B-9FE2-C7C829D93D58}" srcOrd="0" destOrd="1" presId="urn:microsoft.com/office/officeart/2005/8/layout/hList1"/>
    <dgm:cxn modelId="{8A4F409B-CF23-41C1-9661-12113583A2F3}" srcId="{94C015E4-D792-4B24-BA62-17EB259690E3}" destId="{EAE85250-E684-4B4A-ABA4-32A46CA66847}" srcOrd="3" destOrd="0" parTransId="{18014F7E-930F-4AA9-91B7-B608ED886004}" sibTransId="{EE966B8F-4635-4031-9518-5235B2AF5EA8}"/>
    <dgm:cxn modelId="{DE581AA6-8206-4AE3-A72A-5CFB8ECC89C9}" type="presOf" srcId="{EAE85250-E684-4B4A-ABA4-32A46CA66847}" destId="{1AC573F0-1862-4A4D-B3D6-518462039059}" srcOrd="0" destOrd="3" presId="urn:microsoft.com/office/officeart/2005/8/layout/hList1"/>
    <dgm:cxn modelId="{BE3643A7-2034-4EB6-9FEA-03658BE05EE2}" type="presOf" srcId="{1D2A6755-8119-48DA-AEC2-697693DB17B6}" destId="{1AC573F0-1862-4A4D-B3D6-518462039059}" srcOrd="0" destOrd="1" presId="urn:microsoft.com/office/officeart/2005/8/layout/hList1"/>
    <dgm:cxn modelId="{1BF591AA-827B-49DF-96FE-D92E288CE096}" srcId="{C7426BEB-3D0F-442C-B565-8A41AC81F5EB}" destId="{2653754E-A6E7-4DB9-BABA-E7325EFFE4EA}" srcOrd="0" destOrd="0" parTransId="{CFA25A8D-BE58-45A8-9734-4CE498782EAF}" sibTransId="{F1EEFAA9-5614-45BD-ACD5-B764377DA78F}"/>
    <dgm:cxn modelId="{87B2CFAD-6539-47FF-A017-AD8F03643891}" srcId="{D038498A-797D-42B6-A2C6-FFBEE7BB41BA}" destId="{2A21B97B-3DA0-40B3-B33D-C30F2198124B}" srcOrd="2" destOrd="0" parTransId="{8185CBD8-826D-4C4F-8BD3-6731675F482D}" sibTransId="{86BA703C-AB20-4C87-AFCC-968649838553}"/>
    <dgm:cxn modelId="{75A66BB5-8979-4AB0-8C13-3D08F7B54FAD}" type="presOf" srcId="{F021C640-E561-422B-A41E-FFA8A8DFC16D}" destId="{DBFF46AC-B995-433B-84C9-46FB425E15A7}" srcOrd="0" destOrd="1" presId="urn:microsoft.com/office/officeart/2005/8/layout/hList1"/>
    <dgm:cxn modelId="{607BDEBE-6712-46B7-97D7-01679691C312}" srcId="{0C6C1D35-8C08-40E1-B948-6DA916739CE2}" destId="{6D134CDA-CC61-4D32-8CA0-E0EA3585A26B}" srcOrd="3" destOrd="0" parTransId="{5BE05EA2-8A8B-4287-8575-D2A1B705BC3C}" sibTransId="{A3104037-DE27-43EF-A5AF-2F4866DAD766}"/>
    <dgm:cxn modelId="{774A6EC4-8B7F-40CE-A432-AC1F000190C2}" type="presOf" srcId="{6D134CDA-CC61-4D32-8CA0-E0EA3585A26B}" destId="{27EF556B-B130-4E96-90D4-5375B8F34F73}" srcOrd="0" destOrd="0" presId="urn:microsoft.com/office/officeart/2005/8/layout/hList1"/>
    <dgm:cxn modelId="{2CB971D0-45D2-429B-9DD6-5A91194917A2}" srcId="{E86B64D3-A76B-4A01-B1E9-724B59ABDCBD}" destId="{DE6C3C33-5E2D-4392-ADDF-25655D5F6658}" srcOrd="0" destOrd="0" parTransId="{25ADAB73-0783-4591-9A71-5B467AB5DD07}" sibTransId="{5744B01F-EA8D-4CE2-B782-37B4F09B2132}"/>
    <dgm:cxn modelId="{4BE1F6D0-8230-4A83-9E54-E62FDE64082D}" type="presOf" srcId="{2653754E-A6E7-4DB9-BABA-E7325EFFE4EA}" destId="{93182135-F80F-4472-8460-9DFD0A8E952C}" srcOrd="0" destOrd="0" presId="urn:microsoft.com/office/officeart/2005/8/layout/hList1"/>
    <dgm:cxn modelId="{773761D4-1811-4100-BA1B-4243A2337D75}" srcId="{6D134CDA-CC61-4D32-8CA0-E0EA3585A26B}" destId="{C8BDFAA4-4B8F-4A67-A594-7ACA7EDD4F2A}" srcOrd="2" destOrd="0" parTransId="{A320FCB7-E8A8-4F76-80E8-CFEA49DB1F4C}" sibTransId="{07D321BA-E3F3-4018-AF66-7FAAB57E1117}"/>
    <dgm:cxn modelId="{016516D5-861A-4A1D-8B78-1B07332C53F8}" type="presOf" srcId="{0C6C1D35-8C08-40E1-B948-6DA916739CE2}" destId="{C1858D9E-2582-47DB-B618-5D55BAD26F34}" srcOrd="0" destOrd="0" presId="urn:microsoft.com/office/officeart/2005/8/layout/hList1"/>
    <dgm:cxn modelId="{4A9F21D7-4A92-45A9-99E2-A470779CD8DC}" type="presOf" srcId="{77D4BEA5-C8E0-4E4F-843B-7D05B8105C21}" destId="{93182135-F80F-4472-8460-9DFD0A8E952C}" srcOrd="0" destOrd="1" presId="urn:microsoft.com/office/officeart/2005/8/layout/hList1"/>
    <dgm:cxn modelId="{A4BCB0DA-EBBE-4E89-9824-737F56F92DFC}" srcId="{C7426BEB-3D0F-442C-B565-8A41AC81F5EB}" destId="{55400B6C-39ED-4477-9DAE-59B752DF936E}" srcOrd="2" destOrd="0" parTransId="{84EFC0B8-1E12-4134-9020-FDC5F146DDC2}" sibTransId="{0E2E06B9-B4C0-4B0A-83EC-777592DDADF8}"/>
    <dgm:cxn modelId="{6D6CE0DD-4B1E-41A9-9D3B-DDEDF0AE6A5B}" type="presOf" srcId="{644DA02A-BCE7-4B3C-B433-3D0FF994D5F1}" destId="{1AC573F0-1862-4A4D-B3D6-518462039059}" srcOrd="0" destOrd="0" presId="urn:microsoft.com/office/officeart/2005/8/layout/hList1"/>
    <dgm:cxn modelId="{688909DF-F3CC-470C-AF87-4202012669D8}" type="presOf" srcId="{C8BDFAA4-4B8F-4A67-A594-7ACA7EDD4F2A}" destId="{DBFF46AC-B995-433B-84C9-46FB425E15A7}" srcOrd="0" destOrd="2" presId="urn:microsoft.com/office/officeart/2005/8/layout/hList1"/>
    <dgm:cxn modelId="{75FF76E0-2564-4A07-9284-21D097A050E9}" srcId="{0C6C1D35-8C08-40E1-B948-6DA916739CE2}" destId="{E86B64D3-A76B-4A01-B1E9-724B59ABDCBD}" srcOrd="2" destOrd="0" parTransId="{0CEF7280-0D57-4DEF-8D36-AC60ADAAB006}" sibTransId="{94A1D53C-CB21-4398-A1AF-85D0992E1538}"/>
    <dgm:cxn modelId="{6EFF67EF-C536-4ADA-A117-DA1E029015CF}" type="presOf" srcId="{6B19947C-CD23-4B06-824E-752328528F7A}" destId="{DBFF46AC-B995-433B-84C9-46FB425E15A7}" srcOrd="0" destOrd="0" presId="urn:microsoft.com/office/officeart/2005/8/layout/hList1"/>
    <dgm:cxn modelId="{CE4DE1F5-3C04-41F2-8552-A0E83CA61B3D}" srcId="{6D134CDA-CC61-4D32-8CA0-E0EA3585A26B}" destId="{6B19947C-CD23-4B06-824E-752328528F7A}" srcOrd="0" destOrd="0" parTransId="{1A4526DF-A175-4657-A43C-CB4BE2E739D4}" sibTransId="{FD4EB935-8E76-4DF9-9072-5DDEAB48CAF8}"/>
    <dgm:cxn modelId="{8B2C0AFE-1A27-447F-BE64-1C511730B5EA}" srcId="{94C015E4-D792-4B24-BA62-17EB259690E3}" destId="{C048FBE5-B693-4DBB-BA3D-A6834E168D7B}" srcOrd="2" destOrd="0" parTransId="{62290E6D-0E0B-4B54-863F-4E90836A552E}" sibTransId="{08C755F4-FE5F-4D9E-A039-3B729EB25440}"/>
    <dgm:cxn modelId="{B30D9E77-4D2D-425E-919C-748581194288}" type="presParOf" srcId="{C1858D9E-2582-47DB-B618-5D55BAD26F34}" destId="{FFA8B476-A723-4A0E-9F67-A549AF58FF7C}" srcOrd="0" destOrd="0" presId="urn:microsoft.com/office/officeart/2005/8/layout/hList1"/>
    <dgm:cxn modelId="{A38C03EE-C0FF-48CB-BAC5-81B8292DAB05}" type="presParOf" srcId="{FFA8B476-A723-4A0E-9F67-A549AF58FF7C}" destId="{980F2661-3FBD-405E-95F4-C3EC7BCC2857}" srcOrd="0" destOrd="0" presId="urn:microsoft.com/office/officeart/2005/8/layout/hList1"/>
    <dgm:cxn modelId="{2E41E3C8-9D5F-41BC-8907-2A2C08C4C8FB}" type="presParOf" srcId="{FFA8B476-A723-4A0E-9F67-A549AF58FF7C}" destId="{93182135-F80F-4472-8460-9DFD0A8E952C}" srcOrd="1" destOrd="0" presId="urn:microsoft.com/office/officeart/2005/8/layout/hList1"/>
    <dgm:cxn modelId="{D935145C-6208-4D24-BA27-D5A70883828B}" type="presParOf" srcId="{C1858D9E-2582-47DB-B618-5D55BAD26F34}" destId="{256DBD9B-E9DB-42AE-88DB-E9A95CBE01E0}" srcOrd="1" destOrd="0" presId="urn:microsoft.com/office/officeart/2005/8/layout/hList1"/>
    <dgm:cxn modelId="{3F791854-72FF-43A9-A3C4-DFAE43CE0627}" type="presParOf" srcId="{C1858D9E-2582-47DB-B618-5D55BAD26F34}" destId="{04FF8E0A-31EA-4301-8187-F4BF414453B0}" srcOrd="2" destOrd="0" presId="urn:microsoft.com/office/officeart/2005/8/layout/hList1"/>
    <dgm:cxn modelId="{C53788EC-DDC9-4CFD-A2B2-BDA5F4E1E030}" type="presParOf" srcId="{04FF8E0A-31EA-4301-8187-F4BF414453B0}" destId="{62370729-91D7-4477-BC5B-AD9CDC261C84}" srcOrd="0" destOrd="0" presId="urn:microsoft.com/office/officeart/2005/8/layout/hList1"/>
    <dgm:cxn modelId="{AC1F150E-241A-433E-8A2B-FDF0D2C5B254}" type="presParOf" srcId="{04FF8E0A-31EA-4301-8187-F4BF414453B0}" destId="{1AC573F0-1862-4A4D-B3D6-518462039059}" srcOrd="1" destOrd="0" presId="urn:microsoft.com/office/officeart/2005/8/layout/hList1"/>
    <dgm:cxn modelId="{8B4C2F75-967A-478E-ADBE-0504ED8E97B7}" type="presParOf" srcId="{C1858D9E-2582-47DB-B618-5D55BAD26F34}" destId="{93D596D1-EEDE-426A-BA4E-8058E75FA817}" srcOrd="3" destOrd="0" presId="urn:microsoft.com/office/officeart/2005/8/layout/hList1"/>
    <dgm:cxn modelId="{101AFF6E-E238-4685-BFC9-69DF4EAD6251}" type="presParOf" srcId="{C1858D9E-2582-47DB-B618-5D55BAD26F34}" destId="{6767823C-5082-47B6-A9E4-FE1C7F15C311}" srcOrd="4" destOrd="0" presId="urn:microsoft.com/office/officeart/2005/8/layout/hList1"/>
    <dgm:cxn modelId="{DD8D6E6A-002D-408A-A634-A147BF1D4A4E}" type="presParOf" srcId="{6767823C-5082-47B6-A9E4-FE1C7F15C311}" destId="{0620DCCE-37F7-41F0-90DE-2F1F4D51353C}" srcOrd="0" destOrd="0" presId="urn:microsoft.com/office/officeart/2005/8/layout/hList1"/>
    <dgm:cxn modelId="{6BA3C25B-7D2C-4311-B754-E0BF0A6207AC}" type="presParOf" srcId="{6767823C-5082-47B6-A9E4-FE1C7F15C311}" destId="{C40C9767-DFBF-4B1B-9FE2-C7C829D93D58}" srcOrd="1" destOrd="0" presId="urn:microsoft.com/office/officeart/2005/8/layout/hList1"/>
    <dgm:cxn modelId="{074C2BB2-94EC-405D-8695-8781A0AD4E10}" type="presParOf" srcId="{C1858D9E-2582-47DB-B618-5D55BAD26F34}" destId="{139EFAA4-D130-46FE-AF83-CBB82C0681E9}" srcOrd="5" destOrd="0" presId="urn:microsoft.com/office/officeart/2005/8/layout/hList1"/>
    <dgm:cxn modelId="{CA071CC7-06F7-4990-ACB2-BD1FDC87E8D8}" type="presParOf" srcId="{C1858D9E-2582-47DB-B618-5D55BAD26F34}" destId="{0870D6B9-ED53-47E1-ABCC-04BF47E0E180}" srcOrd="6" destOrd="0" presId="urn:microsoft.com/office/officeart/2005/8/layout/hList1"/>
    <dgm:cxn modelId="{B8D8B000-4154-48AA-BD9E-D1F7318F182A}" type="presParOf" srcId="{0870D6B9-ED53-47E1-ABCC-04BF47E0E180}" destId="{27EF556B-B130-4E96-90D4-5375B8F34F73}" srcOrd="0" destOrd="0" presId="urn:microsoft.com/office/officeart/2005/8/layout/hList1"/>
    <dgm:cxn modelId="{E909DD99-929F-4C47-97AF-DDBAE11A5CDB}" type="presParOf" srcId="{0870D6B9-ED53-47E1-ABCC-04BF47E0E180}" destId="{DBFF46AC-B995-433B-84C9-46FB425E15A7}" srcOrd="1" destOrd="0" presId="urn:microsoft.com/office/officeart/2005/8/layout/hList1"/>
    <dgm:cxn modelId="{DA74593F-7A02-44E6-82B0-F36857E85CFC}" type="presParOf" srcId="{C1858D9E-2582-47DB-B618-5D55BAD26F34}" destId="{B07B2575-A6DC-40EF-B984-D8D14F9C38CA}" srcOrd="7" destOrd="0" presId="urn:microsoft.com/office/officeart/2005/8/layout/hList1"/>
    <dgm:cxn modelId="{6D9D37AF-2673-4317-BB49-1CC41DC5C400}" type="presParOf" srcId="{C1858D9E-2582-47DB-B618-5D55BAD26F34}" destId="{BDC40F14-1204-41DD-BA9D-A65484C35EA5}" srcOrd="8" destOrd="0" presId="urn:microsoft.com/office/officeart/2005/8/layout/hList1"/>
    <dgm:cxn modelId="{34602EE3-D5ED-419B-AD91-111107E32685}" type="presParOf" srcId="{BDC40F14-1204-41DD-BA9D-A65484C35EA5}" destId="{3EB2AA49-7960-4DEA-BA9E-57EE849EA656}" srcOrd="0" destOrd="0" presId="urn:microsoft.com/office/officeart/2005/8/layout/hList1"/>
    <dgm:cxn modelId="{19BE9F97-3A70-4B33-9F64-5090A648ED0C}" type="presParOf" srcId="{BDC40F14-1204-41DD-BA9D-A65484C35EA5}" destId="{8BCD218E-251E-4AC8-8F7F-F7DD4D5AB4F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F2661-3FBD-405E-95F4-C3EC7BCC2857}">
      <dsp:nvSpPr>
        <dsp:cNvPr id="0" name=""/>
        <dsp:cNvSpPr/>
      </dsp:nvSpPr>
      <dsp:spPr>
        <a:xfrm>
          <a:off x="2531" y="20064"/>
          <a:ext cx="970599" cy="279724"/>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rtl="0">
            <a:lnSpc>
              <a:spcPct val="90000"/>
            </a:lnSpc>
            <a:spcBef>
              <a:spcPct val="0"/>
            </a:spcBef>
            <a:spcAft>
              <a:spcPct val="35000"/>
            </a:spcAft>
            <a:buNone/>
          </a:pPr>
          <a:r>
            <a:rPr lang="en-US" sz="800" kern="1200">
              <a:latin typeface="Arial"/>
            </a:rPr>
            <a:t>Process Control</a:t>
          </a:r>
          <a:endParaRPr lang="en-US" sz="800" kern="1200"/>
        </a:p>
      </dsp:txBody>
      <dsp:txXfrm>
        <a:off x="2531" y="20064"/>
        <a:ext cx="970599" cy="279724"/>
      </dsp:txXfrm>
    </dsp:sp>
    <dsp:sp modelId="{93182135-F80F-4472-8460-9DFD0A8E952C}">
      <dsp:nvSpPr>
        <dsp:cNvPr id="0" name=""/>
        <dsp:cNvSpPr/>
      </dsp:nvSpPr>
      <dsp:spPr>
        <a:xfrm>
          <a:off x="2531" y="299789"/>
          <a:ext cx="970599" cy="59086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a:latin typeface="Arial"/>
            </a:rPr>
            <a:t>Fork()</a:t>
          </a:r>
          <a:endParaRPr lang="en-US" sz="800" kern="1200"/>
        </a:p>
        <a:p>
          <a:pPr marL="57150" lvl="1" indent="-57150" algn="l" defTabSz="355600">
            <a:lnSpc>
              <a:spcPct val="90000"/>
            </a:lnSpc>
            <a:spcBef>
              <a:spcPct val="0"/>
            </a:spcBef>
            <a:spcAft>
              <a:spcPct val="15000"/>
            </a:spcAft>
            <a:buChar char="•"/>
          </a:pPr>
          <a:r>
            <a:rPr lang="en-US" sz="800" kern="1200">
              <a:latin typeface="Arial"/>
            </a:rPr>
            <a:t>Exit()</a:t>
          </a:r>
          <a:endParaRPr lang="en-US" sz="800" kern="1200"/>
        </a:p>
        <a:p>
          <a:pPr marL="57150" lvl="1" indent="-57150" algn="l" defTabSz="355600">
            <a:lnSpc>
              <a:spcPct val="90000"/>
            </a:lnSpc>
            <a:spcBef>
              <a:spcPct val="0"/>
            </a:spcBef>
            <a:spcAft>
              <a:spcPct val="15000"/>
            </a:spcAft>
            <a:buChar char="•"/>
          </a:pPr>
          <a:r>
            <a:rPr lang="en-US" sz="800" kern="1200">
              <a:latin typeface="Arial"/>
            </a:rPr>
            <a:t>Wait()</a:t>
          </a:r>
        </a:p>
      </dsp:txBody>
      <dsp:txXfrm>
        <a:off x="2531" y="299789"/>
        <a:ext cx="970599" cy="590861"/>
      </dsp:txXfrm>
    </dsp:sp>
    <dsp:sp modelId="{62370729-91D7-4477-BC5B-AD9CDC261C84}">
      <dsp:nvSpPr>
        <dsp:cNvPr id="0" name=""/>
        <dsp:cNvSpPr/>
      </dsp:nvSpPr>
      <dsp:spPr>
        <a:xfrm>
          <a:off x="1109015" y="20064"/>
          <a:ext cx="970599" cy="279724"/>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rtl="0">
            <a:lnSpc>
              <a:spcPct val="90000"/>
            </a:lnSpc>
            <a:spcBef>
              <a:spcPct val="0"/>
            </a:spcBef>
            <a:spcAft>
              <a:spcPct val="35000"/>
            </a:spcAft>
            <a:buNone/>
          </a:pPr>
          <a:r>
            <a:rPr lang="en-US" sz="800" kern="1200">
              <a:latin typeface="Arial"/>
            </a:rPr>
            <a:t>File Management</a:t>
          </a:r>
          <a:endParaRPr lang="en-US" sz="800" kern="1200"/>
        </a:p>
      </dsp:txBody>
      <dsp:txXfrm>
        <a:off x="1109015" y="20064"/>
        <a:ext cx="970599" cy="279724"/>
      </dsp:txXfrm>
    </dsp:sp>
    <dsp:sp modelId="{1AC573F0-1862-4A4D-B3D6-518462039059}">
      <dsp:nvSpPr>
        <dsp:cNvPr id="0" name=""/>
        <dsp:cNvSpPr/>
      </dsp:nvSpPr>
      <dsp:spPr>
        <a:xfrm>
          <a:off x="1109015" y="299789"/>
          <a:ext cx="970599" cy="590861"/>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a:latin typeface="Arial"/>
            </a:rPr>
            <a:t>Open()</a:t>
          </a:r>
          <a:endParaRPr lang="en-US" sz="800" kern="1200"/>
        </a:p>
        <a:p>
          <a:pPr marL="57150" lvl="1" indent="-57150" algn="l" defTabSz="355600">
            <a:lnSpc>
              <a:spcPct val="90000"/>
            </a:lnSpc>
            <a:spcBef>
              <a:spcPct val="0"/>
            </a:spcBef>
            <a:spcAft>
              <a:spcPct val="15000"/>
            </a:spcAft>
            <a:buChar char="•"/>
          </a:pPr>
          <a:r>
            <a:rPr lang="en-US" sz="800" kern="1200">
              <a:latin typeface="Arial"/>
            </a:rPr>
            <a:t>Read()</a:t>
          </a:r>
          <a:endParaRPr lang="en-US" sz="800" kern="1200"/>
        </a:p>
        <a:p>
          <a:pPr marL="57150" lvl="1" indent="-57150" algn="l" defTabSz="355600">
            <a:lnSpc>
              <a:spcPct val="90000"/>
            </a:lnSpc>
            <a:spcBef>
              <a:spcPct val="0"/>
            </a:spcBef>
            <a:spcAft>
              <a:spcPct val="15000"/>
            </a:spcAft>
            <a:buChar char="•"/>
          </a:pPr>
          <a:r>
            <a:rPr lang="en-US" sz="800" kern="1200">
              <a:latin typeface="Arial"/>
            </a:rPr>
            <a:t>Write()</a:t>
          </a:r>
        </a:p>
        <a:p>
          <a:pPr marL="57150" lvl="1" indent="-57150" algn="l" defTabSz="355600">
            <a:lnSpc>
              <a:spcPct val="90000"/>
            </a:lnSpc>
            <a:spcBef>
              <a:spcPct val="0"/>
            </a:spcBef>
            <a:spcAft>
              <a:spcPct val="15000"/>
            </a:spcAft>
            <a:buChar char="•"/>
          </a:pPr>
          <a:r>
            <a:rPr lang="en-US" sz="800" kern="1200">
              <a:latin typeface="Arial"/>
            </a:rPr>
            <a:t>Close()</a:t>
          </a:r>
        </a:p>
      </dsp:txBody>
      <dsp:txXfrm>
        <a:off x="1109015" y="299789"/>
        <a:ext cx="970599" cy="590861"/>
      </dsp:txXfrm>
    </dsp:sp>
    <dsp:sp modelId="{0620DCCE-37F7-41F0-90DE-2F1F4D51353C}">
      <dsp:nvSpPr>
        <dsp:cNvPr id="0" name=""/>
        <dsp:cNvSpPr/>
      </dsp:nvSpPr>
      <dsp:spPr>
        <a:xfrm>
          <a:off x="2215498" y="20064"/>
          <a:ext cx="970599" cy="279724"/>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rtl="0">
            <a:lnSpc>
              <a:spcPct val="90000"/>
            </a:lnSpc>
            <a:spcBef>
              <a:spcPct val="0"/>
            </a:spcBef>
            <a:spcAft>
              <a:spcPct val="35000"/>
            </a:spcAft>
            <a:buNone/>
          </a:pPr>
          <a:r>
            <a:rPr lang="en-US" sz="800" kern="1200">
              <a:latin typeface="Arial"/>
            </a:rPr>
            <a:t>Device Management</a:t>
          </a:r>
          <a:endParaRPr lang="en-US" sz="800" kern="1200"/>
        </a:p>
      </dsp:txBody>
      <dsp:txXfrm>
        <a:off x="2215498" y="20064"/>
        <a:ext cx="970599" cy="279724"/>
      </dsp:txXfrm>
    </dsp:sp>
    <dsp:sp modelId="{C40C9767-DFBF-4B1B-9FE2-C7C829D93D58}">
      <dsp:nvSpPr>
        <dsp:cNvPr id="0" name=""/>
        <dsp:cNvSpPr/>
      </dsp:nvSpPr>
      <dsp:spPr>
        <a:xfrm>
          <a:off x="2215498" y="299789"/>
          <a:ext cx="970599" cy="590861"/>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err="1">
              <a:latin typeface="Arial"/>
            </a:rPr>
            <a:t>Ioctl</a:t>
          </a:r>
          <a:r>
            <a:rPr lang="en-US" sz="800" kern="1200">
              <a:latin typeface="Arial"/>
            </a:rPr>
            <a:t>()</a:t>
          </a:r>
          <a:endParaRPr lang="en-US" sz="800" kern="1200"/>
        </a:p>
        <a:p>
          <a:pPr marL="57150" lvl="1" indent="-57150" algn="l" defTabSz="355600">
            <a:lnSpc>
              <a:spcPct val="90000"/>
            </a:lnSpc>
            <a:spcBef>
              <a:spcPct val="0"/>
            </a:spcBef>
            <a:spcAft>
              <a:spcPct val="15000"/>
            </a:spcAft>
            <a:buChar char="•"/>
          </a:pPr>
          <a:r>
            <a:rPr lang="en-US" sz="800" kern="1200">
              <a:latin typeface="Arial"/>
            </a:rPr>
            <a:t>Read()</a:t>
          </a:r>
          <a:endParaRPr lang="en-US" sz="800" kern="1200"/>
        </a:p>
        <a:p>
          <a:pPr marL="57150" lvl="1" indent="-57150" algn="l" defTabSz="355600" rtl="0">
            <a:lnSpc>
              <a:spcPct val="90000"/>
            </a:lnSpc>
            <a:spcBef>
              <a:spcPct val="0"/>
            </a:spcBef>
            <a:spcAft>
              <a:spcPct val="15000"/>
            </a:spcAft>
            <a:buChar char="•"/>
          </a:pPr>
          <a:r>
            <a:rPr lang="en-US" sz="800" kern="1200">
              <a:latin typeface="Arial"/>
            </a:rPr>
            <a:t>Write()</a:t>
          </a:r>
        </a:p>
      </dsp:txBody>
      <dsp:txXfrm>
        <a:off x="2215498" y="299789"/>
        <a:ext cx="970599" cy="590861"/>
      </dsp:txXfrm>
    </dsp:sp>
    <dsp:sp modelId="{27EF556B-B130-4E96-90D4-5375B8F34F73}">
      <dsp:nvSpPr>
        <dsp:cNvPr id="0" name=""/>
        <dsp:cNvSpPr/>
      </dsp:nvSpPr>
      <dsp:spPr>
        <a:xfrm>
          <a:off x="3321982" y="20064"/>
          <a:ext cx="970599" cy="279724"/>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rtl="0">
            <a:lnSpc>
              <a:spcPct val="90000"/>
            </a:lnSpc>
            <a:spcBef>
              <a:spcPct val="0"/>
            </a:spcBef>
            <a:spcAft>
              <a:spcPct val="35000"/>
            </a:spcAft>
            <a:buNone/>
          </a:pPr>
          <a:r>
            <a:rPr lang="en-US" sz="800" kern="1200">
              <a:latin typeface="Arial"/>
            </a:rPr>
            <a:t>Information Maintenance</a:t>
          </a:r>
        </a:p>
      </dsp:txBody>
      <dsp:txXfrm>
        <a:off x="3321982" y="20064"/>
        <a:ext cx="970599" cy="279724"/>
      </dsp:txXfrm>
    </dsp:sp>
    <dsp:sp modelId="{DBFF46AC-B995-433B-84C9-46FB425E15A7}">
      <dsp:nvSpPr>
        <dsp:cNvPr id="0" name=""/>
        <dsp:cNvSpPr/>
      </dsp:nvSpPr>
      <dsp:spPr>
        <a:xfrm>
          <a:off x="3321982" y="299789"/>
          <a:ext cx="970599" cy="59086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a:latin typeface="Arial"/>
            </a:rPr>
            <a:t>Getpid()</a:t>
          </a:r>
        </a:p>
        <a:p>
          <a:pPr marL="57150" lvl="1" indent="-57150" algn="l" defTabSz="355600">
            <a:lnSpc>
              <a:spcPct val="90000"/>
            </a:lnSpc>
            <a:spcBef>
              <a:spcPct val="0"/>
            </a:spcBef>
            <a:spcAft>
              <a:spcPct val="15000"/>
            </a:spcAft>
            <a:buChar char="•"/>
          </a:pPr>
          <a:r>
            <a:rPr lang="en-US" sz="800" kern="1200">
              <a:latin typeface="Arial"/>
            </a:rPr>
            <a:t>Alarm()</a:t>
          </a:r>
        </a:p>
        <a:p>
          <a:pPr marL="57150" lvl="1" indent="-57150" algn="l" defTabSz="355600">
            <a:lnSpc>
              <a:spcPct val="90000"/>
            </a:lnSpc>
            <a:spcBef>
              <a:spcPct val="0"/>
            </a:spcBef>
            <a:spcAft>
              <a:spcPct val="15000"/>
            </a:spcAft>
            <a:buChar char="•"/>
          </a:pPr>
          <a:r>
            <a:rPr lang="en-US" sz="800" kern="1200">
              <a:latin typeface="Arial"/>
            </a:rPr>
            <a:t>Sleep()</a:t>
          </a:r>
        </a:p>
      </dsp:txBody>
      <dsp:txXfrm>
        <a:off x="3321982" y="299789"/>
        <a:ext cx="970599" cy="590861"/>
      </dsp:txXfrm>
    </dsp:sp>
    <dsp:sp modelId="{3EB2AA49-7960-4DEA-BA9E-57EE849EA656}">
      <dsp:nvSpPr>
        <dsp:cNvPr id="0" name=""/>
        <dsp:cNvSpPr/>
      </dsp:nvSpPr>
      <dsp:spPr>
        <a:xfrm>
          <a:off x="4428465" y="20064"/>
          <a:ext cx="970599" cy="279724"/>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en-US" sz="800" kern="1200">
              <a:latin typeface="Arial"/>
            </a:rPr>
            <a:t>Communication</a:t>
          </a:r>
        </a:p>
      </dsp:txBody>
      <dsp:txXfrm>
        <a:off x="4428465" y="20064"/>
        <a:ext cx="970599" cy="279724"/>
      </dsp:txXfrm>
    </dsp:sp>
    <dsp:sp modelId="{8BCD218E-251E-4AC8-8F7F-F7DD4D5AB4F4}">
      <dsp:nvSpPr>
        <dsp:cNvPr id="0" name=""/>
        <dsp:cNvSpPr/>
      </dsp:nvSpPr>
      <dsp:spPr>
        <a:xfrm>
          <a:off x="4428465" y="299789"/>
          <a:ext cx="970599" cy="590861"/>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a:latin typeface="Arial"/>
            </a:rPr>
            <a:t>Pipe()</a:t>
          </a:r>
        </a:p>
        <a:p>
          <a:pPr marL="57150" lvl="1" indent="-57150" algn="l" defTabSz="355600">
            <a:lnSpc>
              <a:spcPct val="90000"/>
            </a:lnSpc>
            <a:spcBef>
              <a:spcPct val="0"/>
            </a:spcBef>
            <a:spcAft>
              <a:spcPct val="15000"/>
            </a:spcAft>
            <a:buChar char="•"/>
          </a:pPr>
          <a:r>
            <a:rPr lang="en-US" sz="800" kern="1200">
              <a:latin typeface="Arial"/>
            </a:rPr>
            <a:t>Mmap()</a:t>
          </a:r>
        </a:p>
        <a:p>
          <a:pPr marL="57150" lvl="1" indent="-57150" algn="l" defTabSz="355600">
            <a:lnSpc>
              <a:spcPct val="90000"/>
            </a:lnSpc>
            <a:spcBef>
              <a:spcPct val="0"/>
            </a:spcBef>
            <a:spcAft>
              <a:spcPct val="15000"/>
            </a:spcAft>
            <a:buChar char="•"/>
          </a:pPr>
          <a:r>
            <a:rPr lang="en-US" sz="800" kern="1200">
              <a:latin typeface="Arial"/>
            </a:rPr>
            <a:t>Shmget()</a:t>
          </a:r>
        </a:p>
      </dsp:txBody>
      <dsp:txXfrm>
        <a:off x="4428465" y="299789"/>
        <a:ext cx="970599" cy="59086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Google Shape;20;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800"/>
              <a:buNone/>
              <a:defRPr sz="1800">
                <a:solidFill>
                  <a:schemeClr val="lt2"/>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Google Shape;26;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Google Shape;32;p5"/>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Google Shape;39;p6"/>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Google Shape;41;p6"/>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lt1"/>
              </a:buClr>
              <a:buSzPts val="2400"/>
              <a:buChar char="•"/>
              <a:defRPr sz="2400"/>
            </a:lvl1pPr>
            <a:lvl2pPr marL="914400" lvl="1" indent="-361950" algn="l">
              <a:lnSpc>
                <a:spcPct val="90000"/>
              </a:lnSpc>
              <a:spcBef>
                <a:spcPts val="400"/>
              </a:spcBef>
              <a:spcAft>
                <a:spcPts val="0"/>
              </a:spcAft>
              <a:buClr>
                <a:schemeClr val="lt1"/>
              </a:buClr>
              <a:buSzPts val="2100"/>
              <a:buChar char="•"/>
              <a:defRPr sz="2100"/>
            </a:lvl2pPr>
            <a:lvl3pPr marL="1371600" lvl="2" indent="-342900" algn="l">
              <a:lnSpc>
                <a:spcPct val="90000"/>
              </a:lnSpc>
              <a:spcBef>
                <a:spcPts val="400"/>
              </a:spcBef>
              <a:spcAft>
                <a:spcPts val="0"/>
              </a:spcAft>
              <a:buClr>
                <a:schemeClr val="lt1"/>
              </a:buClr>
              <a:buSzPts val="1800"/>
              <a:buChar char="•"/>
              <a:defRPr sz="1800"/>
            </a:lvl3pPr>
            <a:lvl4pPr marL="1828800" lvl="3" indent="-323850" algn="l">
              <a:lnSpc>
                <a:spcPct val="90000"/>
              </a:lnSpc>
              <a:spcBef>
                <a:spcPts val="400"/>
              </a:spcBef>
              <a:spcAft>
                <a:spcPts val="0"/>
              </a:spcAft>
              <a:buClr>
                <a:schemeClr val="lt1"/>
              </a:buClr>
              <a:buSzPts val="1500"/>
              <a:buChar char="•"/>
              <a:defRPr sz="1500"/>
            </a:lvl4pPr>
            <a:lvl5pPr marL="2286000" lvl="4" indent="-323850" algn="l">
              <a:lnSpc>
                <a:spcPct val="90000"/>
              </a:lnSpc>
              <a:spcBef>
                <a:spcPts val="400"/>
              </a:spcBef>
              <a:spcAft>
                <a:spcPts val="0"/>
              </a:spcAft>
              <a:buClr>
                <a:schemeClr val="lt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Roboto"/>
                <a:ea typeface="Roboto"/>
                <a:cs typeface="Roboto"/>
                <a:sym typeface="Roboto"/>
              </a:defRPr>
            </a:lvl1pPr>
            <a:lvl2pPr marR="0" lvl="1" algn="l" rtl="0">
              <a:lnSpc>
                <a:spcPct val="90000"/>
              </a:lnSpc>
              <a:spcBef>
                <a:spcPts val="400"/>
              </a:spcBef>
              <a:spcAft>
                <a:spcPts val="0"/>
              </a:spcAft>
              <a:buClr>
                <a:schemeClr val="lt1"/>
              </a:buClr>
              <a:buSzPts val="2100"/>
              <a:buFont typeface="Arial"/>
              <a:buNone/>
              <a:defRPr sz="2100" b="0" i="0" u="none" strike="noStrike" cap="none">
                <a:solidFill>
                  <a:schemeClr val="lt1"/>
                </a:solidFill>
                <a:latin typeface="Roboto"/>
                <a:ea typeface="Roboto"/>
                <a:cs typeface="Roboto"/>
                <a:sym typeface="Roboto"/>
              </a:defRPr>
            </a:lvl2pPr>
            <a:lvl3pPr marR="0" lvl="2" algn="l" rtl="0">
              <a:lnSpc>
                <a:spcPct val="90000"/>
              </a:lnSpc>
              <a:spcBef>
                <a:spcPts val="400"/>
              </a:spcBef>
              <a:spcAft>
                <a:spcPts val="0"/>
              </a:spcAft>
              <a:buClr>
                <a:schemeClr val="lt1"/>
              </a:buClr>
              <a:buSzPts val="1800"/>
              <a:buFont typeface="Arial"/>
              <a:buNone/>
              <a:defRPr sz="1800" b="0" i="0" u="none" strike="noStrike" cap="none">
                <a:solidFill>
                  <a:schemeClr val="lt1"/>
                </a:solidFill>
                <a:latin typeface="Roboto"/>
                <a:ea typeface="Roboto"/>
                <a:cs typeface="Roboto"/>
                <a:sym typeface="Roboto"/>
              </a:defRPr>
            </a:lvl3pPr>
            <a:lvl4pPr marR="0" lvl="3"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Roboto"/>
                <a:ea typeface="Roboto"/>
                <a:cs typeface="Roboto"/>
                <a:sym typeface="Roboto"/>
              </a:defRPr>
            </a:lvl4pPr>
            <a:lvl5pPr marR="0" lvl="4"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Roboto"/>
                <a:ea typeface="Roboto"/>
                <a:cs typeface="Roboto"/>
                <a:sym typeface="Roboto"/>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1pPr>
            <a:lvl2pPr marR="0" lvl="1"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2pPr>
            <a:lvl3pPr marR="0" lvl="2"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3pPr>
            <a:lvl4pPr marR="0" lvl="3"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4pPr>
            <a:lvl5pPr marR="0" lvl="4"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5pPr>
            <a:lvl6pPr marR="0" lvl="5"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6pPr>
            <a:lvl7pPr marR="0" lvl="6"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7pPr>
            <a:lvl8pPr marR="0" lvl="7"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8pPr>
            <a:lvl9pPr marR="0" lvl="8"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SzPts val="2400"/>
              <a:buFont typeface="Gill Sans"/>
              <a:buChar char="•"/>
              <a:defRPr sz="2400" i="0" u="none" strike="noStrike" cap="none">
                <a:latin typeface="Gill Sans"/>
                <a:ea typeface="Gill Sans"/>
                <a:cs typeface="Gill Sans"/>
                <a:sym typeface="Gill Sans"/>
              </a:defRPr>
            </a:lvl1pPr>
            <a:lvl2pPr marL="914400" marR="0" lvl="1"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2pPr>
            <a:lvl3pPr marL="1371600" marR="0" lvl="2"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3pPr>
            <a:lvl4pPr marL="1828800" marR="0" lvl="3"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4pPr>
            <a:lvl5pPr marL="2286000" marR="0" lvl="4"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5pPr>
            <a:lvl6pPr marL="2743200" marR="0" lvl="5"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6pPr>
            <a:lvl7pPr marL="3200400" marR="0" lvl="6"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7pPr>
            <a:lvl8pPr marL="3657600" marR="0" lvl="7"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8pPr>
            <a:lvl9pPr marL="4114800" marR="0" lvl="8"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kernel.org/pub/scm/libs/libgpiod/libgpiod.gi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raspberrypi.com/documentation/computers/remote-access.html#introduction-to-remote-access"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hyperlink" Target="https://www.raspberrypi.com/documentation/computers/linux_kernel.html#preparing-to-configur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man7.org/linux/man-pages/man2/ioctl.2.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517585" y="755508"/>
            <a:ext cx="7957867" cy="1467210"/>
          </a:xfrm>
          <a:prstGeom prst="rect">
            <a:avLst/>
          </a:prstGeom>
        </p:spPr>
        <p:txBody>
          <a:bodyPr spcFirstLastPara="1" wrap="square" lIns="68575" tIns="34275" rIns="68575" bIns="34275" anchor="ctr" anchorCtr="0">
            <a:noAutofit/>
          </a:bodyPr>
          <a:lstStyle/>
          <a:p>
            <a:r>
              <a:rPr lang="en-US" sz="4000" b="1" u="none">
                <a:latin typeface="Arial"/>
              </a:rPr>
              <a:t>System Programming using C</a:t>
            </a:r>
            <a:endParaRPr lang="en-US" sz="4000" b="1">
              <a:latin typeface="Arial"/>
            </a:endParaRPr>
          </a:p>
        </p:txBody>
      </p:sp>
      <p:sp>
        <p:nvSpPr>
          <p:cNvPr id="85" name="Google Shape;85;p13"/>
          <p:cNvSpPr txBox="1">
            <a:spLocks noGrp="1"/>
          </p:cNvSpPr>
          <p:nvPr>
            <p:ph type="subTitle" idx="1"/>
          </p:nvPr>
        </p:nvSpPr>
        <p:spPr>
          <a:xfrm>
            <a:off x="1067519" y="2270207"/>
            <a:ext cx="6858000" cy="1241700"/>
          </a:xfrm>
          <a:prstGeom prst="rect">
            <a:avLst/>
          </a:prstGeom>
        </p:spPr>
        <p:txBody>
          <a:bodyPr spcFirstLastPara="1" wrap="square" lIns="68575" tIns="34275" rIns="68575" bIns="34275" anchor="ctr" anchorCtr="0">
            <a:noAutofit/>
          </a:bodyPr>
          <a:lstStyle/>
          <a:p>
            <a:pPr marL="0" indent="0"/>
            <a:r>
              <a:rPr lang="en-US" sz="3200" b="1">
                <a:latin typeface="Arial"/>
              </a:rPr>
              <a:t>Chapter 8: Linux Fundamentals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88323" y="149153"/>
            <a:ext cx="7886700" cy="412310"/>
          </a:xfrm>
        </p:spPr>
        <p:txBody>
          <a:bodyPr/>
          <a:lstStyle/>
          <a:p>
            <a:r>
              <a:rPr lang="en-US" b="1" u="none"/>
              <a:t>The Linux Kernel </a:t>
            </a:r>
            <a:r>
              <a:rPr lang="en-US" u="none"/>
              <a:t>contd..</a:t>
            </a:r>
          </a:p>
        </p:txBody>
      </p:sp>
      <p:sp>
        <p:nvSpPr>
          <p:cNvPr id="3" name="Text Placeholder 2">
            <a:extLst>
              <a:ext uri="{FF2B5EF4-FFF2-40B4-BE49-F238E27FC236}">
                <a16:creationId xmlns:a16="http://schemas.microsoft.com/office/drawing/2014/main" id="{5C47EF04-6DBE-E01F-9043-B1B3E2DCD035}"/>
              </a:ext>
            </a:extLst>
          </p:cNvPr>
          <p:cNvSpPr>
            <a:spLocks noGrp="1"/>
          </p:cNvSpPr>
          <p:nvPr>
            <p:ph type="body" idx="1"/>
          </p:nvPr>
        </p:nvSpPr>
        <p:spPr>
          <a:xfrm>
            <a:off x="129886" y="808111"/>
            <a:ext cx="8603672" cy="852708"/>
          </a:xfrm>
        </p:spPr>
        <p:txBody>
          <a:bodyPr/>
          <a:lstStyle/>
          <a:p>
            <a:pPr>
              <a:buNone/>
            </a:pPr>
            <a:r>
              <a:rPr lang="en-US" sz="1400" b="1"/>
              <a:t>Module Location:</a:t>
            </a:r>
            <a:endParaRPr lang="en-US" sz="1400"/>
          </a:p>
          <a:p>
            <a:r>
              <a:rPr lang="en-US" sz="1400"/>
              <a:t>Find  the information about the system:</a:t>
            </a:r>
            <a:endParaRPr lang="en-US" sz="1400" b="1"/>
          </a:p>
          <a:p>
            <a:pPr lvl="1"/>
            <a:r>
              <a:rPr lang="en-US" sz="1400"/>
              <a:t>We can use command </a:t>
            </a:r>
            <a:r>
              <a:rPr lang="en-US" sz="1400" b="1" err="1"/>
              <a:t>uname</a:t>
            </a:r>
            <a:r>
              <a:rPr lang="en-US" sz="1400" b="1"/>
              <a:t> </a:t>
            </a:r>
            <a:r>
              <a:rPr lang="en-US" sz="1400"/>
              <a:t>to print the system information. </a:t>
            </a:r>
          </a:p>
          <a:p>
            <a:pPr lvl="1"/>
            <a:endParaRPr lang="en-US" sz="1400"/>
          </a:p>
          <a:p>
            <a:pPr marL="139700" indent="0">
              <a:buNone/>
            </a:pPr>
            <a:endParaRPr lang="en-US" sz="1400" b="1">
              <a:latin typeface="Arial"/>
            </a:endParaRPr>
          </a:p>
        </p:txBody>
      </p:sp>
      <p:sp>
        <p:nvSpPr>
          <p:cNvPr id="6" name="Text Placeholder 2">
            <a:extLst>
              <a:ext uri="{FF2B5EF4-FFF2-40B4-BE49-F238E27FC236}">
                <a16:creationId xmlns:a16="http://schemas.microsoft.com/office/drawing/2014/main" id="{25BF45B6-2489-7A9B-02D1-8C1487B06924}"/>
              </a:ext>
            </a:extLst>
          </p:cNvPr>
          <p:cNvSpPr txBox="1">
            <a:spLocks/>
          </p:cNvSpPr>
          <p:nvPr/>
        </p:nvSpPr>
        <p:spPr>
          <a:xfrm>
            <a:off x="126423" y="2799702"/>
            <a:ext cx="8749144" cy="220352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1pPr>
            <a:lvl2pPr marL="914400" marR="0" lvl="1" indent="-317500" algn="l" rtl="0">
              <a:lnSpc>
                <a:spcPct val="90000"/>
              </a:lnSpc>
              <a:spcBef>
                <a:spcPts val="4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2pPr>
            <a:lvl3pPr marL="1371600" marR="0" lvl="2" indent="-317500" algn="l" rtl="0">
              <a:lnSpc>
                <a:spcPct val="90000"/>
              </a:lnSpc>
              <a:spcBef>
                <a:spcPts val="4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3pPr>
            <a:lvl4pPr marL="1828800" marR="0" lvl="3" indent="-317500" algn="l" rtl="0">
              <a:lnSpc>
                <a:spcPct val="90000"/>
              </a:lnSpc>
              <a:spcBef>
                <a:spcPts val="4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4pPr>
            <a:lvl5pPr marL="2286000" marR="0" lvl="4" indent="-317500" algn="l" rtl="0">
              <a:lnSpc>
                <a:spcPct val="90000"/>
              </a:lnSpc>
              <a:spcBef>
                <a:spcPts val="4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5pPr>
            <a:lvl6pPr marL="2743200" marR="0" lvl="5" indent="-317500" algn="l" rtl="0">
              <a:lnSpc>
                <a:spcPct val="90000"/>
              </a:lnSpc>
              <a:spcBef>
                <a:spcPts val="400"/>
              </a:spcBef>
              <a:spcAft>
                <a:spcPts val="0"/>
              </a:spcAft>
              <a:buClr>
                <a:schemeClr val="dk1"/>
              </a:buClr>
              <a:buSzPts val="1400"/>
              <a:buFont typeface="Gill Sans"/>
              <a:buChar char="•"/>
              <a:defRPr sz="2400" b="0" i="0" u="none" strike="noStrike" cap="none">
                <a:solidFill>
                  <a:srgbClr val="000000"/>
                </a:solidFill>
                <a:latin typeface="Gill Sans"/>
                <a:ea typeface="Gill Sans"/>
                <a:cs typeface="Gill Sans"/>
                <a:sym typeface="Gill Sans"/>
              </a:defRPr>
            </a:lvl6pPr>
            <a:lvl7pPr marL="3200400" marR="0" lvl="6" indent="-317500" algn="l" rtl="0">
              <a:lnSpc>
                <a:spcPct val="90000"/>
              </a:lnSpc>
              <a:spcBef>
                <a:spcPts val="400"/>
              </a:spcBef>
              <a:spcAft>
                <a:spcPts val="0"/>
              </a:spcAft>
              <a:buClr>
                <a:schemeClr val="dk1"/>
              </a:buClr>
              <a:buSzPts val="1400"/>
              <a:buFont typeface="Gill Sans"/>
              <a:buChar char="•"/>
              <a:defRPr sz="2400" b="0" i="0" u="none" strike="noStrike" cap="none">
                <a:solidFill>
                  <a:srgbClr val="000000"/>
                </a:solidFill>
                <a:latin typeface="Gill Sans"/>
                <a:ea typeface="Gill Sans"/>
                <a:cs typeface="Gill Sans"/>
                <a:sym typeface="Gill Sans"/>
              </a:defRPr>
            </a:lvl7pPr>
            <a:lvl8pPr marL="3657600" marR="0" lvl="7" indent="-317500" algn="l" rtl="0">
              <a:lnSpc>
                <a:spcPct val="90000"/>
              </a:lnSpc>
              <a:spcBef>
                <a:spcPts val="400"/>
              </a:spcBef>
              <a:spcAft>
                <a:spcPts val="0"/>
              </a:spcAft>
              <a:buClr>
                <a:schemeClr val="dk1"/>
              </a:buClr>
              <a:buSzPts val="1400"/>
              <a:buFont typeface="Gill Sans"/>
              <a:buChar char="•"/>
              <a:defRPr sz="2400" b="0" i="0" u="none" strike="noStrike" cap="none">
                <a:solidFill>
                  <a:srgbClr val="000000"/>
                </a:solidFill>
                <a:latin typeface="Gill Sans"/>
                <a:ea typeface="Gill Sans"/>
                <a:cs typeface="Gill Sans"/>
                <a:sym typeface="Gill Sans"/>
              </a:defRPr>
            </a:lvl8pPr>
            <a:lvl9pPr marL="4114800" marR="0" lvl="8" indent="-317500" algn="l" rtl="0">
              <a:lnSpc>
                <a:spcPct val="90000"/>
              </a:lnSpc>
              <a:spcBef>
                <a:spcPts val="400"/>
              </a:spcBef>
              <a:spcAft>
                <a:spcPts val="0"/>
              </a:spcAft>
              <a:buClr>
                <a:schemeClr val="dk1"/>
              </a:buClr>
              <a:buSzPts val="1400"/>
              <a:buFont typeface="Gill Sans"/>
              <a:buChar char="•"/>
              <a:defRPr sz="2400" b="0" i="0" u="none" strike="noStrike" cap="none">
                <a:solidFill>
                  <a:srgbClr val="000000"/>
                </a:solidFill>
                <a:latin typeface="Gill Sans"/>
                <a:ea typeface="Gill Sans"/>
                <a:cs typeface="Gill Sans"/>
                <a:sym typeface="Gill Sans"/>
              </a:defRPr>
            </a:lvl9pPr>
          </a:lstStyle>
          <a:p>
            <a:pPr marL="596900" lvl="1" indent="0">
              <a:buNone/>
            </a:pPr>
            <a:r>
              <a:rPr lang="en-US" sz="1200" b="1" err="1">
                <a:latin typeface="Arial"/>
              </a:rPr>
              <a:t>uname</a:t>
            </a:r>
            <a:r>
              <a:rPr lang="en-US" sz="1200" b="1">
                <a:latin typeface="Arial"/>
              </a:rPr>
              <a:t> -a : </a:t>
            </a:r>
            <a:r>
              <a:rPr lang="en-US" sz="1200">
                <a:latin typeface="Arial"/>
              </a:rPr>
              <a:t>Prints all the system information in the following order: </a:t>
            </a:r>
            <a:r>
              <a:rPr lang="en-US" sz="1200" i="1">
                <a:latin typeface="Arial"/>
              </a:rPr>
              <a:t>Kernel name</a:t>
            </a:r>
            <a:r>
              <a:rPr lang="en-US" sz="1200">
                <a:latin typeface="Arial"/>
              </a:rPr>
              <a:t>, </a:t>
            </a:r>
            <a:r>
              <a:rPr lang="en-US" sz="1200" i="1">
                <a:latin typeface="Arial"/>
              </a:rPr>
              <a:t>network node hostname</a:t>
            </a:r>
            <a:r>
              <a:rPr lang="en-US" sz="1200">
                <a:latin typeface="Arial"/>
              </a:rPr>
              <a:t>, </a:t>
            </a:r>
            <a:r>
              <a:rPr lang="en-US" sz="1200" i="1">
                <a:latin typeface="Arial"/>
              </a:rPr>
              <a:t>kernel release date</a:t>
            </a:r>
            <a:r>
              <a:rPr lang="en-US" sz="1200">
                <a:latin typeface="Arial"/>
              </a:rPr>
              <a:t>, </a:t>
            </a:r>
            <a:r>
              <a:rPr lang="en-US" sz="1200" i="1">
                <a:latin typeface="Arial"/>
              </a:rPr>
              <a:t>kernel version</a:t>
            </a:r>
            <a:r>
              <a:rPr lang="en-US" sz="1200">
                <a:latin typeface="Arial"/>
              </a:rPr>
              <a:t>, </a:t>
            </a:r>
            <a:r>
              <a:rPr lang="en-US" sz="1200" i="1">
                <a:latin typeface="Arial"/>
              </a:rPr>
              <a:t>machine hardware name</a:t>
            </a:r>
            <a:r>
              <a:rPr lang="en-US" sz="1200">
                <a:latin typeface="Arial"/>
              </a:rPr>
              <a:t>, </a:t>
            </a:r>
            <a:r>
              <a:rPr lang="en-US" sz="1200" i="1">
                <a:latin typeface="Arial"/>
              </a:rPr>
              <a:t>hardware platform</a:t>
            </a:r>
            <a:r>
              <a:rPr lang="en-US" sz="1200">
                <a:latin typeface="Arial"/>
              </a:rPr>
              <a:t>, </a:t>
            </a:r>
            <a:r>
              <a:rPr lang="en-US" sz="1200" i="1">
                <a:latin typeface="Arial"/>
              </a:rPr>
              <a:t>operating syste</a:t>
            </a:r>
            <a:r>
              <a:rPr lang="en-US" sz="1200" b="1" i="1">
                <a:latin typeface="Arial"/>
              </a:rPr>
              <a:t>m</a:t>
            </a:r>
          </a:p>
          <a:p>
            <a:pPr marL="596900" lvl="1" indent="0">
              <a:buNone/>
            </a:pPr>
            <a:r>
              <a:rPr lang="en-US" sz="1200" b="1" i="1" err="1">
                <a:latin typeface="Arial"/>
              </a:rPr>
              <a:t>Uname</a:t>
            </a:r>
            <a:r>
              <a:rPr lang="en-US" sz="1200" b="1" i="1">
                <a:latin typeface="Arial"/>
              </a:rPr>
              <a:t> –r : </a:t>
            </a:r>
            <a:r>
              <a:rPr lang="en-US" sz="1200" i="1">
                <a:latin typeface="Arial"/>
              </a:rPr>
              <a:t>Prints </a:t>
            </a:r>
            <a:r>
              <a:rPr lang="en-US" sz="1200">
                <a:latin typeface="Arial"/>
              </a:rPr>
              <a:t>print the kernel release</a:t>
            </a:r>
          </a:p>
          <a:p>
            <a:r>
              <a:rPr lang="en-US" sz="1200">
                <a:latin typeface="Arial"/>
              </a:rPr>
              <a:t>The code necessary to create a new kernel with new module included, or old modules removed is usually: </a:t>
            </a:r>
            <a:endParaRPr lang="en-US" sz="1200" i="1">
              <a:latin typeface="Arial"/>
            </a:endParaRPr>
          </a:p>
          <a:p>
            <a:pPr marL="596900" lvl="1" indent="0">
              <a:buNone/>
            </a:pPr>
            <a:r>
              <a:rPr lang="en-US" sz="1400" b="1">
                <a:latin typeface="Arial"/>
              </a:rPr>
              <a:t>/lib/modules/$(</a:t>
            </a:r>
            <a:r>
              <a:rPr lang="en-US" sz="1400" b="1" err="1">
                <a:latin typeface="Arial"/>
              </a:rPr>
              <a:t>uname</a:t>
            </a:r>
            <a:r>
              <a:rPr lang="en-US" sz="1400" b="1">
                <a:latin typeface="Arial"/>
              </a:rPr>
              <a:t> -r)/kernel</a:t>
            </a:r>
            <a:r>
              <a:rPr lang="en-US" sz="1400">
                <a:latin typeface="Arial"/>
              </a:rPr>
              <a:t> </a:t>
            </a:r>
            <a:endParaRPr lang="en-US" sz="1400" i="1">
              <a:latin typeface="Arial"/>
            </a:endParaRPr>
          </a:p>
          <a:p>
            <a:r>
              <a:rPr lang="en-US" sz="1200">
                <a:latin typeface="Arial"/>
              </a:rPr>
              <a:t>On some distributions the code is found :</a:t>
            </a:r>
          </a:p>
          <a:p>
            <a:pPr marL="596900" lvl="1" indent="0">
              <a:buNone/>
            </a:pPr>
            <a:r>
              <a:rPr lang="en-US" sz="1400" b="1">
                <a:latin typeface="Arial"/>
              </a:rPr>
              <a:t>/</a:t>
            </a:r>
            <a:r>
              <a:rPr lang="en-US" sz="1400" b="1" err="1">
                <a:latin typeface="Arial"/>
              </a:rPr>
              <a:t>usr</a:t>
            </a:r>
            <a:r>
              <a:rPr lang="en-US" sz="1400" b="1">
                <a:latin typeface="Arial"/>
              </a:rPr>
              <a:t>/lib/modules/$(</a:t>
            </a:r>
            <a:r>
              <a:rPr lang="en-US" sz="1400" b="1" err="1">
                <a:latin typeface="Arial"/>
              </a:rPr>
              <a:t>uname</a:t>
            </a:r>
            <a:r>
              <a:rPr lang="en-US" sz="1400" b="1">
                <a:latin typeface="Arial"/>
              </a:rPr>
              <a:t> -r)/kernel</a:t>
            </a:r>
            <a:endParaRPr lang="en-US" sz="1200">
              <a:latin typeface="Arial"/>
            </a:endParaRPr>
          </a:p>
          <a:p>
            <a:r>
              <a:rPr lang="en-US" sz="1200">
                <a:latin typeface="Arial"/>
              </a:rPr>
              <a:t>The </a:t>
            </a:r>
            <a:r>
              <a:rPr lang="en-US" sz="1200" b="1">
                <a:latin typeface="Arial"/>
              </a:rPr>
              <a:t>/</a:t>
            </a:r>
            <a:r>
              <a:rPr lang="en-US" sz="1200" b="1" err="1">
                <a:latin typeface="Arial"/>
              </a:rPr>
              <a:t>usr</a:t>
            </a:r>
            <a:r>
              <a:rPr lang="en-US" sz="1200" b="1">
                <a:latin typeface="Arial"/>
              </a:rPr>
              <a:t>/lib</a:t>
            </a:r>
            <a:r>
              <a:rPr lang="en-US" sz="1200">
                <a:latin typeface="Arial"/>
              </a:rPr>
              <a:t> and </a:t>
            </a:r>
            <a:r>
              <a:rPr lang="en-US" sz="1200" b="1">
                <a:latin typeface="Arial"/>
              </a:rPr>
              <a:t>/lib</a:t>
            </a:r>
            <a:r>
              <a:rPr lang="en-US" sz="1200">
                <a:latin typeface="Arial"/>
              </a:rPr>
              <a:t> directory is where Linux stores object libraries and shared libraries that are necessary to run certain commands, including kernel code.</a:t>
            </a:r>
            <a:br>
              <a:rPr lang="en-US" sz="1200" b="1" i="1">
                <a:latin typeface="Arial"/>
              </a:rPr>
            </a:br>
            <a:endParaRPr lang="en-US" sz="1200" b="1" i="1">
              <a:latin typeface="Arial"/>
            </a:endParaRPr>
          </a:p>
        </p:txBody>
      </p:sp>
      <p:pic>
        <p:nvPicPr>
          <p:cNvPr id="7" name="Picture 7">
            <a:extLst>
              <a:ext uri="{FF2B5EF4-FFF2-40B4-BE49-F238E27FC236}">
                <a16:creationId xmlns:a16="http://schemas.microsoft.com/office/drawing/2014/main" id="{1173CBB9-28CC-7712-75D5-F9CABE9837F0}"/>
              </a:ext>
            </a:extLst>
          </p:cNvPr>
          <p:cNvPicPr>
            <a:picLocks noChangeAspect="1"/>
          </p:cNvPicPr>
          <p:nvPr/>
        </p:nvPicPr>
        <p:blipFill>
          <a:blip r:embed="rId2"/>
          <a:stretch>
            <a:fillRect/>
          </a:stretch>
        </p:blipFill>
        <p:spPr>
          <a:xfrm>
            <a:off x="852055" y="1712955"/>
            <a:ext cx="7148945" cy="896707"/>
          </a:xfrm>
          <a:prstGeom prst="rect">
            <a:avLst/>
          </a:prstGeom>
        </p:spPr>
      </p:pic>
    </p:spTree>
    <p:extLst>
      <p:ext uri="{BB962C8B-B14F-4D97-AF65-F5344CB8AC3E}">
        <p14:creationId xmlns:p14="http://schemas.microsoft.com/office/powerpoint/2010/main" val="3575212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213014" y="180326"/>
            <a:ext cx="7876310" cy="547391"/>
          </a:xfrm>
        </p:spPr>
        <p:txBody>
          <a:bodyPr/>
          <a:lstStyle/>
          <a:p>
            <a:r>
              <a:rPr lang="en-US" b="1" u="none"/>
              <a:t>The Linux Kernel </a:t>
            </a:r>
            <a:r>
              <a:rPr lang="en-US" sz="2400" b="1" u="none"/>
              <a:t>contd..</a:t>
            </a:r>
          </a:p>
        </p:txBody>
      </p:sp>
      <p:pic>
        <p:nvPicPr>
          <p:cNvPr id="4" name="Picture 4">
            <a:extLst>
              <a:ext uri="{FF2B5EF4-FFF2-40B4-BE49-F238E27FC236}">
                <a16:creationId xmlns:a16="http://schemas.microsoft.com/office/drawing/2014/main" id="{EAFEEFEC-70BF-B594-7C41-D1171974EC56}"/>
              </a:ext>
            </a:extLst>
          </p:cNvPr>
          <p:cNvPicPr>
            <a:picLocks noChangeAspect="1"/>
          </p:cNvPicPr>
          <p:nvPr/>
        </p:nvPicPr>
        <p:blipFill>
          <a:blip r:embed="rId2"/>
          <a:stretch>
            <a:fillRect/>
          </a:stretch>
        </p:blipFill>
        <p:spPr>
          <a:xfrm>
            <a:off x="935181" y="1629084"/>
            <a:ext cx="7117773" cy="2789342"/>
          </a:xfrm>
          <a:prstGeom prst="rect">
            <a:avLst/>
          </a:prstGeom>
        </p:spPr>
      </p:pic>
      <p:sp>
        <p:nvSpPr>
          <p:cNvPr id="8" name="TextBox 7">
            <a:extLst>
              <a:ext uri="{FF2B5EF4-FFF2-40B4-BE49-F238E27FC236}">
                <a16:creationId xmlns:a16="http://schemas.microsoft.com/office/drawing/2014/main" id="{23A74AAD-044A-F4CC-4894-8CAFEFD81D55}"/>
              </a:ext>
            </a:extLst>
          </p:cNvPr>
          <p:cNvSpPr txBox="1"/>
          <p:nvPr/>
        </p:nvSpPr>
        <p:spPr>
          <a:xfrm>
            <a:off x="384463" y="976745"/>
            <a:ext cx="82295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Kernel Modules Subdirectories:</a:t>
            </a:r>
            <a:endParaRPr lang="en-US"/>
          </a:p>
          <a:p>
            <a:br>
              <a:rPr lang="en-US"/>
            </a:br>
            <a:endParaRPr lang="en-US"/>
          </a:p>
        </p:txBody>
      </p:sp>
    </p:spTree>
    <p:extLst>
      <p:ext uri="{BB962C8B-B14F-4D97-AF65-F5344CB8AC3E}">
        <p14:creationId xmlns:p14="http://schemas.microsoft.com/office/powerpoint/2010/main" val="166365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213014" y="180326"/>
            <a:ext cx="7876310" cy="547391"/>
          </a:xfrm>
        </p:spPr>
        <p:txBody>
          <a:bodyPr/>
          <a:lstStyle/>
          <a:p>
            <a:r>
              <a:rPr lang="en-US" b="1" u="none"/>
              <a:t>The Linux Kernel </a:t>
            </a:r>
            <a:r>
              <a:rPr lang="en-US" sz="2400" b="1" u="none"/>
              <a:t>contd..</a:t>
            </a:r>
          </a:p>
        </p:txBody>
      </p:sp>
      <p:graphicFrame>
        <p:nvGraphicFramePr>
          <p:cNvPr id="8" name="Table 7">
            <a:extLst>
              <a:ext uri="{FF2B5EF4-FFF2-40B4-BE49-F238E27FC236}">
                <a16:creationId xmlns:a16="http://schemas.microsoft.com/office/drawing/2014/main" id="{4449C33A-1C6F-2477-D25F-F61C3AEF516F}"/>
              </a:ext>
            </a:extLst>
          </p:cNvPr>
          <p:cNvGraphicFramePr>
            <a:graphicFrameLocks noGrp="1"/>
          </p:cNvGraphicFramePr>
          <p:nvPr>
            <p:extLst>
              <p:ext uri="{D42A27DB-BD31-4B8C-83A1-F6EECF244321}">
                <p14:modId xmlns:p14="http://schemas.microsoft.com/office/powerpoint/2010/main" val="1748019690"/>
              </p:ext>
            </p:extLst>
          </p:nvPr>
        </p:nvGraphicFramePr>
        <p:xfrm>
          <a:off x="152805" y="787580"/>
          <a:ext cx="8877239" cy="4084256"/>
        </p:xfrm>
        <a:graphic>
          <a:graphicData uri="http://schemas.openxmlformats.org/drawingml/2006/table">
            <a:tbl>
              <a:tblPr firstRow="1" bandRow="1">
                <a:tableStyleId>{073A0DAA-6AF3-43AB-8588-CEC1D06C72B9}</a:tableStyleId>
              </a:tblPr>
              <a:tblGrid>
                <a:gridCol w="775126">
                  <a:extLst>
                    <a:ext uri="{9D8B030D-6E8A-4147-A177-3AD203B41FA5}">
                      <a16:colId xmlns:a16="http://schemas.microsoft.com/office/drawing/2014/main" val="1606177597"/>
                    </a:ext>
                  </a:extLst>
                </a:gridCol>
                <a:gridCol w="8102113">
                  <a:extLst>
                    <a:ext uri="{9D8B030D-6E8A-4147-A177-3AD203B41FA5}">
                      <a16:colId xmlns:a16="http://schemas.microsoft.com/office/drawing/2014/main" val="1227778661"/>
                    </a:ext>
                  </a:extLst>
                </a:gridCol>
              </a:tblGrid>
              <a:tr h="282521">
                <a:tc>
                  <a:txBody>
                    <a:bodyPr/>
                    <a:lstStyle/>
                    <a:p>
                      <a:pPr fontAlgn="ctr"/>
                      <a:r>
                        <a:rPr lang="en-US" sz="1050">
                          <a:effectLst/>
                        </a:rPr>
                        <a:t>Directory</a:t>
                      </a:r>
                    </a:p>
                  </a:txBody>
                  <a:tcPr anchor="ctr"/>
                </a:tc>
                <a:tc>
                  <a:txBody>
                    <a:bodyPr/>
                    <a:lstStyle/>
                    <a:p>
                      <a:pPr fontAlgn="ctr"/>
                      <a:r>
                        <a:rPr lang="en-US" sz="1050">
                          <a:effectLst/>
                        </a:rPr>
                        <a:t>Description</a:t>
                      </a:r>
                    </a:p>
                  </a:txBody>
                  <a:tcPr anchor="ctr"/>
                </a:tc>
                <a:extLst>
                  <a:ext uri="{0D108BD9-81ED-4DB2-BD59-A6C34878D82A}">
                    <a16:rowId xmlns:a16="http://schemas.microsoft.com/office/drawing/2014/main" val="3179594658"/>
                  </a:ext>
                </a:extLst>
              </a:tr>
              <a:tr h="376695">
                <a:tc>
                  <a:txBody>
                    <a:bodyPr/>
                    <a:lstStyle/>
                    <a:p>
                      <a:pPr algn="l" fontAlgn="ctr"/>
                      <a:r>
                        <a:rPr lang="en-US" sz="1050">
                          <a:effectLst/>
                        </a:rPr>
                        <a:t>arch</a:t>
                      </a:r>
                    </a:p>
                  </a:txBody>
                  <a:tcPr anchor="ctr"/>
                </a:tc>
                <a:tc>
                  <a:txBody>
                    <a:bodyPr/>
                    <a:lstStyle/>
                    <a:p>
                      <a:pPr algn="l" fontAlgn="ctr"/>
                      <a:r>
                        <a:rPr lang="en-US" sz="1050">
                          <a:effectLst/>
                        </a:rPr>
                        <a:t>The arch contains all of the architecture specific kernel code. </a:t>
                      </a:r>
                    </a:p>
                  </a:txBody>
                  <a:tcPr anchor="ctr"/>
                </a:tc>
                <a:extLst>
                  <a:ext uri="{0D108BD9-81ED-4DB2-BD59-A6C34878D82A}">
                    <a16:rowId xmlns:a16="http://schemas.microsoft.com/office/drawing/2014/main" val="1981037851"/>
                  </a:ext>
                </a:extLst>
              </a:tr>
              <a:tr h="376695">
                <a:tc>
                  <a:txBody>
                    <a:bodyPr/>
                    <a:lstStyle/>
                    <a:p>
                      <a:pPr algn="l" fontAlgn="ctr"/>
                      <a:r>
                        <a:rPr lang="en-US" sz="1050">
                          <a:effectLst/>
                        </a:rPr>
                        <a:t>mm</a:t>
                      </a:r>
                    </a:p>
                  </a:txBody>
                  <a:tcPr anchor="ctr"/>
                </a:tc>
                <a:tc>
                  <a:txBody>
                    <a:bodyPr/>
                    <a:lstStyle/>
                    <a:p>
                      <a:pPr algn="l" fontAlgn="ctr"/>
                      <a:r>
                        <a:rPr lang="en-US" sz="1050">
                          <a:effectLst/>
                        </a:rPr>
                        <a:t>This directory contains all of the memory management code. </a:t>
                      </a:r>
                    </a:p>
                  </a:txBody>
                  <a:tcPr anchor="ctr"/>
                </a:tc>
                <a:extLst>
                  <a:ext uri="{0D108BD9-81ED-4DB2-BD59-A6C34878D82A}">
                    <a16:rowId xmlns:a16="http://schemas.microsoft.com/office/drawing/2014/main" val="208836037"/>
                  </a:ext>
                </a:extLst>
              </a:tr>
              <a:tr h="405245">
                <a:tc>
                  <a:txBody>
                    <a:bodyPr/>
                    <a:lstStyle/>
                    <a:p>
                      <a:pPr algn="l" fontAlgn="ctr"/>
                      <a:r>
                        <a:rPr lang="en-US" sz="1050">
                          <a:effectLst/>
                        </a:rPr>
                        <a:t>drivers</a:t>
                      </a:r>
                    </a:p>
                  </a:txBody>
                  <a:tcPr anchor="ctr"/>
                </a:tc>
                <a:tc>
                  <a:txBody>
                    <a:bodyPr/>
                    <a:lstStyle/>
                    <a:p>
                      <a:pPr algn="l" fontAlgn="ctr"/>
                      <a:r>
                        <a:rPr lang="en-US" sz="1050">
                          <a:effectLst/>
                        </a:rPr>
                        <a:t>All of the system's device drivers live in this directory. They are further sub-divided into classes of device driver:</a:t>
                      </a:r>
                    </a:p>
                    <a:p>
                      <a:pPr lvl="0" algn="l">
                        <a:buNone/>
                      </a:pPr>
                      <a:r>
                        <a:rPr lang="en-US" sz="1050">
                          <a:effectLst/>
                        </a:rPr>
                        <a:t>SPI, block, i2c, </a:t>
                      </a:r>
                      <a:r>
                        <a:rPr lang="en-US" sz="1050" err="1">
                          <a:effectLst/>
                        </a:rPr>
                        <a:t>pwm</a:t>
                      </a:r>
                      <a:r>
                        <a:rPr lang="en-US" sz="1050">
                          <a:effectLst/>
                        </a:rPr>
                        <a:t>, video, </a:t>
                      </a:r>
                      <a:r>
                        <a:rPr lang="en-US" sz="1050" err="1">
                          <a:effectLst/>
                        </a:rPr>
                        <a:t>usb</a:t>
                      </a:r>
                      <a:r>
                        <a:rPr lang="en-US" sz="1050">
                          <a:effectLst/>
                        </a:rPr>
                        <a:t> </a:t>
                      </a:r>
                      <a:r>
                        <a:rPr lang="en-US" sz="1050" err="1">
                          <a:effectLst/>
                        </a:rPr>
                        <a:t>rtc</a:t>
                      </a:r>
                      <a:r>
                        <a:rPr lang="en-US" sz="1050">
                          <a:effectLst/>
                        </a:rPr>
                        <a:t>, </a:t>
                      </a:r>
                      <a:r>
                        <a:rPr lang="en-US" sz="1050" err="1">
                          <a:effectLst/>
                        </a:rPr>
                        <a:t>tty</a:t>
                      </a:r>
                      <a:r>
                        <a:rPr lang="en-US" sz="1050">
                          <a:effectLst/>
                        </a:rPr>
                        <a:t>, </a:t>
                      </a:r>
                      <a:r>
                        <a:rPr lang="en-US" sz="1050" err="1">
                          <a:effectLst/>
                        </a:rPr>
                        <a:t>gpio</a:t>
                      </a:r>
                      <a:r>
                        <a:rPr lang="en-US" sz="1050">
                          <a:effectLst/>
                        </a:rPr>
                        <a:t>, </a:t>
                      </a:r>
                      <a:r>
                        <a:rPr lang="en-US" sz="1050" err="1">
                          <a:effectLst/>
                        </a:rPr>
                        <a:t>gpu,watchdog</a:t>
                      </a:r>
                      <a:r>
                        <a:rPr lang="en-US" sz="1050">
                          <a:effectLst/>
                        </a:rPr>
                        <a:t> </a:t>
                      </a:r>
                      <a:r>
                        <a:rPr lang="en-US" sz="1050" err="1">
                          <a:effectLst/>
                        </a:rPr>
                        <a:t>etc</a:t>
                      </a:r>
                      <a:endParaRPr lang="en-US" sz="1050">
                        <a:effectLst/>
                      </a:endParaRPr>
                    </a:p>
                  </a:txBody>
                  <a:tcPr/>
                </a:tc>
                <a:extLst>
                  <a:ext uri="{0D108BD9-81ED-4DB2-BD59-A6C34878D82A}">
                    <a16:rowId xmlns:a16="http://schemas.microsoft.com/office/drawing/2014/main" val="4221888833"/>
                  </a:ext>
                </a:extLst>
              </a:tr>
              <a:tr h="376695">
                <a:tc>
                  <a:txBody>
                    <a:bodyPr/>
                    <a:lstStyle/>
                    <a:p>
                      <a:pPr algn="l" fontAlgn="ctr"/>
                      <a:r>
                        <a:rPr lang="en-US" sz="1050">
                          <a:effectLst/>
                        </a:rPr>
                        <a:t>fs</a:t>
                      </a:r>
                    </a:p>
                  </a:txBody>
                  <a:tcPr anchor="ctr"/>
                </a:tc>
                <a:tc>
                  <a:txBody>
                    <a:bodyPr/>
                    <a:lstStyle/>
                    <a:p>
                      <a:pPr algn="l" fontAlgn="ctr"/>
                      <a:r>
                        <a:rPr lang="en-US" sz="1050">
                          <a:effectLst/>
                        </a:rPr>
                        <a:t>All of the file system code. This is further sub-divided into directories, one per supported file system, for example </a:t>
                      </a:r>
                      <a:r>
                        <a:rPr lang="en-US" sz="1050" err="1">
                          <a:effectLst/>
                        </a:rPr>
                        <a:t>ntfs</a:t>
                      </a:r>
                      <a:r>
                        <a:rPr lang="en-US" sz="1050">
                          <a:effectLst/>
                        </a:rPr>
                        <a:t>, </a:t>
                      </a:r>
                      <a:r>
                        <a:rPr lang="en-US" sz="1050" err="1">
                          <a:effectLst/>
                        </a:rPr>
                        <a:t>vfat</a:t>
                      </a:r>
                      <a:r>
                        <a:rPr lang="en-US" sz="1050">
                          <a:effectLst/>
                        </a:rPr>
                        <a:t> and ext2.</a:t>
                      </a:r>
                    </a:p>
                  </a:txBody>
                  <a:tcPr anchor="ctr"/>
                </a:tc>
                <a:extLst>
                  <a:ext uri="{0D108BD9-81ED-4DB2-BD59-A6C34878D82A}">
                    <a16:rowId xmlns:a16="http://schemas.microsoft.com/office/drawing/2014/main" val="584818740"/>
                  </a:ext>
                </a:extLst>
              </a:tr>
              <a:tr h="376695">
                <a:tc>
                  <a:txBody>
                    <a:bodyPr/>
                    <a:lstStyle/>
                    <a:p>
                      <a:pPr algn="l" fontAlgn="ctr"/>
                      <a:r>
                        <a:rPr lang="en-US" sz="1050">
                          <a:effectLst/>
                        </a:rPr>
                        <a:t>kernel</a:t>
                      </a:r>
                    </a:p>
                  </a:txBody>
                  <a:tcPr anchor="ctr"/>
                </a:tc>
                <a:tc>
                  <a:txBody>
                    <a:bodyPr/>
                    <a:lstStyle/>
                    <a:p>
                      <a:pPr algn="l" fontAlgn="ctr"/>
                      <a:r>
                        <a:rPr lang="en-US" sz="1050">
                          <a:effectLst/>
                        </a:rPr>
                        <a:t>The main kernel code. Again, the architecture specific kernel code is in arch/*/kernel.</a:t>
                      </a:r>
                    </a:p>
                  </a:txBody>
                  <a:tcPr anchor="ctr"/>
                </a:tc>
                <a:extLst>
                  <a:ext uri="{0D108BD9-81ED-4DB2-BD59-A6C34878D82A}">
                    <a16:rowId xmlns:a16="http://schemas.microsoft.com/office/drawing/2014/main" val="3770665161"/>
                  </a:ext>
                </a:extLst>
              </a:tr>
              <a:tr h="376695">
                <a:tc>
                  <a:txBody>
                    <a:bodyPr/>
                    <a:lstStyle/>
                    <a:p>
                      <a:pPr algn="l" fontAlgn="ctr"/>
                      <a:r>
                        <a:rPr lang="en-US" sz="1050">
                          <a:effectLst/>
                        </a:rPr>
                        <a:t>net</a:t>
                      </a:r>
                    </a:p>
                  </a:txBody>
                  <a:tcPr anchor="ctr"/>
                </a:tc>
                <a:tc>
                  <a:txBody>
                    <a:bodyPr/>
                    <a:lstStyle/>
                    <a:p>
                      <a:pPr algn="l" fontAlgn="ctr"/>
                      <a:r>
                        <a:rPr lang="en-US" sz="1050">
                          <a:effectLst/>
                        </a:rPr>
                        <a:t>The kernel's networking code.</a:t>
                      </a:r>
                    </a:p>
                  </a:txBody>
                  <a:tcPr anchor="ctr"/>
                </a:tc>
                <a:extLst>
                  <a:ext uri="{0D108BD9-81ED-4DB2-BD59-A6C34878D82A}">
                    <a16:rowId xmlns:a16="http://schemas.microsoft.com/office/drawing/2014/main" val="4231888631"/>
                  </a:ext>
                </a:extLst>
              </a:tr>
              <a:tr h="376695">
                <a:tc>
                  <a:txBody>
                    <a:bodyPr/>
                    <a:lstStyle/>
                    <a:p>
                      <a:pPr algn="l" fontAlgn="ctr"/>
                      <a:r>
                        <a:rPr lang="en-US" sz="1050">
                          <a:effectLst/>
                        </a:rPr>
                        <a:t>lib</a:t>
                      </a:r>
                    </a:p>
                  </a:txBody>
                  <a:tcPr anchor="ctr"/>
                </a:tc>
                <a:tc>
                  <a:txBody>
                    <a:bodyPr/>
                    <a:lstStyle/>
                    <a:p>
                      <a:pPr algn="l" fontAlgn="ctr"/>
                      <a:r>
                        <a:rPr lang="en-US" sz="1050">
                          <a:effectLst/>
                        </a:rPr>
                        <a:t>This directory contains the kernel's library code. The architecture specific library code can be found in arch/*/lib/.</a:t>
                      </a:r>
                    </a:p>
                  </a:txBody>
                  <a:tcPr anchor="ctr"/>
                </a:tc>
                <a:extLst>
                  <a:ext uri="{0D108BD9-81ED-4DB2-BD59-A6C34878D82A}">
                    <a16:rowId xmlns:a16="http://schemas.microsoft.com/office/drawing/2014/main" val="2771496985"/>
                  </a:ext>
                </a:extLst>
              </a:tr>
              <a:tr h="376695">
                <a:tc>
                  <a:txBody>
                    <a:bodyPr/>
                    <a:lstStyle/>
                    <a:p>
                      <a:pPr lvl="0" algn="l">
                        <a:buNone/>
                      </a:pPr>
                      <a:r>
                        <a:rPr lang="en-US" sz="1050">
                          <a:effectLst/>
                        </a:rPr>
                        <a:t>crypto</a:t>
                      </a:r>
                    </a:p>
                  </a:txBody>
                  <a:tcPr anchor="ctr"/>
                </a:tc>
                <a:tc>
                  <a:txBody>
                    <a:bodyPr/>
                    <a:lstStyle/>
                    <a:p>
                      <a:pPr lvl="0" algn="l">
                        <a:buNone/>
                      </a:pPr>
                      <a:r>
                        <a:rPr lang="en-US" sz="1050" u="none" strike="noStrike" noProof="0">
                          <a:effectLst/>
                        </a:rPr>
                        <a:t>Device drivers, file system and security all need crypto. </a:t>
                      </a:r>
                      <a:endParaRPr lang="en-US"/>
                    </a:p>
                  </a:txBody>
                  <a:tcPr anchor="ctr"/>
                </a:tc>
                <a:extLst>
                  <a:ext uri="{0D108BD9-81ED-4DB2-BD59-A6C34878D82A}">
                    <a16:rowId xmlns:a16="http://schemas.microsoft.com/office/drawing/2014/main" val="824233"/>
                  </a:ext>
                </a:extLst>
              </a:tr>
              <a:tr h="376695">
                <a:tc>
                  <a:txBody>
                    <a:bodyPr/>
                    <a:lstStyle/>
                    <a:p>
                      <a:pPr lvl="0" algn="l">
                        <a:buNone/>
                      </a:pPr>
                      <a:r>
                        <a:rPr lang="en-US" sz="1050" b="0" i="0" u="none" strike="noStrike" noProof="0" err="1">
                          <a:effectLst/>
                          <a:latin typeface="Arial"/>
                        </a:rPr>
                        <a:t>ipc</a:t>
                      </a:r>
                      <a:endParaRPr lang="en-US" err="1"/>
                    </a:p>
                  </a:txBody>
                  <a:tcPr anchor="ctr"/>
                </a:tc>
                <a:tc>
                  <a:txBody>
                    <a:bodyPr/>
                    <a:lstStyle/>
                    <a:p>
                      <a:pPr lvl="0" algn="l">
                        <a:buNone/>
                      </a:pPr>
                      <a:r>
                        <a:rPr lang="en-US" sz="1050" b="0" i="0" u="none" strike="noStrike" noProof="0">
                          <a:effectLst/>
                          <a:latin typeface="Arial"/>
                        </a:rPr>
                        <a:t>This directory contains the kernels inter-process communications code.</a:t>
                      </a:r>
                      <a:endParaRPr lang="en-US"/>
                    </a:p>
                  </a:txBody>
                  <a:tcPr anchor="ctr"/>
                </a:tc>
                <a:extLst>
                  <a:ext uri="{0D108BD9-81ED-4DB2-BD59-A6C34878D82A}">
                    <a16:rowId xmlns:a16="http://schemas.microsoft.com/office/drawing/2014/main" val="3309773155"/>
                  </a:ext>
                </a:extLst>
              </a:tr>
              <a:tr h="376695">
                <a:tc>
                  <a:txBody>
                    <a:bodyPr/>
                    <a:lstStyle/>
                    <a:p>
                      <a:pPr lvl="0" algn="l">
                        <a:buNone/>
                      </a:pPr>
                      <a:r>
                        <a:rPr lang="en-US" sz="1050" b="0" i="0" u="none" strike="noStrike" noProof="0">
                          <a:effectLst/>
                        </a:rPr>
                        <a:t>scripts</a:t>
                      </a:r>
                      <a:endParaRPr lang="en-US"/>
                    </a:p>
                  </a:txBody>
                  <a:tcPr anchor="ctr"/>
                </a:tc>
                <a:tc>
                  <a:txBody>
                    <a:bodyPr/>
                    <a:lstStyle/>
                    <a:p>
                      <a:pPr lvl="0" algn="l">
                        <a:buNone/>
                      </a:pPr>
                      <a:r>
                        <a:rPr lang="en-US" sz="1050" b="0" i="0" u="none" strike="noStrike" noProof="0">
                          <a:effectLst/>
                        </a:rPr>
                        <a:t>This directory contains the scripts (for example awk and </a:t>
                      </a:r>
                      <a:r>
                        <a:rPr lang="en-US" sz="1050" b="0" i="0" u="none" strike="noStrike" noProof="0" err="1">
                          <a:effectLst/>
                        </a:rPr>
                        <a:t>tk</a:t>
                      </a:r>
                      <a:r>
                        <a:rPr lang="en-US" sz="1050" b="0" i="0" u="none" strike="noStrike" noProof="0">
                          <a:effectLst/>
                        </a:rPr>
                        <a:t> scripts) that are used when the kernel is configured.</a:t>
                      </a:r>
                      <a:endParaRPr lang="en-US"/>
                    </a:p>
                  </a:txBody>
                  <a:tcPr anchor="ctr"/>
                </a:tc>
                <a:extLst>
                  <a:ext uri="{0D108BD9-81ED-4DB2-BD59-A6C34878D82A}">
                    <a16:rowId xmlns:a16="http://schemas.microsoft.com/office/drawing/2014/main" val="2984644057"/>
                  </a:ext>
                </a:extLst>
              </a:tr>
            </a:tbl>
          </a:graphicData>
        </a:graphic>
      </p:graphicFrame>
    </p:spTree>
    <p:extLst>
      <p:ext uri="{BB962C8B-B14F-4D97-AF65-F5344CB8AC3E}">
        <p14:creationId xmlns:p14="http://schemas.microsoft.com/office/powerpoint/2010/main" val="129948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67541" y="66026"/>
            <a:ext cx="7886700" cy="578564"/>
          </a:xfrm>
        </p:spPr>
        <p:txBody>
          <a:bodyPr/>
          <a:lstStyle/>
          <a:p>
            <a:r>
              <a:rPr lang="en-US" b="1" u="none"/>
              <a:t>The Linux Kernel </a:t>
            </a:r>
            <a:r>
              <a:rPr lang="en-US" sz="2400" b="1" u="none"/>
              <a:t>contd..</a:t>
            </a:r>
          </a:p>
        </p:txBody>
      </p:sp>
      <p:sp>
        <p:nvSpPr>
          <p:cNvPr id="3" name="Text Placeholder 2">
            <a:extLst>
              <a:ext uri="{FF2B5EF4-FFF2-40B4-BE49-F238E27FC236}">
                <a16:creationId xmlns:a16="http://schemas.microsoft.com/office/drawing/2014/main" id="{007502AB-943C-50A8-BD63-2F847C90495F}"/>
              </a:ext>
            </a:extLst>
          </p:cNvPr>
          <p:cNvSpPr>
            <a:spLocks noGrp="1"/>
          </p:cNvSpPr>
          <p:nvPr>
            <p:ph type="body" idx="1"/>
          </p:nvPr>
        </p:nvSpPr>
        <p:spPr/>
        <p:txBody>
          <a:bodyPr/>
          <a:lstStyle/>
          <a:p>
            <a:pPr marL="139700" indent="0">
              <a:buNone/>
            </a:pPr>
            <a:r>
              <a:rPr lang="en-US" sz="1400" b="1"/>
              <a:t>Command </a:t>
            </a:r>
            <a:r>
              <a:rPr lang="en-US" sz="1400" b="1" err="1"/>
              <a:t>lsmod</a:t>
            </a:r>
            <a:endParaRPr lang="en-US" sz="1400" b="1"/>
          </a:p>
          <a:p>
            <a:r>
              <a:rPr lang="en-US" sz="1200"/>
              <a:t>Show the status of modules in the Linux Kernel.</a:t>
            </a:r>
          </a:p>
          <a:p>
            <a:r>
              <a:rPr lang="en-US" sz="1200" b="1" err="1"/>
              <a:t>lsmod</a:t>
            </a:r>
            <a:r>
              <a:rPr lang="en-US" sz="1200" b="1"/>
              <a:t> </a:t>
            </a:r>
            <a:r>
              <a:rPr lang="en-US" sz="1200"/>
              <a:t>is a trivial program which nicely formats the contents of the  </a:t>
            </a:r>
            <a:r>
              <a:rPr lang="en-US" sz="1200" b="1"/>
              <a:t>/proc/modules</a:t>
            </a:r>
            <a:r>
              <a:rPr lang="en-US" sz="1200"/>
              <a:t>, showing what kernel </a:t>
            </a:r>
            <a:r>
              <a:rPr lang="en-US" sz="1200" b="1"/>
              <a:t>modules are currently loaded.</a:t>
            </a:r>
            <a:endParaRPr lang="en-US" b="1"/>
          </a:p>
          <a:p>
            <a:r>
              <a:rPr lang="en-US" sz="1200"/>
              <a:t>"</a:t>
            </a:r>
            <a:r>
              <a:rPr lang="en-US" sz="1200" b="1"/>
              <a:t>Module</a:t>
            </a:r>
            <a:r>
              <a:rPr lang="en-US" sz="1200"/>
              <a:t>" denotes the name of the module. </a:t>
            </a:r>
            <a:endParaRPr lang="en-US" sz="1200" b="1"/>
          </a:p>
          <a:p>
            <a:r>
              <a:rPr lang="en-US" sz="1200"/>
              <a:t>"</a:t>
            </a:r>
            <a:r>
              <a:rPr lang="en-US" sz="1200" b="1"/>
              <a:t>Size</a:t>
            </a:r>
            <a:r>
              <a:rPr lang="en-US" sz="1200"/>
              <a:t>" denotes the size of the module (not memory used) in Bytes.</a:t>
            </a:r>
            <a:endParaRPr lang="en-US" sz="1200" b="1"/>
          </a:p>
          <a:p>
            <a:r>
              <a:rPr lang="en-US" sz="1200"/>
              <a:t>"</a:t>
            </a:r>
            <a:r>
              <a:rPr lang="en-US" sz="1200" b="1"/>
              <a:t>Used by</a:t>
            </a:r>
            <a:r>
              <a:rPr lang="en-US" sz="1200"/>
              <a:t>" shows that number of times the module is currently in use by running programs.</a:t>
            </a:r>
            <a:endParaRPr lang="en-US" sz="1200" b="1"/>
          </a:p>
          <a:p>
            <a:endParaRPr lang="en-US" sz="1200"/>
          </a:p>
          <a:p>
            <a:endParaRPr lang="en-US"/>
          </a:p>
        </p:txBody>
      </p:sp>
      <p:pic>
        <p:nvPicPr>
          <p:cNvPr id="6" name="Picture 6">
            <a:extLst>
              <a:ext uri="{FF2B5EF4-FFF2-40B4-BE49-F238E27FC236}">
                <a16:creationId xmlns:a16="http://schemas.microsoft.com/office/drawing/2014/main" id="{9B142C5F-C49E-F9A0-F639-3D76996C3FC0}"/>
              </a:ext>
            </a:extLst>
          </p:cNvPr>
          <p:cNvPicPr>
            <a:picLocks noChangeAspect="1"/>
          </p:cNvPicPr>
          <p:nvPr/>
        </p:nvPicPr>
        <p:blipFill>
          <a:blip r:embed="rId2"/>
          <a:stretch>
            <a:fillRect/>
          </a:stretch>
        </p:blipFill>
        <p:spPr>
          <a:xfrm>
            <a:off x="5049982" y="745512"/>
            <a:ext cx="3823854" cy="4172020"/>
          </a:xfrm>
          <a:prstGeom prst="rect">
            <a:avLst/>
          </a:prstGeom>
        </p:spPr>
      </p:pic>
    </p:spTree>
    <p:extLst>
      <p:ext uri="{BB962C8B-B14F-4D97-AF65-F5344CB8AC3E}">
        <p14:creationId xmlns:p14="http://schemas.microsoft.com/office/powerpoint/2010/main" val="358399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67541" y="66026"/>
            <a:ext cx="7886700" cy="578564"/>
          </a:xfrm>
        </p:spPr>
        <p:txBody>
          <a:bodyPr/>
          <a:lstStyle/>
          <a:p>
            <a:r>
              <a:rPr lang="en-US" b="1" u="none"/>
              <a:t>The Linux Kernel </a:t>
            </a:r>
            <a:r>
              <a:rPr lang="en-US" sz="2400" b="1" u="none"/>
              <a:t>contd..</a:t>
            </a:r>
          </a:p>
        </p:txBody>
      </p:sp>
      <p:sp>
        <p:nvSpPr>
          <p:cNvPr id="3" name="Text Placeholder 2">
            <a:extLst>
              <a:ext uri="{FF2B5EF4-FFF2-40B4-BE49-F238E27FC236}">
                <a16:creationId xmlns:a16="http://schemas.microsoft.com/office/drawing/2014/main" id="{007502AB-943C-50A8-BD63-2F847C90495F}"/>
              </a:ext>
            </a:extLst>
          </p:cNvPr>
          <p:cNvSpPr>
            <a:spLocks noGrp="1"/>
          </p:cNvSpPr>
          <p:nvPr>
            <p:ph type="body" idx="1"/>
          </p:nvPr>
        </p:nvSpPr>
        <p:spPr>
          <a:xfrm>
            <a:off x="233795" y="1358829"/>
            <a:ext cx="3886200" cy="3263400"/>
          </a:xfrm>
        </p:spPr>
        <p:txBody>
          <a:bodyPr/>
          <a:lstStyle/>
          <a:p>
            <a:pPr marL="139700" indent="0">
              <a:buNone/>
            </a:pPr>
            <a:r>
              <a:rPr lang="en-US" sz="1400" b="1"/>
              <a:t>Command </a:t>
            </a:r>
            <a:r>
              <a:rPr lang="en-US" sz="1400" b="1" err="1"/>
              <a:t>modinfo</a:t>
            </a:r>
            <a:endParaRPr lang="en-US" sz="1400" b="1"/>
          </a:p>
          <a:p>
            <a:r>
              <a:rPr lang="en-US" sz="1200"/>
              <a:t>Show the status of modules in the Linux Kernel.</a:t>
            </a:r>
          </a:p>
          <a:p>
            <a:r>
              <a:rPr lang="en-US" sz="1200" b="1" err="1"/>
              <a:t>modinfo</a:t>
            </a:r>
            <a:r>
              <a:rPr lang="en-US" sz="1200" b="1"/>
              <a:t> </a:t>
            </a:r>
            <a:r>
              <a:rPr lang="en-US" sz="1200"/>
              <a:t>extracts information from the Linux Kernel modules given on the command line.</a:t>
            </a:r>
          </a:p>
          <a:p>
            <a:r>
              <a:rPr lang="en-US" sz="1200"/>
              <a:t> If the module name is not a file name, then the </a:t>
            </a:r>
            <a:r>
              <a:rPr lang="en-US" sz="1200" b="1"/>
              <a:t>/lib/modules/$(</a:t>
            </a:r>
            <a:r>
              <a:rPr lang="en-US" sz="1200" b="1" err="1"/>
              <a:t>uname</a:t>
            </a:r>
            <a:r>
              <a:rPr lang="en-US" sz="1200" b="1"/>
              <a:t> -r)</a:t>
            </a:r>
            <a:r>
              <a:rPr lang="en-US" sz="1200"/>
              <a:t>directory is searched by default. </a:t>
            </a:r>
          </a:p>
          <a:p>
            <a:r>
              <a:rPr lang="en-US" sz="1200" err="1"/>
              <a:t>Modinfo</a:t>
            </a:r>
            <a:r>
              <a:rPr lang="en-US" sz="1200"/>
              <a:t> can understand modules from any of the Linux Kernel architecture.</a:t>
            </a:r>
          </a:p>
        </p:txBody>
      </p:sp>
      <p:pic>
        <p:nvPicPr>
          <p:cNvPr id="4" name="Picture 4">
            <a:extLst>
              <a:ext uri="{FF2B5EF4-FFF2-40B4-BE49-F238E27FC236}">
                <a16:creationId xmlns:a16="http://schemas.microsoft.com/office/drawing/2014/main" id="{6DF13C89-097A-4670-5E60-17F534FCC156}"/>
              </a:ext>
            </a:extLst>
          </p:cNvPr>
          <p:cNvPicPr>
            <a:picLocks noChangeAspect="1"/>
          </p:cNvPicPr>
          <p:nvPr/>
        </p:nvPicPr>
        <p:blipFill>
          <a:blip r:embed="rId2"/>
          <a:stretch>
            <a:fillRect/>
          </a:stretch>
        </p:blipFill>
        <p:spPr>
          <a:xfrm>
            <a:off x="4572000" y="797754"/>
            <a:ext cx="4249883" cy="1698411"/>
          </a:xfrm>
          <a:prstGeom prst="rect">
            <a:avLst/>
          </a:prstGeom>
        </p:spPr>
      </p:pic>
      <p:pic>
        <p:nvPicPr>
          <p:cNvPr id="5" name="Picture 6">
            <a:extLst>
              <a:ext uri="{FF2B5EF4-FFF2-40B4-BE49-F238E27FC236}">
                <a16:creationId xmlns:a16="http://schemas.microsoft.com/office/drawing/2014/main" id="{D78FDA9C-89B8-B026-2D0A-2C40F5736A97}"/>
              </a:ext>
            </a:extLst>
          </p:cNvPr>
          <p:cNvPicPr>
            <a:picLocks noChangeAspect="1"/>
          </p:cNvPicPr>
          <p:nvPr/>
        </p:nvPicPr>
        <p:blipFill>
          <a:blip r:embed="rId3"/>
          <a:stretch>
            <a:fillRect/>
          </a:stretch>
        </p:blipFill>
        <p:spPr>
          <a:xfrm>
            <a:off x="4572000" y="2599484"/>
            <a:ext cx="4249881" cy="1752550"/>
          </a:xfrm>
          <a:prstGeom prst="rect">
            <a:avLst/>
          </a:prstGeom>
        </p:spPr>
      </p:pic>
    </p:spTree>
    <p:extLst>
      <p:ext uri="{BB962C8B-B14F-4D97-AF65-F5344CB8AC3E}">
        <p14:creationId xmlns:p14="http://schemas.microsoft.com/office/powerpoint/2010/main" val="415639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1A69-C483-325F-593C-663FADEB052E}"/>
              </a:ext>
            </a:extLst>
          </p:cNvPr>
          <p:cNvSpPr>
            <a:spLocks noGrp="1"/>
          </p:cNvSpPr>
          <p:nvPr>
            <p:ph type="title"/>
          </p:nvPr>
        </p:nvSpPr>
        <p:spPr>
          <a:xfrm>
            <a:off x="98713" y="66026"/>
            <a:ext cx="7886700" cy="682473"/>
          </a:xfrm>
        </p:spPr>
        <p:txBody>
          <a:bodyPr/>
          <a:lstStyle/>
          <a:p>
            <a:r>
              <a:rPr lang="en-US" b="1" u="none"/>
              <a:t>Linux File System</a:t>
            </a:r>
            <a:endParaRPr lang="en-US" b="1"/>
          </a:p>
        </p:txBody>
      </p:sp>
      <p:sp>
        <p:nvSpPr>
          <p:cNvPr id="3" name="Text Placeholder 2">
            <a:extLst>
              <a:ext uri="{FF2B5EF4-FFF2-40B4-BE49-F238E27FC236}">
                <a16:creationId xmlns:a16="http://schemas.microsoft.com/office/drawing/2014/main" id="{28DA7866-9E7E-FBF3-CE52-7B843DECD51A}"/>
              </a:ext>
            </a:extLst>
          </p:cNvPr>
          <p:cNvSpPr>
            <a:spLocks noGrp="1"/>
          </p:cNvSpPr>
          <p:nvPr>
            <p:ph type="body" idx="1"/>
          </p:nvPr>
        </p:nvSpPr>
        <p:spPr>
          <a:xfrm>
            <a:off x="202623" y="787328"/>
            <a:ext cx="8666017" cy="3221835"/>
          </a:xfrm>
        </p:spPr>
        <p:txBody>
          <a:bodyPr/>
          <a:lstStyle/>
          <a:p>
            <a:r>
              <a:rPr lang="en-US" sz="1200"/>
              <a:t>A Linux file system is a structured collection of files on a disk drive or a partition. </a:t>
            </a:r>
          </a:p>
          <a:p>
            <a:r>
              <a:rPr lang="en-US" sz="1200"/>
              <a:t>A partition is a segment of memory and contains some specific data. </a:t>
            </a:r>
          </a:p>
          <a:p>
            <a:r>
              <a:rPr lang="en-US" sz="1200"/>
              <a:t>In our machine, there can be various partitions of the memory. Generally, every partition contains a file system.</a:t>
            </a:r>
          </a:p>
          <a:p>
            <a:r>
              <a:rPr lang="en-US" sz="1200"/>
              <a:t>The general-purpose computer system needs to store data systematically on hard disks (HDD), SSD, eMMC, ,SD Card etc. </a:t>
            </a:r>
          </a:p>
          <a:p>
            <a:r>
              <a:rPr lang="en-US" sz="1200"/>
              <a:t>Reasons to maintain file system:</a:t>
            </a:r>
          </a:p>
          <a:p>
            <a:pPr lvl="1" indent="0" algn="just"/>
            <a:r>
              <a:rPr lang="en-US" sz="1200"/>
              <a:t>  Primarily the computer saves data to the RAM storage; it may lose the data if it gets turned off. However, there is non-volatile RAM (Flash RAM and SSD) that is available to maintain the data after the power interruption.</a:t>
            </a:r>
          </a:p>
          <a:p>
            <a:pPr lvl="1" indent="0" algn="just"/>
            <a:r>
              <a:rPr lang="en-US" sz="1200"/>
              <a:t> Data storage is preferred on hard drives as compared to standard RAM as RAM costs more than disk space. The hard disks costs are dropping gradually comparatively the RAM.</a:t>
            </a:r>
            <a:endParaRPr lang="en-US"/>
          </a:p>
          <a:p>
            <a:pPr algn="just"/>
            <a:r>
              <a:rPr lang="en-US" sz="1200"/>
              <a:t>The Linux file system contains the following sections:</a:t>
            </a:r>
          </a:p>
          <a:p>
            <a:pPr lvl="1" indent="0" algn="just"/>
            <a:r>
              <a:rPr lang="en-US" sz="1200"/>
              <a:t>  The root directory (/)</a:t>
            </a:r>
            <a:endParaRPr lang="en-US"/>
          </a:p>
          <a:p>
            <a:pPr lvl="1" indent="0" algn="just"/>
            <a:r>
              <a:rPr lang="en-US" sz="1200"/>
              <a:t>  A specific data storage format (EXT3, EXT4, BTRFS, XFS and so on)</a:t>
            </a:r>
            <a:endParaRPr lang="en-US"/>
          </a:p>
          <a:p>
            <a:pPr lvl="1" indent="0" algn="just"/>
            <a:r>
              <a:rPr lang="en-US" sz="1200"/>
              <a:t>  A partition or logical volume having a particular file system that can be mounted on a specified mount point on a Linux filesystem.</a:t>
            </a:r>
            <a:endParaRPr lang="en-US"/>
          </a:p>
          <a:p>
            <a:pPr algn="just"/>
            <a:endParaRPr lang="en-US" sz="1200"/>
          </a:p>
          <a:p>
            <a:pPr lvl="1" indent="0"/>
            <a:endParaRPr lang="en-US" sz="1200"/>
          </a:p>
        </p:txBody>
      </p:sp>
      <p:pic>
        <p:nvPicPr>
          <p:cNvPr id="5" name="Picture 5">
            <a:extLst>
              <a:ext uri="{FF2B5EF4-FFF2-40B4-BE49-F238E27FC236}">
                <a16:creationId xmlns:a16="http://schemas.microsoft.com/office/drawing/2014/main" id="{41A449DC-81C7-609D-E543-41EEC17DA6F9}"/>
              </a:ext>
            </a:extLst>
          </p:cNvPr>
          <p:cNvPicPr>
            <a:picLocks noChangeAspect="1"/>
          </p:cNvPicPr>
          <p:nvPr/>
        </p:nvPicPr>
        <p:blipFill>
          <a:blip r:embed="rId2"/>
          <a:stretch>
            <a:fillRect/>
          </a:stretch>
        </p:blipFill>
        <p:spPr>
          <a:xfrm>
            <a:off x="1257300" y="4012988"/>
            <a:ext cx="6889172" cy="1066070"/>
          </a:xfrm>
          <a:prstGeom prst="rect">
            <a:avLst/>
          </a:prstGeom>
        </p:spPr>
      </p:pic>
    </p:spTree>
    <p:extLst>
      <p:ext uri="{BB962C8B-B14F-4D97-AF65-F5344CB8AC3E}">
        <p14:creationId xmlns:p14="http://schemas.microsoft.com/office/powerpoint/2010/main" val="3396958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FE7AA7-C2DB-8786-0C8D-0860842E9ED4}"/>
              </a:ext>
            </a:extLst>
          </p:cNvPr>
          <p:cNvSpPr>
            <a:spLocks noGrp="1"/>
          </p:cNvSpPr>
          <p:nvPr>
            <p:ph type="body" idx="1"/>
          </p:nvPr>
        </p:nvSpPr>
        <p:spPr>
          <a:xfrm>
            <a:off x="348096" y="880847"/>
            <a:ext cx="6047508" cy="4115453"/>
          </a:xfrm>
        </p:spPr>
        <p:txBody>
          <a:bodyPr/>
          <a:lstStyle/>
          <a:p>
            <a:pPr marL="139700" indent="0">
              <a:buNone/>
            </a:pPr>
            <a:endParaRPr lang="en-US" sz="1400"/>
          </a:p>
          <a:p>
            <a:pPr marL="139700" indent="0">
              <a:buNone/>
            </a:pPr>
            <a:endParaRPr lang="en-US" sz="1400" b="1"/>
          </a:p>
          <a:p>
            <a:endParaRPr lang="en-US"/>
          </a:p>
        </p:txBody>
      </p:sp>
      <p:sp>
        <p:nvSpPr>
          <p:cNvPr id="5" name="Title 1">
            <a:extLst>
              <a:ext uri="{FF2B5EF4-FFF2-40B4-BE49-F238E27FC236}">
                <a16:creationId xmlns:a16="http://schemas.microsoft.com/office/drawing/2014/main" id="{B5F01778-0ECC-ACCA-6692-3770888A4692}"/>
              </a:ext>
            </a:extLst>
          </p:cNvPr>
          <p:cNvSpPr>
            <a:spLocks noGrp="1"/>
          </p:cNvSpPr>
          <p:nvPr>
            <p:ph type="title"/>
          </p:nvPr>
        </p:nvSpPr>
        <p:spPr>
          <a:xfrm>
            <a:off x="88322" y="346581"/>
            <a:ext cx="7886700" cy="256446"/>
          </a:xfrm>
        </p:spPr>
        <p:txBody>
          <a:bodyPr/>
          <a:lstStyle/>
          <a:p>
            <a:r>
              <a:rPr lang="en-US" sz="2400" b="1" u="none"/>
              <a:t>Linux File Hierarchy Structure:</a:t>
            </a:r>
            <a:endParaRPr lang="en-US" sz="2400" u="none"/>
          </a:p>
          <a:p>
            <a:endParaRPr lang="en-US" sz="2400" b="1" u="none"/>
          </a:p>
        </p:txBody>
      </p:sp>
      <p:graphicFrame>
        <p:nvGraphicFramePr>
          <p:cNvPr id="8" name="Table 7">
            <a:extLst>
              <a:ext uri="{FF2B5EF4-FFF2-40B4-BE49-F238E27FC236}">
                <a16:creationId xmlns:a16="http://schemas.microsoft.com/office/drawing/2014/main" id="{D54B9CE6-DD6A-E51B-3A55-993FF2F9FA68}"/>
              </a:ext>
            </a:extLst>
          </p:cNvPr>
          <p:cNvGraphicFramePr>
            <a:graphicFrameLocks noGrp="1"/>
          </p:cNvGraphicFramePr>
          <p:nvPr>
            <p:extLst>
              <p:ext uri="{D42A27DB-BD31-4B8C-83A1-F6EECF244321}">
                <p14:modId xmlns:p14="http://schemas.microsoft.com/office/powerpoint/2010/main" val="1490314570"/>
              </p:ext>
            </p:extLst>
          </p:nvPr>
        </p:nvGraphicFramePr>
        <p:xfrm>
          <a:off x="114301" y="696192"/>
          <a:ext cx="8930985" cy="4328160"/>
        </p:xfrm>
        <a:graphic>
          <a:graphicData uri="http://schemas.openxmlformats.org/drawingml/2006/table">
            <a:tbl>
              <a:tblPr firstRow="1" bandRow="1">
                <a:tableStyleId>{073A0DAA-6AF3-43AB-8588-CEC1D06C72B9}</a:tableStyleId>
              </a:tblPr>
              <a:tblGrid>
                <a:gridCol w="927896">
                  <a:extLst>
                    <a:ext uri="{9D8B030D-6E8A-4147-A177-3AD203B41FA5}">
                      <a16:colId xmlns:a16="http://schemas.microsoft.com/office/drawing/2014/main" val="93830281"/>
                    </a:ext>
                  </a:extLst>
                </a:gridCol>
                <a:gridCol w="8003089">
                  <a:extLst>
                    <a:ext uri="{9D8B030D-6E8A-4147-A177-3AD203B41FA5}">
                      <a16:colId xmlns:a16="http://schemas.microsoft.com/office/drawing/2014/main" val="1940740364"/>
                    </a:ext>
                  </a:extLst>
                </a:gridCol>
              </a:tblGrid>
              <a:tr h="269913">
                <a:tc>
                  <a:txBody>
                    <a:bodyPr/>
                    <a:lstStyle/>
                    <a:p>
                      <a:r>
                        <a:rPr lang="en-US" sz="900">
                          <a:effectLst/>
                        </a:rPr>
                        <a:t>/ (root)</a:t>
                      </a:r>
                    </a:p>
                  </a:txBody>
                  <a:tcPr marL="76200" marR="76200" marT="76200" marB="76200"/>
                </a:tc>
                <a:tc>
                  <a:txBody>
                    <a:bodyPr/>
                    <a:lstStyle/>
                    <a:p>
                      <a:pPr lvl="0">
                        <a:buNone/>
                      </a:pPr>
                      <a:r>
                        <a:rPr lang="en-US" sz="900" u="none" strike="noStrike" noProof="0">
                          <a:effectLst/>
                        </a:rPr>
                        <a:t>Primary hierarchy root and root directory of the entire file system hierarchy. </a:t>
                      </a:r>
                      <a:endParaRPr lang="en-US" sz="900"/>
                    </a:p>
                  </a:txBody>
                  <a:tcPr marL="76200" marR="76200" marT="76200" marB="76200"/>
                </a:tc>
                <a:extLst>
                  <a:ext uri="{0D108BD9-81ED-4DB2-BD59-A6C34878D82A}">
                    <a16:rowId xmlns:a16="http://schemas.microsoft.com/office/drawing/2014/main" val="1543723166"/>
                  </a:ext>
                </a:extLst>
              </a:tr>
              <a:tr h="269913">
                <a:tc>
                  <a:txBody>
                    <a:bodyPr/>
                    <a:lstStyle/>
                    <a:p>
                      <a:r>
                        <a:rPr lang="en-US" sz="900">
                          <a:effectLst/>
                        </a:rPr>
                        <a:t>/bin</a:t>
                      </a:r>
                    </a:p>
                  </a:txBody>
                  <a:tcPr marL="76200" marR="76200" marT="76200" marB="76200"/>
                </a:tc>
                <a:tc>
                  <a:txBody>
                    <a:bodyPr/>
                    <a:lstStyle/>
                    <a:p>
                      <a:r>
                        <a:rPr lang="en-US" sz="900">
                          <a:effectLst/>
                        </a:rPr>
                        <a:t>The /bin directory contains user executable files.</a:t>
                      </a:r>
                    </a:p>
                  </a:txBody>
                  <a:tcPr marL="76200" marR="76200" marT="76200" marB="76200"/>
                </a:tc>
                <a:extLst>
                  <a:ext uri="{0D108BD9-81ED-4DB2-BD59-A6C34878D82A}">
                    <a16:rowId xmlns:a16="http://schemas.microsoft.com/office/drawing/2014/main" val="2866479883"/>
                  </a:ext>
                </a:extLst>
              </a:tr>
              <a:tr h="269913">
                <a:tc>
                  <a:txBody>
                    <a:bodyPr/>
                    <a:lstStyle/>
                    <a:p>
                      <a:r>
                        <a:rPr lang="en-US" sz="900">
                          <a:effectLst/>
                        </a:rPr>
                        <a:t>/boot</a:t>
                      </a:r>
                    </a:p>
                  </a:txBody>
                  <a:tcPr marL="76200" marR="76200" marT="76200" marB="76200"/>
                </a:tc>
                <a:tc>
                  <a:txBody>
                    <a:bodyPr/>
                    <a:lstStyle/>
                    <a:p>
                      <a:r>
                        <a:rPr lang="en-US" sz="900">
                          <a:effectLst/>
                        </a:rPr>
                        <a:t>Contains the static bootloader and kernel executable and configuration files required to boot a Linux computer.</a:t>
                      </a:r>
                    </a:p>
                  </a:txBody>
                  <a:tcPr marL="76200" marR="76200" marT="76200" marB="76200"/>
                </a:tc>
                <a:extLst>
                  <a:ext uri="{0D108BD9-81ED-4DB2-BD59-A6C34878D82A}">
                    <a16:rowId xmlns:a16="http://schemas.microsoft.com/office/drawing/2014/main" val="2320153966"/>
                  </a:ext>
                </a:extLst>
              </a:tr>
              <a:tr h="399872">
                <a:tc>
                  <a:txBody>
                    <a:bodyPr/>
                    <a:lstStyle/>
                    <a:p>
                      <a:r>
                        <a:rPr lang="en-US" sz="900">
                          <a:effectLst/>
                        </a:rPr>
                        <a:t>/dev</a:t>
                      </a:r>
                    </a:p>
                  </a:txBody>
                  <a:tcPr marL="76200" marR="76200" marT="76200" marB="76200"/>
                </a:tc>
                <a:tc>
                  <a:txBody>
                    <a:bodyPr/>
                    <a:lstStyle/>
                    <a:p>
                      <a:r>
                        <a:rPr lang="en-US" sz="900">
                          <a:effectLst/>
                        </a:rPr>
                        <a:t>This directory contains the device files for every hardware device attached to the system. These are not device drivers, rather they are files that represent each device on the computer and facilitate access to those devices.</a:t>
                      </a:r>
                    </a:p>
                  </a:txBody>
                  <a:tcPr marL="76200" marR="76200" marT="76200" marB="76200"/>
                </a:tc>
                <a:extLst>
                  <a:ext uri="{0D108BD9-81ED-4DB2-BD59-A6C34878D82A}">
                    <a16:rowId xmlns:a16="http://schemas.microsoft.com/office/drawing/2014/main" val="775811525"/>
                  </a:ext>
                </a:extLst>
              </a:tr>
              <a:tr h="269913">
                <a:tc>
                  <a:txBody>
                    <a:bodyPr/>
                    <a:lstStyle/>
                    <a:p>
                      <a:r>
                        <a:rPr lang="en-US" sz="900">
                          <a:effectLst/>
                        </a:rPr>
                        <a:t>/</a:t>
                      </a:r>
                      <a:r>
                        <a:rPr lang="en-US" sz="900" err="1">
                          <a:effectLst/>
                        </a:rPr>
                        <a:t>etc</a:t>
                      </a:r>
                    </a:p>
                  </a:txBody>
                  <a:tcPr marL="76200" marR="76200" marT="76200" marB="76200"/>
                </a:tc>
                <a:tc>
                  <a:txBody>
                    <a:bodyPr/>
                    <a:lstStyle/>
                    <a:p>
                      <a:r>
                        <a:rPr lang="en-US" sz="900">
                          <a:effectLst/>
                        </a:rPr>
                        <a:t>Contains the local system configuration files for the host computer.</a:t>
                      </a:r>
                    </a:p>
                  </a:txBody>
                  <a:tcPr marL="76200" marR="76200" marT="76200" marB="76200"/>
                </a:tc>
                <a:extLst>
                  <a:ext uri="{0D108BD9-81ED-4DB2-BD59-A6C34878D82A}">
                    <a16:rowId xmlns:a16="http://schemas.microsoft.com/office/drawing/2014/main" val="2671970616"/>
                  </a:ext>
                </a:extLst>
              </a:tr>
              <a:tr h="269913">
                <a:tc>
                  <a:txBody>
                    <a:bodyPr/>
                    <a:lstStyle/>
                    <a:p>
                      <a:r>
                        <a:rPr lang="en-US" sz="900">
                          <a:effectLst/>
                        </a:rPr>
                        <a:t>/home</a:t>
                      </a:r>
                    </a:p>
                  </a:txBody>
                  <a:tcPr marL="76200" marR="76200" marT="76200" marB="76200"/>
                </a:tc>
                <a:tc>
                  <a:txBody>
                    <a:bodyPr/>
                    <a:lstStyle/>
                    <a:p>
                      <a:r>
                        <a:rPr lang="en-US" sz="900">
                          <a:effectLst/>
                        </a:rPr>
                        <a:t>Home directory storage for user files. Each user has a subdirectory in /home.</a:t>
                      </a:r>
                    </a:p>
                  </a:txBody>
                  <a:tcPr marL="76200" marR="76200" marT="76200" marB="76200"/>
                </a:tc>
                <a:extLst>
                  <a:ext uri="{0D108BD9-81ED-4DB2-BD59-A6C34878D82A}">
                    <a16:rowId xmlns:a16="http://schemas.microsoft.com/office/drawing/2014/main" val="1012193635"/>
                  </a:ext>
                </a:extLst>
              </a:tr>
              <a:tr h="269913">
                <a:tc>
                  <a:txBody>
                    <a:bodyPr/>
                    <a:lstStyle/>
                    <a:p>
                      <a:r>
                        <a:rPr lang="en-US" sz="900">
                          <a:effectLst/>
                        </a:rPr>
                        <a:t>/lib</a:t>
                      </a:r>
                    </a:p>
                  </a:txBody>
                  <a:tcPr marL="76200" marR="76200" marT="76200" marB="76200"/>
                </a:tc>
                <a:tc>
                  <a:txBody>
                    <a:bodyPr/>
                    <a:lstStyle/>
                    <a:p>
                      <a:r>
                        <a:rPr lang="en-US" sz="900">
                          <a:effectLst/>
                        </a:rPr>
                        <a:t>Contains shared library files that are required to boot the system.</a:t>
                      </a:r>
                    </a:p>
                  </a:txBody>
                  <a:tcPr marL="76200" marR="76200" marT="76200" marB="76200"/>
                </a:tc>
                <a:extLst>
                  <a:ext uri="{0D108BD9-81ED-4DB2-BD59-A6C34878D82A}">
                    <a16:rowId xmlns:a16="http://schemas.microsoft.com/office/drawing/2014/main" val="1871106116"/>
                  </a:ext>
                </a:extLst>
              </a:tr>
              <a:tr h="269913">
                <a:tc>
                  <a:txBody>
                    <a:bodyPr/>
                    <a:lstStyle/>
                    <a:p>
                      <a:r>
                        <a:rPr lang="en-US" sz="900">
                          <a:effectLst/>
                        </a:rPr>
                        <a:t>/media</a:t>
                      </a:r>
                    </a:p>
                  </a:txBody>
                  <a:tcPr marL="76200" marR="76200" marT="76200" marB="76200"/>
                </a:tc>
                <a:tc>
                  <a:txBody>
                    <a:bodyPr/>
                    <a:lstStyle/>
                    <a:p>
                      <a:r>
                        <a:rPr lang="en-US" sz="900">
                          <a:effectLst/>
                        </a:rPr>
                        <a:t>A place to mount external removable media devices such as USB thumb drives that may be connected to the host.</a:t>
                      </a:r>
                    </a:p>
                  </a:txBody>
                  <a:tcPr marL="76200" marR="76200" marT="76200" marB="76200"/>
                </a:tc>
                <a:extLst>
                  <a:ext uri="{0D108BD9-81ED-4DB2-BD59-A6C34878D82A}">
                    <a16:rowId xmlns:a16="http://schemas.microsoft.com/office/drawing/2014/main" val="2710887077"/>
                  </a:ext>
                </a:extLst>
              </a:tr>
              <a:tr h="269913">
                <a:tc>
                  <a:txBody>
                    <a:bodyPr/>
                    <a:lstStyle/>
                    <a:p>
                      <a:r>
                        <a:rPr lang="en-US" sz="900">
                          <a:effectLst/>
                        </a:rPr>
                        <a:t>/</a:t>
                      </a:r>
                      <a:r>
                        <a:rPr lang="en-US" sz="900" err="1">
                          <a:effectLst/>
                        </a:rPr>
                        <a:t>mnt</a:t>
                      </a:r>
                    </a:p>
                  </a:txBody>
                  <a:tcPr marL="76200" marR="76200" marT="76200" marB="76200"/>
                </a:tc>
                <a:tc>
                  <a:txBody>
                    <a:bodyPr/>
                    <a:lstStyle/>
                    <a:p>
                      <a:r>
                        <a:rPr lang="en-US" sz="900">
                          <a:effectLst/>
                        </a:rPr>
                        <a:t>A temporary mountpoint for regular filesystems (as in not removable media) that can be used while the administrator is repairing or working on a filesystem.</a:t>
                      </a:r>
                    </a:p>
                  </a:txBody>
                  <a:tcPr marL="76200" marR="76200" marT="76200" marB="76200"/>
                </a:tc>
                <a:extLst>
                  <a:ext uri="{0D108BD9-81ED-4DB2-BD59-A6C34878D82A}">
                    <a16:rowId xmlns:a16="http://schemas.microsoft.com/office/drawing/2014/main" val="3794768817"/>
                  </a:ext>
                </a:extLst>
              </a:tr>
              <a:tr h="269913">
                <a:tc>
                  <a:txBody>
                    <a:bodyPr/>
                    <a:lstStyle/>
                    <a:p>
                      <a:r>
                        <a:rPr lang="en-US" sz="900">
                          <a:effectLst/>
                        </a:rPr>
                        <a:t>/opt</a:t>
                      </a:r>
                    </a:p>
                  </a:txBody>
                  <a:tcPr marL="76200" marR="76200" marT="76200" marB="76200"/>
                </a:tc>
                <a:tc>
                  <a:txBody>
                    <a:bodyPr/>
                    <a:lstStyle/>
                    <a:p>
                      <a:r>
                        <a:rPr lang="en-US" sz="900">
                          <a:effectLst/>
                        </a:rPr>
                        <a:t>Optional files such as vendor supplied application programs should be located here.</a:t>
                      </a:r>
                    </a:p>
                  </a:txBody>
                  <a:tcPr marL="76200" marR="76200" marT="76200" marB="76200"/>
                </a:tc>
                <a:extLst>
                  <a:ext uri="{0D108BD9-81ED-4DB2-BD59-A6C34878D82A}">
                    <a16:rowId xmlns:a16="http://schemas.microsoft.com/office/drawing/2014/main" val="3146288302"/>
                  </a:ext>
                </a:extLst>
              </a:tr>
              <a:tr h="269913">
                <a:tc>
                  <a:txBody>
                    <a:bodyPr/>
                    <a:lstStyle/>
                    <a:p>
                      <a:r>
                        <a:rPr lang="en-US" sz="900">
                          <a:effectLst/>
                        </a:rPr>
                        <a:t>/root</a:t>
                      </a:r>
                    </a:p>
                  </a:txBody>
                  <a:tcPr marL="76200" marR="76200" marT="76200" marB="76200"/>
                </a:tc>
                <a:tc>
                  <a:txBody>
                    <a:bodyPr/>
                    <a:lstStyle/>
                    <a:p>
                      <a:r>
                        <a:rPr lang="en-US" sz="900">
                          <a:effectLst/>
                        </a:rPr>
                        <a:t>This is not the root (/) filesystem. It is the home directory for the root user.</a:t>
                      </a:r>
                    </a:p>
                  </a:txBody>
                  <a:tcPr marL="76200" marR="76200" marT="76200" marB="76200"/>
                </a:tc>
                <a:extLst>
                  <a:ext uri="{0D108BD9-81ED-4DB2-BD59-A6C34878D82A}">
                    <a16:rowId xmlns:a16="http://schemas.microsoft.com/office/drawing/2014/main" val="873513344"/>
                  </a:ext>
                </a:extLst>
              </a:tr>
              <a:tr h="269913">
                <a:tc>
                  <a:txBody>
                    <a:bodyPr/>
                    <a:lstStyle/>
                    <a:p>
                      <a:r>
                        <a:rPr lang="en-US" sz="900">
                          <a:effectLst/>
                        </a:rPr>
                        <a:t>/</a:t>
                      </a:r>
                      <a:r>
                        <a:rPr lang="en-US" sz="900" err="1">
                          <a:effectLst/>
                        </a:rPr>
                        <a:t>sbin</a:t>
                      </a:r>
                    </a:p>
                  </a:txBody>
                  <a:tcPr marL="76200" marR="76200" marT="76200" marB="76200"/>
                </a:tc>
                <a:tc>
                  <a:txBody>
                    <a:bodyPr/>
                    <a:lstStyle/>
                    <a:p>
                      <a:r>
                        <a:rPr lang="en-US" sz="900">
                          <a:effectLst/>
                        </a:rPr>
                        <a:t>System binary files. These are executables used for system administration.</a:t>
                      </a:r>
                    </a:p>
                  </a:txBody>
                  <a:tcPr marL="76200" marR="76200" marT="76200" marB="76200"/>
                </a:tc>
                <a:extLst>
                  <a:ext uri="{0D108BD9-81ED-4DB2-BD59-A6C34878D82A}">
                    <a16:rowId xmlns:a16="http://schemas.microsoft.com/office/drawing/2014/main" val="2390747230"/>
                  </a:ext>
                </a:extLst>
              </a:tr>
              <a:tr h="269913">
                <a:tc>
                  <a:txBody>
                    <a:bodyPr/>
                    <a:lstStyle/>
                    <a:p>
                      <a:r>
                        <a:rPr lang="en-US" sz="900">
                          <a:effectLst/>
                        </a:rPr>
                        <a:t>/</a:t>
                      </a:r>
                      <a:r>
                        <a:rPr lang="en-US" sz="900" err="1">
                          <a:effectLst/>
                        </a:rPr>
                        <a:t>usr</a:t>
                      </a:r>
                    </a:p>
                  </a:txBody>
                  <a:tcPr marL="76200" marR="76200" marT="76200" marB="76200"/>
                </a:tc>
                <a:tc>
                  <a:txBody>
                    <a:bodyPr/>
                    <a:lstStyle/>
                    <a:p>
                      <a:r>
                        <a:rPr lang="en-US" sz="900">
                          <a:effectLst/>
                        </a:rPr>
                        <a:t>These are shareable, read-only files, including executable binaries and libraries, man files, and other types of documentation.</a:t>
                      </a:r>
                    </a:p>
                  </a:txBody>
                  <a:tcPr marL="76200" marR="76200" marT="76200" marB="76200"/>
                </a:tc>
                <a:extLst>
                  <a:ext uri="{0D108BD9-81ED-4DB2-BD59-A6C34878D82A}">
                    <a16:rowId xmlns:a16="http://schemas.microsoft.com/office/drawing/2014/main" val="189805052"/>
                  </a:ext>
                </a:extLst>
              </a:tr>
              <a:tr h="309900">
                <a:tc>
                  <a:txBody>
                    <a:bodyPr/>
                    <a:lstStyle/>
                    <a:p>
                      <a:r>
                        <a:rPr lang="en-US" sz="900">
                          <a:effectLst/>
                        </a:rPr>
                        <a:t>/var</a:t>
                      </a:r>
                    </a:p>
                  </a:txBody>
                  <a:tcPr marL="76200" marR="76200" marT="76200" marB="76200"/>
                </a:tc>
                <a:tc>
                  <a:txBody>
                    <a:bodyPr/>
                    <a:lstStyle/>
                    <a:p>
                      <a:r>
                        <a:rPr lang="en-US" sz="900">
                          <a:effectLst/>
                        </a:rPr>
                        <a:t>Variable data files are stored here. This can include things like log files, MySQL, and other database files, web server data files, email inboxes, and much more.</a:t>
                      </a:r>
                    </a:p>
                  </a:txBody>
                  <a:tcPr marL="76200" marR="76200" marT="76200" marB="76200"/>
                </a:tc>
                <a:extLst>
                  <a:ext uri="{0D108BD9-81ED-4DB2-BD59-A6C34878D82A}">
                    <a16:rowId xmlns:a16="http://schemas.microsoft.com/office/drawing/2014/main" val="1387731584"/>
                  </a:ext>
                </a:extLst>
              </a:tr>
            </a:tbl>
          </a:graphicData>
        </a:graphic>
      </p:graphicFrame>
    </p:spTree>
    <p:extLst>
      <p:ext uri="{BB962C8B-B14F-4D97-AF65-F5344CB8AC3E}">
        <p14:creationId xmlns:p14="http://schemas.microsoft.com/office/powerpoint/2010/main" val="749324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DB11-36E4-60D8-5D2D-151D4FC72B5C}"/>
              </a:ext>
            </a:extLst>
          </p:cNvPr>
          <p:cNvSpPr>
            <a:spLocks noGrp="1"/>
          </p:cNvSpPr>
          <p:nvPr>
            <p:ph type="title"/>
          </p:nvPr>
        </p:nvSpPr>
        <p:spPr>
          <a:xfrm>
            <a:off x="244186" y="97199"/>
            <a:ext cx="7886700" cy="505827"/>
          </a:xfrm>
        </p:spPr>
        <p:txBody>
          <a:bodyPr/>
          <a:lstStyle/>
          <a:p>
            <a:r>
              <a:rPr lang="en-US" b="1" u="none"/>
              <a:t>Linux Filesystem types</a:t>
            </a:r>
            <a:endParaRPr lang="en-US"/>
          </a:p>
        </p:txBody>
      </p:sp>
      <p:sp>
        <p:nvSpPr>
          <p:cNvPr id="3" name="Text Placeholder 2">
            <a:extLst>
              <a:ext uri="{FF2B5EF4-FFF2-40B4-BE49-F238E27FC236}">
                <a16:creationId xmlns:a16="http://schemas.microsoft.com/office/drawing/2014/main" id="{E88EE726-8AB1-F3E2-39F8-F825281A5BE6}"/>
              </a:ext>
            </a:extLst>
          </p:cNvPr>
          <p:cNvSpPr>
            <a:spLocks noGrp="1"/>
          </p:cNvSpPr>
          <p:nvPr>
            <p:ph type="body" idx="1"/>
          </p:nvPr>
        </p:nvSpPr>
        <p:spPr>
          <a:xfrm>
            <a:off x="337705" y="693811"/>
            <a:ext cx="8541327" cy="4021935"/>
          </a:xfrm>
        </p:spPr>
        <p:txBody>
          <a:bodyPr/>
          <a:lstStyle/>
          <a:p>
            <a:r>
              <a:rPr lang="en-US" sz="1200"/>
              <a:t>There are three major Linux filesystems: </a:t>
            </a:r>
            <a:r>
              <a:rPr lang="en-US" sz="1200" b="1"/>
              <a:t>ext2</a:t>
            </a:r>
            <a:r>
              <a:rPr lang="en-US" sz="1200"/>
              <a:t>, </a:t>
            </a:r>
            <a:r>
              <a:rPr lang="en-US" sz="1200" b="1"/>
              <a:t>ext3 </a:t>
            </a:r>
            <a:r>
              <a:rPr lang="en-US" sz="1200"/>
              <a:t>and </a:t>
            </a:r>
            <a:r>
              <a:rPr lang="en-US" sz="1200" b="1"/>
              <a:t>ext4</a:t>
            </a:r>
            <a:r>
              <a:rPr lang="en-US" sz="1200"/>
              <a:t>.</a:t>
            </a:r>
          </a:p>
          <a:p>
            <a:pPr marL="139700" indent="0">
              <a:buNone/>
            </a:pPr>
            <a:r>
              <a:rPr lang="en-US" sz="1600" b="1"/>
              <a:t>ext2</a:t>
            </a:r>
            <a:endParaRPr lang="en-US" sz="1600"/>
          </a:p>
          <a:p>
            <a:pPr lvl="1" indent="-171450"/>
            <a:r>
              <a:rPr lang="en-US" sz="1200"/>
              <a:t>ext2 is suitable for flash drives and USB drives.</a:t>
            </a:r>
          </a:p>
          <a:p>
            <a:pPr lvl="1" indent="-171450"/>
            <a:r>
              <a:rPr lang="en-US" sz="1200"/>
              <a:t>A file can be between 16 GB and 2 TB in size.</a:t>
            </a:r>
          </a:p>
          <a:p>
            <a:pPr lvl="1" indent="-171450"/>
            <a:r>
              <a:rPr lang="en-US" sz="1200"/>
              <a:t>An ext2 filesystem can be between 2 TB and 32 TB in size.</a:t>
            </a:r>
            <a:endParaRPr lang="en-US"/>
          </a:p>
          <a:p>
            <a:pPr lvl="1" indent="-171450"/>
            <a:r>
              <a:rPr lang="en-US" sz="1200"/>
              <a:t>ext2 filesystems are likely to become corrupt during power failures and computer crashes when data is being saved to the disk.</a:t>
            </a:r>
          </a:p>
          <a:p>
            <a:pPr lvl="1" indent="-171450"/>
            <a:r>
              <a:rPr lang="en-US" sz="1200"/>
              <a:t>ext2 filesystems face data fragmentation issues which hinder performance.</a:t>
            </a:r>
            <a:endParaRPr lang="en-US"/>
          </a:p>
          <a:p>
            <a:pPr>
              <a:buNone/>
            </a:pPr>
            <a:r>
              <a:rPr lang="en-US" sz="1600" b="1"/>
              <a:t>ext3</a:t>
            </a:r>
            <a:endParaRPr lang="en-US" sz="1600"/>
          </a:p>
          <a:p>
            <a:pPr lvl="1" indent="-171450"/>
            <a:r>
              <a:rPr lang="en-US" sz="1200"/>
              <a:t>ext3 allows </a:t>
            </a:r>
            <a:r>
              <a:rPr lang="en-US" sz="1200" b="1"/>
              <a:t>journaling</a:t>
            </a:r>
            <a:r>
              <a:rPr lang="en-US" sz="1200"/>
              <a:t>. Journaling creates a separate area of the filesystem where all file changes are tracked. The Journal can then be used in case of a power failure or system crash to restore data.</a:t>
            </a:r>
          </a:p>
          <a:p>
            <a:pPr lvl="1" indent="-171450"/>
            <a:r>
              <a:rPr lang="en-US" sz="1200"/>
              <a:t>A directory in ext3 can have up to 32,000 subdirectories.</a:t>
            </a:r>
            <a:endParaRPr lang="en-US"/>
          </a:p>
          <a:p>
            <a:pPr>
              <a:buNone/>
            </a:pPr>
            <a:r>
              <a:rPr lang="en-US" sz="1600" b="1"/>
              <a:t>ext4</a:t>
            </a:r>
            <a:endParaRPr lang="en-US" sz="1600"/>
          </a:p>
          <a:p>
            <a:pPr lvl="1" indent="-171450"/>
            <a:r>
              <a:rPr lang="en-US" sz="1200"/>
              <a:t>A directory can have up to 64,000 subdirectories.</a:t>
            </a:r>
          </a:p>
          <a:p>
            <a:pPr lvl="1" indent="-171450"/>
            <a:r>
              <a:rPr lang="en-US" sz="1200"/>
              <a:t>A file can be up to 16 TB in size.</a:t>
            </a:r>
          </a:p>
          <a:p>
            <a:pPr lvl="1" indent="-171450"/>
            <a:r>
              <a:rPr lang="en-US" sz="1200"/>
              <a:t>An ext4 filesystem can be up to 1 EB (Exabyte) in size, although most Linux distributions recommend a maximum filesystem size of 100 Tb.</a:t>
            </a:r>
          </a:p>
          <a:p>
            <a:pPr lvl="1" indent="-171450"/>
            <a:r>
              <a:rPr lang="en-US" sz="1200"/>
              <a:t>ext4 reduces fragmentation issues and increases performance.</a:t>
            </a:r>
          </a:p>
          <a:p>
            <a:pPr lvl="1" indent="-171450"/>
            <a:r>
              <a:rPr lang="en-US" sz="1200"/>
              <a:t>It also provides option to turn off the journaling feature.</a:t>
            </a:r>
          </a:p>
          <a:p>
            <a:pPr lvl="1" indent="-171450"/>
            <a:endParaRPr lang="en-US" sz="1600"/>
          </a:p>
          <a:p>
            <a:pPr marL="139700" indent="0">
              <a:buNone/>
            </a:pPr>
            <a:br>
              <a:rPr lang="en-US"/>
            </a:br>
            <a:endParaRPr lang="en-US"/>
          </a:p>
          <a:p>
            <a:pPr marL="139700" indent="0">
              <a:buNone/>
            </a:pPr>
            <a:endParaRPr lang="en-US" sz="1200"/>
          </a:p>
          <a:p>
            <a:endParaRPr lang="en-US" sz="1200"/>
          </a:p>
          <a:p>
            <a:endParaRPr lang="en-US" sz="1600"/>
          </a:p>
          <a:p>
            <a:pPr marL="139700" indent="0">
              <a:buNone/>
            </a:pPr>
            <a:endParaRPr lang="en-US" sz="1600" b="1"/>
          </a:p>
          <a:p>
            <a:pPr marL="139700" indent="0">
              <a:buNone/>
            </a:pPr>
            <a:endParaRPr lang="en-US" sz="1600" b="1"/>
          </a:p>
          <a:p>
            <a:endParaRPr lang="en-US" sz="1200"/>
          </a:p>
        </p:txBody>
      </p:sp>
    </p:spTree>
    <p:extLst>
      <p:ext uri="{BB962C8B-B14F-4D97-AF65-F5344CB8AC3E}">
        <p14:creationId xmlns:p14="http://schemas.microsoft.com/office/powerpoint/2010/main" val="239226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00E3-FCF5-1A3D-13FD-A1E10EA0FFD5}"/>
              </a:ext>
            </a:extLst>
          </p:cNvPr>
          <p:cNvSpPr>
            <a:spLocks noGrp="1"/>
          </p:cNvSpPr>
          <p:nvPr>
            <p:ph type="title"/>
          </p:nvPr>
        </p:nvSpPr>
        <p:spPr>
          <a:xfrm>
            <a:off x="223405" y="107589"/>
            <a:ext cx="7886700" cy="464264"/>
          </a:xfrm>
        </p:spPr>
        <p:txBody>
          <a:bodyPr/>
          <a:lstStyle/>
          <a:p>
            <a:r>
              <a:rPr lang="en-US" b="1" u="none"/>
              <a:t>Mounting Filesystem</a:t>
            </a:r>
          </a:p>
        </p:txBody>
      </p:sp>
      <p:sp>
        <p:nvSpPr>
          <p:cNvPr id="3" name="Text Placeholder 2">
            <a:extLst>
              <a:ext uri="{FF2B5EF4-FFF2-40B4-BE49-F238E27FC236}">
                <a16:creationId xmlns:a16="http://schemas.microsoft.com/office/drawing/2014/main" id="{A622ADC7-C39C-3CA5-7C5F-44F4E3C787B2}"/>
              </a:ext>
            </a:extLst>
          </p:cNvPr>
          <p:cNvSpPr>
            <a:spLocks noGrp="1"/>
          </p:cNvSpPr>
          <p:nvPr>
            <p:ph type="body" idx="1"/>
          </p:nvPr>
        </p:nvSpPr>
        <p:spPr>
          <a:xfrm>
            <a:off x="223405" y="621074"/>
            <a:ext cx="8520545" cy="4011544"/>
          </a:xfrm>
        </p:spPr>
        <p:txBody>
          <a:bodyPr/>
          <a:lstStyle/>
          <a:p>
            <a:r>
              <a:rPr lang="en-US" sz="1200"/>
              <a:t>The filesystem on the disk pack would be logically mounted by the operating system to make the contents available for access by the OS, application programs and users.</a:t>
            </a:r>
          </a:p>
          <a:p>
            <a:r>
              <a:rPr lang="en-US" sz="1200"/>
              <a:t>A mount point is simply a directory.</a:t>
            </a:r>
          </a:p>
          <a:p>
            <a:r>
              <a:rPr lang="en-US" sz="1200"/>
              <a:t>For </a:t>
            </a:r>
            <a:r>
              <a:rPr lang="en-US" sz="1200" err="1"/>
              <a:t>eg</a:t>
            </a:r>
            <a:r>
              <a:rPr lang="en-US" sz="1200"/>
              <a:t>: </a:t>
            </a:r>
            <a:r>
              <a:rPr lang="en-US" sz="1200" b="1"/>
              <a:t>home filesystem </a:t>
            </a:r>
            <a:r>
              <a:rPr lang="en-US" sz="1200"/>
              <a:t>is mounted on the directory </a:t>
            </a:r>
            <a:r>
              <a:rPr lang="en-US" sz="1200" b="1"/>
              <a:t>/home</a:t>
            </a:r>
            <a:r>
              <a:rPr lang="en-US" sz="1200"/>
              <a:t>.</a:t>
            </a:r>
          </a:p>
          <a:p>
            <a:r>
              <a:rPr lang="en-US" sz="1200"/>
              <a:t>The </a:t>
            </a:r>
            <a:r>
              <a:rPr lang="en-US" sz="1200" b="1"/>
              <a:t>Linux root filesystem</a:t>
            </a:r>
            <a:r>
              <a:rPr lang="en-US" sz="1200"/>
              <a:t> is mounted on the </a:t>
            </a:r>
            <a:r>
              <a:rPr lang="en-US" sz="1200" b="1"/>
              <a:t>root directory (/)</a:t>
            </a:r>
            <a:r>
              <a:rPr lang="en-US" sz="1200"/>
              <a:t> very early in the </a:t>
            </a:r>
            <a:r>
              <a:rPr lang="en-US" sz="1200" b="1"/>
              <a:t>boot sequence</a:t>
            </a:r>
            <a:r>
              <a:rPr lang="en-US" sz="1200"/>
              <a:t>.</a:t>
            </a:r>
          </a:p>
          <a:p>
            <a:r>
              <a:rPr lang="en-US" sz="1200"/>
              <a:t>Other filesystems are mounted later, by the Linux startup programs.</a:t>
            </a:r>
          </a:p>
          <a:p>
            <a:r>
              <a:rPr lang="en-US" sz="1200"/>
              <a:t>Mounting of filesystems during the startup process is managed by the </a:t>
            </a:r>
            <a:r>
              <a:rPr lang="en-US" sz="1200" b="1"/>
              <a:t>/</a:t>
            </a:r>
            <a:r>
              <a:rPr lang="en-US" sz="1200" b="1" err="1"/>
              <a:t>etc</a:t>
            </a:r>
            <a:r>
              <a:rPr lang="en-US" sz="1200" b="1"/>
              <a:t>/</a:t>
            </a:r>
            <a:r>
              <a:rPr lang="en-US" sz="1200" b="1" err="1"/>
              <a:t>fstab</a:t>
            </a:r>
            <a:r>
              <a:rPr lang="en-US" sz="1200"/>
              <a:t> configuration file.</a:t>
            </a:r>
          </a:p>
          <a:p>
            <a:r>
              <a:rPr lang="en-US" sz="1200"/>
              <a:t>The </a:t>
            </a:r>
            <a:r>
              <a:rPr lang="en-US" sz="1200" b="1"/>
              <a:t>/</a:t>
            </a:r>
            <a:r>
              <a:rPr lang="en-US" sz="1200" b="1" err="1"/>
              <a:t>etc</a:t>
            </a:r>
            <a:r>
              <a:rPr lang="en-US" sz="1200" b="1"/>
              <a:t>/</a:t>
            </a:r>
            <a:r>
              <a:rPr lang="en-US" sz="1200" b="1" err="1"/>
              <a:t>fstab</a:t>
            </a:r>
            <a:r>
              <a:rPr lang="en-US" sz="1200"/>
              <a:t> file is one of the most important files in a Linux-based system, since it stores static information about filesystems, their mountpoints and mount options.</a:t>
            </a:r>
          </a:p>
          <a:p>
            <a:r>
              <a:rPr lang="en-US" sz="1200"/>
              <a:t>Each line of </a:t>
            </a:r>
            <a:r>
              <a:rPr lang="en-US" sz="1200" b="1"/>
              <a:t>/</a:t>
            </a:r>
            <a:r>
              <a:rPr lang="en-US" sz="1200" b="1" err="1"/>
              <a:t>etc</a:t>
            </a:r>
            <a:r>
              <a:rPr lang="en-US" sz="1200" b="1"/>
              <a:t>/</a:t>
            </a:r>
            <a:r>
              <a:rPr lang="en-US" sz="1200" b="1" err="1"/>
              <a:t>fstab</a:t>
            </a:r>
            <a:r>
              <a:rPr lang="en-US" sz="1200"/>
              <a:t> contains the necessary settings to mount one partition, drive or network share.</a:t>
            </a:r>
          </a:p>
          <a:p>
            <a:r>
              <a:rPr lang="en-US" sz="1200"/>
              <a:t>The device file, UUID or label or other means of locating the partition or data source.</a:t>
            </a:r>
          </a:p>
          <a:p>
            <a:r>
              <a:rPr lang="en-US" sz="1200"/>
              <a:t>The mount point, where the data is to be attached to the filesystem.</a:t>
            </a:r>
          </a:p>
          <a:p>
            <a:endParaRPr lang="en-US" sz="1200"/>
          </a:p>
          <a:p>
            <a:endParaRPr lang="en-US" sz="1200"/>
          </a:p>
          <a:p>
            <a:endParaRPr lang="en-US" sz="1200"/>
          </a:p>
          <a:p>
            <a:endParaRPr lang="en-US"/>
          </a:p>
        </p:txBody>
      </p:sp>
      <p:pic>
        <p:nvPicPr>
          <p:cNvPr id="4" name="Picture 4">
            <a:extLst>
              <a:ext uri="{FF2B5EF4-FFF2-40B4-BE49-F238E27FC236}">
                <a16:creationId xmlns:a16="http://schemas.microsoft.com/office/drawing/2014/main" id="{8F6EFC80-F1B0-627D-5576-663C6D4F7392}"/>
              </a:ext>
            </a:extLst>
          </p:cNvPr>
          <p:cNvPicPr>
            <a:picLocks noChangeAspect="1"/>
          </p:cNvPicPr>
          <p:nvPr/>
        </p:nvPicPr>
        <p:blipFill>
          <a:blip r:embed="rId2"/>
          <a:stretch>
            <a:fillRect/>
          </a:stretch>
        </p:blipFill>
        <p:spPr>
          <a:xfrm>
            <a:off x="1423555" y="3807666"/>
            <a:ext cx="6608618" cy="1216940"/>
          </a:xfrm>
          <a:prstGeom prst="rect">
            <a:avLst/>
          </a:prstGeom>
        </p:spPr>
      </p:pic>
    </p:spTree>
    <p:extLst>
      <p:ext uri="{BB962C8B-B14F-4D97-AF65-F5344CB8AC3E}">
        <p14:creationId xmlns:p14="http://schemas.microsoft.com/office/powerpoint/2010/main" val="423503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00E3-FCF5-1A3D-13FD-A1E10EA0FFD5}"/>
              </a:ext>
            </a:extLst>
          </p:cNvPr>
          <p:cNvSpPr>
            <a:spLocks noGrp="1"/>
          </p:cNvSpPr>
          <p:nvPr>
            <p:ph type="title"/>
          </p:nvPr>
        </p:nvSpPr>
        <p:spPr>
          <a:xfrm>
            <a:off x="223405" y="107589"/>
            <a:ext cx="7886700" cy="464264"/>
          </a:xfrm>
        </p:spPr>
        <p:txBody>
          <a:bodyPr/>
          <a:lstStyle/>
          <a:p>
            <a:r>
              <a:rPr lang="en-US" b="1" u="none"/>
              <a:t>Mounting Filesystem </a:t>
            </a:r>
            <a:r>
              <a:rPr lang="en-US" sz="2400" b="1" u="none"/>
              <a:t>contd..</a:t>
            </a:r>
          </a:p>
        </p:txBody>
      </p:sp>
      <p:sp>
        <p:nvSpPr>
          <p:cNvPr id="3" name="Text Placeholder 2">
            <a:extLst>
              <a:ext uri="{FF2B5EF4-FFF2-40B4-BE49-F238E27FC236}">
                <a16:creationId xmlns:a16="http://schemas.microsoft.com/office/drawing/2014/main" id="{A622ADC7-C39C-3CA5-7C5F-44F4E3C787B2}"/>
              </a:ext>
            </a:extLst>
          </p:cNvPr>
          <p:cNvSpPr>
            <a:spLocks noGrp="1"/>
          </p:cNvSpPr>
          <p:nvPr>
            <p:ph type="body" idx="1"/>
          </p:nvPr>
        </p:nvSpPr>
        <p:spPr>
          <a:xfrm>
            <a:off x="223405" y="621074"/>
            <a:ext cx="8520545" cy="4011544"/>
          </a:xfrm>
        </p:spPr>
        <p:txBody>
          <a:bodyPr/>
          <a:lstStyle/>
          <a:p>
            <a:r>
              <a:rPr lang="en-US" sz="1200"/>
              <a:t>To read in more details about </a:t>
            </a:r>
            <a:r>
              <a:rPr lang="en-US" sz="1200" b="1"/>
              <a:t>/</a:t>
            </a:r>
            <a:r>
              <a:rPr lang="en-US" sz="1200" b="1" err="1"/>
              <a:t>etc</a:t>
            </a:r>
            <a:r>
              <a:rPr lang="en-US" sz="1200" b="1"/>
              <a:t>/</a:t>
            </a:r>
            <a:r>
              <a:rPr lang="en-US" sz="1200" b="1" err="1"/>
              <a:t>fstab</a:t>
            </a:r>
            <a:r>
              <a:rPr lang="en-US" sz="1200"/>
              <a:t>  go through the </a:t>
            </a:r>
            <a:r>
              <a:rPr lang="en-US" sz="1200" err="1"/>
              <a:t>linux</a:t>
            </a:r>
            <a:r>
              <a:rPr lang="en-US" sz="1200"/>
              <a:t> Manual page.</a:t>
            </a:r>
            <a:endParaRPr lang="en-US"/>
          </a:p>
          <a:p>
            <a:r>
              <a:rPr lang="en-US" sz="1200"/>
              <a:t>Use command  :  </a:t>
            </a:r>
            <a:r>
              <a:rPr lang="en-US" sz="1400" b="1"/>
              <a:t>man </a:t>
            </a:r>
            <a:r>
              <a:rPr lang="en-US" sz="1400" b="1" err="1"/>
              <a:t>fstab</a:t>
            </a:r>
            <a:endParaRPr lang="en-US" sz="1400" b="1"/>
          </a:p>
          <a:p>
            <a:endParaRPr lang="en-US" sz="1200"/>
          </a:p>
          <a:p>
            <a:pPr marL="139700" indent="0">
              <a:buNone/>
            </a:pPr>
            <a:endParaRPr lang="en-US"/>
          </a:p>
        </p:txBody>
      </p:sp>
      <p:pic>
        <p:nvPicPr>
          <p:cNvPr id="5" name="Picture 5">
            <a:extLst>
              <a:ext uri="{FF2B5EF4-FFF2-40B4-BE49-F238E27FC236}">
                <a16:creationId xmlns:a16="http://schemas.microsoft.com/office/drawing/2014/main" id="{6ED21AD4-8B98-0B5F-0465-BB974FCA637E}"/>
              </a:ext>
            </a:extLst>
          </p:cNvPr>
          <p:cNvPicPr>
            <a:picLocks noChangeAspect="1"/>
          </p:cNvPicPr>
          <p:nvPr/>
        </p:nvPicPr>
        <p:blipFill>
          <a:blip r:embed="rId2"/>
          <a:stretch>
            <a:fillRect/>
          </a:stretch>
        </p:blipFill>
        <p:spPr>
          <a:xfrm>
            <a:off x="1350819" y="1189785"/>
            <a:ext cx="6255326" cy="4021229"/>
          </a:xfrm>
          <a:prstGeom prst="rect">
            <a:avLst/>
          </a:prstGeom>
        </p:spPr>
      </p:pic>
    </p:spTree>
    <p:extLst>
      <p:ext uri="{BB962C8B-B14F-4D97-AF65-F5344CB8AC3E}">
        <p14:creationId xmlns:p14="http://schemas.microsoft.com/office/powerpoint/2010/main" val="30652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0FD8-D414-C519-F2E8-E1727C39C7CB}"/>
              </a:ext>
            </a:extLst>
          </p:cNvPr>
          <p:cNvSpPr>
            <a:spLocks noGrp="1"/>
          </p:cNvSpPr>
          <p:nvPr>
            <p:ph type="title"/>
          </p:nvPr>
        </p:nvSpPr>
        <p:spPr>
          <a:xfrm>
            <a:off x="129886" y="97199"/>
            <a:ext cx="7886700" cy="329182"/>
          </a:xfrm>
        </p:spPr>
        <p:txBody>
          <a:bodyPr/>
          <a:lstStyle/>
          <a:p>
            <a:r>
              <a:rPr lang="en-US" b="1" u="none"/>
              <a:t>Contents</a:t>
            </a:r>
          </a:p>
        </p:txBody>
      </p:sp>
      <p:sp>
        <p:nvSpPr>
          <p:cNvPr id="3" name="Text Placeholder 2">
            <a:extLst>
              <a:ext uri="{FF2B5EF4-FFF2-40B4-BE49-F238E27FC236}">
                <a16:creationId xmlns:a16="http://schemas.microsoft.com/office/drawing/2014/main" id="{2917B6C0-C58B-0611-4830-0AA0AD2E1A2B}"/>
              </a:ext>
            </a:extLst>
          </p:cNvPr>
          <p:cNvSpPr>
            <a:spLocks noGrp="1"/>
          </p:cNvSpPr>
          <p:nvPr>
            <p:ph type="body" idx="1"/>
          </p:nvPr>
        </p:nvSpPr>
        <p:spPr>
          <a:xfrm>
            <a:off x="192232" y="527555"/>
            <a:ext cx="3667991" cy="4437572"/>
          </a:xfrm>
        </p:spPr>
        <p:txBody>
          <a:bodyPr/>
          <a:lstStyle/>
          <a:p>
            <a:r>
              <a:rPr lang="en-US" sz="1400" dirty="0"/>
              <a:t>Linux Kernel basics</a:t>
            </a:r>
          </a:p>
          <a:p>
            <a:pPr lvl="1"/>
            <a:r>
              <a:rPr lang="en-US" sz="1400" dirty="0"/>
              <a:t>Introduction to Linux</a:t>
            </a:r>
          </a:p>
          <a:p>
            <a:pPr lvl="1"/>
            <a:r>
              <a:rPr lang="en-US" sz="1400" dirty="0"/>
              <a:t>Linux Architecture</a:t>
            </a:r>
          </a:p>
          <a:p>
            <a:pPr lvl="1"/>
            <a:r>
              <a:rPr lang="en-US" sz="1400" dirty="0"/>
              <a:t>Kernel System Calls</a:t>
            </a:r>
          </a:p>
          <a:p>
            <a:pPr lvl="1"/>
            <a:r>
              <a:rPr lang="en-US" sz="1400" dirty="0"/>
              <a:t>Introduction to Linux Kernel</a:t>
            </a:r>
          </a:p>
          <a:p>
            <a:pPr lvl="1"/>
            <a:r>
              <a:rPr lang="en-US" sz="1400" dirty="0"/>
              <a:t>Loadable Kernel Module</a:t>
            </a:r>
          </a:p>
          <a:p>
            <a:pPr lvl="1"/>
            <a:r>
              <a:rPr lang="en-US" sz="1400" dirty="0"/>
              <a:t>Kernel Modules Directory</a:t>
            </a:r>
          </a:p>
          <a:p>
            <a:pPr lvl="1"/>
            <a:r>
              <a:rPr lang="en-US" sz="1400" dirty="0" err="1"/>
              <a:t>Usefull</a:t>
            </a:r>
            <a:r>
              <a:rPr lang="en-US" sz="1400" dirty="0"/>
              <a:t> Commands</a:t>
            </a:r>
          </a:p>
          <a:p>
            <a:r>
              <a:rPr lang="en-US" sz="1400" dirty="0"/>
              <a:t>Linux File System</a:t>
            </a:r>
          </a:p>
          <a:p>
            <a:pPr lvl="1"/>
            <a:r>
              <a:rPr lang="en-US" sz="1400" dirty="0"/>
              <a:t>Introduction</a:t>
            </a:r>
          </a:p>
          <a:p>
            <a:pPr lvl="1"/>
            <a:r>
              <a:rPr lang="en-US" sz="1400" dirty="0"/>
              <a:t>File System Structure</a:t>
            </a:r>
          </a:p>
          <a:p>
            <a:pPr lvl="1"/>
            <a:r>
              <a:rPr lang="en-US" sz="1400" dirty="0"/>
              <a:t>File System Types</a:t>
            </a:r>
          </a:p>
          <a:p>
            <a:pPr lvl="1"/>
            <a:r>
              <a:rPr lang="en-US" sz="1400" dirty="0"/>
              <a:t>Mounting File System</a:t>
            </a:r>
          </a:p>
          <a:p>
            <a:r>
              <a:rPr lang="en-US" sz="1400" dirty="0"/>
              <a:t>Linux Driver Framework</a:t>
            </a:r>
          </a:p>
          <a:p>
            <a:pPr lvl="1"/>
            <a:r>
              <a:rPr lang="en-US" sz="1400" dirty="0"/>
              <a:t>Introduction</a:t>
            </a:r>
          </a:p>
          <a:p>
            <a:pPr lvl="1"/>
            <a:r>
              <a:rPr lang="en-US" sz="1400" dirty="0"/>
              <a:t>Device Files</a:t>
            </a:r>
          </a:p>
          <a:p>
            <a:pPr lvl="1"/>
            <a:r>
              <a:rPr lang="en-US" sz="1400" dirty="0"/>
              <a:t>Introduction to GPIO Device</a:t>
            </a:r>
          </a:p>
          <a:p>
            <a:endParaRPr lang="en-US" sz="1400" dirty="0"/>
          </a:p>
          <a:p>
            <a:pPr lvl="1"/>
            <a:endParaRPr lang="en-US" sz="1400" dirty="0"/>
          </a:p>
          <a:p>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p:txBody>
      </p:sp>
      <p:sp>
        <p:nvSpPr>
          <p:cNvPr id="6" name="Text Placeholder 2">
            <a:extLst>
              <a:ext uri="{FF2B5EF4-FFF2-40B4-BE49-F238E27FC236}">
                <a16:creationId xmlns:a16="http://schemas.microsoft.com/office/drawing/2014/main" id="{AD59E9DF-D177-8B2B-BD1F-8B2E4E87C99F}"/>
              </a:ext>
            </a:extLst>
          </p:cNvPr>
          <p:cNvSpPr txBox="1">
            <a:spLocks/>
          </p:cNvSpPr>
          <p:nvPr/>
        </p:nvSpPr>
        <p:spPr>
          <a:xfrm>
            <a:off x="4023014" y="524091"/>
            <a:ext cx="3667991" cy="443757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1pPr>
            <a:lvl2pPr marL="914400" marR="0" lvl="1" indent="-317500" algn="l" rtl="0">
              <a:lnSpc>
                <a:spcPct val="90000"/>
              </a:lnSpc>
              <a:spcBef>
                <a:spcPts val="4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2pPr>
            <a:lvl3pPr marL="1371600" marR="0" lvl="2" indent="-317500" algn="l" rtl="0">
              <a:lnSpc>
                <a:spcPct val="90000"/>
              </a:lnSpc>
              <a:spcBef>
                <a:spcPts val="4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3pPr>
            <a:lvl4pPr marL="1828800" marR="0" lvl="3" indent="-317500" algn="l" rtl="0">
              <a:lnSpc>
                <a:spcPct val="90000"/>
              </a:lnSpc>
              <a:spcBef>
                <a:spcPts val="4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4pPr>
            <a:lvl5pPr marL="2286000" marR="0" lvl="4" indent="-317500" algn="l" rtl="0">
              <a:lnSpc>
                <a:spcPct val="90000"/>
              </a:lnSpc>
              <a:spcBef>
                <a:spcPts val="400"/>
              </a:spcBef>
              <a:spcAft>
                <a:spcPts val="0"/>
              </a:spcAft>
              <a:buClr>
                <a:schemeClr val="lt1"/>
              </a:buClr>
              <a:buSzPts val="1400"/>
              <a:buFont typeface="Gill Sans"/>
              <a:buChar char="•"/>
              <a:defRPr sz="2400" b="0" i="0" u="none" strike="noStrike" cap="none">
                <a:solidFill>
                  <a:srgbClr val="000000"/>
                </a:solidFill>
                <a:latin typeface="Gill Sans"/>
                <a:ea typeface="Gill Sans"/>
                <a:cs typeface="Gill Sans"/>
                <a:sym typeface="Gill Sans"/>
              </a:defRPr>
            </a:lvl5pPr>
            <a:lvl6pPr marL="2743200" marR="0" lvl="5" indent="-317500" algn="l" rtl="0">
              <a:lnSpc>
                <a:spcPct val="90000"/>
              </a:lnSpc>
              <a:spcBef>
                <a:spcPts val="400"/>
              </a:spcBef>
              <a:spcAft>
                <a:spcPts val="0"/>
              </a:spcAft>
              <a:buClr>
                <a:schemeClr val="dk1"/>
              </a:buClr>
              <a:buSzPts val="1400"/>
              <a:buFont typeface="Gill Sans"/>
              <a:buChar char="•"/>
              <a:defRPr sz="2400" b="0" i="0" u="none" strike="noStrike" cap="none">
                <a:solidFill>
                  <a:srgbClr val="000000"/>
                </a:solidFill>
                <a:latin typeface="Gill Sans"/>
                <a:ea typeface="Gill Sans"/>
                <a:cs typeface="Gill Sans"/>
                <a:sym typeface="Gill Sans"/>
              </a:defRPr>
            </a:lvl6pPr>
            <a:lvl7pPr marL="3200400" marR="0" lvl="6" indent="-317500" algn="l" rtl="0">
              <a:lnSpc>
                <a:spcPct val="90000"/>
              </a:lnSpc>
              <a:spcBef>
                <a:spcPts val="400"/>
              </a:spcBef>
              <a:spcAft>
                <a:spcPts val="0"/>
              </a:spcAft>
              <a:buClr>
                <a:schemeClr val="dk1"/>
              </a:buClr>
              <a:buSzPts val="1400"/>
              <a:buFont typeface="Gill Sans"/>
              <a:buChar char="•"/>
              <a:defRPr sz="2400" b="0" i="0" u="none" strike="noStrike" cap="none">
                <a:solidFill>
                  <a:srgbClr val="000000"/>
                </a:solidFill>
                <a:latin typeface="Gill Sans"/>
                <a:ea typeface="Gill Sans"/>
                <a:cs typeface="Gill Sans"/>
                <a:sym typeface="Gill Sans"/>
              </a:defRPr>
            </a:lvl7pPr>
            <a:lvl8pPr marL="3657600" marR="0" lvl="7" indent="-317500" algn="l" rtl="0">
              <a:lnSpc>
                <a:spcPct val="90000"/>
              </a:lnSpc>
              <a:spcBef>
                <a:spcPts val="400"/>
              </a:spcBef>
              <a:spcAft>
                <a:spcPts val="0"/>
              </a:spcAft>
              <a:buClr>
                <a:schemeClr val="dk1"/>
              </a:buClr>
              <a:buSzPts val="1400"/>
              <a:buFont typeface="Gill Sans"/>
              <a:buChar char="•"/>
              <a:defRPr sz="2400" b="0" i="0" u="none" strike="noStrike" cap="none">
                <a:solidFill>
                  <a:srgbClr val="000000"/>
                </a:solidFill>
                <a:latin typeface="Gill Sans"/>
                <a:ea typeface="Gill Sans"/>
                <a:cs typeface="Gill Sans"/>
                <a:sym typeface="Gill Sans"/>
              </a:defRPr>
            </a:lvl8pPr>
            <a:lvl9pPr marL="4114800" marR="0" lvl="8" indent="-317500" algn="l" rtl="0">
              <a:lnSpc>
                <a:spcPct val="90000"/>
              </a:lnSpc>
              <a:spcBef>
                <a:spcPts val="400"/>
              </a:spcBef>
              <a:spcAft>
                <a:spcPts val="0"/>
              </a:spcAft>
              <a:buClr>
                <a:schemeClr val="dk1"/>
              </a:buClr>
              <a:buSzPts val="1400"/>
              <a:buFont typeface="Gill Sans"/>
              <a:buChar char="•"/>
              <a:defRPr sz="2400" b="0" i="0" u="none" strike="noStrike" cap="none">
                <a:solidFill>
                  <a:srgbClr val="000000"/>
                </a:solidFill>
                <a:latin typeface="Gill Sans"/>
                <a:ea typeface="Gill Sans"/>
                <a:cs typeface="Gill Sans"/>
                <a:sym typeface="Gill Sans"/>
              </a:defRPr>
            </a:lvl9pPr>
          </a:lstStyle>
          <a:p>
            <a:r>
              <a:rPr lang="en-US" sz="1400" dirty="0"/>
              <a:t>Network Sockets</a:t>
            </a:r>
          </a:p>
          <a:p>
            <a:pPr lvl="1"/>
            <a:r>
              <a:rPr lang="en-US" sz="1400" dirty="0"/>
              <a:t>Introduction</a:t>
            </a:r>
          </a:p>
          <a:p>
            <a:pPr lvl="1"/>
            <a:r>
              <a:rPr lang="en-US" sz="1400" dirty="0"/>
              <a:t>Stream Socket Communication</a:t>
            </a:r>
          </a:p>
          <a:p>
            <a:pPr lvl="2"/>
            <a:r>
              <a:rPr lang="en-US" sz="1400" dirty="0"/>
              <a:t>TCP/IP Communication between two programs</a:t>
            </a:r>
          </a:p>
          <a:p>
            <a:r>
              <a:rPr lang="en-US" sz="1400" dirty="0"/>
              <a:t>Debug Tools</a:t>
            </a:r>
          </a:p>
          <a:p>
            <a:pPr lvl="1" indent="-342900"/>
            <a:r>
              <a:rPr lang="en-US" sz="1400" dirty="0"/>
              <a:t>GDB</a:t>
            </a:r>
          </a:p>
          <a:p>
            <a:pPr lvl="2" indent="-342900"/>
            <a:r>
              <a:rPr lang="en-US" sz="1400" dirty="0"/>
              <a:t>Introduction</a:t>
            </a:r>
            <a:endParaRPr lang="en-US" dirty="0"/>
          </a:p>
          <a:p>
            <a:pPr lvl="2" indent="-342900"/>
            <a:r>
              <a:rPr lang="en-US" sz="1400" dirty="0"/>
              <a:t>Operation</a:t>
            </a:r>
          </a:p>
          <a:p>
            <a:pPr lvl="2" indent="-342900"/>
            <a:r>
              <a:rPr lang="en-US" sz="1400" dirty="0"/>
              <a:t>Commands</a:t>
            </a:r>
          </a:p>
          <a:p>
            <a:pPr lvl="2" indent="-342900"/>
            <a:r>
              <a:rPr lang="en-US" sz="1400" dirty="0"/>
              <a:t>Examples</a:t>
            </a:r>
          </a:p>
          <a:p>
            <a:pPr lvl="1" indent="-342900"/>
            <a:r>
              <a:rPr lang="en-US" sz="1400" dirty="0"/>
              <a:t>KDB </a:t>
            </a:r>
          </a:p>
          <a:p>
            <a:pPr lvl="2" indent="-342900"/>
            <a:r>
              <a:rPr lang="en-US" sz="1400" dirty="0"/>
              <a:t>Introduction</a:t>
            </a:r>
          </a:p>
          <a:p>
            <a:pPr lvl="2" indent="-342900"/>
            <a:r>
              <a:rPr lang="en-US" sz="1400" dirty="0"/>
              <a:t>Setup</a:t>
            </a:r>
          </a:p>
          <a:p>
            <a:pPr lvl="2" indent="-342900"/>
            <a:r>
              <a:rPr lang="en-US" sz="1400" dirty="0"/>
              <a:t>Commands</a:t>
            </a:r>
          </a:p>
          <a:p>
            <a:pPr lvl="2" indent="-342900"/>
            <a:r>
              <a:rPr lang="en-US" sz="1400" dirty="0"/>
              <a:t>Example</a:t>
            </a:r>
          </a:p>
          <a:p>
            <a:pPr marL="1485900" lvl="3" indent="0">
              <a:buNone/>
            </a:pPr>
            <a:endParaRPr lang="en-US" sz="1400" dirty="0"/>
          </a:p>
          <a:p>
            <a:pPr marL="596900" lvl="1" indent="0">
              <a:buNone/>
            </a:pPr>
            <a:endParaRPr lang="en-US" sz="1400" dirty="0"/>
          </a:p>
          <a:p>
            <a:endParaRPr lang="en-US" sz="1400" dirty="0"/>
          </a:p>
          <a:p>
            <a:pPr lvl="2"/>
            <a:endParaRPr lang="en-US" sz="1400" dirty="0"/>
          </a:p>
          <a:p>
            <a:pPr lvl="1"/>
            <a:endParaRPr lang="en-US" sz="1400" dirty="0"/>
          </a:p>
          <a:p>
            <a:endParaRPr lang="en-US" sz="1400" dirty="0"/>
          </a:p>
          <a:p>
            <a:pPr lvl="1"/>
            <a:endParaRPr lang="en-US" sz="1400" dirty="0"/>
          </a:p>
          <a:p>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392228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1406-A5AE-C014-A0ED-E3298706AC19}"/>
              </a:ext>
            </a:extLst>
          </p:cNvPr>
          <p:cNvSpPr>
            <a:spLocks noGrp="1"/>
          </p:cNvSpPr>
          <p:nvPr>
            <p:ph type="title"/>
          </p:nvPr>
        </p:nvSpPr>
        <p:spPr>
          <a:xfrm>
            <a:off x="77932" y="34853"/>
            <a:ext cx="7886700" cy="651300"/>
          </a:xfrm>
        </p:spPr>
        <p:txBody>
          <a:bodyPr/>
          <a:lstStyle/>
          <a:p>
            <a:r>
              <a:rPr lang="en-US" b="1" u="none">
                <a:latin typeface="Arial"/>
              </a:rPr>
              <a:t>Linux Driver Framework</a:t>
            </a:r>
            <a:endParaRPr lang="en-US" b="1">
              <a:latin typeface="Arial"/>
            </a:endParaRPr>
          </a:p>
        </p:txBody>
      </p:sp>
      <p:sp>
        <p:nvSpPr>
          <p:cNvPr id="3" name="Text Placeholder 2">
            <a:extLst>
              <a:ext uri="{FF2B5EF4-FFF2-40B4-BE49-F238E27FC236}">
                <a16:creationId xmlns:a16="http://schemas.microsoft.com/office/drawing/2014/main" id="{CE52A771-C2D1-8DBF-1C03-06D59F91416C}"/>
              </a:ext>
            </a:extLst>
          </p:cNvPr>
          <p:cNvSpPr>
            <a:spLocks noGrp="1"/>
          </p:cNvSpPr>
          <p:nvPr>
            <p:ph type="body" idx="1"/>
          </p:nvPr>
        </p:nvSpPr>
        <p:spPr>
          <a:xfrm>
            <a:off x="77931" y="808110"/>
            <a:ext cx="8894618" cy="4260925"/>
          </a:xfrm>
        </p:spPr>
        <p:txBody>
          <a:bodyPr/>
          <a:lstStyle/>
          <a:p>
            <a:r>
              <a:rPr lang="en-US" sz="1200"/>
              <a:t>In general, any operating system needs a piece of software specific to the device. </a:t>
            </a:r>
          </a:p>
          <a:p>
            <a:r>
              <a:rPr lang="en-US" sz="1200"/>
              <a:t>This piece of software understands the device functionality and is a middle layer between OS and Hardware.</a:t>
            </a:r>
          </a:p>
          <a:p>
            <a:r>
              <a:rPr lang="en-US" sz="1200"/>
              <a:t>For </a:t>
            </a:r>
            <a:r>
              <a:rPr lang="en-US" sz="1200" err="1"/>
              <a:t>Eg</a:t>
            </a:r>
            <a:r>
              <a:rPr lang="en-US" sz="1200"/>
              <a:t>: Getting input from a keyboard or displaying it on your screen both require devices.</a:t>
            </a:r>
          </a:p>
          <a:p>
            <a:r>
              <a:rPr lang="en-US" sz="1200"/>
              <a:t>Linux provides a mechanism to simplify adding these input and output functions.</a:t>
            </a:r>
          </a:p>
          <a:p>
            <a:r>
              <a:rPr lang="en-US" sz="1200"/>
              <a:t>Linux also provides a large set of tools and utilities to modify and configure how your system and these device drivers interact.</a:t>
            </a:r>
          </a:p>
          <a:p>
            <a:r>
              <a:rPr lang="en-US" sz="1200"/>
              <a:t>Applications and other programs access everything, even hardware, through files. </a:t>
            </a:r>
          </a:p>
          <a:p>
            <a:r>
              <a:rPr lang="en-US" sz="1200"/>
              <a:t>The term used for a special file to access hardware is a </a:t>
            </a:r>
            <a:r>
              <a:rPr lang="en-US" sz="1200" b="1"/>
              <a:t>“device node“</a:t>
            </a:r>
            <a:r>
              <a:rPr lang="en-US" sz="1200"/>
              <a:t>.</a:t>
            </a:r>
          </a:p>
          <a:p>
            <a:r>
              <a:rPr lang="en-US" sz="1200"/>
              <a:t>Device nodes facilitate transparent communication between user space applications and computer hardware.</a:t>
            </a:r>
          </a:p>
          <a:p>
            <a:r>
              <a:rPr lang="en-US" sz="1200"/>
              <a:t>There are two general kinds of device files :</a:t>
            </a:r>
          </a:p>
          <a:p>
            <a:pPr lvl="1" indent="-285750"/>
            <a:r>
              <a:rPr lang="en-US" sz="1200" b="1" i="1"/>
              <a:t>Character special files</a:t>
            </a:r>
            <a:r>
              <a:rPr lang="en-US" sz="1200" b="1"/>
              <a:t> </a:t>
            </a:r>
          </a:p>
          <a:p>
            <a:pPr marL="1054100" lvl="2" indent="0">
              <a:buNone/>
            </a:pPr>
            <a:r>
              <a:rPr lang="en-US" sz="1200"/>
              <a:t>Character devices deliver or accept a </a:t>
            </a:r>
            <a:r>
              <a:rPr lang="en-US" sz="1200" b="1"/>
              <a:t>stream of characters (bytes)</a:t>
            </a:r>
            <a:r>
              <a:rPr lang="en-US" sz="1200"/>
              <a:t> without regard to any other structure. </a:t>
            </a:r>
            <a:endParaRPr lang="en-US"/>
          </a:p>
          <a:p>
            <a:pPr marL="1054100" lvl="2" indent="0">
              <a:buNone/>
            </a:pPr>
            <a:r>
              <a:rPr lang="en-US" sz="1200"/>
              <a:t>Some character devices are </a:t>
            </a:r>
            <a:r>
              <a:rPr lang="en-US" sz="1200" b="1"/>
              <a:t>keyboards </a:t>
            </a:r>
            <a:r>
              <a:rPr lang="en-US" sz="1200"/>
              <a:t>and </a:t>
            </a:r>
            <a:r>
              <a:rPr lang="en-US" sz="1200" b="1"/>
              <a:t>terminals</a:t>
            </a:r>
            <a:r>
              <a:rPr lang="en-US" sz="1200"/>
              <a:t>.</a:t>
            </a:r>
            <a:endParaRPr lang="en-US"/>
          </a:p>
          <a:p>
            <a:pPr lvl="1" indent="-285750"/>
            <a:r>
              <a:rPr lang="en-US" sz="1200" b="1" i="1"/>
              <a:t>Block special files</a:t>
            </a:r>
            <a:r>
              <a:rPr lang="en-US" sz="1200" b="1"/>
              <a:t>. </a:t>
            </a:r>
          </a:p>
          <a:p>
            <a:pPr marL="1054100" lvl="2" indent="0">
              <a:buNone/>
            </a:pPr>
            <a:r>
              <a:rPr lang="en-US" sz="1200"/>
              <a:t>A block device is one that stores information in fixed size blocks. </a:t>
            </a:r>
            <a:endParaRPr lang="en-US" sz="1200" b="1"/>
          </a:p>
          <a:p>
            <a:pPr marL="1054100" lvl="2" indent="0">
              <a:buNone/>
            </a:pPr>
            <a:r>
              <a:rPr lang="en-US" sz="1200"/>
              <a:t>Common block sizes are between 128 bytes and 1k bytes.</a:t>
            </a:r>
            <a:endParaRPr lang="en-US" sz="1200" b="1"/>
          </a:p>
          <a:p>
            <a:pPr marL="1054100" lvl="2" indent="0">
              <a:buNone/>
            </a:pPr>
            <a:r>
              <a:rPr lang="en-US" sz="1200"/>
              <a:t>Each block may be read independently of the others, so the device allows random access to each block.</a:t>
            </a:r>
            <a:endParaRPr lang="en-US" sz="1200" b="1"/>
          </a:p>
          <a:p>
            <a:pPr marL="1054100" lvl="2" indent="0">
              <a:buNone/>
            </a:pPr>
            <a:r>
              <a:rPr lang="en-US" sz="1200"/>
              <a:t>Some block devices are </a:t>
            </a:r>
            <a:r>
              <a:rPr lang="en-US" sz="1200" b="1"/>
              <a:t>hard drives</a:t>
            </a:r>
            <a:r>
              <a:rPr lang="en-US" sz="1200"/>
              <a:t>, </a:t>
            </a:r>
            <a:r>
              <a:rPr lang="en-US" sz="1200" b="1"/>
              <a:t>CD-ROM drives</a:t>
            </a:r>
            <a:r>
              <a:rPr lang="en-US" sz="1200"/>
              <a:t>, </a:t>
            </a:r>
            <a:r>
              <a:rPr lang="en-US" sz="1200" b="1"/>
              <a:t>RAM disks</a:t>
            </a:r>
            <a:r>
              <a:rPr lang="en-US" sz="1200"/>
              <a:t>, etc.</a:t>
            </a:r>
          </a:p>
          <a:p>
            <a:endParaRPr lang="en-US" sz="1200"/>
          </a:p>
          <a:p>
            <a:endParaRPr lang="en-US" sz="1200"/>
          </a:p>
          <a:p>
            <a:endParaRPr lang="en-US" sz="1200"/>
          </a:p>
        </p:txBody>
      </p:sp>
    </p:spTree>
    <p:extLst>
      <p:ext uri="{BB962C8B-B14F-4D97-AF65-F5344CB8AC3E}">
        <p14:creationId xmlns:p14="http://schemas.microsoft.com/office/powerpoint/2010/main" val="345128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922251C-6D04-9FD1-969F-1B16474C07AE}"/>
              </a:ext>
            </a:extLst>
          </p:cNvPr>
          <p:cNvSpPr>
            <a:spLocks noGrp="1"/>
          </p:cNvSpPr>
          <p:nvPr>
            <p:ph type="title"/>
          </p:nvPr>
        </p:nvSpPr>
        <p:spPr/>
        <p:txBody>
          <a:bodyPr/>
          <a:lstStyle/>
          <a:p>
            <a:r>
              <a:rPr lang="en-US" b="1" u="none">
                <a:latin typeface="Arial"/>
              </a:rPr>
              <a:t>Linux Driver Framework </a:t>
            </a:r>
            <a:r>
              <a:rPr lang="en-US" sz="2400" b="1" u="none">
                <a:latin typeface="Arial"/>
              </a:rPr>
              <a:t>contd...</a:t>
            </a:r>
            <a:endParaRPr lang="en-US" sz="2800" b="1">
              <a:latin typeface="Arial"/>
            </a:endParaRPr>
          </a:p>
        </p:txBody>
      </p:sp>
      <p:sp>
        <p:nvSpPr>
          <p:cNvPr id="3" name="Text Placeholder 2">
            <a:extLst>
              <a:ext uri="{FF2B5EF4-FFF2-40B4-BE49-F238E27FC236}">
                <a16:creationId xmlns:a16="http://schemas.microsoft.com/office/drawing/2014/main" id="{4EC9AADC-AE90-93EC-A852-B9D95CDA00EC}"/>
              </a:ext>
            </a:extLst>
          </p:cNvPr>
          <p:cNvSpPr>
            <a:spLocks noGrp="1"/>
          </p:cNvSpPr>
          <p:nvPr>
            <p:ph type="body" idx="1"/>
          </p:nvPr>
        </p:nvSpPr>
        <p:spPr>
          <a:xfrm>
            <a:off x="285750" y="1223746"/>
            <a:ext cx="3886200" cy="3263400"/>
          </a:xfrm>
        </p:spPr>
        <p:txBody>
          <a:bodyPr/>
          <a:lstStyle/>
          <a:p>
            <a:pPr marL="139700" indent="0">
              <a:buNone/>
            </a:pPr>
            <a:r>
              <a:rPr lang="en-US" sz="1600" b="1"/>
              <a:t>Device file location</a:t>
            </a:r>
            <a:endParaRPr lang="en-US"/>
          </a:p>
          <a:p>
            <a:r>
              <a:rPr lang="en-US" sz="1200"/>
              <a:t>All device files are stored in </a:t>
            </a:r>
            <a:r>
              <a:rPr lang="en-US" sz="1200" b="1"/>
              <a:t>/dev</a:t>
            </a:r>
            <a:r>
              <a:rPr lang="en-US" sz="1200"/>
              <a:t> directory. </a:t>
            </a:r>
            <a:endParaRPr lang="en-US" sz="1200" b="1"/>
          </a:p>
          <a:p>
            <a:r>
              <a:rPr lang="en-US" sz="1200"/>
              <a:t>Use </a:t>
            </a:r>
            <a:r>
              <a:rPr lang="en-US" sz="1200" b="1"/>
              <a:t>cd /dev </a:t>
            </a:r>
            <a:r>
              <a:rPr lang="en-US" sz="1200"/>
              <a:t>and </a:t>
            </a:r>
            <a:r>
              <a:rPr lang="en-US" sz="1200" b="1"/>
              <a:t>ls -l</a:t>
            </a:r>
            <a:r>
              <a:rPr lang="en-US" sz="1200"/>
              <a:t> command to browse the directory.</a:t>
            </a:r>
            <a:endParaRPr lang="en-US" sz="1200" b="1"/>
          </a:p>
          <a:p>
            <a:r>
              <a:rPr lang="en-US" sz="1200"/>
              <a:t>A </a:t>
            </a:r>
            <a:r>
              <a:rPr lang="en-US" sz="1200" b="1"/>
              <a:t>character device</a:t>
            </a:r>
            <a:r>
              <a:rPr lang="en-US" sz="1200"/>
              <a:t> is marked with a </a:t>
            </a:r>
            <a:r>
              <a:rPr lang="en-US" sz="1600" b="1"/>
              <a:t>c</a:t>
            </a:r>
            <a:r>
              <a:rPr lang="en-US" sz="1200"/>
              <a:t> as the first letter of the permissions strings.</a:t>
            </a:r>
          </a:p>
          <a:p>
            <a:r>
              <a:rPr lang="en-US" sz="1200"/>
              <a:t>A </a:t>
            </a:r>
            <a:r>
              <a:rPr lang="en-US" sz="1200" b="1"/>
              <a:t>block device</a:t>
            </a:r>
            <a:r>
              <a:rPr lang="en-US" sz="1200"/>
              <a:t> is marked with a </a:t>
            </a:r>
            <a:r>
              <a:rPr lang="en-US" sz="1600" b="1"/>
              <a:t>b</a:t>
            </a:r>
            <a:r>
              <a:rPr lang="en-US" sz="1200"/>
              <a:t> as the first letter of the permissions strings.</a:t>
            </a:r>
          </a:p>
          <a:p>
            <a:endParaRPr lang="en-US" sz="1200"/>
          </a:p>
          <a:p>
            <a:endParaRPr lang="en-US"/>
          </a:p>
          <a:p>
            <a:endParaRPr lang="en-US"/>
          </a:p>
        </p:txBody>
      </p:sp>
      <p:pic>
        <p:nvPicPr>
          <p:cNvPr id="6" name="Picture 6">
            <a:extLst>
              <a:ext uri="{FF2B5EF4-FFF2-40B4-BE49-F238E27FC236}">
                <a16:creationId xmlns:a16="http://schemas.microsoft.com/office/drawing/2014/main" id="{D66CC073-56E7-9131-4773-6E1BB5E978B6}"/>
              </a:ext>
            </a:extLst>
          </p:cNvPr>
          <p:cNvPicPr>
            <a:picLocks noChangeAspect="1"/>
          </p:cNvPicPr>
          <p:nvPr/>
        </p:nvPicPr>
        <p:blipFill>
          <a:blip r:embed="rId2"/>
          <a:stretch>
            <a:fillRect/>
          </a:stretch>
        </p:blipFill>
        <p:spPr>
          <a:xfrm>
            <a:off x="4426527" y="1163661"/>
            <a:ext cx="4488872" cy="3761751"/>
          </a:xfrm>
          <a:prstGeom prst="rect">
            <a:avLst/>
          </a:prstGeom>
        </p:spPr>
      </p:pic>
    </p:spTree>
    <p:extLst>
      <p:ext uri="{BB962C8B-B14F-4D97-AF65-F5344CB8AC3E}">
        <p14:creationId xmlns:p14="http://schemas.microsoft.com/office/powerpoint/2010/main" val="3484023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A43B94-5425-909E-4179-9992AB67DAE6}"/>
              </a:ext>
            </a:extLst>
          </p:cNvPr>
          <p:cNvSpPr>
            <a:spLocks noGrp="1"/>
          </p:cNvSpPr>
          <p:nvPr>
            <p:ph type="body" idx="1"/>
          </p:nvPr>
        </p:nvSpPr>
        <p:spPr>
          <a:xfrm>
            <a:off x="337706" y="995147"/>
            <a:ext cx="8458199" cy="4219363"/>
          </a:xfrm>
        </p:spPr>
        <p:txBody>
          <a:bodyPr/>
          <a:lstStyle/>
          <a:p>
            <a:pPr>
              <a:buNone/>
            </a:pPr>
            <a:r>
              <a:rPr lang="en-US" sz="1800" b="1" err="1"/>
              <a:t>chardev</a:t>
            </a:r>
            <a:r>
              <a:rPr lang="en-US" sz="1800" b="1"/>
              <a:t> GPIO :</a:t>
            </a:r>
            <a:endParaRPr lang="en-US" sz="1800"/>
          </a:p>
          <a:p>
            <a:r>
              <a:rPr lang="en-US" sz="1200"/>
              <a:t> We will access GPIO is via the “descriptor-based” character device.</a:t>
            </a:r>
            <a:endParaRPr lang="en-US" sz="1200" b="1"/>
          </a:p>
          <a:p>
            <a:r>
              <a:rPr lang="en-US" sz="1200"/>
              <a:t>The interface is exposed at </a:t>
            </a:r>
            <a:r>
              <a:rPr lang="en-US" sz="1400" b="1" i="1"/>
              <a:t>/dev/gpiochipN</a:t>
            </a:r>
            <a:r>
              <a:rPr lang="en-US" sz="1200" b="1"/>
              <a:t> , where </a:t>
            </a:r>
            <a:r>
              <a:rPr lang="en-US" sz="1200"/>
              <a:t> N is the chip number.</a:t>
            </a:r>
          </a:p>
          <a:p>
            <a:pPr>
              <a:buNone/>
            </a:pPr>
            <a:r>
              <a:rPr lang="en-US" sz="1800" b="1"/>
              <a:t>Libgpiod :</a:t>
            </a:r>
            <a:endParaRPr lang="en-US" sz="1800" err="1"/>
          </a:p>
          <a:p>
            <a:pPr>
              <a:buNone/>
            </a:pPr>
            <a:r>
              <a:rPr lang="en-US" sz="1400" b="1">
                <a:hlinkClick r:id="rId2"/>
              </a:rPr>
              <a:t>Libgpiod</a:t>
            </a:r>
            <a:r>
              <a:rPr lang="en-US" sz="1400"/>
              <a:t> (</a:t>
            </a:r>
            <a:r>
              <a:rPr lang="en-US" sz="1400" b="1"/>
              <a:t>Lib</a:t>
            </a:r>
            <a:r>
              <a:rPr lang="en-US" sz="1400"/>
              <a:t>rary </a:t>
            </a:r>
            <a:r>
              <a:rPr lang="en-US" sz="1400" b="1"/>
              <a:t>G</a:t>
            </a:r>
            <a:r>
              <a:rPr lang="en-US" sz="1400"/>
              <a:t>eneral </a:t>
            </a:r>
            <a:r>
              <a:rPr lang="en-US" sz="1400" b="1"/>
              <a:t>P</a:t>
            </a:r>
            <a:r>
              <a:rPr lang="en-US" sz="1400"/>
              <a:t>urpose </a:t>
            </a:r>
            <a:r>
              <a:rPr lang="en-US" sz="1400" b="1"/>
              <a:t>I</a:t>
            </a:r>
            <a:r>
              <a:rPr lang="en-US" sz="1400"/>
              <a:t>nput/</a:t>
            </a:r>
            <a:r>
              <a:rPr lang="en-US" sz="1400" b="1"/>
              <a:t>O</a:t>
            </a:r>
            <a:r>
              <a:rPr lang="en-US" sz="1400"/>
              <a:t>utput </a:t>
            </a:r>
            <a:r>
              <a:rPr lang="en-US" sz="1400" b="1"/>
              <a:t>d</a:t>
            </a:r>
            <a:r>
              <a:rPr lang="en-US" sz="1400"/>
              <a:t>evice)  provides both API calls for use in your own programs.</a:t>
            </a:r>
            <a:endParaRPr lang="en-US"/>
          </a:p>
          <a:p>
            <a:pPr>
              <a:buNone/>
            </a:pPr>
            <a:r>
              <a:rPr lang="en-US" sz="1400" b="1" i="1" err="1"/>
              <a:t>gpiod</a:t>
            </a:r>
            <a:r>
              <a:rPr lang="en-US" sz="1400" b="1" i="1"/>
              <a:t> </a:t>
            </a:r>
            <a:r>
              <a:rPr lang="en-US" sz="1400" i="1"/>
              <a:t>is a set of tools for interacting with the </a:t>
            </a:r>
            <a:r>
              <a:rPr lang="en-US" sz="1400" b="1" i="1" err="1"/>
              <a:t>linux</a:t>
            </a:r>
            <a:r>
              <a:rPr lang="en-US" sz="1400" b="1" i="1"/>
              <a:t> GPIO character device</a:t>
            </a:r>
            <a:r>
              <a:rPr lang="en-US" sz="1400" i="1"/>
              <a:t> that uses </a:t>
            </a:r>
            <a:r>
              <a:rPr lang="en-US" sz="1400" b="1" i="1" err="1"/>
              <a:t>libgpiod</a:t>
            </a:r>
            <a:r>
              <a:rPr lang="en-US" sz="1400" b="1" i="1"/>
              <a:t> library</a:t>
            </a:r>
            <a:r>
              <a:rPr lang="en-US" sz="1400" i="1"/>
              <a:t>.</a:t>
            </a:r>
            <a:endParaRPr lang="en-US"/>
          </a:p>
          <a:p>
            <a:pPr>
              <a:buNone/>
            </a:pPr>
            <a:r>
              <a:rPr lang="en-US" sz="1400"/>
              <a:t>Install the tools with: </a:t>
            </a:r>
            <a:r>
              <a:rPr lang="en-US" sz="1400" b="1" err="1"/>
              <a:t>sudo</a:t>
            </a:r>
            <a:r>
              <a:rPr lang="en-US" sz="1400" b="1"/>
              <a:t> apt-get install </a:t>
            </a:r>
            <a:r>
              <a:rPr lang="en-US" sz="1400" b="1" err="1"/>
              <a:t>gpiod</a:t>
            </a:r>
            <a:r>
              <a:rPr lang="en-US" sz="1400" b="1"/>
              <a:t> </a:t>
            </a:r>
            <a:r>
              <a:rPr lang="en-US" sz="1400" b="1" err="1"/>
              <a:t>libgpiod</a:t>
            </a:r>
            <a:r>
              <a:rPr lang="en-US" sz="1400" b="1"/>
              <a:t>-dev </a:t>
            </a:r>
            <a:r>
              <a:rPr lang="en-US" sz="1400" b="1" err="1"/>
              <a:t>libgpiod</a:t>
            </a:r>
            <a:r>
              <a:rPr lang="en-US" sz="1400" b="1"/>
              <a:t>-do</a:t>
            </a:r>
          </a:p>
          <a:p>
            <a:pPr marL="0" indent="0">
              <a:buNone/>
            </a:pPr>
            <a:endParaRPr lang="en-US" sz="1400"/>
          </a:p>
          <a:p>
            <a:pPr>
              <a:buNone/>
            </a:pPr>
            <a:endParaRPr lang="en-US" sz="1400" b="1"/>
          </a:p>
          <a:p>
            <a:pPr>
              <a:buNone/>
            </a:pPr>
            <a:endParaRPr lang="en-US" sz="1400"/>
          </a:p>
        </p:txBody>
      </p:sp>
      <p:sp>
        <p:nvSpPr>
          <p:cNvPr id="5" name="Title 1">
            <a:extLst>
              <a:ext uri="{FF2B5EF4-FFF2-40B4-BE49-F238E27FC236}">
                <a16:creationId xmlns:a16="http://schemas.microsoft.com/office/drawing/2014/main" id="{FB5D8D51-6EC3-8DC9-B9DD-F80C720F869F}"/>
              </a:ext>
            </a:extLst>
          </p:cNvPr>
          <p:cNvSpPr>
            <a:spLocks noGrp="1"/>
          </p:cNvSpPr>
          <p:nvPr>
            <p:ph type="title"/>
          </p:nvPr>
        </p:nvSpPr>
        <p:spPr>
          <a:xfrm>
            <a:off x="-5195" y="273845"/>
            <a:ext cx="7886700" cy="412310"/>
          </a:xfrm>
        </p:spPr>
        <p:txBody>
          <a:bodyPr/>
          <a:lstStyle/>
          <a:p>
            <a:r>
              <a:rPr lang="en-US" sz="2000" b="1" u="none"/>
              <a:t>Introduction to </a:t>
            </a:r>
            <a:r>
              <a:rPr lang="en-US" sz="2000" b="1" u="none" err="1"/>
              <a:t>chardev</a:t>
            </a:r>
            <a:r>
              <a:rPr lang="en-US" sz="2000" b="1" u="none"/>
              <a:t> GPIO and </a:t>
            </a:r>
            <a:r>
              <a:rPr lang="en-US" sz="2000" b="1" u="none" err="1"/>
              <a:t>Libgpiod</a:t>
            </a:r>
            <a:r>
              <a:rPr lang="en-US" sz="2000" b="1" u="none"/>
              <a:t> </a:t>
            </a:r>
            <a:br>
              <a:rPr lang="en-US" sz="2000" b="1" u="none"/>
            </a:br>
            <a:r>
              <a:rPr lang="en-US" sz="2000" b="1" u="none"/>
              <a:t>on the Raspberry PI</a:t>
            </a:r>
            <a:endParaRPr lang="en-US" sz="2000" u="none"/>
          </a:p>
          <a:p>
            <a:endParaRPr lang="en-US" sz="2000" b="1" u="none">
              <a:latin typeface="Arial"/>
            </a:endParaRPr>
          </a:p>
        </p:txBody>
      </p:sp>
      <p:pic>
        <p:nvPicPr>
          <p:cNvPr id="6" name="Picture 6">
            <a:extLst>
              <a:ext uri="{FF2B5EF4-FFF2-40B4-BE49-F238E27FC236}">
                <a16:creationId xmlns:a16="http://schemas.microsoft.com/office/drawing/2014/main" id="{9F5AACC5-0F90-5157-40EE-D5FF0C782A6E}"/>
              </a:ext>
            </a:extLst>
          </p:cNvPr>
          <p:cNvPicPr>
            <a:picLocks noChangeAspect="1"/>
          </p:cNvPicPr>
          <p:nvPr/>
        </p:nvPicPr>
        <p:blipFill>
          <a:blip r:embed="rId3"/>
          <a:stretch>
            <a:fillRect/>
          </a:stretch>
        </p:blipFill>
        <p:spPr>
          <a:xfrm>
            <a:off x="5496792" y="1115982"/>
            <a:ext cx="3491345" cy="511234"/>
          </a:xfrm>
          <a:prstGeom prst="rect">
            <a:avLst/>
          </a:prstGeom>
        </p:spPr>
      </p:pic>
    </p:spTree>
    <p:extLst>
      <p:ext uri="{BB962C8B-B14F-4D97-AF65-F5344CB8AC3E}">
        <p14:creationId xmlns:p14="http://schemas.microsoft.com/office/powerpoint/2010/main" val="358085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34592" y="651462"/>
            <a:ext cx="4608857" cy="4169173"/>
          </a:xfrm>
        </p:spPr>
        <p:txBody>
          <a:bodyPr/>
          <a:lstStyle/>
          <a:p>
            <a:pPr marL="139700" indent="0">
              <a:buNone/>
            </a:pPr>
            <a:r>
              <a:rPr lang="en-US" sz="1200">
                <a:latin typeface="Arial"/>
              </a:rPr>
              <a:t>Following example usage is on a </a:t>
            </a:r>
            <a:r>
              <a:rPr lang="en-US" sz="1400" b="1">
                <a:latin typeface="Arial"/>
              </a:rPr>
              <a:t>Raspberry PI 3 Model B V1.2.</a:t>
            </a:r>
            <a:endParaRPr lang="en-US"/>
          </a:p>
          <a:p>
            <a:pPr marL="139700" indent="0">
              <a:lnSpc>
                <a:spcPct val="100000"/>
              </a:lnSpc>
              <a:spcBef>
                <a:spcPts val="300"/>
              </a:spcBef>
              <a:buNone/>
            </a:pPr>
            <a:r>
              <a:rPr lang="en-US" sz="1200"/>
              <a:t>The following are six user-mode applications to manipulate GPIO:</a:t>
            </a:r>
            <a:endParaRPr lang="en-US" sz="1200" b="1">
              <a:latin typeface="Arial"/>
            </a:endParaRPr>
          </a:p>
          <a:p>
            <a:pPr marL="139700" indent="0">
              <a:lnSpc>
                <a:spcPct val="100000"/>
              </a:lnSpc>
              <a:spcBef>
                <a:spcPts val="300"/>
              </a:spcBef>
              <a:buNone/>
            </a:pPr>
            <a:r>
              <a:rPr lang="en-US" sz="1200" b="1" err="1"/>
              <a:t>gpiodetect</a:t>
            </a:r>
            <a:r>
              <a:rPr lang="en-US" sz="1400" b="1"/>
              <a:t>:</a:t>
            </a:r>
            <a:endParaRPr lang="en-US" b="1" err="1"/>
          </a:p>
          <a:p>
            <a:pPr marL="139700" indent="0">
              <a:lnSpc>
                <a:spcPct val="100000"/>
              </a:lnSpc>
              <a:spcBef>
                <a:spcPts val="300"/>
              </a:spcBef>
              <a:buNone/>
            </a:pPr>
            <a:r>
              <a:rPr lang="en-US" sz="1200"/>
              <a:t>Detect/list GPIO character devices:</a:t>
            </a:r>
          </a:p>
          <a:p>
            <a:pPr marL="139700" indent="0">
              <a:lnSpc>
                <a:spcPct val="100000"/>
              </a:lnSpc>
              <a:spcBef>
                <a:spcPts val="300"/>
              </a:spcBef>
              <a:buNone/>
            </a:pPr>
            <a:r>
              <a:rPr lang="en-US" sz="1200" b="1" err="1"/>
              <a:t>gpioinfo</a:t>
            </a:r>
            <a:r>
              <a:rPr lang="en-US" sz="1800" b="1"/>
              <a:t>:</a:t>
            </a:r>
          </a:p>
          <a:p>
            <a:pPr marL="139700" indent="0">
              <a:lnSpc>
                <a:spcPct val="100000"/>
              </a:lnSpc>
              <a:spcBef>
                <a:spcPts val="300"/>
              </a:spcBef>
              <a:buNone/>
            </a:pPr>
            <a:r>
              <a:rPr lang="en-US" sz="1200"/>
              <a:t>List all lines of specified </a:t>
            </a:r>
            <a:r>
              <a:rPr lang="en-US" sz="1200" err="1"/>
              <a:t>gpiochips</a:t>
            </a:r>
            <a:r>
              <a:rPr lang="en-US" sz="1200"/>
              <a:t>, their names, </a:t>
            </a:r>
            <a:r>
              <a:rPr lang="en-US" sz="1200" err="1"/>
              <a:t>consumers,direction</a:t>
            </a:r>
            <a:r>
              <a:rPr lang="en-US" sz="1200"/>
              <a:t>, active state and additional flags.</a:t>
            </a:r>
          </a:p>
          <a:p>
            <a:pPr marL="139700" indent="0">
              <a:lnSpc>
                <a:spcPct val="100000"/>
              </a:lnSpc>
              <a:spcBef>
                <a:spcPts val="300"/>
              </a:spcBef>
              <a:buNone/>
            </a:pPr>
            <a:r>
              <a:rPr lang="en-US" sz="1200" b="1" err="1"/>
              <a:t>gpioget</a:t>
            </a:r>
            <a:r>
              <a:rPr lang="en-US" sz="1200" b="1"/>
              <a:t>:</a:t>
            </a:r>
          </a:p>
          <a:p>
            <a:pPr marL="139700" indent="0">
              <a:lnSpc>
                <a:spcPct val="100000"/>
              </a:lnSpc>
              <a:spcBef>
                <a:spcPts val="300"/>
              </a:spcBef>
              <a:buNone/>
            </a:pPr>
            <a:r>
              <a:rPr lang="en-US" sz="1200"/>
              <a:t>Read values of specified GPIO lines</a:t>
            </a:r>
            <a:endParaRPr lang="en-US"/>
          </a:p>
          <a:p>
            <a:pPr marL="139700" indent="0">
              <a:lnSpc>
                <a:spcPct val="100000"/>
              </a:lnSpc>
              <a:spcBef>
                <a:spcPts val="300"/>
              </a:spcBef>
              <a:buNone/>
            </a:pPr>
            <a:r>
              <a:rPr lang="en-US" sz="1200" b="1" err="1"/>
              <a:t>gpioset</a:t>
            </a:r>
            <a:r>
              <a:rPr lang="en-US" sz="1200" b="1"/>
              <a:t>:</a:t>
            </a:r>
            <a:endParaRPr lang="en-US" b="1"/>
          </a:p>
          <a:p>
            <a:pPr marL="139700" indent="0">
              <a:lnSpc>
                <a:spcPct val="100000"/>
              </a:lnSpc>
              <a:spcBef>
                <a:spcPts val="300"/>
              </a:spcBef>
              <a:buNone/>
            </a:pPr>
            <a:r>
              <a:rPr lang="en-US" sz="1200"/>
              <a:t>Set values of specified GPIO lines, potentially keep the lines exported and wait until timeout, user input or signal</a:t>
            </a:r>
            <a:endParaRPr lang="en-US"/>
          </a:p>
          <a:p>
            <a:pPr marL="139700" indent="0">
              <a:lnSpc>
                <a:spcPct val="100000"/>
              </a:lnSpc>
              <a:spcBef>
                <a:spcPts val="300"/>
              </a:spcBef>
              <a:buNone/>
            </a:pPr>
            <a:r>
              <a:rPr lang="en-US" sz="1200" b="1" err="1"/>
              <a:t>gpiofind</a:t>
            </a:r>
            <a:r>
              <a:rPr lang="en-US" sz="1200" b="1"/>
              <a:t>:</a:t>
            </a:r>
          </a:p>
          <a:p>
            <a:pPr marL="139700" indent="0">
              <a:lnSpc>
                <a:spcPct val="100000"/>
              </a:lnSpc>
              <a:spcBef>
                <a:spcPts val="300"/>
              </a:spcBef>
              <a:buNone/>
            </a:pPr>
            <a:r>
              <a:rPr lang="en-US" sz="1200"/>
              <a:t>Find the </a:t>
            </a:r>
            <a:r>
              <a:rPr lang="en-US" sz="1200" err="1"/>
              <a:t>gpiochip</a:t>
            </a:r>
            <a:r>
              <a:rPr lang="en-US" sz="1200"/>
              <a:t> name and line offset given the line name</a:t>
            </a:r>
          </a:p>
          <a:p>
            <a:pPr marL="139700" indent="0">
              <a:lnSpc>
                <a:spcPct val="100000"/>
              </a:lnSpc>
              <a:spcBef>
                <a:spcPts val="300"/>
              </a:spcBef>
              <a:buNone/>
            </a:pPr>
            <a:r>
              <a:rPr lang="en-US" sz="1200" b="1" err="1"/>
              <a:t>gpiomon</a:t>
            </a:r>
            <a:r>
              <a:rPr lang="en-US" sz="1200" b="1"/>
              <a:t>:</a:t>
            </a:r>
            <a:endParaRPr lang="en-US" err="1"/>
          </a:p>
          <a:p>
            <a:pPr marL="139700" indent="0">
              <a:lnSpc>
                <a:spcPct val="100000"/>
              </a:lnSpc>
              <a:spcBef>
                <a:spcPts val="300"/>
              </a:spcBef>
              <a:buNone/>
            </a:pPr>
            <a:r>
              <a:rPr lang="en-US" sz="1200"/>
              <a:t>Wait for events on GPIO lines, specify which events to watch, how many events to process before exiting or if the events should be reported to the console</a:t>
            </a:r>
            <a:endParaRPr lang="en-US"/>
          </a:p>
          <a:p>
            <a:pPr marL="139700" indent="0">
              <a:buNone/>
            </a:pPr>
            <a:endParaRPr lang="en-US" sz="1200"/>
          </a:p>
          <a:p>
            <a:pPr marL="139700" indent="0">
              <a:buNone/>
            </a:pPr>
            <a:endParaRPr lang="en-US" sz="1200"/>
          </a:p>
        </p:txBody>
      </p:sp>
      <p:sp>
        <p:nvSpPr>
          <p:cNvPr id="4" name="TextBox 3">
            <a:extLst>
              <a:ext uri="{FF2B5EF4-FFF2-40B4-BE49-F238E27FC236}">
                <a16:creationId xmlns:a16="http://schemas.microsoft.com/office/drawing/2014/main" id="{DD35EA4A-44BC-999E-7F99-E74431D3B336}"/>
              </a:ext>
            </a:extLst>
          </p:cNvPr>
          <p:cNvSpPr txBox="1"/>
          <p:nvPr/>
        </p:nvSpPr>
        <p:spPr>
          <a:xfrm>
            <a:off x="301337" y="67541"/>
            <a:ext cx="679565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Introduction to </a:t>
            </a:r>
            <a:r>
              <a:rPr lang="en-US" sz="2000" b="1" err="1"/>
              <a:t>chardev</a:t>
            </a:r>
            <a:r>
              <a:rPr lang="en-US" sz="2000" b="1"/>
              <a:t> GPIO and </a:t>
            </a:r>
            <a:r>
              <a:rPr lang="en-US" sz="2000" b="1" err="1"/>
              <a:t>Libgpiod</a:t>
            </a:r>
            <a:r>
              <a:rPr lang="en-US" sz="2000" b="1"/>
              <a:t> on the Raspberry PI</a:t>
            </a:r>
            <a:r>
              <a:rPr lang="en-US" sz="2000"/>
              <a:t>​ </a:t>
            </a:r>
            <a:r>
              <a:rPr lang="en-US" sz="1600" b="1"/>
              <a:t>contd...</a:t>
            </a:r>
          </a:p>
        </p:txBody>
      </p:sp>
      <p:pic>
        <p:nvPicPr>
          <p:cNvPr id="8" name="Picture 8">
            <a:extLst>
              <a:ext uri="{FF2B5EF4-FFF2-40B4-BE49-F238E27FC236}">
                <a16:creationId xmlns:a16="http://schemas.microsoft.com/office/drawing/2014/main" id="{61BAFD89-B342-751D-1855-13E0176AD3C0}"/>
              </a:ext>
            </a:extLst>
          </p:cNvPr>
          <p:cNvPicPr>
            <a:picLocks noChangeAspect="1"/>
          </p:cNvPicPr>
          <p:nvPr/>
        </p:nvPicPr>
        <p:blipFill>
          <a:blip r:embed="rId2"/>
          <a:stretch>
            <a:fillRect/>
          </a:stretch>
        </p:blipFill>
        <p:spPr>
          <a:xfrm>
            <a:off x="5270740" y="818933"/>
            <a:ext cx="3735237" cy="928493"/>
          </a:xfrm>
          <a:prstGeom prst="rect">
            <a:avLst/>
          </a:prstGeom>
        </p:spPr>
      </p:pic>
      <p:pic>
        <p:nvPicPr>
          <p:cNvPr id="9" name="Picture 9">
            <a:extLst>
              <a:ext uri="{FF2B5EF4-FFF2-40B4-BE49-F238E27FC236}">
                <a16:creationId xmlns:a16="http://schemas.microsoft.com/office/drawing/2014/main" id="{C7A1DD56-FA73-9F8A-3225-7C4869074B0F}"/>
              </a:ext>
            </a:extLst>
          </p:cNvPr>
          <p:cNvPicPr>
            <a:picLocks noChangeAspect="1"/>
          </p:cNvPicPr>
          <p:nvPr/>
        </p:nvPicPr>
        <p:blipFill>
          <a:blip r:embed="rId3"/>
          <a:stretch>
            <a:fillRect/>
          </a:stretch>
        </p:blipFill>
        <p:spPr>
          <a:xfrm>
            <a:off x="4796482" y="1859914"/>
            <a:ext cx="4224787" cy="2072221"/>
          </a:xfrm>
          <a:prstGeom prst="rect">
            <a:avLst/>
          </a:prstGeom>
        </p:spPr>
      </p:pic>
    </p:spTree>
    <p:extLst>
      <p:ext uri="{BB962C8B-B14F-4D97-AF65-F5344CB8AC3E}">
        <p14:creationId xmlns:p14="http://schemas.microsoft.com/office/powerpoint/2010/main" val="3166243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3B8D2A-33C1-07FD-917E-BD6A19532B37}"/>
              </a:ext>
            </a:extLst>
          </p:cNvPr>
          <p:cNvSpPr>
            <a:spLocks noGrp="1"/>
          </p:cNvSpPr>
          <p:nvPr>
            <p:ph type="body" idx="1"/>
          </p:nvPr>
        </p:nvSpPr>
        <p:spPr>
          <a:xfrm>
            <a:off x="67541" y="756156"/>
            <a:ext cx="4447309" cy="4271317"/>
          </a:xfrm>
        </p:spPr>
        <p:txBody>
          <a:bodyPr/>
          <a:lstStyle/>
          <a:p>
            <a:pPr marL="139700" indent="0">
              <a:buNone/>
            </a:pPr>
            <a:r>
              <a:rPr lang="en-US" sz="1400" b="1" err="1"/>
              <a:t>gpioget</a:t>
            </a:r>
            <a:endParaRPr lang="en-US" sz="1400" err="1"/>
          </a:p>
          <a:p>
            <a:r>
              <a:rPr lang="en-US" sz="1200"/>
              <a:t>Consider we want to read input status of </a:t>
            </a:r>
            <a:r>
              <a:rPr lang="en-US" sz="1200" b="1"/>
              <a:t>GPIO 17.</a:t>
            </a:r>
          </a:p>
          <a:p>
            <a:r>
              <a:rPr lang="en-US" sz="1200" b="1"/>
              <a:t>GPIO 17 </a:t>
            </a:r>
            <a:r>
              <a:rPr lang="en-US" sz="1200"/>
              <a:t>is comes under </a:t>
            </a:r>
            <a:r>
              <a:rPr lang="en-US" sz="1200" b="1"/>
              <a:t> gpiochip0.</a:t>
            </a:r>
          </a:p>
          <a:p>
            <a:r>
              <a:rPr lang="en-US" sz="1200"/>
              <a:t>Attach a Switch to </a:t>
            </a:r>
            <a:r>
              <a:rPr lang="en-US" sz="1200" b="1"/>
              <a:t>GPIO 17 </a:t>
            </a:r>
            <a:r>
              <a:rPr lang="en-US" sz="1200"/>
              <a:t>pin. </a:t>
            </a:r>
          </a:p>
          <a:p>
            <a:r>
              <a:rPr lang="en-US" sz="1200"/>
              <a:t>Run the command :</a:t>
            </a:r>
          </a:p>
          <a:p>
            <a:pPr marL="139700" indent="0">
              <a:buNone/>
            </a:pPr>
            <a:r>
              <a:rPr lang="en-US" sz="1400" b="1" err="1"/>
              <a:t>gpioget</a:t>
            </a:r>
            <a:r>
              <a:rPr lang="en-US" sz="1400" b="1"/>
              <a:t> gpiochip0 17</a:t>
            </a:r>
          </a:p>
          <a:p>
            <a:r>
              <a:rPr lang="en-US" sz="1200"/>
              <a:t>Try changing the switch state and run the command again.</a:t>
            </a:r>
          </a:p>
          <a:p>
            <a:r>
              <a:rPr lang="en-US" sz="1200"/>
              <a:t>See the result below:</a:t>
            </a:r>
          </a:p>
          <a:p>
            <a:endParaRPr lang="en-US" sz="1200"/>
          </a:p>
          <a:p>
            <a:endParaRPr lang="en-US" sz="1200" b="1"/>
          </a:p>
          <a:p>
            <a:endParaRPr lang="en-US" sz="1200" b="1"/>
          </a:p>
        </p:txBody>
      </p:sp>
      <p:sp>
        <p:nvSpPr>
          <p:cNvPr id="6" name="Title 1">
            <a:extLst>
              <a:ext uri="{FF2B5EF4-FFF2-40B4-BE49-F238E27FC236}">
                <a16:creationId xmlns:a16="http://schemas.microsoft.com/office/drawing/2014/main" id="{368614F7-1865-9DD6-61B1-9504FC8E27A5}"/>
              </a:ext>
            </a:extLst>
          </p:cNvPr>
          <p:cNvSpPr>
            <a:spLocks noGrp="1"/>
          </p:cNvSpPr>
          <p:nvPr>
            <p:ph type="title"/>
          </p:nvPr>
        </p:nvSpPr>
        <p:spPr>
          <a:xfrm>
            <a:off x="119496" y="336190"/>
            <a:ext cx="7886700" cy="412310"/>
          </a:xfrm>
        </p:spPr>
        <p:txBody>
          <a:bodyPr/>
          <a:lstStyle/>
          <a:p>
            <a:r>
              <a:rPr lang="en-US" sz="2000" b="1" u="none"/>
              <a:t>Introduction to </a:t>
            </a:r>
            <a:r>
              <a:rPr lang="en-US" sz="2000" b="1" u="none" err="1"/>
              <a:t>chardev</a:t>
            </a:r>
            <a:r>
              <a:rPr lang="en-US" sz="2000" b="1" u="none"/>
              <a:t> GPIO and </a:t>
            </a:r>
            <a:r>
              <a:rPr lang="en-US" sz="2000" b="1" u="none" err="1"/>
              <a:t>Libgpiod</a:t>
            </a:r>
            <a:r>
              <a:rPr lang="en-US" sz="2000" b="1" u="none"/>
              <a:t> </a:t>
            </a:r>
            <a:br>
              <a:rPr lang="en-US" sz="2000" b="1" u="none"/>
            </a:br>
            <a:r>
              <a:rPr lang="en-US" sz="2000" b="1" u="none"/>
              <a:t>on the Raspberry PI </a:t>
            </a:r>
            <a:r>
              <a:rPr lang="en-US" sz="1600" b="1" u="none"/>
              <a:t>contd...</a:t>
            </a:r>
            <a:endParaRPr lang="en-US" sz="1800" u="none"/>
          </a:p>
          <a:p>
            <a:endParaRPr lang="en-US" sz="2000" b="1" u="none">
              <a:latin typeface="Arial"/>
            </a:endParaRPr>
          </a:p>
        </p:txBody>
      </p:sp>
      <p:grpSp>
        <p:nvGrpSpPr>
          <p:cNvPr id="12" name="Group 11">
            <a:extLst>
              <a:ext uri="{FF2B5EF4-FFF2-40B4-BE49-F238E27FC236}">
                <a16:creationId xmlns:a16="http://schemas.microsoft.com/office/drawing/2014/main" id="{10762A00-29AE-16E0-D615-06C987D786C4}"/>
              </a:ext>
            </a:extLst>
          </p:cNvPr>
          <p:cNvGrpSpPr/>
          <p:nvPr/>
        </p:nvGrpSpPr>
        <p:grpSpPr>
          <a:xfrm>
            <a:off x="4509653" y="797140"/>
            <a:ext cx="4561610" cy="2614038"/>
            <a:chOff x="4509653" y="797140"/>
            <a:chExt cx="4561610" cy="2614038"/>
          </a:xfrm>
        </p:grpSpPr>
        <p:grpSp>
          <p:nvGrpSpPr>
            <p:cNvPr id="9" name="Group 8">
              <a:extLst>
                <a:ext uri="{FF2B5EF4-FFF2-40B4-BE49-F238E27FC236}">
                  <a16:creationId xmlns:a16="http://schemas.microsoft.com/office/drawing/2014/main" id="{4601ADF3-C7D6-10CA-80A6-D148B280FF19}"/>
                </a:ext>
              </a:extLst>
            </p:cNvPr>
            <p:cNvGrpSpPr/>
            <p:nvPr/>
          </p:nvGrpSpPr>
          <p:grpSpPr>
            <a:xfrm>
              <a:off x="4509653" y="797140"/>
              <a:ext cx="4561610" cy="2614038"/>
              <a:chOff x="4509653" y="797140"/>
              <a:chExt cx="4561610" cy="2614038"/>
            </a:xfrm>
          </p:grpSpPr>
          <p:pic>
            <p:nvPicPr>
              <p:cNvPr id="7" name="Picture 7">
                <a:extLst>
                  <a:ext uri="{FF2B5EF4-FFF2-40B4-BE49-F238E27FC236}">
                    <a16:creationId xmlns:a16="http://schemas.microsoft.com/office/drawing/2014/main" id="{78159BFD-156B-2E48-7015-9ACE92D1B14D}"/>
                  </a:ext>
                </a:extLst>
              </p:cNvPr>
              <p:cNvPicPr>
                <a:picLocks noChangeAspect="1"/>
              </p:cNvPicPr>
              <p:nvPr/>
            </p:nvPicPr>
            <p:blipFill>
              <a:blip r:embed="rId2"/>
              <a:stretch>
                <a:fillRect/>
              </a:stretch>
            </p:blipFill>
            <p:spPr>
              <a:xfrm>
                <a:off x="4509655" y="797140"/>
                <a:ext cx="4561608" cy="2614038"/>
              </a:xfrm>
              <a:prstGeom prst="rect">
                <a:avLst/>
              </a:prstGeom>
            </p:spPr>
          </p:pic>
          <p:sp>
            <p:nvSpPr>
              <p:cNvPr id="8" name="TextBox 7">
                <a:extLst>
                  <a:ext uri="{FF2B5EF4-FFF2-40B4-BE49-F238E27FC236}">
                    <a16:creationId xmlns:a16="http://schemas.microsoft.com/office/drawing/2014/main" id="{884CCD81-0224-CC42-55B1-6DCEA3A03B6F}"/>
                  </a:ext>
                </a:extLst>
              </p:cNvPr>
              <p:cNvSpPr txBox="1"/>
              <p:nvPr/>
            </p:nvSpPr>
            <p:spPr>
              <a:xfrm>
                <a:off x="4509653" y="3127663"/>
                <a:ext cx="208857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GPIO Pinout Raspberry -PI</a:t>
                </a:r>
              </a:p>
            </p:txBody>
          </p:sp>
        </p:grpSp>
        <p:sp>
          <p:nvSpPr>
            <p:cNvPr id="10" name="Rectangle 9">
              <a:extLst>
                <a:ext uri="{FF2B5EF4-FFF2-40B4-BE49-F238E27FC236}">
                  <a16:creationId xmlns:a16="http://schemas.microsoft.com/office/drawing/2014/main" id="{3911A4AA-FB63-2311-31AC-06E8C013C094}"/>
                </a:ext>
              </a:extLst>
            </p:cNvPr>
            <p:cNvSpPr/>
            <p:nvPr/>
          </p:nvSpPr>
          <p:spPr>
            <a:xfrm>
              <a:off x="6556664" y="1506682"/>
              <a:ext cx="1267690" cy="374072"/>
            </a:xfrm>
            <a:prstGeom prst="rect">
              <a:avLst/>
            </a:prstGeom>
            <a:no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11" name="Picture 11">
            <a:extLst>
              <a:ext uri="{FF2B5EF4-FFF2-40B4-BE49-F238E27FC236}">
                <a16:creationId xmlns:a16="http://schemas.microsoft.com/office/drawing/2014/main" id="{C90F44FC-8E70-054F-D07E-DD4485FCD1C1}"/>
              </a:ext>
            </a:extLst>
          </p:cNvPr>
          <p:cNvPicPr>
            <a:picLocks noChangeAspect="1"/>
          </p:cNvPicPr>
          <p:nvPr/>
        </p:nvPicPr>
        <p:blipFill>
          <a:blip r:embed="rId3"/>
          <a:stretch>
            <a:fillRect/>
          </a:stretch>
        </p:blipFill>
        <p:spPr>
          <a:xfrm>
            <a:off x="405245" y="3575360"/>
            <a:ext cx="4873336" cy="1307480"/>
          </a:xfrm>
          <a:prstGeom prst="rect">
            <a:avLst/>
          </a:prstGeom>
        </p:spPr>
      </p:pic>
    </p:spTree>
    <p:extLst>
      <p:ext uri="{BB962C8B-B14F-4D97-AF65-F5344CB8AC3E}">
        <p14:creationId xmlns:p14="http://schemas.microsoft.com/office/powerpoint/2010/main" val="3508347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68614F7-1865-9DD6-61B1-9504FC8E27A5}"/>
              </a:ext>
            </a:extLst>
          </p:cNvPr>
          <p:cNvSpPr>
            <a:spLocks noGrp="1"/>
          </p:cNvSpPr>
          <p:nvPr>
            <p:ph type="title"/>
          </p:nvPr>
        </p:nvSpPr>
        <p:spPr>
          <a:xfrm>
            <a:off x="77932" y="315408"/>
            <a:ext cx="7886700" cy="474655"/>
          </a:xfrm>
        </p:spPr>
        <p:txBody>
          <a:bodyPr/>
          <a:lstStyle/>
          <a:p>
            <a:r>
              <a:rPr lang="en-US" sz="2000" b="1" u="none"/>
              <a:t>Introduction to </a:t>
            </a:r>
            <a:r>
              <a:rPr lang="en-US" sz="2000" b="1" u="none" err="1"/>
              <a:t>chardev</a:t>
            </a:r>
            <a:r>
              <a:rPr lang="en-US" sz="2000" b="1" u="none"/>
              <a:t> GPIO and </a:t>
            </a:r>
            <a:r>
              <a:rPr lang="en-US" sz="2000" b="1" u="none" err="1"/>
              <a:t>Libgpiod</a:t>
            </a:r>
            <a:r>
              <a:rPr lang="en-US" sz="2000" b="1" u="none"/>
              <a:t> </a:t>
            </a:r>
            <a:br>
              <a:rPr lang="en-US" sz="2000" b="1" u="none"/>
            </a:br>
            <a:r>
              <a:rPr lang="en-US" sz="2000" b="1" u="none"/>
              <a:t>on the Raspberry PI </a:t>
            </a:r>
            <a:r>
              <a:rPr lang="en-US" sz="1600" b="1" u="none"/>
              <a:t>contd...</a:t>
            </a:r>
            <a:endParaRPr lang="en-US" sz="1800" u="none"/>
          </a:p>
          <a:p>
            <a:endParaRPr lang="en-US" sz="2000" b="1" u="none">
              <a:latin typeface="Arial"/>
            </a:endParaRPr>
          </a:p>
        </p:txBody>
      </p:sp>
      <p:sp>
        <p:nvSpPr>
          <p:cNvPr id="3" name="Text Placeholder 2">
            <a:extLst>
              <a:ext uri="{FF2B5EF4-FFF2-40B4-BE49-F238E27FC236}">
                <a16:creationId xmlns:a16="http://schemas.microsoft.com/office/drawing/2014/main" id="{D53B8D2A-33C1-07FD-917E-BD6A19532B37}"/>
              </a:ext>
            </a:extLst>
          </p:cNvPr>
          <p:cNvSpPr>
            <a:spLocks noGrp="1"/>
          </p:cNvSpPr>
          <p:nvPr>
            <p:ph type="body" idx="1"/>
          </p:nvPr>
        </p:nvSpPr>
        <p:spPr>
          <a:xfrm>
            <a:off x="80873" y="794583"/>
            <a:ext cx="4229100" cy="4125844"/>
          </a:xfrm>
        </p:spPr>
        <p:txBody>
          <a:bodyPr/>
          <a:lstStyle/>
          <a:p>
            <a:pPr marL="139700" indent="0">
              <a:buNone/>
            </a:pPr>
            <a:r>
              <a:rPr lang="en-US" sz="1400" b="1" err="1"/>
              <a:t>gpiomon</a:t>
            </a:r>
            <a:endParaRPr lang="en-US" sz="1400" b="1"/>
          </a:p>
          <a:p>
            <a:r>
              <a:rPr lang="en-US" sz="1200"/>
              <a:t>Test wait for three rising edge events on a single </a:t>
            </a:r>
            <a:r>
              <a:rPr lang="en-US" sz="1200" b="1"/>
              <a:t>GPIO 17</a:t>
            </a:r>
            <a:r>
              <a:rPr lang="en-US" sz="1200"/>
              <a:t> line:</a:t>
            </a:r>
            <a:endParaRPr lang="en-US" sz="1200" b="1"/>
          </a:p>
          <a:p>
            <a:r>
              <a:rPr lang="en-US" sz="1200"/>
              <a:t>Run the following command :</a:t>
            </a:r>
          </a:p>
          <a:p>
            <a:pPr marL="139700" indent="0">
              <a:buNone/>
            </a:pPr>
            <a:r>
              <a:rPr lang="en-US" sz="1200" b="1" err="1"/>
              <a:t>gpiomon</a:t>
            </a:r>
            <a:r>
              <a:rPr lang="en-US" sz="1200" b="1"/>
              <a:t> --num-events=3 --rising-edge gpiochip0 17</a:t>
            </a:r>
            <a:endParaRPr lang="en-US" b="1"/>
          </a:p>
          <a:p>
            <a:pPr marL="139700" indent="0">
              <a:buNone/>
            </a:pPr>
            <a:endParaRPr lang="en-US" sz="1200" b="1"/>
          </a:p>
          <a:p>
            <a:pPr marL="139700" indent="0">
              <a:buNone/>
            </a:pPr>
            <a:r>
              <a:rPr lang="en-US" sz="1200" b="1"/>
              <a:t>How these  tools are working?</a:t>
            </a:r>
          </a:p>
          <a:p>
            <a:pPr marL="425450" indent="-285750"/>
            <a:r>
              <a:rPr lang="en-US" sz="1200"/>
              <a:t>All the above tools run from user application.</a:t>
            </a:r>
          </a:p>
          <a:p>
            <a:pPr marL="425450" indent="-285750"/>
            <a:r>
              <a:rPr lang="en-US" sz="1200"/>
              <a:t>Character device file: </a:t>
            </a:r>
            <a:r>
              <a:rPr lang="en-US" sz="1400" b="1"/>
              <a:t>/dev/gpiochip0 </a:t>
            </a:r>
            <a:r>
              <a:rPr lang="en-US" sz="1400"/>
              <a:t>has allows access to the </a:t>
            </a:r>
            <a:r>
              <a:rPr lang="en-US" sz="1400" b="1"/>
              <a:t>GPIO17</a:t>
            </a:r>
            <a:r>
              <a:rPr lang="en-US" sz="1400"/>
              <a:t>.</a:t>
            </a:r>
          </a:p>
          <a:p>
            <a:pPr marL="425450" indent="-285750"/>
            <a:endParaRPr lang="en-US" sz="1400"/>
          </a:p>
          <a:p>
            <a:pPr marL="139700" indent="0">
              <a:buNone/>
            </a:pPr>
            <a:endParaRPr lang="en-US" sz="1200" b="1"/>
          </a:p>
          <a:p>
            <a:pPr marL="425450" indent="-285750"/>
            <a:endParaRPr lang="en-US" sz="1400" b="1"/>
          </a:p>
          <a:p>
            <a:endParaRPr lang="en-US" sz="1400" b="1"/>
          </a:p>
          <a:p>
            <a:endParaRPr lang="en-US" sz="1200"/>
          </a:p>
          <a:p>
            <a:endParaRPr lang="en-US" sz="1200" b="1"/>
          </a:p>
          <a:p>
            <a:endParaRPr lang="en-US" sz="1200" b="1"/>
          </a:p>
        </p:txBody>
      </p:sp>
      <p:pic>
        <p:nvPicPr>
          <p:cNvPr id="4" name="Picture 4">
            <a:extLst>
              <a:ext uri="{FF2B5EF4-FFF2-40B4-BE49-F238E27FC236}">
                <a16:creationId xmlns:a16="http://schemas.microsoft.com/office/drawing/2014/main" id="{7EBFCAB7-047A-E948-C6FC-A2F05B4AC331}"/>
              </a:ext>
            </a:extLst>
          </p:cNvPr>
          <p:cNvPicPr>
            <a:picLocks noChangeAspect="1"/>
          </p:cNvPicPr>
          <p:nvPr/>
        </p:nvPicPr>
        <p:blipFill>
          <a:blip r:embed="rId2"/>
          <a:stretch>
            <a:fillRect/>
          </a:stretch>
        </p:blipFill>
        <p:spPr>
          <a:xfrm>
            <a:off x="4312228" y="793906"/>
            <a:ext cx="4686299" cy="718971"/>
          </a:xfrm>
          <a:prstGeom prst="rect">
            <a:avLst/>
          </a:prstGeom>
        </p:spPr>
      </p:pic>
      <p:grpSp>
        <p:nvGrpSpPr>
          <p:cNvPr id="22" name="Group 21">
            <a:extLst>
              <a:ext uri="{FF2B5EF4-FFF2-40B4-BE49-F238E27FC236}">
                <a16:creationId xmlns:a16="http://schemas.microsoft.com/office/drawing/2014/main" id="{C5C2701A-7F64-A7C8-F40B-8B9A51B12C7C}"/>
              </a:ext>
            </a:extLst>
          </p:cNvPr>
          <p:cNvGrpSpPr/>
          <p:nvPr/>
        </p:nvGrpSpPr>
        <p:grpSpPr>
          <a:xfrm>
            <a:off x="5514109" y="1600201"/>
            <a:ext cx="2798618" cy="3321625"/>
            <a:chOff x="5514109" y="1652155"/>
            <a:chExt cx="2757054" cy="3280061"/>
          </a:xfrm>
        </p:grpSpPr>
        <p:grpSp>
          <p:nvGrpSpPr>
            <p:cNvPr id="19" name="Group 18">
              <a:extLst>
                <a:ext uri="{FF2B5EF4-FFF2-40B4-BE49-F238E27FC236}">
                  <a16:creationId xmlns:a16="http://schemas.microsoft.com/office/drawing/2014/main" id="{5E791399-D7B2-976D-55C7-0FE81A505443}"/>
                </a:ext>
              </a:extLst>
            </p:cNvPr>
            <p:cNvGrpSpPr/>
            <p:nvPr/>
          </p:nvGrpSpPr>
          <p:grpSpPr>
            <a:xfrm>
              <a:off x="5514109" y="1652155"/>
              <a:ext cx="2757054" cy="3280061"/>
              <a:chOff x="5514109" y="1652155"/>
              <a:chExt cx="2757054" cy="3280061"/>
            </a:xfrm>
          </p:grpSpPr>
          <p:sp>
            <p:nvSpPr>
              <p:cNvPr id="15" name="Rectangle 14">
                <a:extLst>
                  <a:ext uri="{FF2B5EF4-FFF2-40B4-BE49-F238E27FC236}">
                    <a16:creationId xmlns:a16="http://schemas.microsoft.com/office/drawing/2014/main" id="{B69129D0-925B-9582-1FAA-A2CCE7A59849}"/>
                  </a:ext>
                </a:extLst>
              </p:cNvPr>
              <p:cNvSpPr/>
              <p:nvPr/>
            </p:nvSpPr>
            <p:spPr>
              <a:xfrm>
                <a:off x="5514109" y="3498272"/>
                <a:ext cx="2753590" cy="14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cs typeface="Arial"/>
                  </a:rPr>
                  <a:t>Kernel Space</a:t>
                </a:r>
              </a:p>
            </p:txBody>
          </p:sp>
          <p:grpSp>
            <p:nvGrpSpPr>
              <p:cNvPr id="13" name="Group 12">
                <a:extLst>
                  <a:ext uri="{FF2B5EF4-FFF2-40B4-BE49-F238E27FC236}">
                    <a16:creationId xmlns:a16="http://schemas.microsoft.com/office/drawing/2014/main" id="{BE63354A-1538-A010-8CD8-529260B79551}"/>
                  </a:ext>
                </a:extLst>
              </p:cNvPr>
              <p:cNvGrpSpPr/>
              <p:nvPr/>
            </p:nvGrpSpPr>
            <p:grpSpPr>
              <a:xfrm>
                <a:off x="5517573" y="1652155"/>
                <a:ext cx="2753590" cy="1433944"/>
                <a:chOff x="5278582" y="1974273"/>
                <a:chExt cx="2753590" cy="1433944"/>
              </a:xfrm>
            </p:grpSpPr>
            <p:sp>
              <p:nvSpPr>
                <p:cNvPr id="5" name="Rectangle 4">
                  <a:extLst>
                    <a:ext uri="{FF2B5EF4-FFF2-40B4-BE49-F238E27FC236}">
                      <a16:creationId xmlns:a16="http://schemas.microsoft.com/office/drawing/2014/main" id="{09B155F1-CC3F-76F7-F0B7-43EABCCE77F8}"/>
                    </a:ext>
                  </a:extLst>
                </p:cNvPr>
                <p:cNvSpPr/>
                <p:nvPr/>
              </p:nvSpPr>
              <p:spPr>
                <a:xfrm>
                  <a:off x="5278582" y="1974273"/>
                  <a:ext cx="2753590" cy="14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cs typeface="Arial"/>
                    </a:rPr>
                    <a:t>User space</a:t>
                  </a:r>
                </a:p>
              </p:txBody>
            </p:sp>
            <p:sp>
              <p:nvSpPr>
                <p:cNvPr id="12" name="Rectangle 11">
                  <a:extLst>
                    <a:ext uri="{FF2B5EF4-FFF2-40B4-BE49-F238E27FC236}">
                      <a16:creationId xmlns:a16="http://schemas.microsoft.com/office/drawing/2014/main" id="{135517E5-530E-B8A5-5D34-4E158B5C1FEE}"/>
                    </a:ext>
                  </a:extLst>
                </p:cNvPr>
                <p:cNvSpPr/>
                <p:nvPr/>
              </p:nvSpPr>
              <p:spPr>
                <a:xfrm>
                  <a:off x="5527962" y="2306782"/>
                  <a:ext cx="2389908" cy="91439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cs typeface="Arial"/>
                    </a:rPr>
                    <a:t>gpiomon</a:t>
                  </a:r>
                  <a:r>
                    <a:rPr lang="en-US">
                      <a:solidFill>
                        <a:schemeClr val="tx1"/>
                      </a:solidFill>
                      <a:cs typeface="Arial"/>
                    </a:rPr>
                    <a:t>, </a:t>
                  </a:r>
                  <a:r>
                    <a:rPr lang="en-US" err="1">
                      <a:solidFill>
                        <a:schemeClr val="tx1"/>
                      </a:solidFill>
                      <a:cs typeface="Arial"/>
                    </a:rPr>
                    <a:t>gpioset</a:t>
                  </a:r>
                  <a:r>
                    <a:rPr lang="en-US">
                      <a:solidFill>
                        <a:schemeClr val="tx1"/>
                      </a:solidFill>
                      <a:cs typeface="Arial"/>
                    </a:rPr>
                    <a:t>, </a:t>
                  </a:r>
                  <a:r>
                    <a:rPr lang="en-US" err="1">
                      <a:solidFill>
                        <a:schemeClr val="tx1"/>
                      </a:solidFill>
                      <a:cs typeface="Arial"/>
                    </a:rPr>
                    <a:t>gpioget</a:t>
                  </a:r>
                  <a:r>
                    <a:rPr lang="en-US">
                      <a:solidFill>
                        <a:schemeClr val="tx1"/>
                      </a:solidFill>
                      <a:cs typeface="Arial"/>
                    </a:rPr>
                    <a:t>, </a:t>
                  </a:r>
                  <a:r>
                    <a:rPr lang="en-US" err="1">
                      <a:solidFill>
                        <a:schemeClr val="tx1"/>
                      </a:solidFill>
                      <a:cs typeface="Arial"/>
                    </a:rPr>
                    <a:t>gpioinfo</a:t>
                  </a:r>
                  <a:r>
                    <a:rPr lang="en-US">
                      <a:solidFill>
                        <a:schemeClr val="tx1"/>
                      </a:solidFill>
                      <a:cs typeface="Arial"/>
                    </a:rPr>
                    <a:t>, </a:t>
                  </a:r>
                  <a:r>
                    <a:rPr lang="en-US" err="1">
                      <a:solidFill>
                        <a:schemeClr val="tx1"/>
                      </a:solidFill>
                      <a:cs typeface="Arial"/>
                    </a:rPr>
                    <a:t>gpiodetect</a:t>
                  </a:r>
                  <a:r>
                    <a:rPr lang="en-US">
                      <a:solidFill>
                        <a:schemeClr val="tx1"/>
                      </a:solidFill>
                      <a:cs typeface="Arial"/>
                    </a:rPr>
                    <a:t>, </a:t>
                  </a:r>
                  <a:r>
                    <a:rPr lang="en-US" err="1">
                      <a:solidFill>
                        <a:schemeClr val="tx1"/>
                      </a:solidFill>
                      <a:cs typeface="Arial"/>
                    </a:rPr>
                    <a:t>gpiofind</a:t>
                  </a:r>
                </a:p>
              </p:txBody>
            </p:sp>
          </p:grpSp>
          <p:sp>
            <p:nvSpPr>
              <p:cNvPr id="17" name="Rectangle 16">
                <a:extLst>
                  <a:ext uri="{FF2B5EF4-FFF2-40B4-BE49-F238E27FC236}">
                    <a16:creationId xmlns:a16="http://schemas.microsoft.com/office/drawing/2014/main" id="{F337819F-DE80-2BAE-A6EC-B6C8C13869FF}"/>
                  </a:ext>
                </a:extLst>
              </p:cNvPr>
              <p:cNvSpPr/>
              <p:nvPr/>
            </p:nvSpPr>
            <p:spPr>
              <a:xfrm>
                <a:off x="5794662" y="3799609"/>
                <a:ext cx="2192481" cy="44680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mn-lt"/>
                    <a:cs typeface="+mn-lt"/>
                  </a:rPr>
                  <a:t>Character Driver :</a:t>
                </a:r>
              </a:p>
              <a:p>
                <a:pPr algn="ctr"/>
                <a:r>
                  <a:rPr lang="en-US">
                    <a:solidFill>
                      <a:schemeClr val="tx1"/>
                    </a:solidFill>
                    <a:ea typeface="+mn-lt"/>
                    <a:cs typeface="+mn-lt"/>
                  </a:rPr>
                  <a:t>/dev/gpiochip0</a:t>
                </a:r>
                <a:endParaRPr lang="en-US">
                  <a:solidFill>
                    <a:schemeClr val="tx1"/>
                  </a:solidFill>
                  <a:cs typeface="Arial"/>
                </a:endParaRPr>
              </a:p>
            </p:txBody>
          </p:sp>
          <p:sp>
            <p:nvSpPr>
              <p:cNvPr id="18" name="TextBox 17">
                <a:extLst>
                  <a:ext uri="{FF2B5EF4-FFF2-40B4-BE49-F238E27FC236}">
                    <a16:creationId xmlns:a16="http://schemas.microsoft.com/office/drawing/2014/main" id="{DC507A23-FED8-49D7-CC10-7521AEE5D96E}"/>
                  </a:ext>
                </a:extLst>
              </p:cNvPr>
              <p:cNvSpPr txBox="1"/>
              <p:nvPr/>
            </p:nvSpPr>
            <p:spPr>
              <a:xfrm>
                <a:off x="6224154" y="4535631"/>
                <a:ext cx="1340428" cy="307777"/>
              </a:xfrm>
              <a:prstGeom prst="rect">
                <a:avLst/>
              </a:prstGeom>
              <a:solidFill>
                <a:schemeClr val="accent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HW : GPIO 17</a:t>
                </a:r>
              </a:p>
            </p:txBody>
          </p:sp>
        </p:grpSp>
        <p:cxnSp>
          <p:nvCxnSpPr>
            <p:cNvPr id="20" name="Straight Arrow Connector 19">
              <a:extLst>
                <a:ext uri="{FF2B5EF4-FFF2-40B4-BE49-F238E27FC236}">
                  <a16:creationId xmlns:a16="http://schemas.microsoft.com/office/drawing/2014/main" id="{F94EDE7D-CA86-EFAC-9F84-012C792AC773}"/>
                </a:ext>
              </a:extLst>
            </p:cNvPr>
            <p:cNvCxnSpPr/>
            <p:nvPr/>
          </p:nvCxnSpPr>
          <p:spPr>
            <a:xfrm>
              <a:off x="6837218" y="2904259"/>
              <a:ext cx="0" cy="862446"/>
            </a:xfrm>
            <a:prstGeom prst="straightConnector1">
              <a:avLst/>
            </a:prstGeom>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075F2F0-15D0-59C1-DF9E-7F4AA56A806F}"/>
                </a:ext>
              </a:extLst>
            </p:cNvPr>
            <p:cNvCxnSpPr>
              <a:cxnSpLocks/>
            </p:cNvCxnSpPr>
            <p:nvPr/>
          </p:nvCxnSpPr>
          <p:spPr>
            <a:xfrm>
              <a:off x="6837217" y="4234295"/>
              <a:ext cx="0" cy="290946"/>
            </a:xfrm>
            <a:prstGeom prst="straightConnector1">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500813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2609-86C6-D27B-7C64-A4BE4C765B9C}"/>
              </a:ext>
            </a:extLst>
          </p:cNvPr>
          <p:cNvSpPr>
            <a:spLocks noGrp="1"/>
          </p:cNvSpPr>
          <p:nvPr>
            <p:ph type="title"/>
          </p:nvPr>
        </p:nvSpPr>
        <p:spPr>
          <a:xfrm>
            <a:off x="204634" y="98707"/>
            <a:ext cx="7886700" cy="441136"/>
          </a:xfrm>
        </p:spPr>
        <p:txBody>
          <a:bodyPr/>
          <a:lstStyle/>
          <a:p>
            <a:r>
              <a:rPr lang="en-US" b="1" u="none"/>
              <a:t>Networking sockets</a:t>
            </a:r>
            <a:endParaRPr lang="en-US" b="1"/>
          </a:p>
        </p:txBody>
      </p:sp>
      <p:sp>
        <p:nvSpPr>
          <p:cNvPr id="3" name="Text Placeholder 2">
            <a:extLst>
              <a:ext uri="{FF2B5EF4-FFF2-40B4-BE49-F238E27FC236}">
                <a16:creationId xmlns:a16="http://schemas.microsoft.com/office/drawing/2014/main" id="{343F11A9-A25A-007E-57C2-ECFEC9B4FADF}"/>
              </a:ext>
            </a:extLst>
          </p:cNvPr>
          <p:cNvSpPr>
            <a:spLocks noGrp="1"/>
          </p:cNvSpPr>
          <p:nvPr>
            <p:ph type="body" idx="1"/>
          </p:nvPr>
        </p:nvSpPr>
        <p:spPr>
          <a:xfrm>
            <a:off x="296812" y="770066"/>
            <a:ext cx="8458199" cy="4203609"/>
          </a:xfrm>
        </p:spPr>
        <p:txBody>
          <a:bodyPr/>
          <a:lstStyle/>
          <a:p>
            <a:r>
              <a:rPr lang="en-US" sz="1200" dirty="0">
                <a:latin typeface="Arial"/>
              </a:rPr>
              <a:t>In user space the abstraction of network communication is the socket. </a:t>
            </a:r>
            <a:endParaRPr lang="en-US">
              <a:latin typeface="Arial"/>
            </a:endParaRPr>
          </a:p>
          <a:p>
            <a:r>
              <a:rPr lang="en-US" sz="1200" dirty="0">
                <a:latin typeface="Arial"/>
              </a:rPr>
              <a:t>Sockets are a way to enable inter-process communication between programs running on a server, or between programs running on separate servers.</a:t>
            </a:r>
          </a:p>
          <a:p>
            <a:r>
              <a:rPr lang="en-US" sz="1200" dirty="0">
                <a:latin typeface="Arial"/>
              </a:rPr>
              <a:t>Communication between servers relies on </a:t>
            </a:r>
            <a:r>
              <a:rPr lang="en-US" sz="1200" i="1" dirty="0">
                <a:latin typeface="Arial"/>
              </a:rPr>
              <a:t>network sockets</a:t>
            </a:r>
            <a:r>
              <a:rPr lang="en-US" sz="1200" dirty="0">
                <a:latin typeface="Arial"/>
              </a:rPr>
              <a:t>, which use the Internet Protocol (IP) to encapsulate and handle sending and receiving data.</a:t>
            </a:r>
          </a:p>
          <a:p>
            <a:r>
              <a:rPr lang="en-US" sz="1200" dirty="0">
                <a:latin typeface="Arial"/>
              </a:rPr>
              <a:t>Network sockets on both clients and servers are referred to by their </a:t>
            </a:r>
            <a:r>
              <a:rPr lang="en-US" sz="1200" i="1" dirty="0">
                <a:latin typeface="Arial"/>
              </a:rPr>
              <a:t>socket address</a:t>
            </a:r>
            <a:r>
              <a:rPr lang="en-US" sz="1200" dirty="0">
                <a:latin typeface="Arial"/>
              </a:rPr>
              <a:t>. </a:t>
            </a:r>
          </a:p>
          <a:p>
            <a:r>
              <a:rPr lang="en-US" sz="1200" dirty="0">
                <a:latin typeface="Arial"/>
              </a:rPr>
              <a:t>An address is a unique combination of a transport protocol like the Transmission Control Protocol (TCP) or User Datagram Protocol (UDP), an IP address, and a port number.</a:t>
            </a:r>
          </a:p>
          <a:p>
            <a:r>
              <a:rPr lang="en-US" sz="1200" dirty="0">
                <a:latin typeface="Arial"/>
              </a:rPr>
              <a:t>Different types of sockets that are used for inter-process communication:</a:t>
            </a:r>
          </a:p>
          <a:p>
            <a:pPr lvl="1"/>
            <a:r>
              <a:rPr lang="en-US" sz="1200" i="1" dirty="0">
                <a:latin typeface="Arial"/>
              </a:rPr>
              <a:t>Stream sockets</a:t>
            </a:r>
            <a:r>
              <a:rPr lang="en-US" sz="1200" dirty="0">
                <a:latin typeface="Arial"/>
              </a:rPr>
              <a:t>, which use TCP as their underlying transport protocol</a:t>
            </a:r>
            <a:endParaRPr lang="en-US">
              <a:latin typeface="Arial"/>
            </a:endParaRPr>
          </a:p>
          <a:p>
            <a:pPr lvl="1"/>
            <a:r>
              <a:rPr lang="en-US" sz="1200" i="1" dirty="0">
                <a:latin typeface="Arial"/>
              </a:rPr>
              <a:t>Datagram sockets</a:t>
            </a:r>
            <a:r>
              <a:rPr lang="en-US" sz="1200" dirty="0">
                <a:latin typeface="Arial"/>
              </a:rPr>
              <a:t>, which use UDP as their underlying transport protocol</a:t>
            </a:r>
            <a:endParaRPr lang="en-US">
              <a:latin typeface="Arial"/>
            </a:endParaRPr>
          </a:p>
          <a:p>
            <a:pPr lvl="1"/>
            <a:r>
              <a:rPr lang="en-US" sz="1200" i="1" dirty="0">
                <a:latin typeface="Arial"/>
              </a:rPr>
              <a:t>Unix Domain Sockets</a:t>
            </a:r>
            <a:r>
              <a:rPr lang="en-US" sz="1200" dirty="0">
                <a:latin typeface="Arial"/>
              </a:rPr>
              <a:t>, which use local files to send and receive data instead of network interfaces and IP packets.</a:t>
            </a:r>
          </a:p>
          <a:p>
            <a:r>
              <a:rPr lang="en-US" sz="1200" b="1" dirty="0">
                <a:latin typeface="Arial"/>
              </a:rPr>
              <a:t>Stream sockets</a:t>
            </a:r>
            <a:r>
              <a:rPr lang="en-US" sz="1200" dirty="0">
                <a:latin typeface="Arial"/>
              </a:rPr>
              <a:t> are connection oriented, which means that packets sent to and received from a network socket are delivered by the host operating system in order for processing by an application. </a:t>
            </a:r>
          </a:p>
          <a:p>
            <a:r>
              <a:rPr lang="en-US" sz="1200" dirty="0">
                <a:latin typeface="Arial"/>
              </a:rPr>
              <a:t>Network based stream sockets typically use the Transmission Control Protocol (TCP) to encapsulate and transmit data over a network interface.</a:t>
            </a:r>
          </a:p>
          <a:p>
            <a:r>
              <a:rPr lang="en-US" sz="1200" dirty="0">
                <a:latin typeface="Arial"/>
              </a:rPr>
              <a:t>TCP is designed to be a reliable network protocol that relies on a stateful connection.</a:t>
            </a:r>
            <a:endParaRPr lang="en-US">
              <a:latin typeface="Arial"/>
            </a:endParaRPr>
          </a:p>
          <a:p>
            <a:endParaRPr lang="en-US" sz="1200" dirty="0">
              <a:latin typeface="Arial"/>
            </a:endParaRPr>
          </a:p>
          <a:p>
            <a:endParaRPr lang="en-US" sz="1200" dirty="0">
              <a:latin typeface="Arial"/>
            </a:endParaRPr>
          </a:p>
        </p:txBody>
      </p:sp>
    </p:spTree>
    <p:extLst>
      <p:ext uri="{BB962C8B-B14F-4D97-AF65-F5344CB8AC3E}">
        <p14:creationId xmlns:p14="http://schemas.microsoft.com/office/powerpoint/2010/main" val="2352211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CB2B8F-74B6-7D4D-147F-E8B6EFC2AB62}"/>
              </a:ext>
            </a:extLst>
          </p:cNvPr>
          <p:cNvSpPr>
            <a:spLocks noGrp="1"/>
          </p:cNvSpPr>
          <p:nvPr>
            <p:ph type="body" idx="1"/>
          </p:nvPr>
        </p:nvSpPr>
        <p:spPr>
          <a:xfrm>
            <a:off x="142290" y="508115"/>
            <a:ext cx="3895417" cy="3963948"/>
          </a:xfrm>
        </p:spPr>
        <p:txBody>
          <a:bodyPr/>
          <a:lstStyle/>
          <a:p>
            <a:pPr marL="139700" indent="0">
              <a:buNone/>
            </a:pPr>
            <a:r>
              <a:rPr lang="en-US" sz="1400" b="1" dirty="0"/>
              <a:t>Stream Socket:</a:t>
            </a:r>
          </a:p>
          <a:p>
            <a:pPr marL="139700" indent="0">
              <a:buNone/>
            </a:pPr>
            <a:endParaRPr lang="en-US" sz="1400" b="1" dirty="0"/>
          </a:p>
        </p:txBody>
      </p:sp>
      <p:sp>
        <p:nvSpPr>
          <p:cNvPr id="783" name="Title 1">
            <a:extLst>
              <a:ext uri="{FF2B5EF4-FFF2-40B4-BE49-F238E27FC236}">
                <a16:creationId xmlns:a16="http://schemas.microsoft.com/office/drawing/2014/main" id="{CFEAF721-F370-AAD3-FB4A-55F4E37790D0}"/>
              </a:ext>
            </a:extLst>
          </p:cNvPr>
          <p:cNvSpPr>
            <a:spLocks noGrp="1"/>
          </p:cNvSpPr>
          <p:nvPr>
            <p:ph type="title"/>
          </p:nvPr>
        </p:nvSpPr>
        <p:spPr>
          <a:xfrm>
            <a:off x="204634" y="98707"/>
            <a:ext cx="7886700" cy="441136"/>
          </a:xfrm>
        </p:spPr>
        <p:txBody>
          <a:bodyPr/>
          <a:lstStyle/>
          <a:p>
            <a:r>
              <a:rPr lang="en-US" b="1" u="none" dirty="0"/>
              <a:t>Networking sockets </a:t>
            </a:r>
            <a:r>
              <a:rPr lang="en-US" sz="2400" b="1" u="none" dirty="0"/>
              <a:t>contd...</a:t>
            </a:r>
            <a:endParaRPr lang="en-US" sz="2400" b="1" dirty="0"/>
          </a:p>
        </p:txBody>
      </p:sp>
      <p:grpSp>
        <p:nvGrpSpPr>
          <p:cNvPr id="816" name="Group 815">
            <a:extLst>
              <a:ext uri="{FF2B5EF4-FFF2-40B4-BE49-F238E27FC236}">
                <a16:creationId xmlns:a16="http://schemas.microsoft.com/office/drawing/2014/main" id="{2559E460-1660-6B78-F246-DAC758D2612D}"/>
              </a:ext>
            </a:extLst>
          </p:cNvPr>
          <p:cNvGrpSpPr/>
          <p:nvPr/>
        </p:nvGrpSpPr>
        <p:grpSpPr>
          <a:xfrm>
            <a:off x="5283273" y="709765"/>
            <a:ext cx="3714751" cy="4271407"/>
            <a:chOff x="5106628" y="709765"/>
            <a:chExt cx="3714751" cy="4271407"/>
          </a:xfrm>
        </p:grpSpPr>
        <p:grpSp>
          <p:nvGrpSpPr>
            <p:cNvPr id="805" name="Group 804">
              <a:extLst>
                <a:ext uri="{FF2B5EF4-FFF2-40B4-BE49-F238E27FC236}">
                  <a16:creationId xmlns:a16="http://schemas.microsoft.com/office/drawing/2014/main" id="{10765CF3-D88F-1A9A-9218-75B0DAD24882}"/>
                </a:ext>
              </a:extLst>
            </p:cNvPr>
            <p:cNvGrpSpPr/>
            <p:nvPr/>
          </p:nvGrpSpPr>
          <p:grpSpPr>
            <a:xfrm>
              <a:off x="5272549" y="709765"/>
              <a:ext cx="3548830" cy="4271407"/>
              <a:chOff x="5272549" y="709765"/>
              <a:chExt cx="3548830" cy="4271407"/>
            </a:xfrm>
          </p:grpSpPr>
          <p:grpSp>
            <p:nvGrpSpPr>
              <p:cNvPr id="795" name="Group 794">
                <a:extLst>
                  <a:ext uri="{FF2B5EF4-FFF2-40B4-BE49-F238E27FC236}">
                    <a16:creationId xmlns:a16="http://schemas.microsoft.com/office/drawing/2014/main" id="{F4123729-2502-5FAE-1A94-8525EBA76E18}"/>
                  </a:ext>
                </a:extLst>
              </p:cNvPr>
              <p:cNvGrpSpPr/>
              <p:nvPr/>
            </p:nvGrpSpPr>
            <p:grpSpPr>
              <a:xfrm>
                <a:off x="5272549" y="709765"/>
                <a:ext cx="3548830" cy="4271407"/>
                <a:chOff x="5429250" y="765071"/>
                <a:chExt cx="3548830" cy="4271407"/>
              </a:xfrm>
            </p:grpSpPr>
            <p:grpSp>
              <p:nvGrpSpPr>
                <p:cNvPr id="794" name="Group 793">
                  <a:extLst>
                    <a:ext uri="{FF2B5EF4-FFF2-40B4-BE49-F238E27FC236}">
                      <a16:creationId xmlns:a16="http://schemas.microsoft.com/office/drawing/2014/main" id="{C2C2382A-466E-977F-3D70-6CC9BD9C51B8}"/>
                    </a:ext>
                  </a:extLst>
                </p:cNvPr>
                <p:cNvGrpSpPr/>
                <p:nvPr/>
              </p:nvGrpSpPr>
              <p:grpSpPr>
                <a:xfrm>
                  <a:off x="5429250" y="765071"/>
                  <a:ext cx="3548830" cy="4271407"/>
                  <a:chOff x="5429250" y="765071"/>
                  <a:chExt cx="3548830" cy="4271407"/>
                </a:xfrm>
              </p:grpSpPr>
              <p:sp>
                <p:nvSpPr>
                  <p:cNvPr id="793" name="Rectangle 792">
                    <a:extLst>
                      <a:ext uri="{FF2B5EF4-FFF2-40B4-BE49-F238E27FC236}">
                        <a16:creationId xmlns:a16="http://schemas.microsoft.com/office/drawing/2014/main" id="{E5553DDD-16D3-A6B8-3FCE-F9D847F4E99E}"/>
                      </a:ext>
                    </a:extLst>
                  </p:cNvPr>
                  <p:cNvSpPr/>
                  <p:nvPr/>
                </p:nvSpPr>
                <p:spPr>
                  <a:xfrm>
                    <a:off x="5429250" y="3014201"/>
                    <a:ext cx="3548830" cy="13550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1" name="Group 790">
                    <a:extLst>
                      <a:ext uri="{FF2B5EF4-FFF2-40B4-BE49-F238E27FC236}">
                        <a16:creationId xmlns:a16="http://schemas.microsoft.com/office/drawing/2014/main" id="{251BC5B0-5C5A-0E15-5B2F-65F1804B879B}"/>
                      </a:ext>
                    </a:extLst>
                  </p:cNvPr>
                  <p:cNvGrpSpPr/>
                  <p:nvPr/>
                </p:nvGrpSpPr>
                <p:grpSpPr>
                  <a:xfrm>
                    <a:off x="5456902" y="765071"/>
                    <a:ext cx="3438216" cy="4271407"/>
                    <a:chOff x="5456902" y="765071"/>
                    <a:chExt cx="3438216" cy="4271407"/>
                  </a:xfrm>
                </p:grpSpPr>
                <p:grpSp>
                  <p:nvGrpSpPr>
                    <p:cNvPr id="786" name="Group 785">
                      <a:extLst>
                        <a:ext uri="{FF2B5EF4-FFF2-40B4-BE49-F238E27FC236}">
                          <a16:creationId xmlns:a16="http://schemas.microsoft.com/office/drawing/2014/main" id="{EE2A10B7-8B27-0DC1-E7FC-82F792F9DFCC}"/>
                        </a:ext>
                      </a:extLst>
                    </p:cNvPr>
                    <p:cNvGrpSpPr/>
                    <p:nvPr/>
                  </p:nvGrpSpPr>
                  <p:grpSpPr>
                    <a:xfrm>
                      <a:off x="5456902" y="765071"/>
                      <a:ext cx="3438216" cy="4271407"/>
                      <a:chOff x="5401596" y="1133781"/>
                      <a:chExt cx="3438216" cy="4271407"/>
                    </a:xfrm>
                  </p:grpSpPr>
                  <p:grpSp>
                    <p:nvGrpSpPr>
                      <p:cNvPr id="781" name="Group 780">
                        <a:extLst>
                          <a:ext uri="{FF2B5EF4-FFF2-40B4-BE49-F238E27FC236}">
                            <a16:creationId xmlns:a16="http://schemas.microsoft.com/office/drawing/2014/main" id="{B04F86B0-D684-426F-5180-6193045EDBE2}"/>
                          </a:ext>
                        </a:extLst>
                      </p:cNvPr>
                      <p:cNvGrpSpPr/>
                      <p:nvPr/>
                    </p:nvGrpSpPr>
                    <p:grpSpPr>
                      <a:xfrm>
                        <a:off x="5696564" y="1484056"/>
                        <a:ext cx="2931240" cy="3921132"/>
                        <a:chOff x="4387645" y="1760588"/>
                        <a:chExt cx="2931240" cy="3921132"/>
                      </a:xfrm>
                    </p:grpSpPr>
                    <p:grpSp>
                      <p:nvGrpSpPr>
                        <p:cNvPr id="780" name="Group 779">
                          <a:extLst>
                            <a:ext uri="{FF2B5EF4-FFF2-40B4-BE49-F238E27FC236}">
                              <a16:creationId xmlns:a16="http://schemas.microsoft.com/office/drawing/2014/main" id="{09337A10-EDA7-31F9-6541-248F4C487061}"/>
                            </a:ext>
                          </a:extLst>
                        </p:cNvPr>
                        <p:cNvGrpSpPr/>
                        <p:nvPr/>
                      </p:nvGrpSpPr>
                      <p:grpSpPr>
                        <a:xfrm>
                          <a:off x="4387645" y="1760588"/>
                          <a:ext cx="930991" cy="3921132"/>
                          <a:chOff x="4212508" y="1760588"/>
                          <a:chExt cx="930991" cy="3921132"/>
                        </a:xfrm>
                      </p:grpSpPr>
                      <p:sp>
                        <p:nvSpPr>
                          <p:cNvPr id="766" name="TextBox 765">
                            <a:extLst>
                              <a:ext uri="{FF2B5EF4-FFF2-40B4-BE49-F238E27FC236}">
                                <a16:creationId xmlns:a16="http://schemas.microsoft.com/office/drawing/2014/main" id="{1D5EB028-C574-F20B-2049-8DEB109957A9}"/>
                              </a:ext>
                            </a:extLst>
                          </p:cNvPr>
                          <p:cNvSpPr txBox="1"/>
                          <p:nvPr/>
                        </p:nvSpPr>
                        <p:spPr>
                          <a:xfrm>
                            <a:off x="4230943" y="1760588"/>
                            <a:ext cx="903338" cy="276999"/>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dirty="0"/>
                              <a:t>socket()</a:t>
                            </a:r>
                          </a:p>
                        </p:txBody>
                      </p:sp>
                      <p:sp>
                        <p:nvSpPr>
                          <p:cNvPr id="768" name="TextBox 767">
                            <a:extLst>
                              <a:ext uri="{FF2B5EF4-FFF2-40B4-BE49-F238E27FC236}">
                                <a16:creationId xmlns:a16="http://schemas.microsoft.com/office/drawing/2014/main" id="{D571D32B-BEA1-ADDB-A79D-26FA08209BB7}"/>
                              </a:ext>
                            </a:extLst>
                          </p:cNvPr>
                          <p:cNvSpPr txBox="1"/>
                          <p:nvPr/>
                        </p:nvSpPr>
                        <p:spPr>
                          <a:xfrm>
                            <a:off x="4240160" y="2258345"/>
                            <a:ext cx="903338" cy="276999"/>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dirty="0"/>
                              <a:t>bind()</a:t>
                            </a:r>
                          </a:p>
                        </p:txBody>
                      </p:sp>
                      <p:sp>
                        <p:nvSpPr>
                          <p:cNvPr id="769" name="TextBox 768">
                            <a:extLst>
                              <a:ext uri="{FF2B5EF4-FFF2-40B4-BE49-F238E27FC236}">
                                <a16:creationId xmlns:a16="http://schemas.microsoft.com/office/drawing/2014/main" id="{A7F30C02-090F-DC5E-117F-CC5BB27C6483}"/>
                              </a:ext>
                            </a:extLst>
                          </p:cNvPr>
                          <p:cNvSpPr txBox="1"/>
                          <p:nvPr/>
                        </p:nvSpPr>
                        <p:spPr>
                          <a:xfrm>
                            <a:off x="4230942" y="2756104"/>
                            <a:ext cx="903338" cy="276999"/>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dirty="0"/>
                              <a:t>listen()</a:t>
                            </a:r>
                          </a:p>
                        </p:txBody>
                      </p:sp>
                      <p:sp>
                        <p:nvSpPr>
                          <p:cNvPr id="770" name="TextBox 769">
                            <a:extLst>
                              <a:ext uri="{FF2B5EF4-FFF2-40B4-BE49-F238E27FC236}">
                                <a16:creationId xmlns:a16="http://schemas.microsoft.com/office/drawing/2014/main" id="{C5E75E52-AAC7-2846-2E3A-8B2F1486BCFB}"/>
                              </a:ext>
                            </a:extLst>
                          </p:cNvPr>
                          <p:cNvSpPr txBox="1"/>
                          <p:nvPr/>
                        </p:nvSpPr>
                        <p:spPr>
                          <a:xfrm>
                            <a:off x="4240161" y="3263080"/>
                            <a:ext cx="903338" cy="276999"/>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dirty="0"/>
                              <a:t>accept()</a:t>
                            </a:r>
                          </a:p>
                        </p:txBody>
                      </p:sp>
                      <p:sp>
                        <p:nvSpPr>
                          <p:cNvPr id="771" name="TextBox 770">
                            <a:extLst>
                              <a:ext uri="{FF2B5EF4-FFF2-40B4-BE49-F238E27FC236}">
                                <a16:creationId xmlns:a16="http://schemas.microsoft.com/office/drawing/2014/main" id="{1A684FFB-7CA5-8C77-2C90-7F374DE6E085}"/>
                              </a:ext>
                            </a:extLst>
                          </p:cNvPr>
                          <p:cNvSpPr txBox="1"/>
                          <p:nvPr/>
                        </p:nvSpPr>
                        <p:spPr>
                          <a:xfrm>
                            <a:off x="4212508" y="3788491"/>
                            <a:ext cx="903338" cy="307777"/>
                          </a:xfrm>
                          <a:prstGeom prst="rect">
                            <a:avLst/>
                          </a:prstGeom>
                          <a:solidFill>
                            <a:schemeClr val="bg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send()</a:t>
                            </a:r>
                          </a:p>
                        </p:txBody>
                      </p:sp>
                      <p:sp>
                        <p:nvSpPr>
                          <p:cNvPr id="772" name="TextBox 771">
                            <a:extLst>
                              <a:ext uri="{FF2B5EF4-FFF2-40B4-BE49-F238E27FC236}">
                                <a16:creationId xmlns:a16="http://schemas.microsoft.com/office/drawing/2014/main" id="{E22E41F0-08CB-ABF5-CE77-B331F8E260E0}"/>
                              </a:ext>
                            </a:extLst>
                          </p:cNvPr>
                          <p:cNvSpPr txBox="1"/>
                          <p:nvPr/>
                        </p:nvSpPr>
                        <p:spPr>
                          <a:xfrm>
                            <a:off x="4212508" y="4258596"/>
                            <a:ext cx="903338" cy="307777"/>
                          </a:xfrm>
                          <a:prstGeom prst="rect">
                            <a:avLst/>
                          </a:prstGeom>
                          <a:solidFill>
                            <a:schemeClr val="bg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read()</a:t>
                            </a:r>
                          </a:p>
                        </p:txBody>
                      </p:sp>
                      <p:sp>
                        <p:nvSpPr>
                          <p:cNvPr id="773" name="TextBox 772">
                            <a:extLst>
                              <a:ext uri="{FF2B5EF4-FFF2-40B4-BE49-F238E27FC236}">
                                <a16:creationId xmlns:a16="http://schemas.microsoft.com/office/drawing/2014/main" id="{50FF74EE-F23A-9288-B66C-4080BA33933D}"/>
                              </a:ext>
                            </a:extLst>
                          </p:cNvPr>
                          <p:cNvSpPr txBox="1"/>
                          <p:nvPr/>
                        </p:nvSpPr>
                        <p:spPr>
                          <a:xfrm>
                            <a:off x="4230943" y="5373943"/>
                            <a:ext cx="903338" cy="307777"/>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close()</a:t>
                            </a:r>
                          </a:p>
                        </p:txBody>
                      </p:sp>
                    </p:grpSp>
                    <p:grpSp>
                      <p:nvGrpSpPr>
                        <p:cNvPr id="779" name="Group 778">
                          <a:extLst>
                            <a:ext uri="{FF2B5EF4-FFF2-40B4-BE49-F238E27FC236}">
                              <a16:creationId xmlns:a16="http://schemas.microsoft.com/office/drawing/2014/main" id="{9BF3FC59-0831-6FFF-2B14-BE43F8BABFEC}"/>
                            </a:ext>
                          </a:extLst>
                        </p:cNvPr>
                        <p:cNvGrpSpPr/>
                        <p:nvPr/>
                      </p:nvGrpSpPr>
                      <p:grpSpPr>
                        <a:xfrm>
                          <a:off x="6323370" y="1769805"/>
                          <a:ext cx="995515" cy="3911914"/>
                          <a:chOff x="6323370" y="1769805"/>
                          <a:chExt cx="995515" cy="3911914"/>
                        </a:xfrm>
                      </p:grpSpPr>
                      <p:sp>
                        <p:nvSpPr>
                          <p:cNvPr id="767" name="TextBox 766">
                            <a:extLst>
                              <a:ext uri="{FF2B5EF4-FFF2-40B4-BE49-F238E27FC236}">
                                <a16:creationId xmlns:a16="http://schemas.microsoft.com/office/drawing/2014/main" id="{B3888CE4-F07A-0333-228D-80066224BD20}"/>
                              </a:ext>
                            </a:extLst>
                          </p:cNvPr>
                          <p:cNvSpPr txBox="1"/>
                          <p:nvPr/>
                        </p:nvSpPr>
                        <p:spPr>
                          <a:xfrm>
                            <a:off x="6341806" y="1769805"/>
                            <a:ext cx="903338" cy="276999"/>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dirty="0"/>
                              <a:t>socket()</a:t>
                            </a:r>
                          </a:p>
                        </p:txBody>
                      </p:sp>
                      <p:sp>
                        <p:nvSpPr>
                          <p:cNvPr id="774" name="TextBox 773">
                            <a:extLst>
                              <a:ext uri="{FF2B5EF4-FFF2-40B4-BE49-F238E27FC236}">
                                <a16:creationId xmlns:a16="http://schemas.microsoft.com/office/drawing/2014/main" id="{A8B11266-F62D-0B15-4834-8B41E745077A}"/>
                              </a:ext>
                            </a:extLst>
                          </p:cNvPr>
                          <p:cNvSpPr txBox="1"/>
                          <p:nvPr/>
                        </p:nvSpPr>
                        <p:spPr>
                          <a:xfrm>
                            <a:off x="6387895" y="5373942"/>
                            <a:ext cx="903338" cy="307777"/>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close()</a:t>
                            </a:r>
                          </a:p>
                        </p:txBody>
                      </p:sp>
                      <p:sp>
                        <p:nvSpPr>
                          <p:cNvPr id="775" name="TextBox 774">
                            <a:extLst>
                              <a:ext uri="{FF2B5EF4-FFF2-40B4-BE49-F238E27FC236}">
                                <a16:creationId xmlns:a16="http://schemas.microsoft.com/office/drawing/2014/main" id="{9F8E7312-440D-1175-8D5D-4B79E4537EA4}"/>
                              </a:ext>
                            </a:extLst>
                          </p:cNvPr>
                          <p:cNvSpPr txBox="1"/>
                          <p:nvPr/>
                        </p:nvSpPr>
                        <p:spPr>
                          <a:xfrm>
                            <a:off x="6332588" y="3788490"/>
                            <a:ext cx="903338" cy="30777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read()</a:t>
                            </a:r>
                          </a:p>
                        </p:txBody>
                      </p:sp>
                      <p:sp>
                        <p:nvSpPr>
                          <p:cNvPr id="776" name="TextBox 775">
                            <a:extLst>
                              <a:ext uri="{FF2B5EF4-FFF2-40B4-BE49-F238E27FC236}">
                                <a16:creationId xmlns:a16="http://schemas.microsoft.com/office/drawing/2014/main" id="{2737FDB5-7CAD-080D-96AF-0734FE1C931F}"/>
                              </a:ext>
                            </a:extLst>
                          </p:cNvPr>
                          <p:cNvSpPr txBox="1"/>
                          <p:nvPr/>
                        </p:nvSpPr>
                        <p:spPr>
                          <a:xfrm>
                            <a:off x="6332588" y="4258595"/>
                            <a:ext cx="903338" cy="30777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send()</a:t>
                            </a:r>
                          </a:p>
                        </p:txBody>
                      </p:sp>
                      <p:sp>
                        <p:nvSpPr>
                          <p:cNvPr id="777" name="TextBox 776">
                            <a:extLst>
                              <a:ext uri="{FF2B5EF4-FFF2-40B4-BE49-F238E27FC236}">
                                <a16:creationId xmlns:a16="http://schemas.microsoft.com/office/drawing/2014/main" id="{DBCA10F1-1F6F-01ED-2049-69D5861F42E9}"/>
                              </a:ext>
                            </a:extLst>
                          </p:cNvPr>
                          <p:cNvSpPr txBox="1"/>
                          <p:nvPr/>
                        </p:nvSpPr>
                        <p:spPr>
                          <a:xfrm>
                            <a:off x="6323370" y="2276781"/>
                            <a:ext cx="995515" cy="276999"/>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dirty="0"/>
                              <a:t>connect()</a:t>
                            </a:r>
                          </a:p>
                        </p:txBody>
                      </p:sp>
                    </p:grpSp>
                  </p:grpSp>
                  <p:sp>
                    <p:nvSpPr>
                      <p:cNvPr id="784" name="TextBox 783">
                        <a:extLst>
                          <a:ext uri="{FF2B5EF4-FFF2-40B4-BE49-F238E27FC236}">
                            <a16:creationId xmlns:a16="http://schemas.microsoft.com/office/drawing/2014/main" id="{B2A32CFA-C1EF-2C3B-44DB-4CF68E7A39F4}"/>
                          </a:ext>
                        </a:extLst>
                      </p:cNvPr>
                      <p:cNvSpPr txBox="1"/>
                      <p:nvPr/>
                    </p:nvSpPr>
                    <p:spPr>
                      <a:xfrm>
                        <a:off x="5401596" y="1133782"/>
                        <a:ext cx="1484056" cy="30777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Server Process</a:t>
                        </a:r>
                      </a:p>
                    </p:txBody>
                  </p:sp>
                  <p:sp>
                    <p:nvSpPr>
                      <p:cNvPr id="785" name="TextBox 784">
                        <a:extLst>
                          <a:ext uri="{FF2B5EF4-FFF2-40B4-BE49-F238E27FC236}">
                            <a16:creationId xmlns:a16="http://schemas.microsoft.com/office/drawing/2014/main" id="{689030A4-32CE-879D-BFA0-7615EEA65952}"/>
                          </a:ext>
                        </a:extLst>
                      </p:cNvPr>
                      <p:cNvSpPr txBox="1"/>
                      <p:nvPr/>
                    </p:nvSpPr>
                    <p:spPr>
                      <a:xfrm>
                        <a:off x="7355756" y="1133781"/>
                        <a:ext cx="1484056" cy="30777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Client Process</a:t>
                        </a:r>
                      </a:p>
                    </p:txBody>
                  </p:sp>
                </p:grpSp>
                <p:cxnSp>
                  <p:nvCxnSpPr>
                    <p:cNvPr id="789" name="Straight Arrow Connector 788">
                      <a:extLst>
                        <a:ext uri="{FF2B5EF4-FFF2-40B4-BE49-F238E27FC236}">
                          <a16:creationId xmlns:a16="http://schemas.microsoft.com/office/drawing/2014/main" id="{8394A448-2517-D437-09FC-6CED49C65289}"/>
                        </a:ext>
                      </a:extLst>
                    </p:cNvPr>
                    <p:cNvCxnSpPr/>
                    <p:nvPr/>
                  </p:nvCxnSpPr>
                  <p:spPr>
                    <a:xfrm flipV="1">
                      <a:off x="6686549" y="3287045"/>
                      <a:ext cx="978922" cy="7374"/>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cxnSp>
                  <p:nvCxnSpPr>
                    <p:cNvPr id="790" name="Straight Arrow Connector 789">
                      <a:extLst>
                        <a:ext uri="{FF2B5EF4-FFF2-40B4-BE49-F238E27FC236}">
                          <a16:creationId xmlns:a16="http://schemas.microsoft.com/office/drawing/2014/main" id="{6B0B2A36-B3CF-2EB2-8B46-40B8907D6934}"/>
                        </a:ext>
                      </a:extLst>
                    </p:cNvPr>
                    <p:cNvCxnSpPr>
                      <a:cxnSpLocks/>
                    </p:cNvCxnSpPr>
                    <p:nvPr/>
                  </p:nvCxnSpPr>
                  <p:spPr>
                    <a:xfrm flipH="1" flipV="1">
                      <a:off x="6688391" y="3757149"/>
                      <a:ext cx="975238" cy="7374"/>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grpSp>
            </p:grpSp>
            <p:sp>
              <p:nvSpPr>
                <p:cNvPr id="792" name="TextBox 791">
                  <a:extLst>
                    <a:ext uri="{FF2B5EF4-FFF2-40B4-BE49-F238E27FC236}">
                      <a16:creationId xmlns:a16="http://schemas.microsoft.com/office/drawing/2014/main" id="{AAD0DF3E-3741-69EC-2286-879006C3D148}"/>
                    </a:ext>
                  </a:extLst>
                </p:cNvPr>
                <p:cNvSpPr txBox="1"/>
                <p:nvPr/>
              </p:nvSpPr>
              <p:spPr>
                <a:xfrm>
                  <a:off x="6489290" y="3935975"/>
                  <a:ext cx="1502491" cy="46166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b="1" dirty="0">
                      <a:solidFill>
                        <a:schemeClr val="tx1"/>
                      </a:solidFill>
                    </a:rPr>
                    <a:t>Sockets Facilitate Communication </a:t>
                  </a:r>
                </a:p>
              </p:txBody>
            </p:sp>
          </p:grpSp>
          <p:cxnSp>
            <p:nvCxnSpPr>
              <p:cNvPr id="797" name="Straight Arrow Connector 796">
                <a:extLst>
                  <a:ext uri="{FF2B5EF4-FFF2-40B4-BE49-F238E27FC236}">
                    <a16:creationId xmlns:a16="http://schemas.microsoft.com/office/drawing/2014/main" id="{57248139-1D4D-6292-118C-AE77D005B958}"/>
                  </a:ext>
                </a:extLst>
              </p:cNvPr>
              <p:cNvCxnSpPr/>
              <p:nvPr/>
            </p:nvCxnSpPr>
            <p:spPr>
              <a:xfrm>
                <a:off x="6009044" y="1354086"/>
                <a:ext cx="1843" cy="1769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8" name="Straight Arrow Connector 797">
                <a:extLst>
                  <a:ext uri="{FF2B5EF4-FFF2-40B4-BE49-F238E27FC236}">
                    <a16:creationId xmlns:a16="http://schemas.microsoft.com/office/drawing/2014/main" id="{1AC8C24F-D40C-B603-ADB4-F0EF7E653DE6}"/>
                  </a:ext>
                </a:extLst>
              </p:cNvPr>
              <p:cNvCxnSpPr>
                <a:cxnSpLocks/>
              </p:cNvCxnSpPr>
              <p:nvPr/>
            </p:nvCxnSpPr>
            <p:spPr>
              <a:xfrm>
                <a:off x="6009043" y="1851843"/>
                <a:ext cx="1843" cy="1769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9" name="Straight Arrow Connector 798">
                <a:extLst>
                  <a:ext uri="{FF2B5EF4-FFF2-40B4-BE49-F238E27FC236}">
                    <a16:creationId xmlns:a16="http://schemas.microsoft.com/office/drawing/2014/main" id="{228262A0-46DE-459D-EE27-4125F250E391}"/>
                  </a:ext>
                </a:extLst>
              </p:cNvPr>
              <p:cNvCxnSpPr>
                <a:cxnSpLocks/>
              </p:cNvCxnSpPr>
              <p:nvPr/>
            </p:nvCxnSpPr>
            <p:spPr>
              <a:xfrm>
                <a:off x="6009044" y="2368038"/>
                <a:ext cx="1843" cy="1769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0" name="Straight Arrow Connector 799">
                <a:extLst>
                  <a:ext uri="{FF2B5EF4-FFF2-40B4-BE49-F238E27FC236}">
                    <a16:creationId xmlns:a16="http://schemas.microsoft.com/office/drawing/2014/main" id="{A7043D1D-6ED7-6193-0168-1A4A602CA56F}"/>
                  </a:ext>
                </a:extLst>
              </p:cNvPr>
              <p:cNvCxnSpPr>
                <a:cxnSpLocks/>
              </p:cNvCxnSpPr>
              <p:nvPr/>
            </p:nvCxnSpPr>
            <p:spPr>
              <a:xfrm>
                <a:off x="6009043" y="2847360"/>
                <a:ext cx="1843" cy="223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1" name="Straight Arrow Connector 800">
                <a:extLst>
                  <a:ext uri="{FF2B5EF4-FFF2-40B4-BE49-F238E27FC236}">
                    <a16:creationId xmlns:a16="http://schemas.microsoft.com/office/drawing/2014/main" id="{362E6A4B-FDF1-A256-ADF7-C7FCF2795739}"/>
                  </a:ext>
                </a:extLst>
              </p:cNvPr>
              <p:cNvCxnSpPr>
                <a:cxnSpLocks/>
              </p:cNvCxnSpPr>
              <p:nvPr/>
            </p:nvCxnSpPr>
            <p:spPr>
              <a:xfrm>
                <a:off x="7972423" y="1354086"/>
                <a:ext cx="1843" cy="1769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2" name="Straight Arrow Connector 801">
                <a:extLst>
                  <a:ext uri="{FF2B5EF4-FFF2-40B4-BE49-F238E27FC236}">
                    <a16:creationId xmlns:a16="http://schemas.microsoft.com/office/drawing/2014/main" id="{83061633-E6BD-C7A2-8AB9-FDE2BE16FCCD}"/>
                  </a:ext>
                </a:extLst>
              </p:cNvPr>
              <p:cNvCxnSpPr>
                <a:cxnSpLocks/>
              </p:cNvCxnSpPr>
              <p:nvPr/>
            </p:nvCxnSpPr>
            <p:spPr>
              <a:xfrm>
                <a:off x="6009044" y="4322199"/>
                <a:ext cx="1843" cy="3244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3" name="Straight Arrow Connector 802">
                <a:extLst>
                  <a:ext uri="{FF2B5EF4-FFF2-40B4-BE49-F238E27FC236}">
                    <a16:creationId xmlns:a16="http://schemas.microsoft.com/office/drawing/2014/main" id="{28F8DE43-BD37-6A14-52CE-899BD2EAF12C}"/>
                  </a:ext>
                </a:extLst>
              </p:cNvPr>
              <p:cNvCxnSpPr>
                <a:cxnSpLocks/>
              </p:cNvCxnSpPr>
              <p:nvPr/>
            </p:nvCxnSpPr>
            <p:spPr>
              <a:xfrm>
                <a:off x="7972423" y="4312981"/>
                <a:ext cx="1843" cy="3244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4" name="Straight Arrow Connector 803">
                <a:extLst>
                  <a:ext uri="{FF2B5EF4-FFF2-40B4-BE49-F238E27FC236}">
                    <a16:creationId xmlns:a16="http://schemas.microsoft.com/office/drawing/2014/main" id="{DC80B085-3579-D088-582E-0C5A66153A5C}"/>
                  </a:ext>
                </a:extLst>
              </p:cNvPr>
              <p:cNvCxnSpPr>
                <a:cxnSpLocks/>
              </p:cNvCxnSpPr>
              <p:nvPr/>
            </p:nvCxnSpPr>
            <p:spPr>
              <a:xfrm>
                <a:off x="7972422" y="1851843"/>
                <a:ext cx="1843" cy="12185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08" name="Oval 807">
              <a:extLst>
                <a:ext uri="{FF2B5EF4-FFF2-40B4-BE49-F238E27FC236}">
                  <a16:creationId xmlns:a16="http://schemas.microsoft.com/office/drawing/2014/main" id="{7A870B17-F83F-A5B7-5D81-D969B106811D}"/>
                </a:ext>
              </a:extLst>
            </p:cNvPr>
            <p:cNvSpPr/>
            <p:nvPr/>
          </p:nvSpPr>
          <p:spPr>
            <a:xfrm>
              <a:off x="5106629" y="1096911"/>
              <a:ext cx="341057" cy="22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1</a:t>
              </a:r>
              <a:endParaRPr lang="en-US" dirty="0"/>
            </a:p>
          </p:txBody>
        </p:sp>
        <p:sp>
          <p:nvSpPr>
            <p:cNvPr id="809" name="Oval 808">
              <a:extLst>
                <a:ext uri="{FF2B5EF4-FFF2-40B4-BE49-F238E27FC236}">
                  <a16:creationId xmlns:a16="http://schemas.microsoft.com/office/drawing/2014/main" id="{4F726EEC-9DBB-45C4-7776-A75FDB61771A}"/>
                </a:ext>
              </a:extLst>
            </p:cNvPr>
            <p:cNvSpPr/>
            <p:nvPr/>
          </p:nvSpPr>
          <p:spPr>
            <a:xfrm>
              <a:off x="5106628" y="1530144"/>
              <a:ext cx="341057" cy="22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2</a:t>
              </a:r>
              <a:endParaRPr lang="en-US" dirty="0"/>
            </a:p>
          </p:txBody>
        </p:sp>
        <p:sp>
          <p:nvSpPr>
            <p:cNvPr id="810" name="Oval 809">
              <a:extLst>
                <a:ext uri="{FF2B5EF4-FFF2-40B4-BE49-F238E27FC236}">
                  <a16:creationId xmlns:a16="http://schemas.microsoft.com/office/drawing/2014/main" id="{1629FA64-48A5-887C-1570-E1C1F7D5850A}"/>
                </a:ext>
              </a:extLst>
            </p:cNvPr>
            <p:cNvSpPr/>
            <p:nvPr/>
          </p:nvSpPr>
          <p:spPr>
            <a:xfrm>
              <a:off x="5106628" y="1991031"/>
              <a:ext cx="341057" cy="22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3</a:t>
              </a:r>
            </a:p>
          </p:txBody>
        </p:sp>
        <p:sp>
          <p:nvSpPr>
            <p:cNvPr id="811" name="Oval 810">
              <a:extLst>
                <a:ext uri="{FF2B5EF4-FFF2-40B4-BE49-F238E27FC236}">
                  <a16:creationId xmlns:a16="http://schemas.microsoft.com/office/drawing/2014/main" id="{3CD36B86-19A0-E16D-22A3-9D44A4AB0183}"/>
                </a:ext>
              </a:extLst>
            </p:cNvPr>
            <p:cNvSpPr/>
            <p:nvPr/>
          </p:nvSpPr>
          <p:spPr>
            <a:xfrm>
              <a:off x="5106629" y="2516443"/>
              <a:ext cx="341057" cy="22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6</a:t>
              </a:r>
              <a:endParaRPr lang="en-US" dirty="0"/>
            </a:p>
          </p:txBody>
        </p:sp>
        <p:sp>
          <p:nvSpPr>
            <p:cNvPr id="812" name="Oval 811">
              <a:extLst>
                <a:ext uri="{FF2B5EF4-FFF2-40B4-BE49-F238E27FC236}">
                  <a16:creationId xmlns:a16="http://schemas.microsoft.com/office/drawing/2014/main" id="{E645FCA5-00A8-0883-C005-A3ECD4C61E31}"/>
                </a:ext>
              </a:extLst>
            </p:cNvPr>
            <p:cNvSpPr/>
            <p:nvPr/>
          </p:nvSpPr>
          <p:spPr>
            <a:xfrm>
              <a:off x="7088443" y="1069257"/>
              <a:ext cx="341057" cy="22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4</a:t>
              </a:r>
              <a:endParaRPr lang="en-US" dirty="0"/>
            </a:p>
          </p:txBody>
        </p:sp>
        <p:sp>
          <p:nvSpPr>
            <p:cNvPr id="813" name="Oval 812">
              <a:extLst>
                <a:ext uri="{FF2B5EF4-FFF2-40B4-BE49-F238E27FC236}">
                  <a16:creationId xmlns:a16="http://schemas.microsoft.com/office/drawing/2014/main" id="{0B720FD0-720B-03E3-3B84-FEF8DC9E4C5A}"/>
                </a:ext>
              </a:extLst>
            </p:cNvPr>
            <p:cNvSpPr/>
            <p:nvPr/>
          </p:nvSpPr>
          <p:spPr>
            <a:xfrm>
              <a:off x="7088442" y="1603885"/>
              <a:ext cx="341057" cy="22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5</a:t>
              </a:r>
              <a:endParaRPr lang="en-US" dirty="0"/>
            </a:p>
          </p:txBody>
        </p:sp>
        <p:sp>
          <p:nvSpPr>
            <p:cNvPr id="814" name="Oval 813">
              <a:extLst>
                <a:ext uri="{FF2B5EF4-FFF2-40B4-BE49-F238E27FC236}">
                  <a16:creationId xmlns:a16="http://schemas.microsoft.com/office/drawing/2014/main" id="{686263B7-F946-ED93-93A8-9370498CF54D}"/>
                </a:ext>
              </a:extLst>
            </p:cNvPr>
            <p:cNvSpPr/>
            <p:nvPr/>
          </p:nvSpPr>
          <p:spPr>
            <a:xfrm>
              <a:off x="6839563" y="3355256"/>
              <a:ext cx="341057" cy="22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7</a:t>
              </a:r>
              <a:endParaRPr lang="en-US" dirty="0"/>
            </a:p>
          </p:txBody>
        </p:sp>
        <p:sp>
          <p:nvSpPr>
            <p:cNvPr id="815" name="Oval 814">
              <a:extLst>
                <a:ext uri="{FF2B5EF4-FFF2-40B4-BE49-F238E27FC236}">
                  <a16:creationId xmlns:a16="http://schemas.microsoft.com/office/drawing/2014/main" id="{0A513FC3-1009-429E-6B5D-6CDD2B07DC3D}"/>
                </a:ext>
              </a:extLst>
            </p:cNvPr>
            <p:cNvSpPr/>
            <p:nvPr/>
          </p:nvSpPr>
          <p:spPr>
            <a:xfrm>
              <a:off x="6876434" y="4710264"/>
              <a:ext cx="341057" cy="22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8</a:t>
              </a:r>
              <a:endParaRPr lang="en-US" dirty="0"/>
            </a:p>
          </p:txBody>
        </p:sp>
      </p:grpSp>
      <p:graphicFrame>
        <p:nvGraphicFramePr>
          <p:cNvPr id="4" name="Table 3">
            <a:extLst>
              <a:ext uri="{FF2B5EF4-FFF2-40B4-BE49-F238E27FC236}">
                <a16:creationId xmlns:a16="http://schemas.microsoft.com/office/drawing/2014/main" id="{796D69D2-B280-6ECE-AAA6-E0FF1E0AA87B}"/>
              </a:ext>
            </a:extLst>
          </p:cNvPr>
          <p:cNvGraphicFramePr>
            <a:graphicFrameLocks noGrp="1"/>
          </p:cNvGraphicFramePr>
          <p:nvPr>
            <p:extLst>
              <p:ext uri="{D42A27DB-BD31-4B8C-83A1-F6EECF244321}">
                <p14:modId xmlns:p14="http://schemas.microsoft.com/office/powerpoint/2010/main" val="728911940"/>
              </p:ext>
            </p:extLst>
          </p:nvPr>
        </p:nvGraphicFramePr>
        <p:xfrm>
          <a:off x="59658" y="935353"/>
          <a:ext cx="5086829" cy="3855027"/>
        </p:xfrm>
        <a:graphic>
          <a:graphicData uri="http://schemas.openxmlformats.org/drawingml/2006/table">
            <a:tbl>
              <a:tblPr firstRow="1" bandRow="1">
                <a:tableStyleId>{073A0DAA-6AF3-43AB-8588-CEC1D06C72B9}</a:tableStyleId>
              </a:tblPr>
              <a:tblGrid>
                <a:gridCol w="1039090">
                  <a:extLst>
                    <a:ext uri="{9D8B030D-6E8A-4147-A177-3AD203B41FA5}">
                      <a16:colId xmlns:a16="http://schemas.microsoft.com/office/drawing/2014/main" val="744531907"/>
                    </a:ext>
                  </a:extLst>
                </a:gridCol>
                <a:gridCol w="4047739">
                  <a:extLst>
                    <a:ext uri="{9D8B030D-6E8A-4147-A177-3AD203B41FA5}">
                      <a16:colId xmlns:a16="http://schemas.microsoft.com/office/drawing/2014/main" val="1096261008"/>
                    </a:ext>
                  </a:extLst>
                </a:gridCol>
              </a:tblGrid>
              <a:tr h="0">
                <a:tc>
                  <a:txBody>
                    <a:bodyPr/>
                    <a:lstStyle/>
                    <a:p>
                      <a:pPr algn="ctr" fontAlgn="base"/>
                      <a:r>
                        <a:rPr lang="en-US" sz="1000" b="0" dirty="0">
                          <a:effectLst/>
                        </a:rPr>
                        <a:t>Function Call</a:t>
                      </a:r>
                    </a:p>
                  </a:txBody>
                  <a:tcPr marL="95250" marR="95250" marT="95250" marB="95250" anchor="ctr"/>
                </a:tc>
                <a:tc>
                  <a:txBody>
                    <a:bodyPr/>
                    <a:lstStyle/>
                    <a:p>
                      <a:pPr algn="l" fontAlgn="base"/>
                      <a:r>
                        <a:rPr lang="en-US" sz="1000" b="0" dirty="0">
                          <a:effectLst/>
                        </a:rPr>
                        <a:t> Description </a:t>
                      </a:r>
                    </a:p>
                  </a:txBody>
                  <a:tcPr marL="95250" marR="95250" marT="95250" marB="95250" anchor="ctr"/>
                </a:tc>
                <a:extLst>
                  <a:ext uri="{0D108BD9-81ED-4DB2-BD59-A6C34878D82A}">
                    <a16:rowId xmlns:a16="http://schemas.microsoft.com/office/drawing/2014/main" val="4169965980"/>
                  </a:ext>
                </a:extLst>
              </a:tr>
              <a:tr h="426027">
                <a:tc>
                  <a:txBody>
                    <a:bodyPr/>
                    <a:lstStyle/>
                    <a:p>
                      <a:pPr algn="ctr" fontAlgn="base"/>
                      <a:r>
                        <a:rPr lang="en-US" sz="1000" b="0" dirty="0">
                          <a:effectLst/>
                        </a:rPr>
                        <a:t>socket()</a:t>
                      </a:r>
                    </a:p>
                  </a:txBody>
                  <a:tcPr marL="95250" marR="95250" marT="133350" marB="133350" anchor="ctr"/>
                </a:tc>
                <a:tc>
                  <a:txBody>
                    <a:bodyPr/>
                    <a:lstStyle/>
                    <a:p>
                      <a:pPr algn="l" fontAlgn="base"/>
                      <a:r>
                        <a:rPr lang="en-US" sz="1000" b="0" dirty="0">
                          <a:effectLst/>
                        </a:rPr>
                        <a:t>To create a socket</a:t>
                      </a:r>
                    </a:p>
                  </a:txBody>
                  <a:tcPr marL="95250" marR="95250" marT="133350" marB="133350" anchor="ctr"/>
                </a:tc>
                <a:extLst>
                  <a:ext uri="{0D108BD9-81ED-4DB2-BD59-A6C34878D82A}">
                    <a16:rowId xmlns:a16="http://schemas.microsoft.com/office/drawing/2014/main" val="4201030628"/>
                  </a:ext>
                </a:extLst>
              </a:tr>
              <a:tr h="0">
                <a:tc>
                  <a:txBody>
                    <a:bodyPr/>
                    <a:lstStyle/>
                    <a:p>
                      <a:pPr algn="ctr" fontAlgn="base"/>
                      <a:r>
                        <a:rPr lang="en-US" sz="1000" b="0" dirty="0">
                          <a:effectLst/>
                        </a:rPr>
                        <a:t>bind()</a:t>
                      </a:r>
                    </a:p>
                  </a:txBody>
                  <a:tcPr marL="95250" marR="95250" marT="133350" marB="133350" anchor="ctr"/>
                </a:tc>
                <a:tc>
                  <a:txBody>
                    <a:bodyPr/>
                    <a:lstStyle/>
                    <a:p>
                      <a:pPr lvl="0" algn="l">
                        <a:lnSpc>
                          <a:spcPct val="100000"/>
                        </a:lnSpc>
                        <a:spcBef>
                          <a:spcPts val="0"/>
                        </a:spcBef>
                        <a:spcAft>
                          <a:spcPts val="0"/>
                        </a:spcAft>
                        <a:buNone/>
                      </a:pPr>
                      <a:r>
                        <a:rPr lang="en" sz="1000" b="0" i="0" u="none" strike="noStrike" noProof="0" dirty="0">
                          <a:effectLst/>
                          <a:latin typeface="Arial"/>
                        </a:rPr>
                        <a:t>Used to associate the socket with local address i.e. IP Address, port and address family.</a:t>
                      </a:r>
                      <a:endParaRPr lang="en-US" sz="1000" b="0"/>
                    </a:p>
                  </a:txBody>
                  <a:tcPr marL="95250" marR="95250" marT="133350" marB="133350" anchor="ctr"/>
                </a:tc>
                <a:extLst>
                  <a:ext uri="{0D108BD9-81ED-4DB2-BD59-A6C34878D82A}">
                    <a16:rowId xmlns:a16="http://schemas.microsoft.com/office/drawing/2014/main" val="2344577563"/>
                  </a:ext>
                </a:extLst>
              </a:tr>
              <a:tr h="0">
                <a:tc>
                  <a:txBody>
                    <a:bodyPr/>
                    <a:lstStyle/>
                    <a:p>
                      <a:pPr algn="ctr" fontAlgn="base"/>
                      <a:r>
                        <a:rPr lang="en-US" sz="1000" b="0" dirty="0">
                          <a:effectLst/>
                        </a:rPr>
                        <a:t>listen()</a:t>
                      </a:r>
                    </a:p>
                  </a:txBody>
                  <a:tcPr marL="95250" marR="95250" marT="133350" marB="133350" anchor="ctr"/>
                </a:tc>
                <a:tc>
                  <a:txBody>
                    <a:bodyPr/>
                    <a:lstStyle/>
                    <a:p>
                      <a:pPr algn="l" fontAlgn="base"/>
                      <a:r>
                        <a:rPr lang="en-US" sz="1000" b="0" dirty="0">
                          <a:effectLst/>
                        </a:rPr>
                        <a:t>Ready to receive a connection </a:t>
                      </a:r>
                    </a:p>
                  </a:txBody>
                  <a:tcPr marL="95250" marR="95250" marT="133350" marB="133350" anchor="ctr"/>
                </a:tc>
                <a:extLst>
                  <a:ext uri="{0D108BD9-81ED-4DB2-BD59-A6C34878D82A}">
                    <a16:rowId xmlns:a16="http://schemas.microsoft.com/office/drawing/2014/main" val="3841571806"/>
                  </a:ext>
                </a:extLst>
              </a:tr>
              <a:tr h="0">
                <a:tc>
                  <a:txBody>
                    <a:bodyPr/>
                    <a:lstStyle/>
                    <a:p>
                      <a:pPr algn="ctr" fontAlgn="base"/>
                      <a:r>
                        <a:rPr lang="en-US" sz="1000" b="0" dirty="0">
                          <a:effectLst/>
                        </a:rPr>
                        <a:t>connect()</a:t>
                      </a:r>
                    </a:p>
                  </a:txBody>
                  <a:tcPr marL="95250" marR="95250" marT="133350" marB="133350" anchor="ctr"/>
                </a:tc>
                <a:tc>
                  <a:txBody>
                    <a:bodyPr/>
                    <a:lstStyle/>
                    <a:p>
                      <a:pPr lvl="0" algn="l">
                        <a:buNone/>
                      </a:pPr>
                      <a:r>
                        <a:rPr lang="en-US" sz="1000" b="0" i="0" u="none" strike="noStrike" noProof="0" dirty="0">
                          <a:effectLst/>
                          <a:latin typeface="Arial"/>
                        </a:rPr>
                        <a:t>Used by the client application to establish a connection to a server.</a:t>
                      </a:r>
                      <a:endParaRPr lang="en-US" sz="1000" b="0"/>
                    </a:p>
                  </a:txBody>
                  <a:tcPr marL="95250" marR="95250" marT="133350" marB="133350" anchor="ctr"/>
                </a:tc>
                <a:extLst>
                  <a:ext uri="{0D108BD9-81ED-4DB2-BD59-A6C34878D82A}">
                    <a16:rowId xmlns:a16="http://schemas.microsoft.com/office/drawing/2014/main" val="2746259744"/>
                  </a:ext>
                </a:extLst>
              </a:tr>
              <a:tr h="0">
                <a:tc>
                  <a:txBody>
                    <a:bodyPr/>
                    <a:lstStyle/>
                    <a:p>
                      <a:pPr algn="ctr" fontAlgn="base"/>
                      <a:r>
                        <a:rPr lang="en-US" sz="1000" b="0" dirty="0">
                          <a:effectLst/>
                        </a:rPr>
                        <a:t>accept()</a:t>
                      </a:r>
                    </a:p>
                  </a:txBody>
                  <a:tcPr marL="95250" marR="95250" marT="133350" marB="133350" anchor="ctr"/>
                </a:tc>
                <a:tc>
                  <a:txBody>
                    <a:bodyPr/>
                    <a:lstStyle/>
                    <a:p>
                      <a:pPr algn="l" fontAlgn="base"/>
                      <a:r>
                        <a:rPr lang="en-US" sz="1000" b="0" dirty="0">
                          <a:effectLst/>
                        </a:rPr>
                        <a:t>Confirmation, it is like accepting to receive a call from a sender </a:t>
                      </a:r>
                    </a:p>
                  </a:txBody>
                  <a:tcPr marL="95250" marR="95250" marT="133350" marB="133350" anchor="ctr"/>
                </a:tc>
                <a:extLst>
                  <a:ext uri="{0D108BD9-81ED-4DB2-BD59-A6C34878D82A}">
                    <a16:rowId xmlns:a16="http://schemas.microsoft.com/office/drawing/2014/main" val="2433717211"/>
                  </a:ext>
                </a:extLst>
              </a:tr>
              <a:tr h="0">
                <a:tc>
                  <a:txBody>
                    <a:bodyPr/>
                    <a:lstStyle/>
                    <a:p>
                      <a:pPr algn="ctr" fontAlgn="base"/>
                      <a:r>
                        <a:rPr lang="en-US" sz="1000" b="0" dirty="0">
                          <a:effectLst/>
                        </a:rPr>
                        <a:t>send()</a:t>
                      </a:r>
                    </a:p>
                  </a:txBody>
                  <a:tcPr marL="95250" marR="95250" marT="133350" marB="133350" anchor="ctr"/>
                </a:tc>
                <a:tc>
                  <a:txBody>
                    <a:bodyPr/>
                    <a:lstStyle/>
                    <a:p>
                      <a:pPr algn="l" fontAlgn="base"/>
                      <a:r>
                        <a:rPr lang="en-US" sz="1000" b="0" dirty="0">
                          <a:effectLst/>
                        </a:rPr>
                        <a:t>To send data </a:t>
                      </a:r>
                    </a:p>
                  </a:txBody>
                  <a:tcPr marL="95250" marR="95250" marT="133350" marB="133350" anchor="ctr"/>
                </a:tc>
                <a:extLst>
                  <a:ext uri="{0D108BD9-81ED-4DB2-BD59-A6C34878D82A}">
                    <a16:rowId xmlns:a16="http://schemas.microsoft.com/office/drawing/2014/main" val="566138866"/>
                  </a:ext>
                </a:extLst>
              </a:tr>
              <a:tr h="0">
                <a:tc>
                  <a:txBody>
                    <a:bodyPr/>
                    <a:lstStyle/>
                    <a:p>
                      <a:pPr algn="ctr" fontAlgn="base"/>
                      <a:r>
                        <a:rPr lang="en-US" sz="1000" b="0" dirty="0">
                          <a:effectLst/>
                        </a:rPr>
                        <a:t>read()</a:t>
                      </a:r>
                    </a:p>
                  </a:txBody>
                  <a:tcPr marL="95250" marR="95250" marT="133350" marB="133350" anchor="ctr"/>
                </a:tc>
                <a:tc>
                  <a:txBody>
                    <a:bodyPr/>
                    <a:lstStyle/>
                    <a:p>
                      <a:pPr algn="l" fontAlgn="base"/>
                      <a:r>
                        <a:rPr lang="en-US" sz="1000" b="0" dirty="0">
                          <a:effectLst/>
                        </a:rPr>
                        <a:t>To receive data </a:t>
                      </a:r>
                    </a:p>
                  </a:txBody>
                  <a:tcPr marL="95250" marR="95250" marT="133350" marB="133350" anchor="ctr"/>
                </a:tc>
                <a:extLst>
                  <a:ext uri="{0D108BD9-81ED-4DB2-BD59-A6C34878D82A}">
                    <a16:rowId xmlns:a16="http://schemas.microsoft.com/office/drawing/2014/main" val="1241585138"/>
                  </a:ext>
                </a:extLst>
              </a:tr>
              <a:tr h="0">
                <a:tc>
                  <a:txBody>
                    <a:bodyPr/>
                    <a:lstStyle/>
                    <a:p>
                      <a:pPr algn="ctr" fontAlgn="base"/>
                      <a:r>
                        <a:rPr lang="en-US" sz="1000" b="0" dirty="0">
                          <a:effectLst/>
                        </a:rPr>
                        <a:t>close()</a:t>
                      </a:r>
                    </a:p>
                  </a:txBody>
                  <a:tcPr marL="95250" marR="95250" marT="133350" marB="133350" anchor="ctr"/>
                </a:tc>
                <a:tc>
                  <a:txBody>
                    <a:bodyPr/>
                    <a:lstStyle/>
                    <a:p>
                      <a:pPr algn="l" fontAlgn="base"/>
                      <a:r>
                        <a:rPr lang="en-US" sz="1000" b="0" dirty="0">
                          <a:effectLst/>
                        </a:rPr>
                        <a:t>To close a connection</a:t>
                      </a:r>
                    </a:p>
                  </a:txBody>
                  <a:tcPr marL="95250" marR="95250" marT="133350" marB="133350" anchor="ctr"/>
                </a:tc>
                <a:extLst>
                  <a:ext uri="{0D108BD9-81ED-4DB2-BD59-A6C34878D82A}">
                    <a16:rowId xmlns:a16="http://schemas.microsoft.com/office/drawing/2014/main" val="1258796699"/>
                  </a:ext>
                </a:extLst>
              </a:tr>
            </a:tbl>
          </a:graphicData>
        </a:graphic>
      </p:graphicFrame>
    </p:spTree>
    <p:extLst>
      <p:ext uri="{BB962C8B-B14F-4D97-AF65-F5344CB8AC3E}">
        <p14:creationId xmlns:p14="http://schemas.microsoft.com/office/powerpoint/2010/main" val="2116615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C9AADC-AE90-93EC-A852-B9D95CDA00EC}"/>
              </a:ext>
            </a:extLst>
          </p:cNvPr>
          <p:cNvSpPr>
            <a:spLocks noGrp="1"/>
          </p:cNvSpPr>
          <p:nvPr>
            <p:ph type="body" idx="1"/>
          </p:nvPr>
        </p:nvSpPr>
        <p:spPr>
          <a:xfrm>
            <a:off x="462731" y="668671"/>
            <a:ext cx="8071054" cy="3807246"/>
          </a:xfrm>
        </p:spPr>
        <p:txBody>
          <a:bodyPr/>
          <a:lstStyle/>
          <a:p>
            <a:pPr marL="139700" indent="0">
              <a:buNone/>
            </a:pPr>
            <a:r>
              <a:rPr lang="en-US" sz="1200" dirty="0">
                <a:latin typeface="Arial"/>
              </a:rPr>
              <a:t>Example Program:</a:t>
            </a:r>
          </a:p>
          <a:p>
            <a:pPr marL="139700" indent="0">
              <a:buNone/>
            </a:pPr>
            <a:r>
              <a:rPr lang="en-US" sz="1200" b="1" dirty="0">
                <a:latin typeface="Arial"/>
              </a:rPr>
              <a:t>test_tcp_server.c -: </a:t>
            </a:r>
            <a:endParaRPr lang="en-US" b="1">
              <a:latin typeface="Arial"/>
            </a:endParaRPr>
          </a:p>
          <a:p>
            <a:pPr marL="139700" indent="0">
              <a:buNone/>
            </a:pPr>
            <a:r>
              <a:rPr lang="en-US" sz="1200" dirty="0">
                <a:latin typeface="Arial"/>
              </a:rPr>
              <a:t>Listens for socket connection on </a:t>
            </a:r>
            <a:r>
              <a:rPr lang="en-US" sz="1200" b="1" dirty="0">
                <a:latin typeface="Arial"/>
              </a:rPr>
              <a:t>localhost IP Address: 127.0.0.1 </a:t>
            </a:r>
            <a:r>
              <a:rPr lang="en-US" sz="1200" dirty="0">
                <a:latin typeface="Arial"/>
              </a:rPr>
              <a:t>on </a:t>
            </a:r>
            <a:r>
              <a:rPr lang="en-US" sz="1200" b="1" dirty="0">
                <a:latin typeface="Arial"/>
              </a:rPr>
              <a:t>Port Number : 3456.</a:t>
            </a:r>
          </a:p>
          <a:p>
            <a:pPr marL="139700" indent="0">
              <a:buNone/>
            </a:pPr>
            <a:r>
              <a:rPr lang="en-US" sz="1200" dirty="0">
                <a:latin typeface="Arial"/>
              </a:rPr>
              <a:t>Reply's to the client once message is received from client over socket connection.</a:t>
            </a:r>
          </a:p>
          <a:p>
            <a:pPr marL="139700" indent="0">
              <a:buNone/>
            </a:pPr>
            <a:r>
              <a:rPr lang="en-US" sz="1200" b="1" dirty="0" err="1"/>
              <a:t>test_tcp_client.c</a:t>
            </a:r>
            <a:r>
              <a:rPr lang="en-US" sz="1200" b="1" dirty="0"/>
              <a:t> -: </a:t>
            </a:r>
            <a:endParaRPr lang="en-US" b="1" dirty="0" err="1"/>
          </a:p>
          <a:p>
            <a:pPr marL="139700" indent="0">
              <a:buNone/>
            </a:pPr>
            <a:r>
              <a:rPr lang="en-US" sz="1200" dirty="0"/>
              <a:t>Connects to Server over </a:t>
            </a:r>
            <a:r>
              <a:rPr lang="en-US" sz="1200" b="1" dirty="0">
                <a:latin typeface="Arial"/>
                <a:cs typeface="Arial"/>
              </a:rPr>
              <a:t>localhost IP Address: 127.0.0.1 </a:t>
            </a:r>
            <a:r>
              <a:rPr lang="en-US" sz="1200" dirty="0">
                <a:latin typeface="Arial"/>
                <a:cs typeface="Arial"/>
              </a:rPr>
              <a:t>on </a:t>
            </a:r>
            <a:r>
              <a:rPr lang="en-US" sz="1200" b="1" dirty="0">
                <a:latin typeface="Arial"/>
                <a:cs typeface="Arial"/>
              </a:rPr>
              <a:t>Port Number : 3456.</a:t>
            </a:r>
            <a:endParaRPr lang="en-US" sz="1200" dirty="0"/>
          </a:p>
          <a:p>
            <a:pPr marL="139700" indent="0">
              <a:buNone/>
            </a:pPr>
            <a:r>
              <a:rPr lang="en-US" sz="1200" dirty="0">
                <a:latin typeface="Arial"/>
                <a:cs typeface="Arial"/>
              </a:rPr>
              <a:t>Sends a message to server on connection.</a:t>
            </a:r>
          </a:p>
          <a:p>
            <a:pPr marL="139700" indent="0">
              <a:buNone/>
            </a:pPr>
            <a:endParaRPr lang="en-US" sz="1200" dirty="0">
              <a:latin typeface="Arial"/>
              <a:cs typeface="Arial"/>
            </a:endParaRPr>
          </a:p>
          <a:p>
            <a:pPr marL="139700" indent="0">
              <a:buNone/>
            </a:pPr>
            <a:endParaRPr lang="en-US" sz="1200" b="1" dirty="0">
              <a:latin typeface="Arial"/>
              <a:cs typeface="Arial"/>
            </a:endParaRPr>
          </a:p>
          <a:p>
            <a:pPr marL="139700" indent="0">
              <a:buNone/>
            </a:pPr>
            <a:endParaRPr lang="en-US" sz="1200" dirty="0"/>
          </a:p>
          <a:p>
            <a:pPr marL="139700" indent="0">
              <a:buNone/>
            </a:pPr>
            <a:endParaRPr lang="en-US" sz="1200" dirty="0">
              <a:latin typeface="Arial"/>
            </a:endParaRPr>
          </a:p>
          <a:p>
            <a:pPr marL="139700" indent="0">
              <a:buNone/>
            </a:pPr>
            <a:endParaRPr lang="en-US" sz="1200" dirty="0">
              <a:latin typeface="Arial"/>
            </a:endParaRPr>
          </a:p>
        </p:txBody>
      </p:sp>
      <p:grpSp>
        <p:nvGrpSpPr>
          <p:cNvPr id="12" name="Group 11">
            <a:extLst>
              <a:ext uri="{FF2B5EF4-FFF2-40B4-BE49-F238E27FC236}">
                <a16:creationId xmlns:a16="http://schemas.microsoft.com/office/drawing/2014/main" id="{4528CB59-264D-7F19-EE93-60DBCC444DFA}"/>
              </a:ext>
            </a:extLst>
          </p:cNvPr>
          <p:cNvGrpSpPr/>
          <p:nvPr/>
        </p:nvGrpSpPr>
        <p:grpSpPr>
          <a:xfrm>
            <a:off x="2737669" y="2523249"/>
            <a:ext cx="6294569" cy="2550566"/>
            <a:chOff x="1128394" y="1463208"/>
            <a:chExt cx="7719489" cy="3352509"/>
          </a:xfrm>
        </p:grpSpPr>
        <p:pic>
          <p:nvPicPr>
            <p:cNvPr id="5" name="Picture 5">
              <a:extLst>
                <a:ext uri="{FF2B5EF4-FFF2-40B4-BE49-F238E27FC236}">
                  <a16:creationId xmlns:a16="http://schemas.microsoft.com/office/drawing/2014/main" id="{F9DFBF85-FCDD-C898-59D7-61D0A7A21281}"/>
                </a:ext>
              </a:extLst>
            </p:cNvPr>
            <p:cNvPicPr>
              <a:picLocks noChangeAspect="1"/>
            </p:cNvPicPr>
            <p:nvPr/>
          </p:nvPicPr>
          <p:blipFill>
            <a:blip r:embed="rId2"/>
            <a:stretch>
              <a:fillRect/>
            </a:stretch>
          </p:blipFill>
          <p:spPr>
            <a:xfrm>
              <a:off x="3198487" y="3189980"/>
              <a:ext cx="5646788" cy="1625737"/>
            </a:xfrm>
            <a:prstGeom prst="rect">
              <a:avLst/>
            </a:prstGeom>
          </p:spPr>
        </p:pic>
        <p:grpSp>
          <p:nvGrpSpPr>
            <p:cNvPr id="11" name="Group 10">
              <a:extLst>
                <a:ext uri="{FF2B5EF4-FFF2-40B4-BE49-F238E27FC236}">
                  <a16:creationId xmlns:a16="http://schemas.microsoft.com/office/drawing/2014/main" id="{EB2FD892-852D-C62D-525A-02BF9AD2431E}"/>
                </a:ext>
              </a:extLst>
            </p:cNvPr>
            <p:cNvGrpSpPr/>
            <p:nvPr/>
          </p:nvGrpSpPr>
          <p:grpSpPr>
            <a:xfrm>
              <a:off x="1128394" y="1463208"/>
              <a:ext cx="7719489" cy="2939184"/>
              <a:chOff x="1128394" y="1463208"/>
              <a:chExt cx="7719489" cy="2939184"/>
            </a:xfrm>
          </p:grpSpPr>
          <p:pic>
            <p:nvPicPr>
              <p:cNvPr id="4" name="Picture 4">
                <a:extLst>
                  <a:ext uri="{FF2B5EF4-FFF2-40B4-BE49-F238E27FC236}">
                    <a16:creationId xmlns:a16="http://schemas.microsoft.com/office/drawing/2014/main" id="{92BD694F-A4FF-CACE-97DF-8737A71B1313}"/>
                  </a:ext>
                </a:extLst>
              </p:cNvPr>
              <p:cNvPicPr>
                <a:picLocks noChangeAspect="1"/>
              </p:cNvPicPr>
              <p:nvPr/>
            </p:nvPicPr>
            <p:blipFill>
              <a:blip r:embed="rId3"/>
              <a:stretch>
                <a:fillRect/>
              </a:stretch>
            </p:blipFill>
            <p:spPr>
              <a:xfrm>
                <a:off x="3198313" y="1463208"/>
                <a:ext cx="5649570" cy="1541404"/>
              </a:xfrm>
              <a:prstGeom prst="rect">
                <a:avLst/>
              </a:prstGeom>
            </p:spPr>
          </p:pic>
          <p:sp>
            <p:nvSpPr>
              <p:cNvPr id="6" name="TextBox 5">
                <a:extLst>
                  <a:ext uri="{FF2B5EF4-FFF2-40B4-BE49-F238E27FC236}">
                    <a16:creationId xmlns:a16="http://schemas.microsoft.com/office/drawing/2014/main" id="{7A5D2FDB-5648-11D8-BA84-07865626F657}"/>
                  </a:ext>
                </a:extLst>
              </p:cNvPr>
              <p:cNvSpPr txBox="1"/>
              <p:nvPr/>
            </p:nvSpPr>
            <p:spPr>
              <a:xfrm>
                <a:off x="1128394" y="2994062"/>
                <a:ext cx="1480226" cy="849549"/>
              </a:xfrm>
              <a:prstGeom prst="rect">
                <a:avLst/>
              </a:prstGeom>
              <a:solidFill>
                <a:srgbClr val="FFC000"/>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a:t>TCP/IP Connection :</a:t>
                </a:r>
              </a:p>
              <a:p>
                <a:pPr algn="ctr"/>
                <a:r>
                  <a:rPr lang="en-US" sz="1200" b="1" dirty="0"/>
                  <a:t>127.0.0.1:3456</a:t>
                </a:r>
              </a:p>
            </p:txBody>
          </p:sp>
          <p:cxnSp>
            <p:nvCxnSpPr>
              <p:cNvPr id="9" name="Connector: Curved 8">
                <a:extLst>
                  <a:ext uri="{FF2B5EF4-FFF2-40B4-BE49-F238E27FC236}">
                    <a16:creationId xmlns:a16="http://schemas.microsoft.com/office/drawing/2014/main" id="{2B30D6BC-FFBB-75B1-F1D5-CC51B7269E93}"/>
                  </a:ext>
                </a:extLst>
              </p:cNvPr>
              <p:cNvCxnSpPr/>
              <p:nvPr/>
            </p:nvCxnSpPr>
            <p:spPr>
              <a:xfrm>
                <a:off x="2612308" y="3598605"/>
                <a:ext cx="702390" cy="803787"/>
              </a:xfrm>
              <a:prstGeom prst="curvedConnector3">
                <a:avLst/>
              </a:prstGeom>
              <a:ln>
                <a:solidFill>
                  <a:srgbClr val="FF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964E45C7-9CE4-0A50-D9B9-2B4D47117113}"/>
                  </a:ext>
                </a:extLst>
              </p:cNvPr>
              <p:cNvCxnSpPr>
                <a:cxnSpLocks/>
              </p:cNvCxnSpPr>
              <p:nvPr/>
            </p:nvCxnSpPr>
            <p:spPr>
              <a:xfrm flipV="1">
                <a:off x="2612307" y="2687892"/>
                <a:ext cx="702390" cy="431389"/>
              </a:xfrm>
              <a:prstGeom prst="curvedConnector3">
                <a:avLst/>
              </a:prstGeom>
              <a:ln>
                <a:solidFill>
                  <a:srgbClr val="FF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grpSp>
      </p:grpSp>
      <p:sp>
        <p:nvSpPr>
          <p:cNvPr id="15" name="Title 1">
            <a:extLst>
              <a:ext uri="{FF2B5EF4-FFF2-40B4-BE49-F238E27FC236}">
                <a16:creationId xmlns:a16="http://schemas.microsoft.com/office/drawing/2014/main" id="{075AD8C0-82C8-6063-59A1-B39C3CB07E41}"/>
              </a:ext>
            </a:extLst>
          </p:cNvPr>
          <p:cNvSpPr>
            <a:spLocks noGrp="1"/>
          </p:cNvSpPr>
          <p:nvPr>
            <p:ph type="title"/>
          </p:nvPr>
        </p:nvSpPr>
        <p:spPr>
          <a:xfrm>
            <a:off x="204634" y="98707"/>
            <a:ext cx="7886700" cy="441136"/>
          </a:xfrm>
        </p:spPr>
        <p:txBody>
          <a:bodyPr/>
          <a:lstStyle/>
          <a:p>
            <a:r>
              <a:rPr lang="en-US" b="1" u="none" dirty="0"/>
              <a:t>Networking sockets </a:t>
            </a:r>
            <a:r>
              <a:rPr lang="en-US" sz="2400" b="1" u="none" dirty="0"/>
              <a:t>contd...</a:t>
            </a:r>
            <a:endParaRPr lang="en-US" sz="2400" b="1" dirty="0"/>
          </a:p>
        </p:txBody>
      </p:sp>
    </p:spTree>
    <p:extLst>
      <p:ext uri="{BB962C8B-B14F-4D97-AF65-F5344CB8AC3E}">
        <p14:creationId xmlns:p14="http://schemas.microsoft.com/office/powerpoint/2010/main" val="3026419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CF2B-0920-E01A-E81B-CB9F17692946}"/>
              </a:ext>
            </a:extLst>
          </p:cNvPr>
          <p:cNvSpPr>
            <a:spLocks noGrp="1"/>
          </p:cNvSpPr>
          <p:nvPr>
            <p:ph type="title"/>
          </p:nvPr>
        </p:nvSpPr>
        <p:spPr>
          <a:xfrm>
            <a:off x="84803" y="126360"/>
            <a:ext cx="7886700" cy="468789"/>
          </a:xfrm>
        </p:spPr>
        <p:txBody>
          <a:bodyPr/>
          <a:lstStyle/>
          <a:p>
            <a:r>
              <a:rPr lang="en-US" b="1" u="none" dirty="0"/>
              <a:t>Debug tools : GDB</a:t>
            </a:r>
          </a:p>
        </p:txBody>
      </p:sp>
      <p:sp>
        <p:nvSpPr>
          <p:cNvPr id="3" name="Text Placeholder 2">
            <a:extLst>
              <a:ext uri="{FF2B5EF4-FFF2-40B4-BE49-F238E27FC236}">
                <a16:creationId xmlns:a16="http://schemas.microsoft.com/office/drawing/2014/main" id="{05091218-7F32-3399-CE31-076AD20944BD}"/>
              </a:ext>
            </a:extLst>
          </p:cNvPr>
          <p:cNvSpPr>
            <a:spLocks noGrp="1"/>
          </p:cNvSpPr>
          <p:nvPr>
            <p:ph type="body" idx="1"/>
          </p:nvPr>
        </p:nvSpPr>
        <p:spPr>
          <a:xfrm>
            <a:off x="370554" y="760849"/>
            <a:ext cx="8448981" cy="4258915"/>
          </a:xfrm>
        </p:spPr>
        <p:txBody>
          <a:bodyPr/>
          <a:lstStyle/>
          <a:p>
            <a:r>
              <a:rPr lang="en-US" sz="1400" b="1" dirty="0"/>
              <a:t>GDB </a:t>
            </a:r>
            <a:r>
              <a:rPr lang="en-US" sz="1200" dirty="0"/>
              <a:t>is a debugger for </a:t>
            </a:r>
            <a:r>
              <a:rPr lang="en-US" sz="1200" b="1" dirty="0"/>
              <a:t>C </a:t>
            </a:r>
            <a:r>
              <a:rPr lang="en-US" sz="1200" dirty="0"/>
              <a:t>and </a:t>
            </a:r>
            <a:r>
              <a:rPr lang="en-US" sz="1200" b="1" dirty="0"/>
              <a:t>C++</a:t>
            </a:r>
            <a:r>
              <a:rPr lang="en-US" sz="1200" dirty="0"/>
              <a:t>.</a:t>
            </a:r>
          </a:p>
          <a:p>
            <a:r>
              <a:rPr lang="en-US" sz="1200" dirty="0"/>
              <a:t>GDB offers extensive facilities for </a:t>
            </a:r>
            <a:r>
              <a:rPr lang="en-US" sz="1200" b="1" dirty="0"/>
              <a:t>tracing </a:t>
            </a:r>
            <a:r>
              <a:rPr lang="en-US" sz="1200" dirty="0"/>
              <a:t>and </a:t>
            </a:r>
            <a:r>
              <a:rPr lang="en-US" sz="1200" b="1" dirty="0"/>
              <a:t>altering </a:t>
            </a:r>
            <a:r>
              <a:rPr lang="en-US" sz="1200" dirty="0"/>
              <a:t>the execution of computer programs.</a:t>
            </a:r>
          </a:p>
          <a:p>
            <a:r>
              <a:rPr lang="en-US" sz="1200" dirty="0"/>
              <a:t>The user can monitor and modify the values of programs' internal variables, and even call functions independently of the program's normal behavior.</a:t>
            </a:r>
            <a:endParaRPr lang="en-US"/>
          </a:p>
          <a:p>
            <a:r>
              <a:rPr lang="en-US" sz="1200" dirty="0"/>
              <a:t>GDB allows you to do things like:</a:t>
            </a:r>
          </a:p>
          <a:p>
            <a:pPr lvl="1"/>
            <a:r>
              <a:rPr lang="en-US" sz="1200" b="1" dirty="0"/>
              <a:t>Add breakpoints</a:t>
            </a:r>
            <a:r>
              <a:rPr lang="en-US" sz="1200" dirty="0"/>
              <a:t> - Run the program up to a certain point then stop</a:t>
            </a:r>
            <a:endParaRPr lang="en-US" dirty="0"/>
          </a:p>
          <a:p>
            <a:pPr lvl="1"/>
            <a:r>
              <a:rPr lang="en-US" sz="1200" dirty="0"/>
              <a:t>Print out the values of certain variables at that point.</a:t>
            </a:r>
            <a:endParaRPr lang="en-US"/>
          </a:p>
          <a:p>
            <a:pPr lvl="1"/>
            <a:r>
              <a:rPr lang="en-US" sz="1200" dirty="0"/>
              <a:t>Step through the program one line at a time and print out the values of each variable after executing each lin</a:t>
            </a:r>
            <a:r>
              <a:rPr lang="en-US" sz="1200" b="1" dirty="0"/>
              <a:t>e</a:t>
            </a:r>
            <a:r>
              <a:rPr lang="en-US" sz="1400" b="1" dirty="0">
                <a:latin typeface="Arial"/>
              </a:rPr>
              <a:t>.</a:t>
            </a:r>
          </a:p>
          <a:p>
            <a:r>
              <a:rPr lang="en-US" sz="1400" dirty="0"/>
              <a:t>GDB is by default typically compiled to target the same architecture as the host system.</a:t>
            </a:r>
          </a:p>
          <a:p>
            <a:pPr lvl="1"/>
            <a:r>
              <a:rPr lang="en-US" sz="1400" dirty="0"/>
              <a:t>the </a:t>
            </a:r>
            <a:r>
              <a:rPr lang="en-US" sz="1400" b="1" dirty="0"/>
              <a:t>host</a:t>
            </a:r>
            <a:r>
              <a:rPr lang="en-US" sz="1400" dirty="0"/>
              <a:t> architecture: where the GDB program itself is run</a:t>
            </a:r>
          </a:p>
          <a:p>
            <a:pPr lvl="1"/>
            <a:r>
              <a:rPr lang="en-US" sz="1400" dirty="0"/>
              <a:t>the </a:t>
            </a:r>
            <a:r>
              <a:rPr lang="en-US" sz="1400" b="1" dirty="0"/>
              <a:t>target</a:t>
            </a:r>
            <a:r>
              <a:rPr lang="en-US" sz="1400" dirty="0"/>
              <a:t> architecture: where the program being debugged is run</a:t>
            </a:r>
            <a:endParaRPr lang="en-US" dirty="0"/>
          </a:p>
          <a:p>
            <a:endParaRPr lang="en-US" sz="1200" dirty="0"/>
          </a:p>
          <a:p>
            <a:endParaRPr lang="en-US" dirty="0"/>
          </a:p>
        </p:txBody>
      </p:sp>
    </p:spTree>
    <p:extLst>
      <p:ext uri="{BB962C8B-B14F-4D97-AF65-F5344CB8AC3E}">
        <p14:creationId xmlns:p14="http://schemas.microsoft.com/office/powerpoint/2010/main" val="405787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FEA8-26EB-161C-890B-1D4B71E4B436}"/>
              </a:ext>
            </a:extLst>
          </p:cNvPr>
          <p:cNvSpPr>
            <a:spLocks noGrp="1"/>
          </p:cNvSpPr>
          <p:nvPr>
            <p:ph type="title"/>
          </p:nvPr>
        </p:nvSpPr>
        <p:spPr>
          <a:xfrm>
            <a:off x="223405" y="3680"/>
            <a:ext cx="7886700" cy="994200"/>
          </a:xfrm>
        </p:spPr>
        <p:txBody>
          <a:bodyPr/>
          <a:lstStyle/>
          <a:p>
            <a:r>
              <a:rPr lang="en-US" b="1" u="none"/>
              <a:t>Linux Introduction</a:t>
            </a:r>
          </a:p>
        </p:txBody>
      </p:sp>
      <p:sp>
        <p:nvSpPr>
          <p:cNvPr id="3" name="Text Placeholder 2">
            <a:extLst>
              <a:ext uri="{FF2B5EF4-FFF2-40B4-BE49-F238E27FC236}">
                <a16:creationId xmlns:a16="http://schemas.microsoft.com/office/drawing/2014/main" id="{5D7EB6BE-8ED7-AC22-0867-7D6B533A2E3F}"/>
              </a:ext>
            </a:extLst>
          </p:cNvPr>
          <p:cNvSpPr>
            <a:spLocks noGrp="1"/>
          </p:cNvSpPr>
          <p:nvPr>
            <p:ph type="body" idx="1"/>
          </p:nvPr>
        </p:nvSpPr>
        <p:spPr>
          <a:xfrm>
            <a:off x="233795" y="901628"/>
            <a:ext cx="8666019" cy="3793336"/>
          </a:xfrm>
        </p:spPr>
        <p:txBody>
          <a:bodyPr/>
          <a:lstStyle/>
          <a:p>
            <a:pPr marL="139700" indent="0">
              <a:buNone/>
            </a:pPr>
            <a:r>
              <a:rPr lang="en-US" sz="1400" b="1">
                <a:latin typeface="Arial"/>
              </a:rPr>
              <a:t>What Is Linux?</a:t>
            </a:r>
          </a:p>
          <a:p>
            <a:r>
              <a:rPr lang="en-US" sz="1200">
                <a:latin typeface="Arial"/>
              </a:rPr>
              <a:t>Just like </a:t>
            </a:r>
            <a:r>
              <a:rPr lang="en-US" sz="1200" b="1">
                <a:latin typeface="Arial"/>
              </a:rPr>
              <a:t>Windows</a:t>
            </a:r>
            <a:r>
              <a:rPr lang="en-US" sz="1200">
                <a:latin typeface="Arial"/>
              </a:rPr>
              <a:t>, </a:t>
            </a:r>
            <a:r>
              <a:rPr lang="en-US" sz="1200" b="1">
                <a:latin typeface="Arial"/>
              </a:rPr>
              <a:t>iOS</a:t>
            </a:r>
            <a:r>
              <a:rPr lang="en-US" sz="1200">
                <a:latin typeface="Arial"/>
              </a:rPr>
              <a:t>, and </a:t>
            </a:r>
            <a:r>
              <a:rPr lang="en-US" sz="1200" b="1">
                <a:latin typeface="Arial"/>
              </a:rPr>
              <a:t>Mac OS</a:t>
            </a:r>
            <a:r>
              <a:rPr lang="en-US" sz="1200">
                <a:latin typeface="Arial"/>
              </a:rPr>
              <a:t>, </a:t>
            </a:r>
            <a:r>
              <a:rPr lang="en-US" sz="1200" b="1">
                <a:latin typeface="Arial"/>
              </a:rPr>
              <a:t>Linux is an operating system</a:t>
            </a:r>
            <a:r>
              <a:rPr lang="en-US" sz="1200">
                <a:latin typeface="Arial"/>
              </a:rPr>
              <a:t>.</a:t>
            </a:r>
            <a:endParaRPr lang="en-US">
              <a:latin typeface="Arial"/>
            </a:endParaRPr>
          </a:p>
          <a:p>
            <a:r>
              <a:rPr lang="en-US" sz="1200">
                <a:latin typeface="Arial"/>
              </a:rPr>
              <a:t> The most popular platforms on the planet, </a:t>
            </a:r>
            <a:r>
              <a:rPr lang="en-US" sz="1200" b="1">
                <a:latin typeface="Arial"/>
              </a:rPr>
              <a:t>Android</a:t>
            </a:r>
            <a:r>
              <a:rPr lang="en-US" sz="1200">
                <a:latin typeface="Arial"/>
              </a:rPr>
              <a:t>, is powered by the Linux operating system.</a:t>
            </a:r>
          </a:p>
          <a:p>
            <a:r>
              <a:rPr lang="en-US" sz="1200">
                <a:latin typeface="Arial"/>
              </a:rPr>
              <a:t>The operating system manages the communication between your software and your hardware. </a:t>
            </a:r>
          </a:p>
          <a:p>
            <a:r>
              <a:rPr lang="en-US" sz="1200">
                <a:latin typeface="Arial"/>
              </a:rPr>
              <a:t>Linux has gained in popularity over the years due it being </a:t>
            </a:r>
            <a:r>
              <a:rPr lang="en-US" sz="1200" b="1">
                <a:latin typeface="Arial"/>
              </a:rPr>
              <a:t>open source.</a:t>
            </a:r>
          </a:p>
          <a:p>
            <a:r>
              <a:rPr lang="en-US" sz="1200">
                <a:latin typeface="Arial"/>
              </a:rPr>
              <a:t>Hence, based on a UNIX like design, and ported to more platforms compared to other competing operating systems.</a:t>
            </a:r>
          </a:p>
          <a:p>
            <a:r>
              <a:rPr lang="en-US" sz="1200"/>
              <a:t>Linux is deployed on a wide variety of computing systems, such as embedded devices, mobile devices, personal computers, servers, mainframes, and supercomputers.</a:t>
            </a:r>
          </a:p>
          <a:p>
            <a:pPr>
              <a:buNone/>
            </a:pPr>
            <a:r>
              <a:rPr lang="en-US" sz="1400" b="1">
                <a:latin typeface="Arial"/>
              </a:rPr>
              <a:t>Linux or GNU/Linux?</a:t>
            </a:r>
            <a:endParaRPr lang="en-US" sz="1400">
              <a:latin typeface="Arial"/>
            </a:endParaRPr>
          </a:p>
          <a:p>
            <a:r>
              <a:rPr lang="en-US" sz="1200">
                <a:latin typeface="Arial"/>
              </a:rPr>
              <a:t>Linux as an operating system is referred to in some cases as </a:t>
            </a:r>
            <a:r>
              <a:rPr lang="en-US" sz="1200" b="1">
                <a:latin typeface="Arial"/>
              </a:rPr>
              <a:t>"Linux"</a:t>
            </a:r>
            <a:r>
              <a:rPr lang="en-US" sz="1200">
                <a:latin typeface="Arial"/>
              </a:rPr>
              <a:t> and in others as </a:t>
            </a:r>
            <a:r>
              <a:rPr lang="en-US" sz="1200" b="1">
                <a:latin typeface="Arial"/>
              </a:rPr>
              <a:t>"GNU/Linux."</a:t>
            </a:r>
          </a:p>
          <a:p>
            <a:r>
              <a:rPr lang="en-US" sz="1200" b="1">
                <a:latin typeface="Arial"/>
              </a:rPr>
              <a:t>Linux is the </a:t>
            </a:r>
            <a:r>
              <a:rPr lang="en-US" sz="1200" b="1" i="1">
                <a:latin typeface="Arial"/>
              </a:rPr>
              <a:t>kernel</a:t>
            </a:r>
            <a:r>
              <a:rPr lang="en-US" sz="1200" b="1">
                <a:latin typeface="Arial"/>
              </a:rPr>
              <a:t> of an operating system. </a:t>
            </a:r>
            <a:endParaRPr lang="en-US" b="1">
              <a:latin typeface="Arial"/>
            </a:endParaRPr>
          </a:p>
          <a:p>
            <a:r>
              <a:rPr lang="en-US" sz="1200">
                <a:latin typeface="Arial"/>
              </a:rPr>
              <a:t>The wide range of </a:t>
            </a:r>
            <a:r>
              <a:rPr lang="en-US" sz="1200" b="1">
                <a:latin typeface="Arial"/>
              </a:rPr>
              <a:t>applications</a:t>
            </a:r>
            <a:r>
              <a:rPr lang="en-US" sz="1200">
                <a:latin typeface="Arial"/>
              </a:rPr>
              <a:t> that make the operating system useful are the </a:t>
            </a:r>
            <a:r>
              <a:rPr lang="en-US" sz="1200" b="1" i="1">
                <a:latin typeface="Arial"/>
              </a:rPr>
              <a:t>GNU software</a:t>
            </a:r>
            <a:r>
              <a:rPr lang="en-US" sz="1200">
                <a:latin typeface="Arial"/>
              </a:rPr>
              <a:t>.</a:t>
            </a:r>
            <a:endParaRPr lang="en-US">
              <a:latin typeface="Arial"/>
            </a:endParaRPr>
          </a:p>
          <a:p>
            <a:r>
              <a:rPr lang="en-US" sz="1200">
                <a:latin typeface="Arial"/>
              </a:rPr>
              <a:t>For example, the windowing system, compiler, variety of shells, development tools, editors, utilities, and other </a:t>
            </a:r>
            <a:r>
              <a:rPr lang="en-US" sz="1200" b="1">
                <a:latin typeface="Arial"/>
              </a:rPr>
              <a:t>applications exist outside of the </a:t>
            </a:r>
            <a:r>
              <a:rPr lang="en-US" sz="1200" b="1" i="1">
                <a:latin typeface="Arial"/>
              </a:rPr>
              <a:t>kernel</a:t>
            </a:r>
            <a:r>
              <a:rPr lang="en-US" sz="1200">
                <a:latin typeface="Arial"/>
              </a:rPr>
              <a:t>, many of which are </a:t>
            </a:r>
            <a:r>
              <a:rPr lang="en-US" sz="1200" b="1" i="1">
                <a:latin typeface="Arial"/>
              </a:rPr>
              <a:t>GNU software</a:t>
            </a:r>
            <a:r>
              <a:rPr lang="en-US" sz="1200">
                <a:latin typeface="Arial"/>
              </a:rPr>
              <a:t>.</a:t>
            </a:r>
            <a:endParaRPr lang="en-US">
              <a:latin typeface="Arial"/>
            </a:endParaRPr>
          </a:p>
          <a:p>
            <a:r>
              <a:rPr lang="en-US" sz="1200">
                <a:latin typeface="Arial"/>
              </a:rPr>
              <a:t>That's the reason many consider "GNU Linux" as appropriate name.  </a:t>
            </a:r>
            <a:br>
              <a:rPr lang="en-US"/>
            </a:br>
            <a:endParaRPr lang="en-US">
              <a:latin typeface="Arial"/>
            </a:endParaRPr>
          </a:p>
        </p:txBody>
      </p:sp>
      <p:pic>
        <p:nvPicPr>
          <p:cNvPr id="6" name="Picture 6">
            <a:extLst>
              <a:ext uri="{FF2B5EF4-FFF2-40B4-BE49-F238E27FC236}">
                <a16:creationId xmlns:a16="http://schemas.microsoft.com/office/drawing/2014/main" id="{BAFA9A1C-9206-F577-7B27-3CCF6C59F3CA}"/>
              </a:ext>
            </a:extLst>
          </p:cNvPr>
          <p:cNvPicPr>
            <a:picLocks noChangeAspect="1"/>
          </p:cNvPicPr>
          <p:nvPr/>
        </p:nvPicPr>
        <p:blipFill>
          <a:blip r:embed="rId2"/>
          <a:stretch>
            <a:fillRect/>
          </a:stretch>
        </p:blipFill>
        <p:spPr>
          <a:xfrm>
            <a:off x="5842240" y="93192"/>
            <a:ext cx="1197112" cy="1417346"/>
          </a:xfrm>
          <a:prstGeom prst="rect">
            <a:avLst/>
          </a:prstGeom>
        </p:spPr>
      </p:pic>
    </p:spTree>
    <p:extLst>
      <p:ext uri="{BB962C8B-B14F-4D97-AF65-F5344CB8AC3E}">
        <p14:creationId xmlns:p14="http://schemas.microsoft.com/office/powerpoint/2010/main" val="1240416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440414-5931-478A-4F4D-074DC753412E}"/>
              </a:ext>
            </a:extLst>
          </p:cNvPr>
          <p:cNvSpPr>
            <a:spLocks noGrp="1"/>
          </p:cNvSpPr>
          <p:nvPr>
            <p:ph type="body" idx="1"/>
          </p:nvPr>
        </p:nvSpPr>
        <p:spPr>
          <a:xfrm>
            <a:off x="112457" y="558059"/>
            <a:ext cx="8753166" cy="4305003"/>
          </a:xfrm>
        </p:spPr>
        <p:txBody>
          <a:bodyPr/>
          <a:lstStyle/>
          <a:p>
            <a:pPr marL="139700" indent="0">
              <a:buNone/>
            </a:pPr>
            <a:r>
              <a:rPr lang="en-US" sz="1400" b="1" dirty="0"/>
              <a:t>GDB Operation: </a:t>
            </a:r>
            <a:endParaRPr lang="en-US" sz="1400" b="1" dirty="0">
              <a:latin typeface="Arial"/>
            </a:endParaRPr>
          </a:p>
          <a:p>
            <a:pPr marL="285750" indent="-285750"/>
            <a:r>
              <a:rPr lang="en-US" sz="1200" dirty="0">
                <a:latin typeface="Arial"/>
              </a:rPr>
              <a:t>Compile with the </a:t>
            </a:r>
            <a:r>
              <a:rPr lang="en-US" sz="1200" b="1" dirty="0">
                <a:latin typeface="Arial"/>
              </a:rPr>
              <a:t>"-g"</a:t>
            </a:r>
            <a:r>
              <a:rPr lang="en-US" sz="1200" dirty="0">
                <a:latin typeface="Arial"/>
              </a:rPr>
              <a:t> option when </a:t>
            </a:r>
            <a:r>
              <a:rPr lang="en-US" sz="1200" dirty="0" err="1">
                <a:latin typeface="Arial"/>
              </a:rPr>
              <a:t>usisng</a:t>
            </a:r>
            <a:r>
              <a:rPr lang="en-US" sz="1200" dirty="0">
                <a:latin typeface="Arial"/>
              </a:rPr>
              <a:t> GCC to compile the code.</a:t>
            </a:r>
          </a:p>
          <a:p>
            <a:pPr marL="425450" lvl="1" indent="0">
              <a:buNone/>
            </a:pPr>
            <a:r>
              <a:rPr lang="en-US" sz="1200" dirty="0">
                <a:latin typeface="Arial"/>
              </a:rPr>
              <a:t>It generates added information in the object code so the debugger can match a line of source code with the step of execution.</a:t>
            </a:r>
          </a:p>
          <a:p>
            <a:pPr marL="285750" indent="-285750"/>
            <a:r>
              <a:rPr lang="en-US" sz="1200" dirty="0">
                <a:latin typeface="Arial"/>
              </a:rPr>
              <a:t>Do </a:t>
            </a:r>
            <a:r>
              <a:rPr lang="en-US" sz="1200" b="1" dirty="0">
                <a:latin typeface="Arial"/>
              </a:rPr>
              <a:t>not use compiler optimization</a:t>
            </a:r>
            <a:r>
              <a:rPr lang="en-US" sz="1200" dirty="0">
                <a:latin typeface="Arial"/>
              </a:rPr>
              <a:t> directive such as </a:t>
            </a:r>
            <a:r>
              <a:rPr lang="en-US" sz="1200" b="1" dirty="0">
                <a:latin typeface="Arial"/>
              </a:rPr>
              <a:t>"-O"</a:t>
            </a:r>
            <a:r>
              <a:rPr lang="en-US" sz="1200" dirty="0">
                <a:latin typeface="Arial"/>
              </a:rPr>
              <a:t> or </a:t>
            </a:r>
            <a:r>
              <a:rPr lang="en-US" sz="1200" b="1" dirty="0">
                <a:latin typeface="Arial"/>
              </a:rPr>
              <a:t>"-O2"</a:t>
            </a:r>
            <a:r>
              <a:rPr lang="en-US" sz="1200" dirty="0">
                <a:latin typeface="Arial"/>
              </a:rPr>
              <a:t> which rearrange computing operations to gain speed as this reordering will not match the order of execution in the source code and it may be impossible to follow.</a:t>
            </a:r>
          </a:p>
          <a:p>
            <a:pPr marL="285750" indent="-285750"/>
            <a:r>
              <a:rPr lang="en-US" sz="1200" b="1" dirty="0" err="1">
                <a:latin typeface="Arial"/>
              </a:rPr>
              <a:t>control+c</a:t>
            </a:r>
            <a:r>
              <a:rPr lang="en-US" sz="1200" dirty="0">
                <a:latin typeface="Arial"/>
              </a:rPr>
              <a:t>: Stop execution. It can </a:t>
            </a:r>
            <a:r>
              <a:rPr lang="en-US" sz="1200" b="1" dirty="0">
                <a:latin typeface="Arial"/>
              </a:rPr>
              <a:t>stop program anywhere</a:t>
            </a:r>
            <a:r>
              <a:rPr lang="en-US" sz="1200" dirty="0">
                <a:latin typeface="Arial"/>
              </a:rPr>
              <a:t>, in your source or a C library or anywhere.</a:t>
            </a:r>
          </a:p>
          <a:p>
            <a:pPr marL="285750" indent="-285750"/>
            <a:r>
              <a:rPr lang="en-US" sz="1200" dirty="0">
                <a:latin typeface="Arial"/>
              </a:rPr>
              <a:t>To start GDB session use command: </a:t>
            </a:r>
            <a:r>
              <a:rPr lang="en-US" sz="1200" b="1" dirty="0" err="1"/>
              <a:t>gdb</a:t>
            </a:r>
            <a:r>
              <a:rPr lang="en-US" sz="1200" b="1" dirty="0"/>
              <a:t> ./&lt;Program Name to debug&gt;</a:t>
            </a:r>
          </a:p>
          <a:p>
            <a:pPr marL="285750" indent="-285750"/>
            <a:r>
              <a:rPr lang="en-US" sz="1200" dirty="0"/>
              <a:t>GDB command completion: Use </a:t>
            </a:r>
            <a:r>
              <a:rPr lang="en-US" sz="1200" b="1" dirty="0"/>
              <a:t>TAB</a:t>
            </a:r>
            <a:r>
              <a:rPr lang="en-US" sz="1200" dirty="0"/>
              <a:t> key</a:t>
            </a:r>
            <a:endParaRPr lang="en-US" sz="1200" b="1" dirty="0"/>
          </a:p>
          <a:p>
            <a:pPr marL="425450" lvl="1" indent="0">
              <a:buNone/>
            </a:pPr>
            <a:r>
              <a:rPr lang="en-US" sz="1200" dirty="0"/>
              <a:t>Press TAB twice to see all available options if more than one option is available or type</a:t>
            </a:r>
            <a:endParaRPr lang="en-US" sz="1200" b="1" dirty="0"/>
          </a:p>
          <a:p>
            <a:pPr marL="0" indent="0">
              <a:buNone/>
            </a:pPr>
            <a:r>
              <a:rPr lang="en-US" sz="1400" b="1" dirty="0"/>
              <a:t>GDB Commands:</a:t>
            </a:r>
            <a:endParaRPr lang="en-US" sz="1400" dirty="0"/>
          </a:p>
          <a:p>
            <a:pPr marL="0" indent="0">
              <a:buNone/>
            </a:pPr>
            <a:r>
              <a:rPr lang="en-US" sz="1400" dirty="0"/>
              <a:t>Start and Stop:</a:t>
            </a:r>
          </a:p>
          <a:p>
            <a:pPr marL="0" indent="0">
              <a:buNone/>
            </a:pPr>
            <a:endParaRPr lang="en-US" sz="1200" b="1" dirty="0"/>
          </a:p>
          <a:p>
            <a:pPr marL="285750" indent="-285750"/>
            <a:endParaRPr lang="en-US" sz="1200" dirty="0"/>
          </a:p>
          <a:p>
            <a:pPr marL="285750" indent="-285750"/>
            <a:endParaRPr lang="en-US" sz="1200" dirty="0"/>
          </a:p>
          <a:p>
            <a:pPr marL="139700" indent="0">
              <a:buNone/>
            </a:pPr>
            <a:endParaRPr lang="en-US" sz="1400" b="1" dirty="0"/>
          </a:p>
        </p:txBody>
      </p:sp>
      <p:sp>
        <p:nvSpPr>
          <p:cNvPr id="5" name="Title 1">
            <a:extLst>
              <a:ext uri="{FF2B5EF4-FFF2-40B4-BE49-F238E27FC236}">
                <a16:creationId xmlns:a16="http://schemas.microsoft.com/office/drawing/2014/main" id="{EA7FF51F-C384-EE3A-A299-A38B888BEFBB}"/>
              </a:ext>
            </a:extLst>
          </p:cNvPr>
          <p:cNvSpPr>
            <a:spLocks noGrp="1"/>
          </p:cNvSpPr>
          <p:nvPr>
            <p:ph type="title"/>
          </p:nvPr>
        </p:nvSpPr>
        <p:spPr>
          <a:xfrm>
            <a:off x="84803" y="126360"/>
            <a:ext cx="7886700" cy="468789"/>
          </a:xfrm>
        </p:spPr>
        <p:txBody>
          <a:bodyPr/>
          <a:lstStyle/>
          <a:p>
            <a:r>
              <a:rPr lang="en-US" b="1" u="none" dirty="0"/>
              <a:t>Debugging with </a:t>
            </a:r>
            <a:r>
              <a:rPr lang="en-US" b="1" u="none" dirty="0" err="1"/>
              <a:t>gdb</a:t>
            </a:r>
            <a:r>
              <a:rPr lang="en-US" b="1" u="none" dirty="0"/>
              <a:t> </a:t>
            </a:r>
            <a:r>
              <a:rPr lang="en-US" sz="2400" b="1" u="none" dirty="0"/>
              <a:t>contd...</a:t>
            </a:r>
            <a:endParaRPr lang="en-US" sz="2400" b="1" dirty="0" err="1"/>
          </a:p>
        </p:txBody>
      </p:sp>
      <p:graphicFrame>
        <p:nvGraphicFramePr>
          <p:cNvPr id="7" name="Table 6">
            <a:extLst>
              <a:ext uri="{FF2B5EF4-FFF2-40B4-BE49-F238E27FC236}">
                <a16:creationId xmlns:a16="http://schemas.microsoft.com/office/drawing/2014/main" id="{AC552E43-A401-5CBD-C731-07DFCB44FBC9}"/>
              </a:ext>
            </a:extLst>
          </p:cNvPr>
          <p:cNvGraphicFramePr>
            <a:graphicFrameLocks noGrp="1"/>
          </p:cNvGraphicFramePr>
          <p:nvPr>
            <p:extLst>
              <p:ext uri="{D42A27DB-BD31-4B8C-83A1-F6EECF244321}">
                <p14:modId xmlns:p14="http://schemas.microsoft.com/office/powerpoint/2010/main" val="1217456434"/>
              </p:ext>
            </p:extLst>
          </p:nvPr>
        </p:nvGraphicFramePr>
        <p:xfrm>
          <a:off x="2083209" y="3072825"/>
          <a:ext cx="6424675" cy="1913323"/>
        </p:xfrm>
        <a:graphic>
          <a:graphicData uri="http://schemas.openxmlformats.org/drawingml/2006/table">
            <a:tbl>
              <a:tblPr firstRow="1" bandRow="1">
                <a:tableStyleId>{073A0DAA-6AF3-43AB-8588-CEC1D06C72B9}</a:tableStyleId>
              </a:tblPr>
              <a:tblGrid>
                <a:gridCol w="1722745">
                  <a:extLst>
                    <a:ext uri="{9D8B030D-6E8A-4147-A177-3AD203B41FA5}">
                      <a16:colId xmlns:a16="http://schemas.microsoft.com/office/drawing/2014/main" val="3571719201"/>
                    </a:ext>
                  </a:extLst>
                </a:gridCol>
                <a:gridCol w="4701930">
                  <a:extLst>
                    <a:ext uri="{9D8B030D-6E8A-4147-A177-3AD203B41FA5}">
                      <a16:colId xmlns:a16="http://schemas.microsoft.com/office/drawing/2014/main" val="2260447301"/>
                    </a:ext>
                  </a:extLst>
                </a:gridCol>
              </a:tblGrid>
              <a:tr h="167809">
                <a:tc>
                  <a:txBody>
                    <a:bodyPr/>
                    <a:lstStyle/>
                    <a:p>
                      <a:pPr algn="ctr"/>
                      <a:r>
                        <a:rPr lang="en-US" sz="1000" dirty="0">
                          <a:effectLst/>
                        </a:rPr>
                        <a:t>Start and Stop</a:t>
                      </a:r>
                    </a:p>
                  </a:txBody>
                  <a:tcPr marL="19050" marR="19050" marT="19050" marB="19050" anchor="ctr"/>
                </a:tc>
                <a:tc>
                  <a:txBody>
                    <a:bodyPr/>
                    <a:lstStyle/>
                    <a:p>
                      <a:pPr algn="ctr"/>
                      <a:r>
                        <a:rPr lang="en-US" sz="1000" dirty="0">
                          <a:effectLst/>
                        </a:rPr>
                        <a:t>Description</a:t>
                      </a:r>
                    </a:p>
                  </a:txBody>
                  <a:tcPr marL="19050" marR="19050" marT="19050" marB="19050" anchor="ctr"/>
                </a:tc>
                <a:extLst>
                  <a:ext uri="{0D108BD9-81ED-4DB2-BD59-A6C34878D82A}">
                    <a16:rowId xmlns:a16="http://schemas.microsoft.com/office/drawing/2014/main" val="717333229"/>
                  </a:ext>
                </a:extLst>
              </a:tr>
              <a:tr h="694123">
                <a:tc>
                  <a:txBody>
                    <a:bodyPr/>
                    <a:lstStyle/>
                    <a:p>
                      <a:pPr algn="l"/>
                      <a:r>
                        <a:rPr lang="en-US" sz="1000" dirty="0">
                          <a:effectLst/>
                        </a:rPr>
                        <a:t>run</a:t>
                      </a:r>
                      <a:br>
                        <a:rPr lang="en-US" sz="1000" dirty="0">
                          <a:effectLst/>
                        </a:rPr>
                      </a:br>
                      <a:r>
                        <a:rPr lang="en-US" sz="1000" dirty="0">
                          <a:effectLst/>
                        </a:rPr>
                        <a:t>r</a:t>
                      </a:r>
                      <a:br>
                        <a:rPr lang="en-US" sz="1000" dirty="0">
                          <a:effectLst/>
                        </a:rPr>
                      </a:br>
                      <a:r>
                        <a:rPr lang="en-US" sz="1000" dirty="0">
                          <a:effectLst/>
                        </a:rPr>
                        <a:t>run command-line-arguments</a:t>
                      </a:r>
                      <a:br>
                        <a:rPr lang="en-US" sz="1000" dirty="0">
                          <a:effectLst/>
                        </a:rPr>
                      </a:br>
                      <a:r>
                        <a:rPr lang="en-US" sz="1000" dirty="0">
                          <a:effectLst/>
                        </a:rPr>
                        <a:t>run &lt; </a:t>
                      </a:r>
                      <a:r>
                        <a:rPr lang="en-US" sz="1000" dirty="0" err="1">
                          <a:effectLst/>
                        </a:rPr>
                        <a:t>infile</a:t>
                      </a:r>
                      <a:r>
                        <a:rPr lang="en-US" sz="1000" dirty="0">
                          <a:effectLst/>
                        </a:rPr>
                        <a:t> &gt; </a:t>
                      </a:r>
                      <a:r>
                        <a:rPr lang="en-US" sz="1000" dirty="0" err="1">
                          <a:effectLst/>
                        </a:rPr>
                        <a:t>outfile</a:t>
                      </a:r>
                    </a:p>
                  </a:txBody>
                  <a:tcPr marL="19050" marR="19050" marT="19050" marB="19050" anchor="ctr"/>
                </a:tc>
                <a:tc>
                  <a:txBody>
                    <a:bodyPr/>
                    <a:lstStyle/>
                    <a:p>
                      <a:pPr algn="l"/>
                      <a:r>
                        <a:rPr lang="en-US" sz="1000" dirty="0">
                          <a:effectLst/>
                        </a:rPr>
                        <a:t>Start program execution from the beginning of the program. </a:t>
                      </a:r>
                      <a:endParaRPr lang="en-US"/>
                    </a:p>
                    <a:p>
                      <a:pPr lvl="0" algn="l">
                        <a:buNone/>
                      </a:pPr>
                      <a:r>
                        <a:rPr lang="en-US" sz="1000" dirty="0">
                          <a:effectLst/>
                        </a:rPr>
                        <a:t>The command </a:t>
                      </a:r>
                      <a:r>
                        <a:rPr lang="en-US" sz="1000" b="1" dirty="0">
                          <a:effectLst/>
                        </a:rPr>
                        <a:t>break main</a:t>
                      </a:r>
                      <a:r>
                        <a:rPr lang="en-US" sz="1000" dirty="0">
                          <a:effectLst/>
                        </a:rPr>
                        <a:t> will get you started. </a:t>
                      </a:r>
                    </a:p>
                    <a:p>
                      <a:pPr lvl="0" algn="l">
                        <a:buNone/>
                      </a:pPr>
                      <a:r>
                        <a:rPr lang="en-US" sz="1000" dirty="0">
                          <a:effectLst/>
                        </a:rPr>
                        <a:t>Also allows basic I/O redirection.</a:t>
                      </a:r>
                      <a:endParaRPr lang="en-US" dirty="0"/>
                    </a:p>
                  </a:txBody>
                  <a:tcPr marL="19050" marR="19050" marT="19050" marB="19050" anchor="ctr"/>
                </a:tc>
                <a:extLst>
                  <a:ext uri="{0D108BD9-81ED-4DB2-BD59-A6C34878D82A}">
                    <a16:rowId xmlns:a16="http://schemas.microsoft.com/office/drawing/2014/main" val="1784319875"/>
                  </a:ext>
                </a:extLst>
              </a:tr>
              <a:tr h="305109">
                <a:tc>
                  <a:txBody>
                    <a:bodyPr/>
                    <a:lstStyle/>
                    <a:p>
                      <a:pPr algn="l"/>
                      <a:r>
                        <a:rPr lang="en-US" sz="1000" dirty="0">
                          <a:effectLst/>
                        </a:rPr>
                        <a:t>continue</a:t>
                      </a:r>
                      <a:br>
                        <a:rPr lang="en-US" sz="1000" dirty="0">
                          <a:effectLst/>
                        </a:rPr>
                      </a:br>
                      <a:r>
                        <a:rPr lang="en-US" sz="1000" dirty="0">
                          <a:effectLst/>
                        </a:rPr>
                        <a:t>c</a:t>
                      </a:r>
                    </a:p>
                    <a:p>
                      <a:pPr lvl="0" algn="l">
                        <a:buNone/>
                      </a:pPr>
                      <a:r>
                        <a:rPr lang="en-US" sz="1000" dirty="0">
                          <a:effectLst/>
                        </a:rPr>
                        <a:t>c </a:t>
                      </a:r>
                      <a:r>
                        <a:rPr lang="en-US" sz="1000" b="0" i="0" u="none" strike="noStrike" noProof="0" dirty="0">
                          <a:effectLst/>
                          <a:latin typeface="Arial"/>
                        </a:rPr>
                        <a:t>[</a:t>
                      </a:r>
                      <a:r>
                        <a:rPr lang="en-US" sz="1000" b="0" i="0" u="sng" strike="noStrike" noProof="0" dirty="0">
                          <a:effectLst/>
                          <a:latin typeface="Arial"/>
                        </a:rPr>
                        <a:t>ignore-count</a:t>
                      </a:r>
                      <a:r>
                        <a:rPr lang="en-US" sz="1000" b="0" i="0" u="none" strike="noStrike" noProof="0" dirty="0">
                          <a:effectLst/>
                          <a:latin typeface="Arial"/>
                        </a:rPr>
                        <a:t>]</a:t>
                      </a:r>
                      <a:endParaRPr lang="en-US" sz="1000" dirty="0">
                        <a:effectLst/>
                      </a:endParaRPr>
                    </a:p>
                  </a:txBody>
                  <a:tcPr marL="19050" marR="19050" marT="19050" marB="19050" anchor="ctr"/>
                </a:tc>
                <a:tc>
                  <a:txBody>
                    <a:bodyPr/>
                    <a:lstStyle/>
                    <a:p>
                      <a:pPr algn="l"/>
                      <a:r>
                        <a:rPr lang="en-US" sz="1000" dirty="0">
                          <a:effectLst/>
                        </a:rPr>
                        <a:t>Continue execution to next break point.</a:t>
                      </a:r>
                    </a:p>
                    <a:p>
                      <a:pPr lvl="0" algn="l">
                        <a:buNone/>
                      </a:pPr>
                      <a:r>
                        <a:rPr lang="en-US" sz="1000" b="0" i="0" u="none" strike="noStrike" noProof="0" dirty="0">
                          <a:effectLst/>
                          <a:latin typeface="Arial"/>
                        </a:rPr>
                        <a:t>[</a:t>
                      </a:r>
                      <a:r>
                        <a:rPr lang="en-US" sz="1000" b="0" i="0" u="sng" strike="noStrike" noProof="0" dirty="0">
                          <a:effectLst/>
                          <a:latin typeface="Arial"/>
                        </a:rPr>
                        <a:t>ignore-count</a:t>
                      </a:r>
                      <a:r>
                        <a:rPr lang="en-US" sz="1000" b="0" i="0" u="none" strike="noStrike" noProof="0" dirty="0">
                          <a:effectLst/>
                          <a:latin typeface="Arial"/>
                        </a:rPr>
                        <a:t>] - </a:t>
                      </a:r>
                      <a:r>
                        <a:rPr lang="en-US" sz="1000" b="0" i="0" u="none" strike="noStrike" noProof="0" dirty="0" err="1">
                          <a:effectLst/>
                          <a:latin typeface="Arial"/>
                        </a:rPr>
                        <a:t>Igonre</a:t>
                      </a:r>
                      <a:r>
                        <a:rPr lang="en-US" sz="1000" b="0" i="0" u="none" strike="noStrike" noProof="0" dirty="0">
                          <a:effectLst/>
                          <a:latin typeface="Arial"/>
                        </a:rPr>
                        <a:t> number of counts breakpoint hits</a:t>
                      </a:r>
                      <a:endParaRPr lang="en-US" dirty="0"/>
                    </a:p>
                  </a:txBody>
                  <a:tcPr marL="19050" marR="19050" marT="19050" marB="19050" anchor="ctr"/>
                </a:tc>
                <a:extLst>
                  <a:ext uri="{0D108BD9-81ED-4DB2-BD59-A6C34878D82A}">
                    <a16:rowId xmlns:a16="http://schemas.microsoft.com/office/drawing/2014/main" val="3267474712"/>
                  </a:ext>
                </a:extLst>
              </a:tr>
              <a:tr h="167809">
                <a:tc>
                  <a:txBody>
                    <a:bodyPr/>
                    <a:lstStyle/>
                    <a:p>
                      <a:pPr algn="l"/>
                      <a:r>
                        <a:rPr lang="en-US" sz="1000" dirty="0">
                          <a:effectLst/>
                        </a:rPr>
                        <a:t>kill</a:t>
                      </a:r>
                    </a:p>
                  </a:txBody>
                  <a:tcPr marL="19050" marR="19050" marT="19050" marB="19050" anchor="ctr"/>
                </a:tc>
                <a:tc>
                  <a:txBody>
                    <a:bodyPr/>
                    <a:lstStyle/>
                    <a:p>
                      <a:pPr algn="l"/>
                      <a:r>
                        <a:rPr lang="en-US" sz="1000" dirty="0">
                          <a:effectLst/>
                        </a:rPr>
                        <a:t>Stop program execution.</a:t>
                      </a:r>
                    </a:p>
                  </a:txBody>
                  <a:tcPr marL="19050" marR="19050" marT="19050" marB="19050" anchor="ctr"/>
                </a:tc>
                <a:extLst>
                  <a:ext uri="{0D108BD9-81ED-4DB2-BD59-A6C34878D82A}">
                    <a16:rowId xmlns:a16="http://schemas.microsoft.com/office/drawing/2014/main" val="1411468946"/>
                  </a:ext>
                </a:extLst>
              </a:tr>
              <a:tr h="305109">
                <a:tc>
                  <a:txBody>
                    <a:bodyPr/>
                    <a:lstStyle/>
                    <a:p>
                      <a:pPr algn="l"/>
                      <a:r>
                        <a:rPr lang="en-US" sz="1000" dirty="0">
                          <a:effectLst/>
                        </a:rPr>
                        <a:t>quit</a:t>
                      </a:r>
                      <a:br>
                        <a:rPr lang="en-US" sz="1000" dirty="0">
                          <a:effectLst/>
                        </a:rPr>
                      </a:br>
                      <a:r>
                        <a:rPr lang="en-US" sz="1000" dirty="0">
                          <a:effectLst/>
                        </a:rPr>
                        <a:t>q</a:t>
                      </a:r>
                    </a:p>
                  </a:txBody>
                  <a:tcPr marL="19050" marR="19050" marT="19050" marB="19050" anchor="ctr"/>
                </a:tc>
                <a:tc>
                  <a:txBody>
                    <a:bodyPr/>
                    <a:lstStyle/>
                    <a:p>
                      <a:pPr algn="l"/>
                      <a:r>
                        <a:rPr lang="en-US" sz="1000" dirty="0">
                          <a:effectLst/>
                        </a:rPr>
                        <a:t>Exit GDB debugger.</a:t>
                      </a:r>
                    </a:p>
                  </a:txBody>
                  <a:tcPr marL="19050" marR="19050" marT="19050" marB="19050" anchor="ctr"/>
                </a:tc>
                <a:extLst>
                  <a:ext uri="{0D108BD9-81ED-4DB2-BD59-A6C34878D82A}">
                    <a16:rowId xmlns:a16="http://schemas.microsoft.com/office/drawing/2014/main" val="2441717944"/>
                  </a:ext>
                </a:extLst>
              </a:tr>
            </a:tbl>
          </a:graphicData>
        </a:graphic>
      </p:graphicFrame>
    </p:spTree>
    <p:extLst>
      <p:ext uri="{BB962C8B-B14F-4D97-AF65-F5344CB8AC3E}">
        <p14:creationId xmlns:p14="http://schemas.microsoft.com/office/powerpoint/2010/main" val="2921361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3B1CAD-53E3-8385-117B-9ABC9CE5061C}"/>
              </a:ext>
            </a:extLst>
          </p:cNvPr>
          <p:cNvSpPr>
            <a:spLocks noGrp="1"/>
          </p:cNvSpPr>
          <p:nvPr>
            <p:ph type="title"/>
          </p:nvPr>
        </p:nvSpPr>
        <p:spPr>
          <a:xfrm>
            <a:off x="175763" y="144448"/>
            <a:ext cx="7886700" cy="476616"/>
          </a:xfrm>
        </p:spPr>
        <p:txBody>
          <a:bodyPr/>
          <a:lstStyle/>
          <a:p>
            <a:r>
              <a:rPr lang="en-US" b="1" u="none" dirty="0"/>
              <a:t>Debugging with </a:t>
            </a:r>
            <a:r>
              <a:rPr lang="en-US" b="1" u="none" dirty="0" err="1"/>
              <a:t>gdb</a:t>
            </a:r>
            <a:r>
              <a:rPr lang="en-US" b="1" u="none" dirty="0"/>
              <a:t> </a:t>
            </a:r>
            <a:r>
              <a:rPr lang="en-US" sz="2400" b="1" u="none" dirty="0"/>
              <a:t>contd...</a:t>
            </a:r>
            <a:endParaRPr lang="en-US" sz="2800" b="1" dirty="0" err="1"/>
          </a:p>
        </p:txBody>
      </p:sp>
      <p:sp>
        <p:nvSpPr>
          <p:cNvPr id="3" name="Text Placeholder 2">
            <a:extLst>
              <a:ext uri="{FF2B5EF4-FFF2-40B4-BE49-F238E27FC236}">
                <a16:creationId xmlns:a16="http://schemas.microsoft.com/office/drawing/2014/main" id="{F27E7CE6-A091-913E-0658-E48DEFEC1A0B}"/>
              </a:ext>
            </a:extLst>
          </p:cNvPr>
          <p:cNvSpPr>
            <a:spLocks noGrp="1"/>
          </p:cNvSpPr>
          <p:nvPr>
            <p:ph type="body" idx="1"/>
          </p:nvPr>
        </p:nvSpPr>
        <p:spPr>
          <a:xfrm>
            <a:off x="305160" y="851635"/>
            <a:ext cx="8684642" cy="4147606"/>
          </a:xfrm>
        </p:spPr>
        <p:txBody>
          <a:bodyPr/>
          <a:lstStyle/>
          <a:p>
            <a:pPr marL="139700" indent="0">
              <a:buNone/>
            </a:pPr>
            <a:r>
              <a:rPr lang="en-US" sz="1200" b="1" dirty="0">
                <a:cs typeface="Arial"/>
              </a:rPr>
              <a:t>GDB Commands: </a:t>
            </a:r>
            <a:endParaRPr lang="en-US" dirty="0">
              <a:cs typeface="Arial"/>
            </a:endParaRPr>
          </a:p>
          <a:p>
            <a:pPr marL="139700" indent="0">
              <a:buNone/>
            </a:pPr>
            <a:r>
              <a:rPr lang="en-US" sz="1200" dirty="0">
                <a:cs typeface="Arial"/>
              </a:rPr>
              <a:t>Help &amp; Info Commands :</a:t>
            </a:r>
          </a:p>
          <a:p>
            <a:pPr marL="139700" indent="0">
              <a:buNone/>
            </a:pPr>
            <a:r>
              <a:rPr lang="en-US" sz="1200" dirty="0">
                <a:cs typeface="Arial"/>
              </a:rPr>
              <a:t>Will provide some help and info regarding the commands and usage :</a:t>
            </a:r>
          </a:p>
          <a:p>
            <a:endParaRPr lang="en-US" sz="1200" dirty="0">
              <a:latin typeface="Arial"/>
              <a:cs typeface="Arial"/>
            </a:endParaRPr>
          </a:p>
          <a:p>
            <a:endParaRPr lang="en-US" sz="1200" dirty="0">
              <a:latin typeface="Arial"/>
              <a:cs typeface="Arial"/>
            </a:endParaRPr>
          </a:p>
          <a:p>
            <a:endParaRPr lang="en-US" sz="1200" dirty="0">
              <a:latin typeface="Arial"/>
              <a:cs typeface="Arial"/>
            </a:endParaRPr>
          </a:p>
          <a:p>
            <a:endParaRPr lang="en-US" sz="1200" b="1" dirty="0">
              <a:latin typeface="Arial"/>
              <a:cs typeface="Arial"/>
            </a:endParaRPr>
          </a:p>
        </p:txBody>
      </p:sp>
      <p:graphicFrame>
        <p:nvGraphicFramePr>
          <p:cNvPr id="4" name="Table 3">
            <a:extLst>
              <a:ext uri="{FF2B5EF4-FFF2-40B4-BE49-F238E27FC236}">
                <a16:creationId xmlns:a16="http://schemas.microsoft.com/office/drawing/2014/main" id="{1C8F7079-5E29-E70D-B4A0-1D93EDC3BB5A}"/>
              </a:ext>
            </a:extLst>
          </p:cNvPr>
          <p:cNvGraphicFramePr>
            <a:graphicFrameLocks noGrp="1"/>
          </p:cNvGraphicFramePr>
          <p:nvPr>
            <p:extLst>
              <p:ext uri="{D42A27DB-BD31-4B8C-83A1-F6EECF244321}">
                <p14:modId xmlns:p14="http://schemas.microsoft.com/office/powerpoint/2010/main" val="48719885"/>
              </p:ext>
            </p:extLst>
          </p:nvPr>
        </p:nvGraphicFramePr>
        <p:xfrm>
          <a:off x="92178" y="1991033"/>
          <a:ext cx="5088192" cy="2933700"/>
        </p:xfrm>
        <a:graphic>
          <a:graphicData uri="http://schemas.openxmlformats.org/drawingml/2006/table">
            <a:tbl>
              <a:tblPr firstRow="1" bandRow="1">
                <a:tableStyleId>{073A0DAA-6AF3-43AB-8588-CEC1D06C72B9}</a:tableStyleId>
              </a:tblPr>
              <a:tblGrid>
                <a:gridCol w="1898854">
                  <a:extLst>
                    <a:ext uri="{9D8B030D-6E8A-4147-A177-3AD203B41FA5}">
                      <a16:colId xmlns:a16="http://schemas.microsoft.com/office/drawing/2014/main" val="3154032120"/>
                    </a:ext>
                  </a:extLst>
                </a:gridCol>
                <a:gridCol w="3189338">
                  <a:extLst>
                    <a:ext uri="{9D8B030D-6E8A-4147-A177-3AD203B41FA5}">
                      <a16:colId xmlns:a16="http://schemas.microsoft.com/office/drawing/2014/main" val="996812363"/>
                    </a:ext>
                  </a:extLst>
                </a:gridCol>
              </a:tblGrid>
              <a:tr h="0">
                <a:tc>
                  <a:txBody>
                    <a:bodyPr/>
                    <a:lstStyle/>
                    <a:p>
                      <a:pPr algn="ctr"/>
                      <a:r>
                        <a:rPr lang="en-US" sz="1000" dirty="0">
                          <a:effectLst/>
                        </a:rPr>
                        <a:t>Command</a:t>
                      </a:r>
                    </a:p>
                  </a:txBody>
                  <a:tcPr marL="19050" marR="19050" marT="19050" marB="19050" anchor="ctr"/>
                </a:tc>
                <a:tc>
                  <a:txBody>
                    <a:bodyPr/>
                    <a:lstStyle/>
                    <a:p>
                      <a:pPr algn="ctr"/>
                      <a:r>
                        <a:rPr lang="en-US" sz="1000" dirty="0">
                          <a:effectLst/>
                        </a:rPr>
                        <a:t>Description</a:t>
                      </a:r>
                    </a:p>
                  </a:txBody>
                  <a:tcPr marL="19050" marR="19050" marT="19050" marB="19050" anchor="ctr"/>
                </a:tc>
                <a:extLst>
                  <a:ext uri="{0D108BD9-81ED-4DB2-BD59-A6C34878D82A}">
                    <a16:rowId xmlns:a16="http://schemas.microsoft.com/office/drawing/2014/main" val="1396893208"/>
                  </a:ext>
                </a:extLst>
              </a:tr>
              <a:tr h="0">
                <a:tc>
                  <a:txBody>
                    <a:bodyPr/>
                    <a:lstStyle/>
                    <a:p>
                      <a:r>
                        <a:rPr lang="en-US" sz="1000" dirty="0">
                          <a:effectLst/>
                        </a:rPr>
                        <a:t>help</a:t>
                      </a:r>
                    </a:p>
                  </a:txBody>
                  <a:tcPr marL="19050" marR="19050" marT="19050" marB="19050"/>
                </a:tc>
                <a:tc>
                  <a:txBody>
                    <a:bodyPr/>
                    <a:lstStyle/>
                    <a:p>
                      <a:r>
                        <a:rPr lang="en-US" sz="1000" dirty="0">
                          <a:effectLst/>
                        </a:rPr>
                        <a:t>List </a:t>
                      </a:r>
                      <a:r>
                        <a:rPr lang="en-US" sz="1000" dirty="0" err="1">
                          <a:effectLst/>
                        </a:rPr>
                        <a:t>gdb</a:t>
                      </a:r>
                      <a:r>
                        <a:rPr lang="en-US" sz="1000" dirty="0">
                          <a:effectLst/>
                        </a:rPr>
                        <a:t> command topics.</a:t>
                      </a:r>
                    </a:p>
                  </a:txBody>
                  <a:tcPr marL="19050" marR="19050" marT="19050" marB="19050"/>
                </a:tc>
                <a:extLst>
                  <a:ext uri="{0D108BD9-81ED-4DB2-BD59-A6C34878D82A}">
                    <a16:rowId xmlns:a16="http://schemas.microsoft.com/office/drawing/2014/main" val="1237268134"/>
                  </a:ext>
                </a:extLst>
              </a:tr>
              <a:tr h="0">
                <a:tc>
                  <a:txBody>
                    <a:bodyPr/>
                    <a:lstStyle/>
                    <a:p>
                      <a:r>
                        <a:rPr lang="en-US" sz="1000" dirty="0">
                          <a:effectLst/>
                        </a:rPr>
                        <a:t>help topic-classes</a:t>
                      </a:r>
                    </a:p>
                  </a:txBody>
                  <a:tcPr marL="19050" marR="19050" marT="19050" marB="19050"/>
                </a:tc>
                <a:tc>
                  <a:txBody>
                    <a:bodyPr/>
                    <a:lstStyle/>
                    <a:p>
                      <a:r>
                        <a:rPr lang="en-US" sz="1000" dirty="0">
                          <a:effectLst/>
                        </a:rPr>
                        <a:t>List </a:t>
                      </a:r>
                      <a:r>
                        <a:rPr lang="en-US" sz="1000" dirty="0" err="1">
                          <a:effectLst/>
                        </a:rPr>
                        <a:t>gdb</a:t>
                      </a:r>
                      <a:r>
                        <a:rPr lang="en-US" sz="1000" dirty="0">
                          <a:effectLst/>
                        </a:rPr>
                        <a:t> command within class.</a:t>
                      </a:r>
                    </a:p>
                  </a:txBody>
                  <a:tcPr marL="19050" marR="19050" marT="19050" marB="19050"/>
                </a:tc>
                <a:extLst>
                  <a:ext uri="{0D108BD9-81ED-4DB2-BD59-A6C34878D82A}">
                    <a16:rowId xmlns:a16="http://schemas.microsoft.com/office/drawing/2014/main" val="2939370089"/>
                  </a:ext>
                </a:extLst>
              </a:tr>
              <a:tr h="0">
                <a:tc>
                  <a:txBody>
                    <a:bodyPr/>
                    <a:lstStyle/>
                    <a:p>
                      <a:r>
                        <a:rPr lang="en-US" sz="1000" dirty="0">
                          <a:effectLst/>
                        </a:rPr>
                        <a:t>help command</a:t>
                      </a:r>
                    </a:p>
                  </a:txBody>
                  <a:tcPr marL="19050" marR="19050" marT="19050" marB="19050"/>
                </a:tc>
                <a:tc>
                  <a:txBody>
                    <a:bodyPr/>
                    <a:lstStyle/>
                    <a:p>
                      <a:r>
                        <a:rPr lang="en-US" sz="1000" dirty="0">
                          <a:effectLst/>
                        </a:rPr>
                        <a:t>Command description.</a:t>
                      </a:r>
                      <a:br>
                        <a:rPr lang="en-US" sz="1000" dirty="0">
                          <a:effectLst/>
                        </a:rPr>
                      </a:br>
                      <a:r>
                        <a:rPr lang="en-US" sz="1000" dirty="0" err="1">
                          <a:effectLst/>
                        </a:rPr>
                        <a:t>eg</a:t>
                      </a:r>
                      <a:r>
                        <a:rPr lang="en-US" sz="1000" dirty="0">
                          <a:effectLst/>
                        </a:rPr>
                        <a:t> help show to list the show commands</a:t>
                      </a:r>
                    </a:p>
                  </a:txBody>
                  <a:tcPr marL="19050" marR="19050" marT="19050" marB="19050"/>
                </a:tc>
                <a:extLst>
                  <a:ext uri="{0D108BD9-81ED-4DB2-BD59-A6C34878D82A}">
                    <a16:rowId xmlns:a16="http://schemas.microsoft.com/office/drawing/2014/main" val="147771724"/>
                  </a:ext>
                </a:extLst>
              </a:tr>
              <a:tr h="0">
                <a:tc>
                  <a:txBody>
                    <a:bodyPr/>
                    <a:lstStyle/>
                    <a:p>
                      <a:r>
                        <a:rPr lang="en-US" sz="1000" dirty="0">
                          <a:effectLst/>
                        </a:rPr>
                        <a:t>apropos search-word</a:t>
                      </a:r>
                    </a:p>
                  </a:txBody>
                  <a:tcPr marL="19050" marR="19050" marT="19050" marB="19050"/>
                </a:tc>
                <a:tc>
                  <a:txBody>
                    <a:bodyPr/>
                    <a:lstStyle/>
                    <a:p>
                      <a:r>
                        <a:rPr lang="en-US" sz="1000" dirty="0">
                          <a:effectLst/>
                        </a:rPr>
                        <a:t>Search for commands and command topics containing search-word.</a:t>
                      </a:r>
                    </a:p>
                  </a:txBody>
                  <a:tcPr marL="19050" marR="19050" marT="19050" marB="19050"/>
                </a:tc>
                <a:extLst>
                  <a:ext uri="{0D108BD9-81ED-4DB2-BD59-A6C34878D82A}">
                    <a16:rowId xmlns:a16="http://schemas.microsoft.com/office/drawing/2014/main" val="1371206270"/>
                  </a:ext>
                </a:extLst>
              </a:tr>
              <a:tr h="0">
                <a:tc>
                  <a:txBody>
                    <a:bodyPr/>
                    <a:lstStyle/>
                    <a:p>
                      <a:r>
                        <a:rPr lang="en-US" sz="1000" dirty="0">
                          <a:effectLst/>
                        </a:rPr>
                        <a:t>info </a:t>
                      </a:r>
                      <a:r>
                        <a:rPr lang="en-US" sz="1000" dirty="0" err="1">
                          <a:effectLst/>
                        </a:rPr>
                        <a:t>args</a:t>
                      </a:r>
                      <a:br>
                        <a:rPr lang="en-US" sz="1000" dirty="0">
                          <a:effectLst/>
                        </a:rPr>
                      </a:br>
                      <a:r>
                        <a:rPr lang="en-US" sz="1000" dirty="0" err="1">
                          <a:effectLst/>
                        </a:rPr>
                        <a:t>i</a:t>
                      </a:r>
                      <a:r>
                        <a:rPr lang="en-US" sz="1000" dirty="0">
                          <a:effectLst/>
                        </a:rPr>
                        <a:t> </a:t>
                      </a:r>
                      <a:r>
                        <a:rPr lang="en-US" sz="1000" dirty="0" err="1">
                          <a:effectLst/>
                        </a:rPr>
                        <a:t>args</a:t>
                      </a:r>
                    </a:p>
                  </a:txBody>
                  <a:tcPr marL="19050" marR="19050" marT="19050" marB="19050"/>
                </a:tc>
                <a:tc>
                  <a:txBody>
                    <a:bodyPr/>
                    <a:lstStyle/>
                    <a:p>
                      <a:r>
                        <a:rPr lang="en-US" sz="1000" dirty="0">
                          <a:effectLst/>
                        </a:rPr>
                        <a:t>List program command line arguments</a:t>
                      </a:r>
                    </a:p>
                  </a:txBody>
                  <a:tcPr marL="19050" marR="19050" marT="19050" marB="19050"/>
                </a:tc>
                <a:extLst>
                  <a:ext uri="{0D108BD9-81ED-4DB2-BD59-A6C34878D82A}">
                    <a16:rowId xmlns:a16="http://schemas.microsoft.com/office/drawing/2014/main" val="1041466390"/>
                  </a:ext>
                </a:extLst>
              </a:tr>
              <a:tr h="0">
                <a:tc>
                  <a:txBody>
                    <a:bodyPr/>
                    <a:lstStyle/>
                    <a:p>
                      <a:r>
                        <a:rPr lang="en-US" sz="1000" dirty="0">
                          <a:effectLst/>
                        </a:rPr>
                        <a:t>info breakpoints</a:t>
                      </a:r>
                    </a:p>
                  </a:txBody>
                  <a:tcPr marL="19050" marR="19050" marT="19050" marB="19050"/>
                </a:tc>
                <a:tc>
                  <a:txBody>
                    <a:bodyPr/>
                    <a:lstStyle/>
                    <a:p>
                      <a:r>
                        <a:rPr lang="en-US" sz="1000" dirty="0">
                          <a:effectLst/>
                        </a:rPr>
                        <a:t>List breakpoints</a:t>
                      </a:r>
                    </a:p>
                  </a:txBody>
                  <a:tcPr marL="19050" marR="19050" marT="19050" marB="19050"/>
                </a:tc>
                <a:extLst>
                  <a:ext uri="{0D108BD9-81ED-4DB2-BD59-A6C34878D82A}">
                    <a16:rowId xmlns:a16="http://schemas.microsoft.com/office/drawing/2014/main" val="3825139194"/>
                  </a:ext>
                </a:extLst>
              </a:tr>
              <a:tr h="0">
                <a:tc>
                  <a:txBody>
                    <a:bodyPr/>
                    <a:lstStyle/>
                    <a:p>
                      <a:r>
                        <a:rPr lang="en-US" sz="1000" dirty="0">
                          <a:effectLst/>
                        </a:rPr>
                        <a:t>info break</a:t>
                      </a:r>
                    </a:p>
                  </a:txBody>
                  <a:tcPr marL="19050" marR="19050" marT="19050" marB="19050"/>
                </a:tc>
                <a:tc>
                  <a:txBody>
                    <a:bodyPr/>
                    <a:lstStyle/>
                    <a:p>
                      <a:r>
                        <a:rPr lang="en-US" sz="1000" dirty="0">
                          <a:effectLst/>
                        </a:rPr>
                        <a:t>List breakpoint numbers.</a:t>
                      </a:r>
                    </a:p>
                  </a:txBody>
                  <a:tcPr marL="19050" marR="19050" marT="19050" marB="19050"/>
                </a:tc>
                <a:extLst>
                  <a:ext uri="{0D108BD9-81ED-4DB2-BD59-A6C34878D82A}">
                    <a16:rowId xmlns:a16="http://schemas.microsoft.com/office/drawing/2014/main" val="1576185199"/>
                  </a:ext>
                </a:extLst>
              </a:tr>
              <a:tr h="0">
                <a:tc>
                  <a:txBody>
                    <a:bodyPr/>
                    <a:lstStyle/>
                    <a:p>
                      <a:r>
                        <a:rPr lang="en-US" sz="1000" dirty="0">
                          <a:effectLst/>
                        </a:rPr>
                        <a:t>info break breakpoint-number</a:t>
                      </a:r>
                    </a:p>
                  </a:txBody>
                  <a:tcPr marL="19050" marR="19050" marT="19050" marB="19050"/>
                </a:tc>
                <a:tc>
                  <a:txBody>
                    <a:bodyPr/>
                    <a:lstStyle/>
                    <a:p>
                      <a:r>
                        <a:rPr lang="en-US" sz="1000" dirty="0">
                          <a:effectLst/>
                        </a:rPr>
                        <a:t>List info about specific breakpoint.</a:t>
                      </a:r>
                    </a:p>
                  </a:txBody>
                  <a:tcPr marL="19050" marR="19050" marT="19050" marB="19050"/>
                </a:tc>
                <a:extLst>
                  <a:ext uri="{0D108BD9-81ED-4DB2-BD59-A6C34878D82A}">
                    <a16:rowId xmlns:a16="http://schemas.microsoft.com/office/drawing/2014/main" val="1919666011"/>
                  </a:ext>
                </a:extLst>
              </a:tr>
              <a:tr h="0">
                <a:tc>
                  <a:txBody>
                    <a:bodyPr/>
                    <a:lstStyle/>
                    <a:p>
                      <a:r>
                        <a:rPr lang="en-US" sz="1000" dirty="0">
                          <a:effectLst/>
                        </a:rPr>
                        <a:t>info watchpoints</a:t>
                      </a:r>
                    </a:p>
                  </a:txBody>
                  <a:tcPr marL="19050" marR="19050" marT="19050" marB="19050"/>
                </a:tc>
                <a:tc>
                  <a:txBody>
                    <a:bodyPr/>
                    <a:lstStyle/>
                    <a:p>
                      <a:r>
                        <a:rPr lang="en-US" sz="1000" dirty="0">
                          <a:effectLst/>
                        </a:rPr>
                        <a:t>List breakpoints</a:t>
                      </a:r>
                    </a:p>
                  </a:txBody>
                  <a:tcPr marL="19050" marR="19050" marT="19050" marB="19050"/>
                </a:tc>
                <a:extLst>
                  <a:ext uri="{0D108BD9-81ED-4DB2-BD59-A6C34878D82A}">
                    <a16:rowId xmlns:a16="http://schemas.microsoft.com/office/drawing/2014/main" val="646647421"/>
                  </a:ext>
                </a:extLst>
              </a:tr>
              <a:tr h="0">
                <a:tc>
                  <a:txBody>
                    <a:bodyPr/>
                    <a:lstStyle/>
                    <a:p>
                      <a:r>
                        <a:rPr lang="en-US" sz="1000" dirty="0">
                          <a:effectLst/>
                        </a:rPr>
                        <a:t>info registers</a:t>
                      </a:r>
                    </a:p>
                  </a:txBody>
                  <a:tcPr marL="19050" marR="19050" marT="19050" marB="19050"/>
                </a:tc>
                <a:tc>
                  <a:txBody>
                    <a:bodyPr/>
                    <a:lstStyle/>
                    <a:p>
                      <a:r>
                        <a:rPr lang="en-US" sz="1000" dirty="0">
                          <a:effectLst/>
                        </a:rPr>
                        <a:t>List registers in use</a:t>
                      </a:r>
                    </a:p>
                  </a:txBody>
                  <a:tcPr marL="19050" marR="19050" marT="19050" marB="19050"/>
                </a:tc>
                <a:extLst>
                  <a:ext uri="{0D108BD9-81ED-4DB2-BD59-A6C34878D82A}">
                    <a16:rowId xmlns:a16="http://schemas.microsoft.com/office/drawing/2014/main" val="445398033"/>
                  </a:ext>
                </a:extLst>
              </a:tr>
              <a:tr h="0">
                <a:tc>
                  <a:txBody>
                    <a:bodyPr/>
                    <a:lstStyle/>
                    <a:p>
                      <a:r>
                        <a:rPr lang="en-US" sz="1000" dirty="0">
                          <a:effectLst/>
                        </a:rPr>
                        <a:t>info threads</a:t>
                      </a:r>
                    </a:p>
                  </a:txBody>
                  <a:tcPr marL="19050" marR="19050" marT="19050" marB="19050"/>
                </a:tc>
                <a:tc>
                  <a:txBody>
                    <a:bodyPr/>
                    <a:lstStyle/>
                    <a:p>
                      <a:r>
                        <a:rPr lang="en-US" sz="1000" dirty="0">
                          <a:effectLst/>
                        </a:rPr>
                        <a:t>List threads in use</a:t>
                      </a:r>
                    </a:p>
                  </a:txBody>
                  <a:tcPr marL="19050" marR="19050" marT="19050" marB="19050"/>
                </a:tc>
                <a:extLst>
                  <a:ext uri="{0D108BD9-81ED-4DB2-BD59-A6C34878D82A}">
                    <a16:rowId xmlns:a16="http://schemas.microsoft.com/office/drawing/2014/main" val="3821374604"/>
                  </a:ext>
                </a:extLst>
              </a:tr>
              <a:tr h="0">
                <a:tc>
                  <a:txBody>
                    <a:bodyPr/>
                    <a:lstStyle/>
                    <a:p>
                      <a:r>
                        <a:rPr lang="en-US" sz="1000" dirty="0">
                          <a:effectLst/>
                        </a:rPr>
                        <a:t>info set</a:t>
                      </a:r>
                    </a:p>
                  </a:txBody>
                  <a:tcPr marL="19050" marR="19050" marT="19050" marB="19050"/>
                </a:tc>
                <a:tc>
                  <a:txBody>
                    <a:bodyPr/>
                    <a:lstStyle/>
                    <a:p>
                      <a:r>
                        <a:rPr lang="en-US" sz="1000" dirty="0">
                          <a:effectLst/>
                        </a:rPr>
                        <a:t>List set-able option</a:t>
                      </a:r>
                    </a:p>
                  </a:txBody>
                  <a:tcPr marL="19050" marR="19050" marT="19050" marB="19050"/>
                </a:tc>
                <a:extLst>
                  <a:ext uri="{0D108BD9-81ED-4DB2-BD59-A6C34878D82A}">
                    <a16:rowId xmlns:a16="http://schemas.microsoft.com/office/drawing/2014/main" val="1163069980"/>
                  </a:ext>
                </a:extLst>
              </a:tr>
            </a:tbl>
          </a:graphicData>
        </a:graphic>
      </p:graphicFrame>
      <p:pic>
        <p:nvPicPr>
          <p:cNvPr id="7" name="Picture 7">
            <a:extLst>
              <a:ext uri="{FF2B5EF4-FFF2-40B4-BE49-F238E27FC236}">
                <a16:creationId xmlns:a16="http://schemas.microsoft.com/office/drawing/2014/main" id="{855CBFD0-578E-88F6-DE18-1E417C31FF27}"/>
              </a:ext>
            </a:extLst>
          </p:cNvPr>
          <p:cNvPicPr>
            <a:picLocks noChangeAspect="1"/>
          </p:cNvPicPr>
          <p:nvPr/>
        </p:nvPicPr>
        <p:blipFill>
          <a:blip r:embed="rId2"/>
          <a:stretch>
            <a:fillRect/>
          </a:stretch>
        </p:blipFill>
        <p:spPr>
          <a:xfrm>
            <a:off x="5375787" y="1285479"/>
            <a:ext cx="3609667" cy="3604929"/>
          </a:xfrm>
          <a:prstGeom prst="rect">
            <a:avLst/>
          </a:prstGeom>
        </p:spPr>
      </p:pic>
      <p:sp>
        <p:nvSpPr>
          <p:cNvPr id="8" name="Rectangle 7">
            <a:extLst>
              <a:ext uri="{FF2B5EF4-FFF2-40B4-BE49-F238E27FC236}">
                <a16:creationId xmlns:a16="http://schemas.microsoft.com/office/drawing/2014/main" id="{810CA560-A372-7E2D-9FC8-74724F557A4D}"/>
              </a:ext>
            </a:extLst>
          </p:cNvPr>
          <p:cNvSpPr/>
          <p:nvPr/>
        </p:nvSpPr>
        <p:spPr>
          <a:xfrm>
            <a:off x="5410814" y="2756105"/>
            <a:ext cx="3456653" cy="162232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887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3B1CAD-53E3-8385-117B-9ABC9CE5061C}"/>
              </a:ext>
            </a:extLst>
          </p:cNvPr>
          <p:cNvSpPr>
            <a:spLocks noGrp="1"/>
          </p:cNvSpPr>
          <p:nvPr>
            <p:ph type="title"/>
          </p:nvPr>
        </p:nvSpPr>
        <p:spPr>
          <a:xfrm>
            <a:off x="46715" y="98359"/>
            <a:ext cx="7886700" cy="476616"/>
          </a:xfrm>
        </p:spPr>
        <p:txBody>
          <a:bodyPr/>
          <a:lstStyle/>
          <a:p>
            <a:r>
              <a:rPr lang="en-US" b="1" u="none" dirty="0"/>
              <a:t>Debugging with </a:t>
            </a:r>
            <a:r>
              <a:rPr lang="en-US" b="1" u="none" dirty="0" err="1"/>
              <a:t>gdb</a:t>
            </a:r>
            <a:r>
              <a:rPr lang="en-US" b="1" u="none" dirty="0"/>
              <a:t> </a:t>
            </a:r>
            <a:r>
              <a:rPr lang="en-US" sz="2400" b="1" u="none" dirty="0"/>
              <a:t>contd...</a:t>
            </a:r>
            <a:endParaRPr lang="en-US" sz="2800" b="1" dirty="0" err="1"/>
          </a:p>
        </p:txBody>
      </p:sp>
      <p:sp>
        <p:nvSpPr>
          <p:cNvPr id="3" name="Text Placeholder 2">
            <a:extLst>
              <a:ext uri="{FF2B5EF4-FFF2-40B4-BE49-F238E27FC236}">
                <a16:creationId xmlns:a16="http://schemas.microsoft.com/office/drawing/2014/main" id="{F27E7CE6-A091-913E-0658-E48DEFEC1A0B}"/>
              </a:ext>
            </a:extLst>
          </p:cNvPr>
          <p:cNvSpPr>
            <a:spLocks noGrp="1"/>
          </p:cNvSpPr>
          <p:nvPr>
            <p:ph type="body" idx="1"/>
          </p:nvPr>
        </p:nvSpPr>
        <p:spPr>
          <a:xfrm>
            <a:off x="111587" y="611974"/>
            <a:ext cx="8684642" cy="4147606"/>
          </a:xfrm>
        </p:spPr>
        <p:txBody>
          <a:bodyPr/>
          <a:lstStyle/>
          <a:p>
            <a:pPr marL="139700" indent="0">
              <a:buNone/>
            </a:pPr>
            <a:r>
              <a:rPr lang="en-US" sz="1200" b="1" dirty="0">
                <a:cs typeface="Arial"/>
              </a:rPr>
              <a:t>GDB Commands: </a:t>
            </a:r>
            <a:endParaRPr lang="en-US" dirty="0">
              <a:cs typeface="Arial"/>
            </a:endParaRPr>
          </a:p>
          <a:p>
            <a:pPr marL="139700" indent="0">
              <a:buNone/>
            </a:pPr>
            <a:r>
              <a:rPr lang="en-US" sz="1200" dirty="0">
                <a:cs typeface="Arial"/>
              </a:rPr>
              <a:t>Breakpoint and Watch:</a:t>
            </a:r>
          </a:p>
          <a:p>
            <a:endParaRPr lang="en-US" sz="1200" dirty="0">
              <a:latin typeface="Arial"/>
              <a:cs typeface="Arial"/>
            </a:endParaRPr>
          </a:p>
          <a:p>
            <a:endParaRPr lang="en-US" sz="1200" dirty="0">
              <a:latin typeface="Arial"/>
              <a:cs typeface="Arial"/>
            </a:endParaRPr>
          </a:p>
          <a:p>
            <a:endParaRPr lang="en-US" sz="1200" dirty="0">
              <a:latin typeface="Arial"/>
              <a:cs typeface="Arial"/>
            </a:endParaRPr>
          </a:p>
          <a:p>
            <a:endParaRPr lang="en-US" sz="1200" b="1" dirty="0">
              <a:latin typeface="Arial"/>
              <a:cs typeface="Arial"/>
            </a:endParaRPr>
          </a:p>
        </p:txBody>
      </p:sp>
      <p:graphicFrame>
        <p:nvGraphicFramePr>
          <p:cNvPr id="6" name="Table 5">
            <a:extLst>
              <a:ext uri="{FF2B5EF4-FFF2-40B4-BE49-F238E27FC236}">
                <a16:creationId xmlns:a16="http://schemas.microsoft.com/office/drawing/2014/main" id="{B3D77E70-8BB7-551B-21B9-F2CFB8C3C020}"/>
              </a:ext>
            </a:extLst>
          </p:cNvPr>
          <p:cNvGraphicFramePr>
            <a:graphicFrameLocks noGrp="1"/>
          </p:cNvGraphicFramePr>
          <p:nvPr>
            <p:extLst>
              <p:ext uri="{D42A27DB-BD31-4B8C-83A1-F6EECF244321}">
                <p14:modId xmlns:p14="http://schemas.microsoft.com/office/powerpoint/2010/main" val="1163045855"/>
              </p:ext>
            </p:extLst>
          </p:nvPr>
        </p:nvGraphicFramePr>
        <p:xfrm>
          <a:off x="2001006" y="695122"/>
          <a:ext cx="6885579" cy="4299892"/>
        </p:xfrm>
        <a:graphic>
          <a:graphicData uri="http://schemas.openxmlformats.org/drawingml/2006/table">
            <a:tbl>
              <a:tblPr firstRow="1" bandRow="1">
                <a:tableStyleId>{073A0DAA-6AF3-43AB-8588-CEC1D06C72B9}</a:tableStyleId>
              </a:tblPr>
              <a:tblGrid>
                <a:gridCol w="1954161">
                  <a:extLst>
                    <a:ext uri="{9D8B030D-6E8A-4147-A177-3AD203B41FA5}">
                      <a16:colId xmlns:a16="http://schemas.microsoft.com/office/drawing/2014/main" val="1082646016"/>
                    </a:ext>
                  </a:extLst>
                </a:gridCol>
                <a:gridCol w="4931418">
                  <a:extLst>
                    <a:ext uri="{9D8B030D-6E8A-4147-A177-3AD203B41FA5}">
                      <a16:colId xmlns:a16="http://schemas.microsoft.com/office/drawing/2014/main" val="594520628"/>
                    </a:ext>
                  </a:extLst>
                </a:gridCol>
              </a:tblGrid>
              <a:tr h="276532">
                <a:tc>
                  <a:txBody>
                    <a:bodyPr/>
                    <a:lstStyle/>
                    <a:p>
                      <a:pPr algn="ctr"/>
                      <a:r>
                        <a:rPr lang="en-US" sz="800" dirty="0">
                          <a:effectLst/>
                        </a:rPr>
                        <a:t>Break and Watch</a:t>
                      </a:r>
                    </a:p>
                  </a:txBody>
                  <a:tcPr marL="19050" marR="19050" marT="19050" marB="19050" anchor="ctr"/>
                </a:tc>
                <a:tc>
                  <a:txBody>
                    <a:bodyPr/>
                    <a:lstStyle/>
                    <a:p>
                      <a:pPr algn="ctr"/>
                      <a:r>
                        <a:rPr lang="en-US" sz="800" dirty="0">
                          <a:effectLst/>
                        </a:rPr>
                        <a:t>Description</a:t>
                      </a:r>
                    </a:p>
                  </a:txBody>
                  <a:tcPr marL="19050" marR="19050" marT="19050" marB="19050" anchor="ctr"/>
                </a:tc>
                <a:extLst>
                  <a:ext uri="{0D108BD9-81ED-4DB2-BD59-A6C34878D82A}">
                    <a16:rowId xmlns:a16="http://schemas.microsoft.com/office/drawing/2014/main" val="3398622437"/>
                  </a:ext>
                </a:extLst>
              </a:tr>
              <a:tr h="375399">
                <a:tc>
                  <a:txBody>
                    <a:bodyPr/>
                    <a:lstStyle/>
                    <a:p>
                      <a:r>
                        <a:rPr lang="en-US" sz="800" dirty="0">
                          <a:effectLst/>
                        </a:rPr>
                        <a:t>break </a:t>
                      </a:r>
                      <a:r>
                        <a:rPr lang="en-US" sz="800" dirty="0" err="1">
                          <a:effectLst/>
                        </a:rPr>
                        <a:t>funtion</a:t>
                      </a:r>
                      <a:r>
                        <a:rPr lang="en-US" sz="800" dirty="0">
                          <a:effectLst/>
                        </a:rPr>
                        <a:t>-name</a:t>
                      </a:r>
                      <a:br>
                        <a:rPr lang="en-US" sz="800" dirty="0">
                          <a:effectLst/>
                        </a:rPr>
                      </a:br>
                      <a:r>
                        <a:rPr lang="en-US" sz="800" dirty="0">
                          <a:effectLst/>
                        </a:rPr>
                        <a:t>break line-number</a:t>
                      </a:r>
                      <a:br>
                        <a:rPr lang="en-US" sz="800" dirty="0">
                          <a:effectLst/>
                        </a:rPr>
                      </a:br>
                      <a:r>
                        <a:rPr lang="en-US" sz="800" dirty="0">
                          <a:effectLst/>
                        </a:rPr>
                        <a:t>break </a:t>
                      </a:r>
                      <a:r>
                        <a:rPr lang="en-US" sz="800" dirty="0" err="1">
                          <a:effectLst/>
                        </a:rPr>
                        <a:t>ClassName</a:t>
                      </a:r>
                      <a:r>
                        <a:rPr lang="en-US" sz="800" dirty="0">
                          <a:effectLst/>
                        </a:rPr>
                        <a:t>::</a:t>
                      </a:r>
                      <a:r>
                        <a:rPr lang="en-US" sz="800" dirty="0" err="1">
                          <a:effectLst/>
                        </a:rPr>
                        <a:t>functionName</a:t>
                      </a:r>
                    </a:p>
                  </a:txBody>
                  <a:tcPr marL="19050" marR="19050" marT="19050" marB="19050"/>
                </a:tc>
                <a:tc>
                  <a:txBody>
                    <a:bodyPr/>
                    <a:lstStyle/>
                    <a:p>
                      <a:r>
                        <a:rPr lang="en-US" sz="800" dirty="0">
                          <a:effectLst/>
                        </a:rPr>
                        <a:t>Suspend program at specified function of line number.</a:t>
                      </a:r>
                    </a:p>
                  </a:txBody>
                  <a:tcPr marL="19050" marR="19050" marT="19050" marB="19050"/>
                </a:tc>
                <a:extLst>
                  <a:ext uri="{0D108BD9-81ED-4DB2-BD59-A6C34878D82A}">
                    <a16:rowId xmlns:a16="http://schemas.microsoft.com/office/drawing/2014/main" val="24684103"/>
                  </a:ext>
                </a:extLst>
              </a:tr>
              <a:tr h="148413">
                <a:tc>
                  <a:txBody>
                    <a:bodyPr/>
                    <a:lstStyle/>
                    <a:p>
                      <a:r>
                        <a:rPr lang="en-US" sz="800" dirty="0">
                          <a:effectLst/>
                        </a:rPr>
                        <a:t>break </a:t>
                      </a:r>
                      <a:r>
                        <a:rPr lang="en-US" sz="800" dirty="0" err="1">
                          <a:effectLst/>
                        </a:rPr>
                        <a:t>filename:function</a:t>
                      </a:r>
                    </a:p>
                  </a:txBody>
                  <a:tcPr marL="19050" marR="19050" marT="19050" marB="19050"/>
                </a:tc>
                <a:tc>
                  <a:txBody>
                    <a:bodyPr/>
                    <a:lstStyle/>
                    <a:p>
                      <a:r>
                        <a:rPr lang="en-US" sz="800" dirty="0">
                          <a:effectLst/>
                        </a:rPr>
                        <a:t>Don't specify path, just the file name and function name.</a:t>
                      </a:r>
                    </a:p>
                  </a:txBody>
                  <a:tcPr marL="19050" marR="19050" marT="19050" marB="19050"/>
                </a:tc>
                <a:extLst>
                  <a:ext uri="{0D108BD9-81ED-4DB2-BD59-A6C34878D82A}">
                    <a16:rowId xmlns:a16="http://schemas.microsoft.com/office/drawing/2014/main" val="3187168567"/>
                  </a:ext>
                </a:extLst>
              </a:tr>
              <a:tr h="261906">
                <a:tc>
                  <a:txBody>
                    <a:bodyPr/>
                    <a:lstStyle/>
                    <a:p>
                      <a:r>
                        <a:rPr lang="en-US" sz="800" dirty="0">
                          <a:effectLst/>
                        </a:rPr>
                        <a:t>break </a:t>
                      </a:r>
                      <a:r>
                        <a:rPr lang="en-US" sz="800" dirty="0" err="1">
                          <a:effectLst/>
                        </a:rPr>
                        <a:t>filename:line-number</a:t>
                      </a:r>
                    </a:p>
                  </a:txBody>
                  <a:tcPr marL="19050" marR="19050" marT="19050" marB="19050"/>
                </a:tc>
                <a:tc>
                  <a:txBody>
                    <a:bodyPr/>
                    <a:lstStyle/>
                    <a:p>
                      <a:r>
                        <a:rPr lang="en-US" sz="800" dirty="0">
                          <a:effectLst/>
                        </a:rPr>
                        <a:t>Don't specify path, just the file name and line number.</a:t>
                      </a:r>
                      <a:br>
                        <a:rPr lang="en-US" sz="800" dirty="0">
                          <a:effectLst/>
                        </a:rPr>
                      </a:br>
                      <a:r>
                        <a:rPr lang="en-US" sz="800" dirty="0">
                          <a:effectLst/>
                        </a:rPr>
                        <a:t>break Directory/Path/filename.cpp:62</a:t>
                      </a:r>
                    </a:p>
                  </a:txBody>
                  <a:tcPr marL="19050" marR="19050" marT="19050" marB="19050"/>
                </a:tc>
                <a:extLst>
                  <a:ext uri="{0D108BD9-81ED-4DB2-BD59-A6C34878D82A}">
                    <a16:rowId xmlns:a16="http://schemas.microsoft.com/office/drawing/2014/main" val="3287695454"/>
                  </a:ext>
                </a:extLst>
              </a:tr>
              <a:tr h="148413">
                <a:tc>
                  <a:txBody>
                    <a:bodyPr/>
                    <a:lstStyle/>
                    <a:p>
                      <a:r>
                        <a:rPr lang="en-US" sz="800" dirty="0">
                          <a:effectLst/>
                        </a:rPr>
                        <a:t>break *address</a:t>
                      </a:r>
                    </a:p>
                  </a:txBody>
                  <a:tcPr marL="19050" marR="19050" marT="19050" marB="19050"/>
                </a:tc>
                <a:tc>
                  <a:txBody>
                    <a:bodyPr/>
                    <a:lstStyle/>
                    <a:p>
                      <a:r>
                        <a:rPr lang="en-US" sz="800" dirty="0">
                          <a:effectLst/>
                        </a:rPr>
                        <a:t>Suspend processing at an instruction address. Used when you do not have source.</a:t>
                      </a:r>
                    </a:p>
                  </a:txBody>
                  <a:tcPr marL="19050" marR="19050" marT="19050" marB="19050"/>
                </a:tc>
                <a:extLst>
                  <a:ext uri="{0D108BD9-81ED-4DB2-BD59-A6C34878D82A}">
                    <a16:rowId xmlns:a16="http://schemas.microsoft.com/office/drawing/2014/main" val="1031059585"/>
                  </a:ext>
                </a:extLst>
              </a:tr>
              <a:tr h="261906">
                <a:tc>
                  <a:txBody>
                    <a:bodyPr/>
                    <a:lstStyle/>
                    <a:p>
                      <a:r>
                        <a:rPr lang="en-US" sz="800" dirty="0">
                          <a:effectLst/>
                        </a:rPr>
                        <a:t>break line-number if condition</a:t>
                      </a:r>
                    </a:p>
                  </a:txBody>
                  <a:tcPr marL="19050" marR="19050" marT="19050" marB="19050"/>
                </a:tc>
                <a:tc>
                  <a:txBody>
                    <a:bodyPr/>
                    <a:lstStyle/>
                    <a:p>
                      <a:r>
                        <a:rPr lang="en-US" sz="800" dirty="0">
                          <a:effectLst/>
                        </a:rPr>
                        <a:t>Where condition is an expression. i.e. x &gt; 10</a:t>
                      </a:r>
                      <a:br>
                        <a:rPr lang="en-US" sz="800" dirty="0">
                          <a:effectLst/>
                        </a:rPr>
                      </a:br>
                      <a:r>
                        <a:rPr lang="en-US" sz="800" dirty="0">
                          <a:effectLst/>
                        </a:rPr>
                        <a:t>Suspend when </a:t>
                      </a:r>
                      <a:r>
                        <a:rPr lang="en-US" sz="800" dirty="0" err="1">
                          <a:effectLst/>
                        </a:rPr>
                        <a:t>boolean</a:t>
                      </a:r>
                      <a:r>
                        <a:rPr lang="en-US" sz="800" dirty="0">
                          <a:effectLst/>
                        </a:rPr>
                        <a:t> expression is true.</a:t>
                      </a:r>
                    </a:p>
                  </a:txBody>
                  <a:tcPr marL="19050" marR="19050" marT="19050" marB="19050"/>
                </a:tc>
                <a:extLst>
                  <a:ext uri="{0D108BD9-81ED-4DB2-BD59-A6C34878D82A}">
                    <a16:rowId xmlns:a16="http://schemas.microsoft.com/office/drawing/2014/main" val="4143798005"/>
                  </a:ext>
                </a:extLst>
              </a:tr>
              <a:tr h="148413">
                <a:tc>
                  <a:txBody>
                    <a:bodyPr/>
                    <a:lstStyle/>
                    <a:p>
                      <a:r>
                        <a:rPr lang="en-US" sz="800" dirty="0">
                          <a:effectLst/>
                        </a:rPr>
                        <a:t>break line thread thread-number</a:t>
                      </a:r>
                    </a:p>
                  </a:txBody>
                  <a:tcPr marL="19050" marR="19050" marT="19050" marB="19050"/>
                </a:tc>
                <a:tc>
                  <a:txBody>
                    <a:bodyPr/>
                    <a:lstStyle/>
                    <a:p>
                      <a:r>
                        <a:rPr lang="en-US" sz="800" dirty="0">
                          <a:effectLst/>
                        </a:rPr>
                        <a:t>Break in thread at specified line number. Use info threads to display thread numbers.</a:t>
                      </a:r>
                    </a:p>
                  </a:txBody>
                  <a:tcPr marL="19050" marR="19050" marT="19050" marB="19050"/>
                </a:tc>
                <a:extLst>
                  <a:ext uri="{0D108BD9-81ED-4DB2-BD59-A6C34878D82A}">
                    <a16:rowId xmlns:a16="http://schemas.microsoft.com/office/drawing/2014/main" val="2184943924"/>
                  </a:ext>
                </a:extLst>
              </a:tr>
              <a:tr h="148413">
                <a:tc>
                  <a:txBody>
                    <a:bodyPr/>
                    <a:lstStyle/>
                    <a:p>
                      <a:r>
                        <a:rPr lang="en-US" sz="800" dirty="0" err="1">
                          <a:effectLst/>
                        </a:rPr>
                        <a:t>tbreak</a:t>
                      </a:r>
                    </a:p>
                  </a:txBody>
                  <a:tcPr marL="19050" marR="19050" marT="19050" marB="19050"/>
                </a:tc>
                <a:tc>
                  <a:txBody>
                    <a:bodyPr/>
                    <a:lstStyle/>
                    <a:p>
                      <a:r>
                        <a:rPr lang="en-US" sz="800" dirty="0">
                          <a:effectLst/>
                        </a:rPr>
                        <a:t>Temporary break. Break once only. Break is then removed. See "break" above for options.</a:t>
                      </a:r>
                    </a:p>
                  </a:txBody>
                  <a:tcPr marL="19050" marR="19050" marT="19050" marB="19050"/>
                </a:tc>
                <a:extLst>
                  <a:ext uri="{0D108BD9-81ED-4DB2-BD59-A6C34878D82A}">
                    <a16:rowId xmlns:a16="http://schemas.microsoft.com/office/drawing/2014/main" val="1195847040"/>
                  </a:ext>
                </a:extLst>
              </a:tr>
              <a:tr h="148413">
                <a:tc>
                  <a:txBody>
                    <a:bodyPr/>
                    <a:lstStyle/>
                    <a:p>
                      <a:r>
                        <a:rPr lang="en-US" sz="800" dirty="0">
                          <a:effectLst/>
                        </a:rPr>
                        <a:t>watch condition</a:t>
                      </a:r>
                    </a:p>
                  </a:txBody>
                  <a:tcPr marL="19050" marR="19050" marT="19050" marB="19050"/>
                </a:tc>
                <a:tc>
                  <a:txBody>
                    <a:bodyPr/>
                    <a:lstStyle/>
                    <a:p>
                      <a:r>
                        <a:rPr lang="en-US" sz="800" dirty="0">
                          <a:effectLst/>
                        </a:rPr>
                        <a:t>Suspend processing when condition is met. i.e. x &gt; 100</a:t>
                      </a:r>
                    </a:p>
                  </a:txBody>
                  <a:tcPr marL="19050" marR="19050" marT="19050" marB="19050"/>
                </a:tc>
                <a:extLst>
                  <a:ext uri="{0D108BD9-81ED-4DB2-BD59-A6C34878D82A}">
                    <a16:rowId xmlns:a16="http://schemas.microsoft.com/office/drawing/2014/main" val="515063752"/>
                  </a:ext>
                </a:extLst>
              </a:tr>
              <a:tr h="375399">
                <a:tc>
                  <a:txBody>
                    <a:bodyPr/>
                    <a:lstStyle/>
                    <a:p>
                      <a:r>
                        <a:rPr lang="en-US" sz="800" dirty="0">
                          <a:effectLst/>
                        </a:rPr>
                        <a:t>clear</a:t>
                      </a:r>
                      <a:br>
                        <a:rPr lang="en-US" sz="800" dirty="0">
                          <a:effectLst/>
                        </a:rPr>
                      </a:br>
                      <a:r>
                        <a:rPr lang="en-US" sz="800" dirty="0">
                          <a:effectLst/>
                        </a:rPr>
                        <a:t>clear function</a:t>
                      </a:r>
                      <a:br>
                        <a:rPr lang="en-US" sz="800" dirty="0">
                          <a:effectLst/>
                        </a:rPr>
                      </a:br>
                      <a:r>
                        <a:rPr lang="en-US" sz="800" dirty="0">
                          <a:effectLst/>
                        </a:rPr>
                        <a:t>clear line-number</a:t>
                      </a:r>
                    </a:p>
                  </a:txBody>
                  <a:tcPr marL="19050" marR="19050" marT="19050" marB="19050"/>
                </a:tc>
                <a:tc>
                  <a:txBody>
                    <a:bodyPr/>
                    <a:lstStyle/>
                    <a:p>
                      <a:r>
                        <a:rPr lang="en-US" sz="800" dirty="0">
                          <a:effectLst/>
                        </a:rPr>
                        <a:t>Delete breakpoints as identified by command option.</a:t>
                      </a:r>
                      <a:br>
                        <a:rPr lang="en-US" sz="800" dirty="0">
                          <a:effectLst/>
                        </a:rPr>
                      </a:br>
                      <a:r>
                        <a:rPr lang="en-US" sz="800" dirty="0">
                          <a:effectLst/>
                        </a:rPr>
                        <a:t>Delete all breakpoints in function</a:t>
                      </a:r>
                      <a:br>
                        <a:rPr lang="en-US" sz="800" dirty="0">
                          <a:effectLst/>
                        </a:rPr>
                      </a:br>
                      <a:r>
                        <a:rPr lang="en-US" sz="800" dirty="0">
                          <a:effectLst/>
                        </a:rPr>
                        <a:t>Delete breakpoints at a given line</a:t>
                      </a:r>
                    </a:p>
                  </a:txBody>
                  <a:tcPr marL="19050" marR="19050" marT="19050" marB="19050"/>
                </a:tc>
                <a:extLst>
                  <a:ext uri="{0D108BD9-81ED-4DB2-BD59-A6C34878D82A}">
                    <a16:rowId xmlns:a16="http://schemas.microsoft.com/office/drawing/2014/main" val="2806960179"/>
                  </a:ext>
                </a:extLst>
              </a:tr>
              <a:tr h="261906">
                <a:tc>
                  <a:txBody>
                    <a:bodyPr/>
                    <a:lstStyle/>
                    <a:p>
                      <a:r>
                        <a:rPr lang="en-US" sz="800" dirty="0">
                          <a:effectLst/>
                        </a:rPr>
                        <a:t>delete</a:t>
                      </a:r>
                      <a:br>
                        <a:rPr lang="en-US" sz="800" dirty="0">
                          <a:effectLst/>
                        </a:rPr>
                      </a:br>
                      <a:r>
                        <a:rPr lang="en-US" sz="800" dirty="0">
                          <a:effectLst/>
                        </a:rPr>
                        <a:t>d</a:t>
                      </a:r>
                    </a:p>
                  </a:txBody>
                  <a:tcPr marL="19050" marR="19050" marT="19050" marB="19050"/>
                </a:tc>
                <a:tc>
                  <a:txBody>
                    <a:bodyPr/>
                    <a:lstStyle/>
                    <a:p>
                      <a:r>
                        <a:rPr lang="en-US" sz="800" dirty="0">
                          <a:effectLst/>
                        </a:rPr>
                        <a:t>Delete all breakpoints, watchpoints, or catchpoints.</a:t>
                      </a:r>
                    </a:p>
                  </a:txBody>
                  <a:tcPr marL="19050" marR="19050" marT="19050" marB="19050"/>
                </a:tc>
                <a:extLst>
                  <a:ext uri="{0D108BD9-81ED-4DB2-BD59-A6C34878D82A}">
                    <a16:rowId xmlns:a16="http://schemas.microsoft.com/office/drawing/2014/main" val="2420858415"/>
                  </a:ext>
                </a:extLst>
              </a:tr>
              <a:tr h="261906">
                <a:tc>
                  <a:txBody>
                    <a:bodyPr/>
                    <a:lstStyle/>
                    <a:p>
                      <a:r>
                        <a:rPr lang="en-US" sz="800" dirty="0">
                          <a:effectLst/>
                        </a:rPr>
                        <a:t>delete breakpoint-number</a:t>
                      </a:r>
                      <a:br>
                        <a:rPr lang="en-US" sz="800" dirty="0">
                          <a:effectLst/>
                        </a:rPr>
                      </a:br>
                      <a:r>
                        <a:rPr lang="en-US" sz="800" dirty="0">
                          <a:effectLst/>
                        </a:rPr>
                        <a:t>delete range</a:t>
                      </a:r>
                    </a:p>
                  </a:txBody>
                  <a:tcPr marL="19050" marR="19050" marT="19050" marB="19050"/>
                </a:tc>
                <a:tc>
                  <a:txBody>
                    <a:bodyPr/>
                    <a:lstStyle/>
                    <a:p>
                      <a:r>
                        <a:rPr lang="en-US" sz="800" dirty="0">
                          <a:effectLst/>
                        </a:rPr>
                        <a:t>Delete the breakpoints, watchpoints, or catchpoints of the breakpoint ranges specified as arguments.</a:t>
                      </a:r>
                    </a:p>
                  </a:txBody>
                  <a:tcPr marL="19050" marR="19050" marT="19050" marB="19050"/>
                </a:tc>
                <a:extLst>
                  <a:ext uri="{0D108BD9-81ED-4DB2-BD59-A6C34878D82A}">
                    <a16:rowId xmlns:a16="http://schemas.microsoft.com/office/drawing/2014/main" val="1676285435"/>
                  </a:ext>
                </a:extLst>
              </a:tr>
              <a:tr h="497622">
                <a:tc>
                  <a:txBody>
                    <a:bodyPr/>
                    <a:lstStyle/>
                    <a:p>
                      <a:r>
                        <a:rPr lang="en-US" sz="800" dirty="0">
                          <a:effectLst/>
                        </a:rPr>
                        <a:t>disable breakpoint-number-or-range</a:t>
                      </a:r>
                      <a:br>
                        <a:rPr lang="en-US" sz="800" dirty="0">
                          <a:effectLst/>
                        </a:rPr>
                      </a:br>
                      <a:r>
                        <a:rPr lang="en-US" sz="800" dirty="0">
                          <a:effectLst/>
                        </a:rPr>
                        <a:t>enable breakpoint-number-or-range</a:t>
                      </a:r>
                    </a:p>
                  </a:txBody>
                  <a:tcPr marL="19050" marR="19050" marT="19050" marB="19050"/>
                </a:tc>
                <a:tc>
                  <a:txBody>
                    <a:bodyPr/>
                    <a:lstStyle/>
                    <a:p>
                      <a:r>
                        <a:rPr lang="en-US" sz="800" dirty="0">
                          <a:effectLst/>
                        </a:rPr>
                        <a:t>Does not delete breakpoints. Just enables/disables them.</a:t>
                      </a:r>
                      <a:br>
                        <a:rPr lang="en-US" sz="800" dirty="0">
                          <a:effectLst/>
                        </a:rPr>
                      </a:br>
                      <a:r>
                        <a:rPr lang="en-US" sz="800" dirty="0">
                          <a:effectLst/>
                        </a:rPr>
                        <a:t>Example:</a:t>
                      </a:r>
                      <a:br>
                        <a:rPr lang="en-US" sz="800" dirty="0">
                          <a:effectLst/>
                        </a:rPr>
                      </a:br>
                      <a:r>
                        <a:rPr lang="en-US" sz="800" dirty="0">
                          <a:effectLst/>
                        </a:rPr>
                        <a:t>Show breakpoints: info break</a:t>
                      </a:r>
                      <a:br>
                        <a:rPr lang="en-US" sz="800" dirty="0">
                          <a:effectLst/>
                        </a:rPr>
                      </a:br>
                      <a:r>
                        <a:rPr lang="en-US" sz="800" dirty="0">
                          <a:effectLst/>
                        </a:rPr>
                        <a:t>Disable: disable 2-8</a:t>
                      </a:r>
                      <a:endParaRPr lang="en-US" dirty="0"/>
                    </a:p>
                  </a:txBody>
                  <a:tcPr marL="19050" marR="19050" marT="19050" marB="19050"/>
                </a:tc>
                <a:extLst>
                  <a:ext uri="{0D108BD9-81ED-4DB2-BD59-A6C34878D82A}">
                    <a16:rowId xmlns:a16="http://schemas.microsoft.com/office/drawing/2014/main" val="2657812798"/>
                  </a:ext>
                </a:extLst>
              </a:tr>
              <a:tr h="148413">
                <a:tc>
                  <a:txBody>
                    <a:bodyPr/>
                    <a:lstStyle/>
                    <a:p>
                      <a:r>
                        <a:rPr lang="en-US" sz="800" dirty="0">
                          <a:effectLst/>
                        </a:rPr>
                        <a:t>enable breakpoint-number once</a:t>
                      </a:r>
                    </a:p>
                  </a:txBody>
                  <a:tcPr marL="19050" marR="19050" marT="19050" marB="19050"/>
                </a:tc>
                <a:tc>
                  <a:txBody>
                    <a:bodyPr/>
                    <a:lstStyle/>
                    <a:p>
                      <a:r>
                        <a:rPr lang="en-US" sz="800" dirty="0">
                          <a:effectLst/>
                        </a:rPr>
                        <a:t>Enables once</a:t>
                      </a:r>
                    </a:p>
                  </a:txBody>
                  <a:tcPr marL="19050" marR="19050" marT="19050" marB="19050"/>
                </a:tc>
                <a:extLst>
                  <a:ext uri="{0D108BD9-81ED-4DB2-BD59-A6C34878D82A}">
                    <a16:rowId xmlns:a16="http://schemas.microsoft.com/office/drawing/2014/main" val="3389994176"/>
                  </a:ext>
                </a:extLst>
              </a:tr>
              <a:tr h="261906">
                <a:tc>
                  <a:txBody>
                    <a:bodyPr/>
                    <a:lstStyle/>
                    <a:p>
                      <a:r>
                        <a:rPr lang="en-US" sz="800" dirty="0">
                          <a:effectLst/>
                        </a:rPr>
                        <a:t>continue</a:t>
                      </a:r>
                      <a:br>
                        <a:rPr lang="en-US" sz="800" dirty="0">
                          <a:effectLst/>
                        </a:rPr>
                      </a:br>
                      <a:r>
                        <a:rPr lang="en-US" sz="800" dirty="0">
                          <a:effectLst/>
                        </a:rPr>
                        <a:t>c</a:t>
                      </a:r>
                    </a:p>
                  </a:txBody>
                  <a:tcPr marL="19050" marR="19050" marT="19050" marB="19050"/>
                </a:tc>
                <a:tc>
                  <a:txBody>
                    <a:bodyPr/>
                    <a:lstStyle/>
                    <a:p>
                      <a:r>
                        <a:rPr lang="en-US" sz="800" dirty="0">
                          <a:effectLst/>
                        </a:rPr>
                        <a:t>Continue executing until next break point/watchpoint.</a:t>
                      </a:r>
                    </a:p>
                  </a:txBody>
                  <a:tcPr marL="19050" marR="19050" marT="19050" marB="19050"/>
                </a:tc>
                <a:extLst>
                  <a:ext uri="{0D108BD9-81ED-4DB2-BD59-A6C34878D82A}">
                    <a16:rowId xmlns:a16="http://schemas.microsoft.com/office/drawing/2014/main" val="1651426347"/>
                  </a:ext>
                </a:extLst>
              </a:tr>
              <a:tr h="148413">
                <a:tc>
                  <a:txBody>
                    <a:bodyPr/>
                    <a:lstStyle/>
                    <a:p>
                      <a:r>
                        <a:rPr lang="en-US" sz="800" dirty="0">
                          <a:effectLst/>
                        </a:rPr>
                        <a:t>continue number</a:t>
                      </a:r>
                    </a:p>
                  </a:txBody>
                  <a:tcPr marL="19050" marR="19050" marT="19050" marB="19050"/>
                </a:tc>
                <a:tc>
                  <a:txBody>
                    <a:bodyPr/>
                    <a:lstStyle/>
                    <a:p>
                      <a:r>
                        <a:rPr lang="en-US" sz="800" dirty="0">
                          <a:effectLst/>
                        </a:rPr>
                        <a:t>Continue but ignore current breakpoint number times. </a:t>
                      </a:r>
                      <a:r>
                        <a:rPr lang="en-US" sz="800" dirty="0" err="1">
                          <a:effectLst/>
                        </a:rPr>
                        <a:t>Usefull</a:t>
                      </a:r>
                      <a:r>
                        <a:rPr lang="en-US" sz="800" dirty="0">
                          <a:effectLst/>
                        </a:rPr>
                        <a:t> for breakpoints within a loop.</a:t>
                      </a:r>
                    </a:p>
                  </a:txBody>
                  <a:tcPr marL="19050" marR="19050" marT="19050" marB="19050"/>
                </a:tc>
                <a:extLst>
                  <a:ext uri="{0D108BD9-81ED-4DB2-BD59-A6C34878D82A}">
                    <a16:rowId xmlns:a16="http://schemas.microsoft.com/office/drawing/2014/main" val="34345196"/>
                  </a:ext>
                </a:extLst>
              </a:tr>
              <a:tr h="148413">
                <a:tc>
                  <a:txBody>
                    <a:bodyPr/>
                    <a:lstStyle/>
                    <a:p>
                      <a:r>
                        <a:rPr lang="en-US" sz="800" dirty="0">
                          <a:effectLst/>
                        </a:rPr>
                        <a:t>finish</a:t>
                      </a:r>
                    </a:p>
                  </a:txBody>
                  <a:tcPr marL="19050" marR="19050" marT="19050" marB="19050"/>
                </a:tc>
                <a:tc>
                  <a:txBody>
                    <a:bodyPr/>
                    <a:lstStyle/>
                    <a:p>
                      <a:r>
                        <a:rPr lang="en-US" sz="800" dirty="0">
                          <a:effectLst/>
                        </a:rPr>
                        <a:t>Continue to end of function.</a:t>
                      </a:r>
                    </a:p>
                  </a:txBody>
                  <a:tcPr marL="19050" marR="19050" marT="19050" marB="19050"/>
                </a:tc>
                <a:extLst>
                  <a:ext uri="{0D108BD9-81ED-4DB2-BD59-A6C34878D82A}">
                    <a16:rowId xmlns:a16="http://schemas.microsoft.com/office/drawing/2014/main" val="1316296265"/>
                  </a:ext>
                </a:extLst>
              </a:tr>
            </a:tbl>
          </a:graphicData>
        </a:graphic>
      </p:graphicFrame>
    </p:spTree>
    <p:extLst>
      <p:ext uri="{BB962C8B-B14F-4D97-AF65-F5344CB8AC3E}">
        <p14:creationId xmlns:p14="http://schemas.microsoft.com/office/powerpoint/2010/main" val="1539409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3B1CAD-53E3-8385-117B-9ABC9CE5061C}"/>
              </a:ext>
            </a:extLst>
          </p:cNvPr>
          <p:cNvSpPr>
            <a:spLocks noGrp="1"/>
          </p:cNvSpPr>
          <p:nvPr>
            <p:ph type="title"/>
          </p:nvPr>
        </p:nvSpPr>
        <p:spPr>
          <a:xfrm>
            <a:off x="46715" y="98359"/>
            <a:ext cx="7886700" cy="476616"/>
          </a:xfrm>
        </p:spPr>
        <p:txBody>
          <a:bodyPr/>
          <a:lstStyle/>
          <a:p>
            <a:r>
              <a:rPr lang="en-US" b="1" u="none" dirty="0"/>
              <a:t>Debugging with </a:t>
            </a:r>
            <a:r>
              <a:rPr lang="en-US" b="1" u="none" dirty="0" err="1"/>
              <a:t>gdb</a:t>
            </a:r>
            <a:r>
              <a:rPr lang="en-US" b="1" u="none" dirty="0"/>
              <a:t> </a:t>
            </a:r>
            <a:r>
              <a:rPr lang="en-US" sz="2400" b="1" u="none" dirty="0"/>
              <a:t>contd...</a:t>
            </a:r>
            <a:endParaRPr lang="en-US" sz="2800" b="1" dirty="0" err="1"/>
          </a:p>
        </p:txBody>
      </p:sp>
      <p:sp>
        <p:nvSpPr>
          <p:cNvPr id="3" name="Text Placeholder 2">
            <a:extLst>
              <a:ext uri="{FF2B5EF4-FFF2-40B4-BE49-F238E27FC236}">
                <a16:creationId xmlns:a16="http://schemas.microsoft.com/office/drawing/2014/main" id="{F27E7CE6-A091-913E-0658-E48DEFEC1A0B}"/>
              </a:ext>
            </a:extLst>
          </p:cNvPr>
          <p:cNvSpPr>
            <a:spLocks noGrp="1"/>
          </p:cNvSpPr>
          <p:nvPr>
            <p:ph type="body" idx="1"/>
          </p:nvPr>
        </p:nvSpPr>
        <p:spPr>
          <a:xfrm>
            <a:off x="111587" y="611974"/>
            <a:ext cx="8684642" cy="4147606"/>
          </a:xfrm>
        </p:spPr>
        <p:txBody>
          <a:bodyPr/>
          <a:lstStyle/>
          <a:p>
            <a:pPr marL="139700" indent="0">
              <a:buNone/>
            </a:pPr>
            <a:r>
              <a:rPr lang="en-US" sz="1200" b="1" dirty="0">
                <a:cs typeface="Arial"/>
              </a:rPr>
              <a:t>GDB Commands: </a:t>
            </a:r>
            <a:endParaRPr lang="en-US" dirty="0">
              <a:cs typeface="Arial"/>
            </a:endParaRPr>
          </a:p>
          <a:p>
            <a:pPr marL="139700" indent="0">
              <a:buNone/>
            </a:pPr>
            <a:r>
              <a:rPr lang="en-US" sz="1200" dirty="0">
                <a:cs typeface="Arial"/>
              </a:rPr>
              <a:t>Stack:</a:t>
            </a:r>
          </a:p>
          <a:p>
            <a:endParaRPr lang="en-US" sz="1200" dirty="0">
              <a:latin typeface="Arial"/>
              <a:cs typeface="Arial"/>
            </a:endParaRPr>
          </a:p>
          <a:p>
            <a:endParaRPr lang="en-US" sz="1200" dirty="0">
              <a:latin typeface="Arial"/>
              <a:cs typeface="Arial"/>
            </a:endParaRPr>
          </a:p>
          <a:p>
            <a:endParaRPr lang="en-US" sz="1200" dirty="0">
              <a:latin typeface="Arial"/>
              <a:cs typeface="Arial"/>
            </a:endParaRPr>
          </a:p>
          <a:p>
            <a:endParaRPr lang="en-US" sz="1200" b="1" dirty="0">
              <a:latin typeface="Arial"/>
              <a:cs typeface="Arial"/>
            </a:endParaRPr>
          </a:p>
        </p:txBody>
      </p:sp>
      <p:graphicFrame>
        <p:nvGraphicFramePr>
          <p:cNvPr id="4" name="Table 3">
            <a:extLst>
              <a:ext uri="{FF2B5EF4-FFF2-40B4-BE49-F238E27FC236}">
                <a16:creationId xmlns:a16="http://schemas.microsoft.com/office/drawing/2014/main" id="{38E1109E-DA90-B55C-ACFD-047D572D2429}"/>
              </a:ext>
            </a:extLst>
          </p:cNvPr>
          <p:cNvGraphicFramePr>
            <a:graphicFrameLocks noGrp="1"/>
          </p:cNvGraphicFramePr>
          <p:nvPr>
            <p:extLst>
              <p:ext uri="{D42A27DB-BD31-4B8C-83A1-F6EECF244321}">
                <p14:modId xmlns:p14="http://schemas.microsoft.com/office/powerpoint/2010/main" val="2854086920"/>
              </p:ext>
            </p:extLst>
          </p:nvPr>
        </p:nvGraphicFramePr>
        <p:xfrm>
          <a:off x="431321" y="1490932"/>
          <a:ext cx="8169807" cy="3009900"/>
        </p:xfrm>
        <a:graphic>
          <a:graphicData uri="http://schemas.openxmlformats.org/drawingml/2006/table">
            <a:tbl>
              <a:tblPr firstRow="1" bandRow="1">
                <a:tableStyleId>{073A0DAA-6AF3-43AB-8588-CEC1D06C72B9}</a:tableStyleId>
              </a:tblPr>
              <a:tblGrid>
                <a:gridCol w="2645903">
                  <a:extLst>
                    <a:ext uri="{9D8B030D-6E8A-4147-A177-3AD203B41FA5}">
                      <a16:colId xmlns:a16="http://schemas.microsoft.com/office/drawing/2014/main" val="1517509326"/>
                    </a:ext>
                  </a:extLst>
                </a:gridCol>
                <a:gridCol w="5523904">
                  <a:extLst>
                    <a:ext uri="{9D8B030D-6E8A-4147-A177-3AD203B41FA5}">
                      <a16:colId xmlns:a16="http://schemas.microsoft.com/office/drawing/2014/main" val="3394377490"/>
                    </a:ext>
                  </a:extLst>
                </a:gridCol>
              </a:tblGrid>
              <a:tr h="151266">
                <a:tc>
                  <a:txBody>
                    <a:bodyPr/>
                    <a:lstStyle/>
                    <a:p>
                      <a:pPr algn="ctr"/>
                      <a:r>
                        <a:rPr lang="en-US" sz="1000" dirty="0">
                          <a:effectLst/>
                        </a:rPr>
                        <a:t>Stack</a:t>
                      </a:r>
                    </a:p>
                  </a:txBody>
                  <a:tcPr marL="19050" marR="19050" marT="19050" marB="19050" anchor="ctr"/>
                </a:tc>
                <a:tc>
                  <a:txBody>
                    <a:bodyPr/>
                    <a:lstStyle/>
                    <a:p>
                      <a:pPr algn="ctr"/>
                      <a:r>
                        <a:rPr lang="en-US" sz="1000" dirty="0">
                          <a:effectLst/>
                        </a:rPr>
                        <a:t>Description</a:t>
                      </a:r>
                    </a:p>
                  </a:txBody>
                  <a:tcPr marL="19050" marR="19050" marT="19050" marB="19050" anchor="ctr"/>
                </a:tc>
                <a:extLst>
                  <a:ext uri="{0D108BD9-81ED-4DB2-BD59-A6C34878D82A}">
                    <a16:rowId xmlns:a16="http://schemas.microsoft.com/office/drawing/2014/main" val="2349009912"/>
                  </a:ext>
                </a:extLst>
              </a:tr>
              <a:tr h="524392">
                <a:tc>
                  <a:txBody>
                    <a:bodyPr/>
                    <a:lstStyle/>
                    <a:p>
                      <a:r>
                        <a:rPr lang="en-US" sz="1000" dirty="0">
                          <a:effectLst/>
                        </a:rPr>
                        <a:t>backtrace</a:t>
                      </a:r>
                      <a:br>
                        <a:rPr lang="en-US" sz="1000" dirty="0">
                          <a:effectLst/>
                        </a:rPr>
                      </a:br>
                      <a:r>
                        <a:rPr lang="en-US" sz="1000" dirty="0" err="1">
                          <a:effectLst/>
                        </a:rPr>
                        <a:t>bt</a:t>
                      </a:r>
                      <a:br>
                        <a:rPr lang="en-US" sz="1000" dirty="0">
                          <a:effectLst/>
                        </a:rPr>
                      </a:br>
                      <a:r>
                        <a:rPr lang="en-US" sz="1000" dirty="0" err="1">
                          <a:effectLst/>
                        </a:rPr>
                        <a:t>bt</a:t>
                      </a:r>
                      <a:r>
                        <a:rPr lang="en-US" sz="1000" dirty="0">
                          <a:effectLst/>
                        </a:rPr>
                        <a:t> inner-function-nesting-depth</a:t>
                      </a:r>
                      <a:br>
                        <a:rPr lang="en-US" sz="1000" dirty="0">
                          <a:effectLst/>
                        </a:rPr>
                      </a:br>
                      <a:r>
                        <a:rPr lang="en-US" sz="1000" dirty="0" err="1">
                          <a:effectLst/>
                        </a:rPr>
                        <a:t>bt</a:t>
                      </a:r>
                      <a:r>
                        <a:rPr lang="en-US" sz="1000" dirty="0">
                          <a:effectLst/>
                        </a:rPr>
                        <a:t> -outer-function-nesting-depth</a:t>
                      </a:r>
                    </a:p>
                  </a:txBody>
                  <a:tcPr marL="19050" marR="19050" marT="19050" marB="19050"/>
                </a:tc>
                <a:tc>
                  <a:txBody>
                    <a:bodyPr/>
                    <a:lstStyle/>
                    <a:p>
                      <a:r>
                        <a:rPr lang="en-US" sz="1000" dirty="0">
                          <a:effectLst/>
                        </a:rPr>
                        <a:t>Show trace of where you are currently. Which functions you are in. Prints stack backtrace.</a:t>
                      </a:r>
                    </a:p>
                  </a:txBody>
                  <a:tcPr marL="19050" marR="19050" marT="19050" marB="19050"/>
                </a:tc>
                <a:extLst>
                  <a:ext uri="{0D108BD9-81ED-4DB2-BD59-A6C34878D82A}">
                    <a16:rowId xmlns:a16="http://schemas.microsoft.com/office/drawing/2014/main" val="667444651"/>
                  </a:ext>
                </a:extLst>
              </a:tr>
              <a:tr h="151266">
                <a:tc>
                  <a:txBody>
                    <a:bodyPr/>
                    <a:lstStyle/>
                    <a:p>
                      <a:r>
                        <a:rPr lang="en-US" sz="1000" dirty="0">
                          <a:effectLst/>
                        </a:rPr>
                        <a:t>backtrace full</a:t>
                      </a:r>
                    </a:p>
                  </a:txBody>
                  <a:tcPr marL="19050" marR="19050" marT="19050" marB="19050"/>
                </a:tc>
                <a:tc>
                  <a:txBody>
                    <a:bodyPr/>
                    <a:lstStyle/>
                    <a:p>
                      <a:r>
                        <a:rPr lang="en-US" sz="1000" dirty="0">
                          <a:effectLst/>
                        </a:rPr>
                        <a:t>Print values of local variables.</a:t>
                      </a:r>
                    </a:p>
                  </a:txBody>
                  <a:tcPr marL="19050" marR="19050" marT="19050" marB="19050"/>
                </a:tc>
                <a:extLst>
                  <a:ext uri="{0D108BD9-81ED-4DB2-BD59-A6C34878D82A}">
                    <a16:rowId xmlns:a16="http://schemas.microsoft.com/office/drawing/2014/main" val="1073419174"/>
                  </a:ext>
                </a:extLst>
              </a:tr>
              <a:tr h="403378">
                <a:tc>
                  <a:txBody>
                    <a:bodyPr/>
                    <a:lstStyle/>
                    <a:p>
                      <a:r>
                        <a:rPr lang="en-US" sz="1000" dirty="0">
                          <a:effectLst/>
                        </a:rPr>
                        <a:t>frame</a:t>
                      </a:r>
                      <a:br>
                        <a:rPr lang="en-US" sz="1000" dirty="0">
                          <a:effectLst/>
                        </a:rPr>
                      </a:br>
                      <a:r>
                        <a:rPr lang="en-US" sz="1000" dirty="0">
                          <a:effectLst/>
                        </a:rPr>
                        <a:t>frame number</a:t>
                      </a:r>
                      <a:br>
                        <a:rPr lang="en-US" sz="1000" dirty="0">
                          <a:effectLst/>
                        </a:rPr>
                      </a:br>
                      <a:r>
                        <a:rPr lang="en-US" sz="1000" dirty="0">
                          <a:effectLst/>
                        </a:rPr>
                        <a:t>f number</a:t>
                      </a:r>
                    </a:p>
                  </a:txBody>
                  <a:tcPr marL="19050" marR="19050" marT="19050" marB="19050"/>
                </a:tc>
                <a:tc>
                  <a:txBody>
                    <a:bodyPr/>
                    <a:lstStyle/>
                    <a:p>
                      <a:r>
                        <a:rPr lang="en-US" sz="1000" dirty="0">
                          <a:effectLst/>
                        </a:rPr>
                        <a:t>Show current stack frame (function where you are stopped)</a:t>
                      </a:r>
                      <a:br>
                        <a:rPr lang="en-US" sz="1000" dirty="0">
                          <a:effectLst/>
                        </a:rPr>
                      </a:br>
                      <a:r>
                        <a:rPr lang="en-US" sz="1000" dirty="0">
                          <a:effectLst/>
                        </a:rPr>
                        <a:t>Select frame number. (can also user up/down to navigate frames)</a:t>
                      </a:r>
                    </a:p>
                  </a:txBody>
                  <a:tcPr marL="19050" marR="19050" marT="19050" marB="19050"/>
                </a:tc>
                <a:extLst>
                  <a:ext uri="{0D108BD9-81ED-4DB2-BD59-A6C34878D82A}">
                    <a16:rowId xmlns:a16="http://schemas.microsoft.com/office/drawing/2014/main" val="3025021717"/>
                  </a:ext>
                </a:extLst>
              </a:tr>
              <a:tr h="524392">
                <a:tc>
                  <a:txBody>
                    <a:bodyPr/>
                    <a:lstStyle/>
                    <a:p>
                      <a:r>
                        <a:rPr lang="en-US" sz="1000" dirty="0">
                          <a:effectLst/>
                        </a:rPr>
                        <a:t>up</a:t>
                      </a:r>
                      <a:br>
                        <a:rPr lang="en-US" sz="1000" dirty="0">
                          <a:effectLst/>
                        </a:rPr>
                      </a:br>
                      <a:r>
                        <a:rPr lang="en-US" sz="1000" dirty="0">
                          <a:effectLst/>
                        </a:rPr>
                        <a:t>down</a:t>
                      </a:r>
                      <a:br>
                        <a:rPr lang="en-US" sz="1000" dirty="0">
                          <a:effectLst/>
                        </a:rPr>
                      </a:br>
                      <a:r>
                        <a:rPr lang="en-US" sz="1000" dirty="0">
                          <a:effectLst/>
                        </a:rPr>
                        <a:t>up number</a:t>
                      </a:r>
                      <a:br>
                        <a:rPr lang="en-US" sz="1000" dirty="0">
                          <a:effectLst/>
                        </a:rPr>
                      </a:br>
                      <a:r>
                        <a:rPr lang="en-US" sz="1000" dirty="0">
                          <a:effectLst/>
                        </a:rPr>
                        <a:t>down number</a:t>
                      </a:r>
                    </a:p>
                  </a:txBody>
                  <a:tcPr marL="19050" marR="19050" marT="19050" marB="19050"/>
                </a:tc>
                <a:tc>
                  <a:txBody>
                    <a:bodyPr/>
                    <a:lstStyle/>
                    <a:p>
                      <a:r>
                        <a:rPr lang="en-US" sz="1000" dirty="0">
                          <a:effectLst/>
                        </a:rPr>
                        <a:t>Move up a single frame (element in the call stack)</a:t>
                      </a:r>
                      <a:br>
                        <a:rPr lang="en-US" sz="1000" dirty="0">
                          <a:effectLst/>
                        </a:rPr>
                      </a:br>
                      <a:r>
                        <a:rPr lang="en-US" sz="1000" dirty="0">
                          <a:effectLst/>
                        </a:rPr>
                        <a:t>Move down a single frame</a:t>
                      </a:r>
                      <a:br>
                        <a:rPr lang="en-US" sz="1000" dirty="0">
                          <a:effectLst/>
                        </a:rPr>
                      </a:br>
                      <a:r>
                        <a:rPr lang="en-US" sz="1000" dirty="0">
                          <a:effectLst/>
                        </a:rPr>
                        <a:t>Move up/down the specified number of frames in the stack.</a:t>
                      </a:r>
                    </a:p>
                  </a:txBody>
                  <a:tcPr marL="19050" marR="19050" marT="19050" marB="19050"/>
                </a:tc>
                <a:extLst>
                  <a:ext uri="{0D108BD9-81ED-4DB2-BD59-A6C34878D82A}">
                    <a16:rowId xmlns:a16="http://schemas.microsoft.com/office/drawing/2014/main" val="3942769241"/>
                  </a:ext>
                </a:extLst>
              </a:tr>
              <a:tr h="151266">
                <a:tc>
                  <a:txBody>
                    <a:bodyPr/>
                    <a:lstStyle/>
                    <a:p>
                      <a:r>
                        <a:rPr lang="en-US" sz="1000" dirty="0">
                          <a:effectLst/>
                        </a:rPr>
                        <a:t>info frame</a:t>
                      </a:r>
                    </a:p>
                  </a:txBody>
                  <a:tcPr marL="19050" marR="19050" marT="19050" marB="19050"/>
                </a:tc>
                <a:tc>
                  <a:txBody>
                    <a:bodyPr/>
                    <a:lstStyle/>
                    <a:p>
                      <a:r>
                        <a:rPr lang="en-US" sz="1000" dirty="0">
                          <a:effectLst/>
                        </a:rPr>
                        <a:t>List address, language, address of arguments/local variables and which registers were saved in frame.</a:t>
                      </a:r>
                    </a:p>
                  </a:txBody>
                  <a:tcPr marL="19050" marR="19050" marT="19050" marB="19050"/>
                </a:tc>
                <a:extLst>
                  <a:ext uri="{0D108BD9-81ED-4DB2-BD59-A6C34878D82A}">
                    <a16:rowId xmlns:a16="http://schemas.microsoft.com/office/drawing/2014/main" val="3146723326"/>
                  </a:ext>
                </a:extLst>
              </a:tr>
              <a:tr h="403378">
                <a:tc>
                  <a:txBody>
                    <a:bodyPr/>
                    <a:lstStyle/>
                    <a:p>
                      <a:r>
                        <a:rPr lang="en-US" sz="1000" dirty="0">
                          <a:effectLst/>
                        </a:rPr>
                        <a:t>info </a:t>
                      </a:r>
                      <a:r>
                        <a:rPr lang="en-US" sz="1000" dirty="0" err="1">
                          <a:effectLst/>
                        </a:rPr>
                        <a:t>args</a:t>
                      </a:r>
                      <a:br>
                        <a:rPr lang="en-US" sz="1000" dirty="0">
                          <a:effectLst/>
                        </a:rPr>
                      </a:br>
                      <a:r>
                        <a:rPr lang="en-US" sz="1000" dirty="0">
                          <a:effectLst/>
                        </a:rPr>
                        <a:t>info locals</a:t>
                      </a:r>
                      <a:br>
                        <a:rPr lang="en-US" sz="1000" dirty="0">
                          <a:effectLst/>
                        </a:rPr>
                      </a:br>
                      <a:r>
                        <a:rPr lang="en-US" sz="1000" dirty="0">
                          <a:effectLst/>
                        </a:rPr>
                        <a:t>info catch</a:t>
                      </a:r>
                    </a:p>
                  </a:txBody>
                  <a:tcPr marL="19050" marR="19050" marT="19050" marB="19050"/>
                </a:tc>
                <a:tc>
                  <a:txBody>
                    <a:bodyPr/>
                    <a:lstStyle/>
                    <a:p>
                      <a:r>
                        <a:rPr lang="en-US" sz="1000" dirty="0">
                          <a:effectLst/>
                        </a:rPr>
                        <a:t>Info arguments of selected frame, local variables and exception handlers.</a:t>
                      </a:r>
                    </a:p>
                  </a:txBody>
                  <a:tcPr marL="19050" marR="19050" marT="19050" marB="19050"/>
                </a:tc>
                <a:extLst>
                  <a:ext uri="{0D108BD9-81ED-4DB2-BD59-A6C34878D82A}">
                    <a16:rowId xmlns:a16="http://schemas.microsoft.com/office/drawing/2014/main" val="2088664483"/>
                  </a:ext>
                </a:extLst>
              </a:tr>
            </a:tbl>
          </a:graphicData>
        </a:graphic>
      </p:graphicFrame>
    </p:spTree>
    <p:extLst>
      <p:ext uri="{BB962C8B-B14F-4D97-AF65-F5344CB8AC3E}">
        <p14:creationId xmlns:p14="http://schemas.microsoft.com/office/powerpoint/2010/main" val="2634654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3B1CAD-53E3-8385-117B-9ABC9CE5061C}"/>
              </a:ext>
            </a:extLst>
          </p:cNvPr>
          <p:cNvSpPr>
            <a:spLocks noGrp="1"/>
          </p:cNvSpPr>
          <p:nvPr>
            <p:ph type="title"/>
          </p:nvPr>
        </p:nvSpPr>
        <p:spPr>
          <a:xfrm>
            <a:off x="175763" y="144448"/>
            <a:ext cx="7886700" cy="476616"/>
          </a:xfrm>
        </p:spPr>
        <p:txBody>
          <a:bodyPr/>
          <a:lstStyle/>
          <a:p>
            <a:r>
              <a:rPr lang="en-US" b="1" u="none" dirty="0"/>
              <a:t>Debugging with </a:t>
            </a:r>
            <a:r>
              <a:rPr lang="en-US" b="1" u="none" dirty="0" err="1"/>
              <a:t>gdb</a:t>
            </a:r>
            <a:r>
              <a:rPr lang="en-US" b="1" u="none" dirty="0"/>
              <a:t> </a:t>
            </a:r>
            <a:r>
              <a:rPr lang="en-US" sz="2400" b="1" u="none" dirty="0"/>
              <a:t>contd...</a:t>
            </a:r>
            <a:endParaRPr lang="en-US" sz="2800" b="1" dirty="0" err="1"/>
          </a:p>
        </p:txBody>
      </p:sp>
      <p:sp>
        <p:nvSpPr>
          <p:cNvPr id="3" name="Text Placeholder 2">
            <a:extLst>
              <a:ext uri="{FF2B5EF4-FFF2-40B4-BE49-F238E27FC236}">
                <a16:creationId xmlns:a16="http://schemas.microsoft.com/office/drawing/2014/main" id="{F27E7CE6-A091-913E-0658-E48DEFEC1A0B}"/>
              </a:ext>
            </a:extLst>
          </p:cNvPr>
          <p:cNvSpPr>
            <a:spLocks noGrp="1"/>
          </p:cNvSpPr>
          <p:nvPr>
            <p:ph type="body" idx="1"/>
          </p:nvPr>
        </p:nvSpPr>
        <p:spPr>
          <a:xfrm>
            <a:off x="176112" y="611974"/>
            <a:ext cx="8684642" cy="4147606"/>
          </a:xfrm>
        </p:spPr>
        <p:txBody>
          <a:bodyPr/>
          <a:lstStyle/>
          <a:p>
            <a:pPr marL="139700" indent="0">
              <a:buNone/>
            </a:pPr>
            <a:r>
              <a:rPr lang="en-US" sz="1200" b="1" dirty="0">
                <a:cs typeface="Arial"/>
              </a:rPr>
              <a:t>GDB Commands: </a:t>
            </a:r>
            <a:endParaRPr lang="en-US" dirty="0">
              <a:cs typeface="Arial"/>
            </a:endParaRPr>
          </a:p>
          <a:p>
            <a:pPr marL="139700" indent="0">
              <a:buNone/>
            </a:pPr>
            <a:r>
              <a:rPr lang="en-US" sz="1400" dirty="0">
                <a:cs typeface="Arial"/>
              </a:rPr>
              <a:t>Line Execution:</a:t>
            </a:r>
          </a:p>
          <a:p>
            <a:pPr marL="139700" indent="0">
              <a:buNone/>
            </a:pPr>
            <a:r>
              <a:rPr lang="en-US" sz="1200" dirty="0">
                <a:cs typeface="Arial"/>
              </a:rPr>
              <a:t>Use to execute code line by line.</a:t>
            </a:r>
          </a:p>
          <a:p>
            <a:pPr marL="139700" indent="0">
              <a:buNone/>
            </a:pPr>
            <a:r>
              <a:rPr lang="en-US" sz="1200" dirty="0">
                <a:cs typeface="Arial"/>
              </a:rPr>
              <a:t>Step into/over a function.</a:t>
            </a:r>
          </a:p>
          <a:p>
            <a:pPr marL="139700" indent="0">
              <a:buNone/>
            </a:pPr>
            <a:r>
              <a:rPr lang="en-US" sz="1200" dirty="0">
                <a:cs typeface="Arial"/>
              </a:rPr>
              <a:t>Run program till line number.</a:t>
            </a:r>
          </a:p>
          <a:p>
            <a:pPr marL="139700" indent="0">
              <a:buNone/>
            </a:pPr>
            <a:endParaRPr lang="en-US" dirty="0">
              <a:cs typeface="Arial"/>
            </a:endParaRPr>
          </a:p>
          <a:p>
            <a:endParaRPr lang="en-US" sz="1200" dirty="0">
              <a:latin typeface="Arial"/>
              <a:cs typeface="Arial"/>
            </a:endParaRPr>
          </a:p>
          <a:p>
            <a:endParaRPr lang="en-US" sz="1200" dirty="0">
              <a:latin typeface="Arial"/>
              <a:cs typeface="Arial"/>
            </a:endParaRPr>
          </a:p>
          <a:p>
            <a:endParaRPr lang="en-US" sz="1200" b="1" dirty="0">
              <a:latin typeface="Arial"/>
              <a:cs typeface="Arial"/>
            </a:endParaRPr>
          </a:p>
        </p:txBody>
      </p:sp>
      <p:graphicFrame>
        <p:nvGraphicFramePr>
          <p:cNvPr id="6" name="Table 5">
            <a:extLst>
              <a:ext uri="{FF2B5EF4-FFF2-40B4-BE49-F238E27FC236}">
                <a16:creationId xmlns:a16="http://schemas.microsoft.com/office/drawing/2014/main" id="{7BA075BE-FDD1-B523-264E-4FCCAC0075D9}"/>
              </a:ext>
            </a:extLst>
          </p:cNvPr>
          <p:cNvGraphicFramePr>
            <a:graphicFrameLocks noGrp="1"/>
          </p:cNvGraphicFramePr>
          <p:nvPr>
            <p:extLst>
              <p:ext uri="{D42A27DB-BD31-4B8C-83A1-F6EECF244321}">
                <p14:modId xmlns:p14="http://schemas.microsoft.com/office/powerpoint/2010/main" val="4225416935"/>
              </p:ext>
            </p:extLst>
          </p:nvPr>
        </p:nvGraphicFramePr>
        <p:xfrm>
          <a:off x="2756105" y="700548"/>
          <a:ext cx="6166660" cy="2270760"/>
        </p:xfrm>
        <a:graphic>
          <a:graphicData uri="http://schemas.openxmlformats.org/drawingml/2006/table">
            <a:tbl>
              <a:tblPr firstRow="1" bandRow="1">
                <a:tableStyleId>{073A0DAA-6AF3-43AB-8588-CEC1D06C72B9}</a:tableStyleId>
              </a:tblPr>
              <a:tblGrid>
                <a:gridCol w="2064300">
                  <a:extLst>
                    <a:ext uri="{9D8B030D-6E8A-4147-A177-3AD203B41FA5}">
                      <a16:colId xmlns:a16="http://schemas.microsoft.com/office/drawing/2014/main" val="661257389"/>
                    </a:ext>
                  </a:extLst>
                </a:gridCol>
                <a:gridCol w="4102360">
                  <a:extLst>
                    <a:ext uri="{9D8B030D-6E8A-4147-A177-3AD203B41FA5}">
                      <a16:colId xmlns:a16="http://schemas.microsoft.com/office/drawing/2014/main" val="449936816"/>
                    </a:ext>
                  </a:extLst>
                </a:gridCol>
              </a:tblGrid>
              <a:tr h="226491">
                <a:tc>
                  <a:txBody>
                    <a:bodyPr/>
                    <a:lstStyle/>
                    <a:p>
                      <a:pPr algn="ctr"/>
                      <a:r>
                        <a:rPr lang="en-US" sz="1000" dirty="0">
                          <a:effectLst/>
                        </a:rPr>
                        <a:t>Line Execution</a:t>
                      </a:r>
                    </a:p>
                  </a:txBody>
                  <a:tcPr marL="19050" marR="19050" marT="19050" marB="19050" anchor="ctr"/>
                </a:tc>
                <a:tc>
                  <a:txBody>
                    <a:bodyPr/>
                    <a:lstStyle/>
                    <a:p>
                      <a:pPr algn="ctr"/>
                      <a:r>
                        <a:rPr lang="en-US" dirty="0">
                          <a:effectLst/>
                        </a:rPr>
                        <a:t>Description</a:t>
                      </a:r>
                    </a:p>
                  </a:txBody>
                  <a:tcPr marL="19050" marR="19050" marT="19050" marB="19050" anchor="ctr"/>
                </a:tc>
                <a:extLst>
                  <a:ext uri="{0D108BD9-81ED-4DB2-BD59-A6C34878D82A}">
                    <a16:rowId xmlns:a16="http://schemas.microsoft.com/office/drawing/2014/main" val="3598861045"/>
                  </a:ext>
                </a:extLst>
              </a:tr>
              <a:tr h="469760">
                <a:tc>
                  <a:txBody>
                    <a:bodyPr/>
                    <a:lstStyle/>
                    <a:p>
                      <a:r>
                        <a:rPr lang="en-US" sz="1000" dirty="0">
                          <a:effectLst/>
                        </a:rPr>
                        <a:t>step</a:t>
                      </a:r>
                      <a:br>
                        <a:rPr lang="en-US" sz="1000" dirty="0">
                          <a:effectLst/>
                        </a:rPr>
                      </a:br>
                      <a:r>
                        <a:rPr lang="en-US" sz="1000" dirty="0">
                          <a:effectLst/>
                        </a:rPr>
                        <a:t>s</a:t>
                      </a:r>
                      <a:br>
                        <a:rPr lang="en-US" sz="1000" dirty="0">
                          <a:effectLst/>
                        </a:rPr>
                      </a:br>
                      <a:r>
                        <a:rPr lang="en-US" sz="1000" dirty="0">
                          <a:effectLst/>
                        </a:rPr>
                        <a:t>step number-of-steps-to-perform</a:t>
                      </a:r>
                    </a:p>
                  </a:txBody>
                  <a:tcPr marL="19050" marR="19050" marT="19050" marB="19050"/>
                </a:tc>
                <a:tc>
                  <a:txBody>
                    <a:bodyPr/>
                    <a:lstStyle/>
                    <a:p>
                      <a:r>
                        <a:rPr lang="en-US" sz="1000" dirty="0">
                          <a:effectLst/>
                        </a:rPr>
                        <a:t>Step to next line of code. Will step into a function.</a:t>
                      </a:r>
                    </a:p>
                  </a:txBody>
                  <a:tcPr marL="19050" marR="19050" marT="19050" marB="19050"/>
                </a:tc>
                <a:extLst>
                  <a:ext uri="{0D108BD9-81ED-4DB2-BD59-A6C34878D82A}">
                    <a16:rowId xmlns:a16="http://schemas.microsoft.com/office/drawing/2014/main" val="1903132023"/>
                  </a:ext>
                </a:extLst>
              </a:tr>
              <a:tr h="469760">
                <a:tc>
                  <a:txBody>
                    <a:bodyPr/>
                    <a:lstStyle/>
                    <a:p>
                      <a:r>
                        <a:rPr lang="en-US" sz="1000" dirty="0">
                          <a:effectLst/>
                        </a:rPr>
                        <a:t>next</a:t>
                      </a:r>
                      <a:br>
                        <a:rPr lang="en-US" sz="1000" dirty="0">
                          <a:effectLst/>
                        </a:rPr>
                      </a:br>
                      <a:r>
                        <a:rPr lang="en-US" sz="1000" dirty="0">
                          <a:effectLst/>
                        </a:rPr>
                        <a:t>n</a:t>
                      </a:r>
                      <a:br>
                        <a:rPr lang="en-US" sz="1000" dirty="0">
                          <a:effectLst/>
                        </a:rPr>
                      </a:br>
                      <a:r>
                        <a:rPr lang="en-US" sz="1000" dirty="0">
                          <a:effectLst/>
                        </a:rPr>
                        <a:t>next number</a:t>
                      </a:r>
                    </a:p>
                  </a:txBody>
                  <a:tcPr marL="19050" marR="19050" marT="19050" marB="19050"/>
                </a:tc>
                <a:tc>
                  <a:txBody>
                    <a:bodyPr/>
                    <a:lstStyle/>
                    <a:p>
                      <a:r>
                        <a:rPr lang="en-US" sz="1000" dirty="0">
                          <a:effectLst/>
                        </a:rPr>
                        <a:t>Execute next line of code. Will not enter functions.</a:t>
                      </a:r>
                    </a:p>
                  </a:txBody>
                  <a:tcPr marL="19050" marR="19050" marT="19050" marB="19050"/>
                </a:tc>
                <a:extLst>
                  <a:ext uri="{0D108BD9-81ED-4DB2-BD59-A6C34878D82A}">
                    <a16:rowId xmlns:a16="http://schemas.microsoft.com/office/drawing/2014/main" val="2282181729"/>
                  </a:ext>
                </a:extLst>
              </a:tr>
              <a:tr h="327154">
                <a:tc>
                  <a:txBody>
                    <a:bodyPr/>
                    <a:lstStyle/>
                    <a:p>
                      <a:r>
                        <a:rPr lang="en-US" sz="1000" dirty="0">
                          <a:effectLst/>
                        </a:rPr>
                        <a:t>until</a:t>
                      </a:r>
                      <a:br>
                        <a:rPr lang="en-US" sz="1000" dirty="0">
                          <a:effectLst/>
                        </a:rPr>
                      </a:br>
                      <a:r>
                        <a:rPr lang="en-US" sz="1000" dirty="0">
                          <a:effectLst/>
                        </a:rPr>
                        <a:t>until line-number</a:t>
                      </a:r>
                    </a:p>
                  </a:txBody>
                  <a:tcPr marL="19050" marR="19050" marT="19050" marB="19050"/>
                </a:tc>
                <a:tc>
                  <a:txBody>
                    <a:bodyPr/>
                    <a:lstStyle/>
                    <a:p>
                      <a:r>
                        <a:rPr lang="en-US" sz="1000" dirty="0">
                          <a:effectLst/>
                        </a:rPr>
                        <a:t>Continue processing until you reach a specified line number. Also: function name, address, </a:t>
                      </a:r>
                      <a:r>
                        <a:rPr lang="en-US" sz="1000" dirty="0" err="1">
                          <a:effectLst/>
                        </a:rPr>
                        <a:t>filename:function</a:t>
                      </a:r>
                      <a:r>
                        <a:rPr lang="en-US" sz="1000" dirty="0">
                          <a:effectLst/>
                        </a:rPr>
                        <a:t> or </a:t>
                      </a:r>
                      <a:r>
                        <a:rPr lang="en-US" sz="1000" dirty="0" err="1">
                          <a:effectLst/>
                        </a:rPr>
                        <a:t>filename:line-number</a:t>
                      </a:r>
                      <a:r>
                        <a:rPr lang="en-US" sz="1000" dirty="0">
                          <a:effectLst/>
                        </a:rPr>
                        <a:t>.</a:t>
                      </a:r>
                    </a:p>
                  </a:txBody>
                  <a:tcPr marL="19050" marR="19050" marT="19050" marB="19050"/>
                </a:tc>
                <a:extLst>
                  <a:ext uri="{0D108BD9-81ED-4DB2-BD59-A6C34878D82A}">
                    <a16:rowId xmlns:a16="http://schemas.microsoft.com/office/drawing/2014/main" val="4233034572"/>
                  </a:ext>
                </a:extLst>
              </a:tr>
              <a:tr h="469760">
                <a:tc>
                  <a:txBody>
                    <a:bodyPr/>
                    <a:lstStyle/>
                    <a:p>
                      <a:r>
                        <a:rPr lang="en-US" sz="1000" dirty="0">
                          <a:effectLst/>
                        </a:rPr>
                        <a:t>info signals</a:t>
                      </a:r>
                      <a:br>
                        <a:rPr lang="en-US" sz="1000" dirty="0">
                          <a:effectLst/>
                        </a:rPr>
                      </a:br>
                      <a:r>
                        <a:rPr lang="en-US" sz="1000" dirty="0">
                          <a:effectLst/>
                        </a:rPr>
                        <a:t>info handle</a:t>
                      </a:r>
                      <a:br>
                        <a:rPr lang="en-US" sz="1000" dirty="0">
                          <a:effectLst/>
                        </a:rPr>
                      </a:br>
                      <a:r>
                        <a:rPr lang="en-US" sz="1000" dirty="0">
                          <a:effectLst/>
                        </a:rPr>
                        <a:t>handle SIGNAL-NAME option</a:t>
                      </a:r>
                    </a:p>
                  </a:txBody>
                  <a:tcPr marL="19050" marR="19050" marT="19050" marB="19050"/>
                </a:tc>
                <a:tc>
                  <a:txBody>
                    <a:bodyPr/>
                    <a:lstStyle/>
                    <a:p>
                      <a:r>
                        <a:rPr lang="en-US" sz="1000" dirty="0">
                          <a:effectLst/>
                        </a:rPr>
                        <a:t>Perform the following option when signal </a:t>
                      </a:r>
                      <a:r>
                        <a:rPr lang="en-US" sz="1000" dirty="0" err="1">
                          <a:effectLst/>
                        </a:rPr>
                        <a:t>recieved</a:t>
                      </a:r>
                      <a:r>
                        <a:rPr lang="en-US" sz="1000" dirty="0">
                          <a:effectLst/>
                        </a:rPr>
                        <a:t>: </a:t>
                      </a:r>
                      <a:r>
                        <a:rPr lang="en-US" sz="1000" dirty="0" err="1">
                          <a:effectLst/>
                        </a:rPr>
                        <a:t>nostop</a:t>
                      </a:r>
                      <a:r>
                        <a:rPr lang="en-US" sz="1000" dirty="0">
                          <a:effectLst/>
                        </a:rPr>
                        <a:t>, stop, print, </a:t>
                      </a:r>
                      <a:r>
                        <a:rPr lang="en-US" sz="1000" dirty="0" err="1">
                          <a:effectLst/>
                        </a:rPr>
                        <a:t>noprint</a:t>
                      </a:r>
                      <a:r>
                        <a:rPr lang="en-US" sz="1000" dirty="0">
                          <a:effectLst/>
                        </a:rPr>
                        <a:t>, pass/</a:t>
                      </a:r>
                      <a:r>
                        <a:rPr lang="en-US" sz="1000" dirty="0" err="1">
                          <a:effectLst/>
                        </a:rPr>
                        <a:t>noignore</a:t>
                      </a:r>
                      <a:r>
                        <a:rPr lang="en-US" sz="1000" dirty="0">
                          <a:effectLst/>
                        </a:rPr>
                        <a:t> or </a:t>
                      </a:r>
                      <a:r>
                        <a:rPr lang="en-US" sz="1000" dirty="0" err="1">
                          <a:effectLst/>
                        </a:rPr>
                        <a:t>nopass</a:t>
                      </a:r>
                      <a:r>
                        <a:rPr lang="en-US" sz="1000" dirty="0">
                          <a:effectLst/>
                        </a:rPr>
                        <a:t>/ignore</a:t>
                      </a:r>
                    </a:p>
                  </a:txBody>
                  <a:tcPr marL="19050" marR="19050" marT="19050" marB="19050"/>
                </a:tc>
                <a:extLst>
                  <a:ext uri="{0D108BD9-81ED-4DB2-BD59-A6C34878D82A}">
                    <a16:rowId xmlns:a16="http://schemas.microsoft.com/office/drawing/2014/main" val="3441549591"/>
                  </a:ext>
                </a:extLst>
              </a:tr>
              <a:tr h="176160">
                <a:tc>
                  <a:txBody>
                    <a:bodyPr/>
                    <a:lstStyle/>
                    <a:p>
                      <a:r>
                        <a:rPr lang="en-US" sz="1000" dirty="0">
                          <a:effectLst/>
                        </a:rPr>
                        <a:t>where</a:t>
                      </a:r>
                    </a:p>
                  </a:txBody>
                  <a:tcPr marL="19050" marR="19050" marT="19050" marB="19050"/>
                </a:tc>
                <a:tc>
                  <a:txBody>
                    <a:bodyPr/>
                    <a:lstStyle/>
                    <a:p>
                      <a:r>
                        <a:rPr lang="en-US" sz="1000" dirty="0">
                          <a:effectLst/>
                        </a:rPr>
                        <a:t>Shows current line number and which function you are in.</a:t>
                      </a:r>
                    </a:p>
                  </a:txBody>
                  <a:tcPr marL="19050" marR="19050" marT="19050" marB="19050"/>
                </a:tc>
                <a:extLst>
                  <a:ext uri="{0D108BD9-81ED-4DB2-BD59-A6C34878D82A}">
                    <a16:rowId xmlns:a16="http://schemas.microsoft.com/office/drawing/2014/main" val="3834757884"/>
                  </a:ext>
                </a:extLst>
              </a:tr>
            </a:tbl>
          </a:graphicData>
        </a:graphic>
      </p:graphicFrame>
      <p:graphicFrame>
        <p:nvGraphicFramePr>
          <p:cNvPr id="8" name="Table 7">
            <a:extLst>
              <a:ext uri="{FF2B5EF4-FFF2-40B4-BE49-F238E27FC236}">
                <a16:creationId xmlns:a16="http://schemas.microsoft.com/office/drawing/2014/main" id="{B9F8E537-85AB-C19A-7736-69965BA4F5B4}"/>
              </a:ext>
            </a:extLst>
          </p:cNvPr>
          <p:cNvGraphicFramePr>
            <a:graphicFrameLocks noGrp="1"/>
          </p:cNvGraphicFramePr>
          <p:nvPr>
            <p:extLst>
              <p:ext uri="{D42A27DB-BD31-4B8C-83A1-F6EECF244321}">
                <p14:modId xmlns:p14="http://schemas.microsoft.com/office/powerpoint/2010/main" val="4045583921"/>
              </p:ext>
            </p:extLst>
          </p:nvPr>
        </p:nvGraphicFramePr>
        <p:xfrm>
          <a:off x="285750" y="3359806"/>
          <a:ext cx="4157120" cy="1485900"/>
        </p:xfrm>
        <a:graphic>
          <a:graphicData uri="http://schemas.openxmlformats.org/drawingml/2006/table">
            <a:tbl>
              <a:tblPr firstRow="1" bandRow="1">
                <a:tableStyleId>{073A0DAA-6AF3-43AB-8588-CEC1D06C72B9}</a:tableStyleId>
              </a:tblPr>
              <a:tblGrid>
                <a:gridCol w="1428750">
                  <a:extLst>
                    <a:ext uri="{9D8B030D-6E8A-4147-A177-3AD203B41FA5}">
                      <a16:colId xmlns:a16="http://schemas.microsoft.com/office/drawing/2014/main" val="1098588341"/>
                    </a:ext>
                  </a:extLst>
                </a:gridCol>
                <a:gridCol w="2728370">
                  <a:extLst>
                    <a:ext uri="{9D8B030D-6E8A-4147-A177-3AD203B41FA5}">
                      <a16:colId xmlns:a16="http://schemas.microsoft.com/office/drawing/2014/main" val="1065664711"/>
                    </a:ext>
                  </a:extLst>
                </a:gridCol>
              </a:tblGrid>
              <a:tr h="0">
                <a:tc>
                  <a:txBody>
                    <a:bodyPr/>
                    <a:lstStyle/>
                    <a:p>
                      <a:pPr algn="ctr"/>
                      <a:r>
                        <a:rPr lang="en-US" sz="900" dirty="0">
                          <a:effectLst/>
                        </a:rPr>
                        <a:t>Source Code</a:t>
                      </a:r>
                    </a:p>
                  </a:txBody>
                  <a:tcPr marL="19050" marR="19050" marT="19050" marB="19050" anchor="ctr"/>
                </a:tc>
                <a:tc>
                  <a:txBody>
                    <a:bodyPr/>
                    <a:lstStyle/>
                    <a:p>
                      <a:pPr algn="ctr"/>
                      <a:r>
                        <a:rPr lang="en-US" sz="900" dirty="0">
                          <a:effectLst/>
                        </a:rPr>
                        <a:t>Description</a:t>
                      </a:r>
                    </a:p>
                  </a:txBody>
                  <a:tcPr marL="19050" marR="19050" marT="19050" marB="19050" anchor="ctr"/>
                </a:tc>
                <a:extLst>
                  <a:ext uri="{0D108BD9-81ED-4DB2-BD59-A6C34878D82A}">
                    <a16:rowId xmlns:a16="http://schemas.microsoft.com/office/drawing/2014/main" val="2126714067"/>
                  </a:ext>
                </a:extLst>
              </a:tr>
              <a:tr h="0">
                <a:tc>
                  <a:txBody>
                    <a:bodyPr/>
                    <a:lstStyle/>
                    <a:p>
                      <a:r>
                        <a:rPr lang="en-US" sz="900" dirty="0">
                          <a:effectLst/>
                        </a:rPr>
                        <a:t>list</a:t>
                      </a:r>
                      <a:br>
                        <a:rPr lang="en-US" sz="900" dirty="0">
                          <a:effectLst/>
                        </a:rPr>
                      </a:br>
                      <a:r>
                        <a:rPr lang="en-US" sz="900" dirty="0">
                          <a:effectLst/>
                        </a:rPr>
                        <a:t>l</a:t>
                      </a:r>
                      <a:br>
                        <a:rPr lang="en-US" sz="900" dirty="0">
                          <a:effectLst/>
                        </a:rPr>
                      </a:br>
                      <a:r>
                        <a:rPr lang="en-US" sz="900" dirty="0">
                          <a:effectLst/>
                        </a:rPr>
                        <a:t>list line-number</a:t>
                      </a:r>
                      <a:br>
                        <a:rPr lang="en-US" sz="900" dirty="0">
                          <a:effectLst/>
                        </a:rPr>
                      </a:br>
                      <a:r>
                        <a:rPr lang="en-US" sz="900" dirty="0">
                          <a:effectLst/>
                        </a:rPr>
                        <a:t>list function</a:t>
                      </a:r>
                      <a:br>
                        <a:rPr lang="en-US" sz="900" dirty="0">
                          <a:effectLst/>
                        </a:rPr>
                      </a:br>
                      <a:r>
                        <a:rPr lang="en-US" sz="900" dirty="0">
                          <a:effectLst/>
                        </a:rPr>
                        <a:t>list -</a:t>
                      </a:r>
                      <a:br>
                        <a:rPr lang="en-US" sz="900" dirty="0">
                          <a:effectLst/>
                        </a:rPr>
                      </a:br>
                      <a:r>
                        <a:rPr lang="en-US" sz="900" dirty="0">
                          <a:effectLst/>
                        </a:rPr>
                        <a:t>list </a:t>
                      </a:r>
                      <a:r>
                        <a:rPr lang="en-US" sz="900" dirty="0" err="1">
                          <a:effectLst/>
                        </a:rPr>
                        <a:t>start#,end</a:t>
                      </a:r>
                      <a:r>
                        <a:rPr lang="en-US" sz="900" dirty="0">
                          <a:effectLst/>
                        </a:rPr>
                        <a:t>#</a:t>
                      </a:r>
                      <a:br>
                        <a:rPr lang="en-US" sz="900" dirty="0">
                          <a:effectLst/>
                        </a:rPr>
                      </a:br>
                      <a:r>
                        <a:rPr lang="en-US" sz="900" dirty="0">
                          <a:effectLst/>
                        </a:rPr>
                        <a:t>list </a:t>
                      </a:r>
                      <a:r>
                        <a:rPr lang="en-US" sz="900" dirty="0" err="1">
                          <a:effectLst/>
                        </a:rPr>
                        <a:t>filename:function</a:t>
                      </a:r>
                    </a:p>
                  </a:txBody>
                  <a:tcPr marL="19050" marR="19050" marT="19050" marB="19050"/>
                </a:tc>
                <a:tc>
                  <a:txBody>
                    <a:bodyPr/>
                    <a:lstStyle/>
                    <a:p>
                      <a:r>
                        <a:rPr lang="en-US" sz="900" dirty="0">
                          <a:effectLst/>
                        </a:rPr>
                        <a:t>List source code.</a:t>
                      </a:r>
                    </a:p>
                    <a:p>
                      <a:pPr lvl="0">
                        <a:buNone/>
                      </a:pPr>
                      <a:r>
                        <a:rPr lang="en-US" sz="900" u="none" strike="noStrike" noProof="0" dirty="0">
                          <a:effectLst/>
                        </a:rPr>
                        <a:t>To print lines from a source file.</a:t>
                      </a:r>
                      <a:endParaRPr lang="en-US" dirty="0"/>
                    </a:p>
                  </a:txBody>
                  <a:tcPr marL="19050" marR="19050" marT="19050" marB="19050"/>
                </a:tc>
                <a:extLst>
                  <a:ext uri="{0D108BD9-81ED-4DB2-BD59-A6C34878D82A}">
                    <a16:rowId xmlns:a16="http://schemas.microsoft.com/office/drawing/2014/main" val="1785437534"/>
                  </a:ext>
                </a:extLst>
              </a:tr>
              <a:tr h="0">
                <a:tc>
                  <a:txBody>
                    <a:bodyPr/>
                    <a:lstStyle/>
                    <a:p>
                      <a:r>
                        <a:rPr lang="en-US" sz="900" dirty="0">
                          <a:effectLst/>
                        </a:rPr>
                        <a:t>set </a:t>
                      </a:r>
                      <a:r>
                        <a:rPr lang="en-US" sz="900" err="1">
                          <a:effectLst/>
                        </a:rPr>
                        <a:t>listsize</a:t>
                      </a:r>
                      <a:r>
                        <a:rPr lang="en-US" sz="900" dirty="0">
                          <a:effectLst/>
                        </a:rPr>
                        <a:t> count</a:t>
                      </a:r>
                      <a:br>
                        <a:rPr lang="en-US" sz="900" dirty="0">
                          <a:effectLst/>
                        </a:rPr>
                      </a:br>
                      <a:r>
                        <a:rPr lang="en-US" sz="900" dirty="0">
                          <a:effectLst/>
                        </a:rPr>
                        <a:t>show </a:t>
                      </a:r>
                      <a:r>
                        <a:rPr lang="en-US" sz="900" err="1">
                          <a:effectLst/>
                        </a:rPr>
                        <a:t>listsize</a:t>
                      </a:r>
                      <a:endParaRPr lang="en-US" sz="900" dirty="0" err="1">
                        <a:effectLst/>
                      </a:endParaRPr>
                    </a:p>
                  </a:txBody>
                  <a:tcPr marL="19050" marR="19050" marT="19050" marB="19050"/>
                </a:tc>
                <a:tc>
                  <a:txBody>
                    <a:bodyPr/>
                    <a:lstStyle/>
                    <a:p>
                      <a:r>
                        <a:rPr lang="en-US" sz="900" dirty="0">
                          <a:effectLst/>
                        </a:rPr>
                        <a:t>Number of lines listed when list command given.</a:t>
                      </a:r>
                    </a:p>
                  </a:txBody>
                  <a:tcPr marL="19050" marR="19050" marT="19050" marB="19050"/>
                </a:tc>
                <a:extLst>
                  <a:ext uri="{0D108BD9-81ED-4DB2-BD59-A6C34878D82A}">
                    <a16:rowId xmlns:a16="http://schemas.microsoft.com/office/drawing/2014/main" val="928472828"/>
                  </a:ext>
                </a:extLst>
              </a:tr>
            </a:tbl>
          </a:graphicData>
        </a:graphic>
      </p:graphicFrame>
      <p:sp>
        <p:nvSpPr>
          <p:cNvPr id="9" name="TextBox 8">
            <a:extLst>
              <a:ext uri="{FF2B5EF4-FFF2-40B4-BE49-F238E27FC236}">
                <a16:creationId xmlns:a16="http://schemas.microsoft.com/office/drawing/2014/main" id="{7217C0EE-7CB9-64CB-5441-B90B8337A2FA}"/>
              </a:ext>
            </a:extLst>
          </p:cNvPr>
          <p:cNvSpPr txBox="1"/>
          <p:nvPr/>
        </p:nvSpPr>
        <p:spPr>
          <a:xfrm>
            <a:off x="4544345" y="3871451"/>
            <a:ext cx="317090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Code Commands:</a:t>
            </a:r>
          </a:p>
          <a:p>
            <a:r>
              <a:rPr lang="en-US" sz="1200" dirty="0"/>
              <a:t>To print lines from a </a:t>
            </a:r>
            <a:r>
              <a:rPr lang="en-US" sz="1200" b="1" dirty="0"/>
              <a:t>source</a:t>
            </a:r>
            <a:r>
              <a:rPr lang="en-US" sz="1200" dirty="0"/>
              <a:t> file during the debug session</a:t>
            </a:r>
          </a:p>
        </p:txBody>
      </p:sp>
    </p:spTree>
    <p:extLst>
      <p:ext uri="{BB962C8B-B14F-4D97-AF65-F5344CB8AC3E}">
        <p14:creationId xmlns:p14="http://schemas.microsoft.com/office/powerpoint/2010/main" val="3251627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ED72-896D-04E4-944E-E9652C7A11FB}"/>
              </a:ext>
            </a:extLst>
          </p:cNvPr>
          <p:cNvSpPr>
            <a:spLocks noGrp="1"/>
          </p:cNvSpPr>
          <p:nvPr>
            <p:ph type="title"/>
          </p:nvPr>
        </p:nvSpPr>
        <p:spPr>
          <a:xfrm>
            <a:off x="29497" y="43401"/>
            <a:ext cx="7886700" cy="616273"/>
          </a:xfrm>
        </p:spPr>
        <p:txBody>
          <a:bodyPr/>
          <a:lstStyle/>
          <a:p>
            <a:r>
              <a:rPr lang="en-US" b="1" u="none" dirty="0"/>
              <a:t>Debugging with </a:t>
            </a:r>
            <a:r>
              <a:rPr lang="en-US" b="1" u="none" dirty="0" err="1"/>
              <a:t>gdb</a:t>
            </a:r>
            <a:r>
              <a:rPr lang="en-US" b="1" u="none" dirty="0"/>
              <a:t> - Examples</a:t>
            </a:r>
            <a:endParaRPr lang="en-US" u="none" dirty="0"/>
          </a:p>
        </p:txBody>
      </p:sp>
      <p:sp>
        <p:nvSpPr>
          <p:cNvPr id="3" name="Text Placeholder 2">
            <a:extLst>
              <a:ext uri="{FF2B5EF4-FFF2-40B4-BE49-F238E27FC236}">
                <a16:creationId xmlns:a16="http://schemas.microsoft.com/office/drawing/2014/main" id="{DFD3C2C0-45B5-15C0-9A9E-313AD2B17067}"/>
              </a:ext>
            </a:extLst>
          </p:cNvPr>
          <p:cNvSpPr>
            <a:spLocks noGrp="1"/>
          </p:cNvSpPr>
          <p:nvPr>
            <p:ph type="body" idx="1"/>
          </p:nvPr>
        </p:nvSpPr>
        <p:spPr>
          <a:xfrm>
            <a:off x="1844" y="576494"/>
            <a:ext cx="8707078" cy="4286569"/>
          </a:xfrm>
        </p:spPr>
        <p:txBody>
          <a:bodyPr/>
          <a:lstStyle/>
          <a:p>
            <a:r>
              <a:rPr lang="en-US" sz="1200" dirty="0"/>
              <a:t>Consider sample program  : </a:t>
            </a:r>
            <a:r>
              <a:rPr lang="en-US" sz="1200" b="1" dirty="0" err="1"/>
              <a:t>demo_sampleCode.c</a:t>
            </a:r>
            <a:r>
              <a:rPr lang="en-US" sz="1200" b="1" dirty="0"/>
              <a:t>  </a:t>
            </a:r>
            <a:endParaRPr lang="en-US" sz="1200" b="1" dirty="0" err="1"/>
          </a:p>
          <a:p>
            <a:pPr marL="596900" lvl="1" indent="0">
              <a:buNone/>
            </a:pPr>
            <a:r>
              <a:rPr lang="en-US" sz="1200" dirty="0"/>
              <a:t>The program : </a:t>
            </a:r>
            <a:r>
              <a:rPr lang="en-US" sz="1200" b="1" dirty="0"/>
              <a:t>Prints n-</a:t>
            </a:r>
            <a:r>
              <a:rPr lang="en-US" sz="1200" b="1" dirty="0" err="1"/>
              <a:t>th</a:t>
            </a:r>
            <a:r>
              <a:rPr lang="en-US" sz="1200" b="1" dirty="0"/>
              <a:t> Fibonacci Number</a:t>
            </a:r>
          </a:p>
          <a:p>
            <a:r>
              <a:rPr lang="en-US" sz="1200" dirty="0"/>
              <a:t>Compile the code with command: </a:t>
            </a:r>
            <a:endParaRPr lang="en-US" dirty="0"/>
          </a:p>
          <a:p>
            <a:pPr>
              <a:buNone/>
            </a:pPr>
            <a:r>
              <a:rPr lang="en-US" sz="1200" b="1" dirty="0" err="1"/>
              <a:t>gcc</a:t>
            </a:r>
            <a:r>
              <a:rPr lang="en-US" sz="1200" b="1" dirty="0"/>
              <a:t> </a:t>
            </a:r>
            <a:r>
              <a:rPr lang="en-US" sz="1200" b="1" dirty="0" err="1"/>
              <a:t>demo_sampleCode.c</a:t>
            </a:r>
            <a:r>
              <a:rPr lang="en-US" sz="1200" b="1" dirty="0"/>
              <a:t> -g -o </a:t>
            </a:r>
            <a:r>
              <a:rPr lang="en-US" sz="1200" b="1" dirty="0" err="1"/>
              <a:t>demo_sampleCode</a:t>
            </a:r>
            <a:endParaRPr lang="en-US"/>
          </a:p>
          <a:p>
            <a:r>
              <a:rPr lang="en-US" sz="1200" dirty="0"/>
              <a:t>Start a GDB Session with </a:t>
            </a:r>
            <a:r>
              <a:rPr lang="en-US" sz="1200" dirty="0" err="1"/>
              <a:t>comand</a:t>
            </a:r>
            <a:r>
              <a:rPr lang="en-US" sz="1200" dirty="0"/>
              <a:t>:</a:t>
            </a:r>
          </a:p>
          <a:p>
            <a:pPr marL="139700" indent="0">
              <a:buNone/>
            </a:pPr>
            <a:r>
              <a:rPr lang="en-US" sz="1200" b="1" dirty="0" err="1"/>
              <a:t>gdb</a:t>
            </a:r>
            <a:r>
              <a:rPr lang="en-US" sz="1200" b="1" dirty="0"/>
              <a:t>  --</a:t>
            </a:r>
            <a:r>
              <a:rPr lang="en-US" sz="1200" b="1" dirty="0" err="1"/>
              <a:t>args</a:t>
            </a:r>
            <a:r>
              <a:rPr lang="en-US" sz="1200" dirty="0"/>
              <a:t> </a:t>
            </a:r>
            <a:r>
              <a:rPr lang="en-US" sz="1200" b="1" dirty="0"/>
              <a:t>./</a:t>
            </a:r>
            <a:r>
              <a:rPr lang="en-US" sz="1200" b="1" dirty="0" err="1"/>
              <a:t>demo_sampleCode</a:t>
            </a:r>
            <a:r>
              <a:rPr lang="en-US" sz="1200" b="1" dirty="0"/>
              <a:t> 9</a:t>
            </a:r>
            <a:endParaRPr lang="en-US" b="1" dirty="0" err="1"/>
          </a:p>
          <a:p>
            <a:pPr marL="139700" indent="0">
              <a:buNone/>
            </a:pPr>
            <a:endParaRPr lang="en-US" sz="1200" b="1" dirty="0"/>
          </a:p>
          <a:p>
            <a:pPr marL="139700" indent="0">
              <a:buNone/>
            </a:pPr>
            <a:endParaRPr lang="en-US" sz="1200" b="1" dirty="0"/>
          </a:p>
          <a:p>
            <a:pPr marL="139700" indent="0">
              <a:buNone/>
            </a:pPr>
            <a:endParaRPr lang="en-US" sz="1200" b="1" dirty="0"/>
          </a:p>
          <a:p>
            <a:pPr marL="139700" indent="0">
              <a:buNone/>
            </a:pPr>
            <a:endParaRPr lang="en-US" sz="1200" b="1" dirty="0"/>
          </a:p>
          <a:p>
            <a:pPr marL="139700" indent="0">
              <a:buNone/>
            </a:pPr>
            <a:endParaRPr lang="en-US" sz="1200" b="1" dirty="0"/>
          </a:p>
          <a:p>
            <a:pPr marL="139700" indent="0">
              <a:buNone/>
            </a:pPr>
            <a:endParaRPr lang="en-US" sz="1200" b="1" dirty="0"/>
          </a:p>
          <a:p>
            <a:pPr marL="139700" indent="0">
              <a:buNone/>
            </a:pPr>
            <a:endParaRPr lang="en-US" sz="1200" b="1" dirty="0"/>
          </a:p>
          <a:p>
            <a:pPr marL="139700" indent="0">
              <a:buNone/>
            </a:pPr>
            <a:r>
              <a:rPr lang="en-US" sz="1200" b="1" dirty="0"/>
              <a:t>Source Code Command:</a:t>
            </a:r>
            <a:endParaRPr lang="en-US" dirty="0"/>
          </a:p>
          <a:p>
            <a:pPr marL="139700" indent="0">
              <a:buNone/>
            </a:pPr>
            <a:r>
              <a:rPr lang="en-US" sz="1200" dirty="0"/>
              <a:t>To view the source code we can uses list command:</a:t>
            </a:r>
            <a:endParaRPr lang="en-US" sz="1200" b="1" dirty="0"/>
          </a:p>
          <a:p>
            <a:pPr marL="139700" indent="0">
              <a:buNone/>
            </a:pPr>
            <a:r>
              <a:rPr lang="en-US" sz="1200" dirty="0"/>
              <a:t>To view </a:t>
            </a:r>
            <a:r>
              <a:rPr lang="en-US" sz="1200" b="1" dirty="0"/>
              <a:t>fib()</a:t>
            </a:r>
            <a:r>
              <a:rPr lang="en-US" sz="1200" dirty="0"/>
              <a:t> function use command: </a:t>
            </a:r>
            <a:r>
              <a:rPr lang="en-US" sz="1400" b="1" dirty="0"/>
              <a:t>list fib</a:t>
            </a:r>
          </a:p>
          <a:p>
            <a:pPr marL="139700" indent="0">
              <a:buNone/>
            </a:pPr>
            <a:endParaRPr lang="en-US" dirty="0"/>
          </a:p>
        </p:txBody>
      </p:sp>
      <p:pic>
        <p:nvPicPr>
          <p:cNvPr id="4" name="Picture 4">
            <a:extLst>
              <a:ext uri="{FF2B5EF4-FFF2-40B4-BE49-F238E27FC236}">
                <a16:creationId xmlns:a16="http://schemas.microsoft.com/office/drawing/2014/main" id="{CD5A9ED3-5196-70D9-A248-912A6B36DEEA}"/>
              </a:ext>
            </a:extLst>
          </p:cNvPr>
          <p:cNvPicPr>
            <a:picLocks noChangeAspect="1"/>
          </p:cNvPicPr>
          <p:nvPr/>
        </p:nvPicPr>
        <p:blipFill>
          <a:blip r:embed="rId2"/>
          <a:stretch>
            <a:fillRect/>
          </a:stretch>
        </p:blipFill>
        <p:spPr>
          <a:xfrm>
            <a:off x="4334182" y="725474"/>
            <a:ext cx="4254910" cy="724442"/>
          </a:xfrm>
          <a:prstGeom prst="rect">
            <a:avLst/>
          </a:prstGeom>
        </p:spPr>
      </p:pic>
      <p:grpSp>
        <p:nvGrpSpPr>
          <p:cNvPr id="10" name="Group 9">
            <a:extLst>
              <a:ext uri="{FF2B5EF4-FFF2-40B4-BE49-F238E27FC236}">
                <a16:creationId xmlns:a16="http://schemas.microsoft.com/office/drawing/2014/main" id="{85912086-4CC0-387B-C9F8-42E299F51935}"/>
              </a:ext>
            </a:extLst>
          </p:cNvPr>
          <p:cNvGrpSpPr/>
          <p:nvPr/>
        </p:nvGrpSpPr>
        <p:grpSpPr>
          <a:xfrm>
            <a:off x="801942" y="1584445"/>
            <a:ext cx="7750278" cy="3513971"/>
            <a:chOff x="801942" y="1584445"/>
            <a:chExt cx="7750278" cy="3513971"/>
          </a:xfrm>
        </p:grpSpPr>
        <p:pic>
          <p:nvPicPr>
            <p:cNvPr id="5" name="Picture 5">
              <a:extLst>
                <a:ext uri="{FF2B5EF4-FFF2-40B4-BE49-F238E27FC236}">
                  <a16:creationId xmlns:a16="http://schemas.microsoft.com/office/drawing/2014/main" id="{65040205-7520-E119-0DD9-9FF8EF076701}"/>
                </a:ext>
              </a:extLst>
            </p:cNvPr>
            <p:cNvPicPr>
              <a:picLocks noChangeAspect="1"/>
            </p:cNvPicPr>
            <p:nvPr/>
          </p:nvPicPr>
          <p:blipFill>
            <a:blip r:embed="rId3"/>
            <a:stretch>
              <a:fillRect/>
            </a:stretch>
          </p:blipFill>
          <p:spPr>
            <a:xfrm>
              <a:off x="4361835" y="1584445"/>
              <a:ext cx="4190385" cy="3513971"/>
            </a:xfrm>
            <a:prstGeom prst="rect">
              <a:avLst/>
            </a:prstGeom>
          </p:spPr>
        </p:pic>
        <p:sp>
          <p:nvSpPr>
            <p:cNvPr id="6" name="Rectangle 5">
              <a:extLst>
                <a:ext uri="{FF2B5EF4-FFF2-40B4-BE49-F238E27FC236}">
                  <a16:creationId xmlns:a16="http://schemas.microsoft.com/office/drawing/2014/main" id="{49A72231-782C-B298-99C8-37D26B029160}"/>
                </a:ext>
              </a:extLst>
            </p:cNvPr>
            <p:cNvSpPr/>
            <p:nvPr/>
          </p:nvSpPr>
          <p:spPr>
            <a:xfrm>
              <a:off x="4332337" y="3751620"/>
              <a:ext cx="2940460" cy="134579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5CD5F9-A443-CB74-E92D-9784F6CE5E23}"/>
                </a:ext>
              </a:extLst>
            </p:cNvPr>
            <p:cNvSpPr txBox="1"/>
            <p:nvPr/>
          </p:nvSpPr>
          <p:spPr>
            <a:xfrm>
              <a:off x="801942" y="3382912"/>
              <a:ext cx="2599403" cy="4616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This is where we type commands:</a:t>
              </a:r>
              <a:endParaRPr lang="en-US" dirty="0"/>
            </a:p>
            <a:p>
              <a:r>
                <a:rPr lang="en-US" sz="1200" dirty="0"/>
                <a:t>(</a:t>
              </a:r>
              <a:r>
                <a:rPr lang="en-US" sz="1200" dirty="0" err="1"/>
                <a:t>gdb</a:t>
              </a:r>
              <a:r>
                <a:rPr lang="en-US" sz="1200" dirty="0"/>
                <a:t>) &lt; Type Commands &gt;</a:t>
              </a:r>
              <a:endParaRPr lang="en-US" sz="1200" dirty="0">
                <a:cs typeface="Arial"/>
              </a:endParaRPr>
            </a:p>
          </p:txBody>
        </p:sp>
        <p:cxnSp>
          <p:nvCxnSpPr>
            <p:cNvPr id="9" name="Straight Arrow Connector 8">
              <a:extLst>
                <a:ext uri="{FF2B5EF4-FFF2-40B4-BE49-F238E27FC236}">
                  <a16:creationId xmlns:a16="http://schemas.microsoft.com/office/drawing/2014/main" id="{9AE633D6-C5E6-61D9-DD62-3BF01E6328CA}"/>
                </a:ext>
              </a:extLst>
            </p:cNvPr>
            <p:cNvCxnSpPr/>
            <p:nvPr/>
          </p:nvCxnSpPr>
          <p:spPr>
            <a:xfrm flipV="1">
              <a:off x="3405033" y="3609667"/>
              <a:ext cx="951269" cy="73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983776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ED72-896D-04E4-944E-E9652C7A11FB}"/>
              </a:ext>
            </a:extLst>
          </p:cNvPr>
          <p:cNvSpPr>
            <a:spLocks noGrp="1"/>
          </p:cNvSpPr>
          <p:nvPr>
            <p:ph type="title"/>
          </p:nvPr>
        </p:nvSpPr>
        <p:spPr>
          <a:xfrm>
            <a:off x="29497" y="-2688"/>
            <a:ext cx="7886700" cy="348959"/>
          </a:xfrm>
        </p:spPr>
        <p:txBody>
          <a:bodyPr/>
          <a:lstStyle/>
          <a:p>
            <a:r>
              <a:rPr lang="en-US" sz="2000" b="1" u="none" dirty="0"/>
              <a:t>Debugging with </a:t>
            </a:r>
            <a:r>
              <a:rPr lang="en-US" sz="2000" b="1" u="none" dirty="0" err="1"/>
              <a:t>gdb</a:t>
            </a:r>
            <a:r>
              <a:rPr lang="en-US" sz="2000" b="1" u="none" dirty="0"/>
              <a:t> - Examples</a:t>
            </a:r>
            <a:endParaRPr lang="en-US" sz="2000" u="none"/>
          </a:p>
        </p:txBody>
      </p:sp>
      <p:grpSp>
        <p:nvGrpSpPr>
          <p:cNvPr id="30" name="Group 29">
            <a:extLst>
              <a:ext uri="{FF2B5EF4-FFF2-40B4-BE49-F238E27FC236}">
                <a16:creationId xmlns:a16="http://schemas.microsoft.com/office/drawing/2014/main" id="{9ACE9666-C590-022E-D03B-CC77DED4BD1B}"/>
              </a:ext>
            </a:extLst>
          </p:cNvPr>
          <p:cNvGrpSpPr/>
          <p:nvPr/>
        </p:nvGrpSpPr>
        <p:grpSpPr>
          <a:xfrm>
            <a:off x="149329" y="349409"/>
            <a:ext cx="7241456" cy="4711995"/>
            <a:chOff x="149329" y="349409"/>
            <a:chExt cx="7241456" cy="4711995"/>
          </a:xfrm>
        </p:grpSpPr>
        <p:pic>
          <p:nvPicPr>
            <p:cNvPr id="6" name="Picture 6">
              <a:extLst>
                <a:ext uri="{FF2B5EF4-FFF2-40B4-BE49-F238E27FC236}">
                  <a16:creationId xmlns:a16="http://schemas.microsoft.com/office/drawing/2014/main" id="{E4E99D18-9FCB-C04E-6C83-F5062EB6B8EE}"/>
                </a:ext>
              </a:extLst>
            </p:cNvPr>
            <p:cNvPicPr>
              <a:picLocks noChangeAspect="1"/>
            </p:cNvPicPr>
            <p:nvPr/>
          </p:nvPicPr>
          <p:blipFill>
            <a:blip r:embed="rId2"/>
            <a:stretch>
              <a:fillRect/>
            </a:stretch>
          </p:blipFill>
          <p:spPr>
            <a:xfrm>
              <a:off x="149329" y="349409"/>
              <a:ext cx="7241456" cy="4711995"/>
            </a:xfrm>
            <a:prstGeom prst="rect">
              <a:avLst/>
            </a:prstGeom>
          </p:spPr>
        </p:pic>
        <p:sp>
          <p:nvSpPr>
            <p:cNvPr id="7" name="TextBox 6">
              <a:extLst>
                <a:ext uri="{FF2B5EF4-FFF2-40B4-BE49-F238E27FC236}">
                  <a16:creationId xmlns:a16="http://schemas.microsoft.com/office/drawing/2014/main" id="{46BAA7AB-26DA-3729-5F67-B37B23B1B5BB}"/>
                </a:ext>
              </a:extLst>
            </p:cNvPr>
            <p:cNvSpPr txBox="1"/>
            <p:nvPr/>
          </p:nvSpPr>
          <p:spPr>
            <a:xfrm>
              <a:off x="2866717" y="436538"/>
              <a:ext cx="1391879" cy="24622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Arial"/>
                </a:rPr>
                <a:t>Break Point at line 15</a:t>
              </a:r>
            </a:p>
          </p:txBody>
        </p:sp>
        <p:cxnSp>
          <p:nvCxnSpPr>
            <p:cNvPr id="8" name="Straight Arrow Connector 7">
              <a:extLst>
                <a:ext uri="{FF2B5EF4-FFF2-40B4-BE49-F238E27FC236}">
                  <a16:creationId xmlns:a16="http://schemas.microsoft.com/office/drawing/2014/main" id="{263841E6-5EC7-A12A-DBF0-FDE899B57207}"/>
                </a:ext>
              </a:extLst>
            </p:cNvPr>
            <p:cNvCxnSpPr/>
            <p:nvPr/>
          </p:nvCxnSpPr>
          <p:spPr>
            <a:xfrm>
              <a:off x="966940" y="570576"/>
              <a:ext cx="1900697" cy="11062"/>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163DB12-2183-5CC4-3DA7-B3FAC56E4EDE}"/>
                </a:ext>
              </a:extLst>
            </p:cNvPr>
            <p:cNvCxnSpPr>
              <a:cxnSpLocks/>
            </p:cNvCxnSpPr>
            <p:nvPr/>
          </p:nvCxnSpPr>
          <p:spPr>
            <a:xfrm>
              <a:off x="671972" y="773365"/>
              <a:ext cx="4389488" cy="11062"/>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7AE6DF-F9B3-37E0-50C7-16ECB4CE08EA}"/>
                </a:ext>
              </a:extLst>
            </p:cNvPr>
            <p:cNvSpPr txBox="1"/>
            <p:nvPr/>
          </p:nvSpPr>
          <p:spPr>
            <a:xfrm>
              <a:off x="5097409" y="571500"/>
              <a:ext cx="1308920" cy="24622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Arial"/>
                </a:rPr>
                <a:t>Run – start program</a:t>
              </a:r>
              <a:endParaRPr lang="en-US" sz="1000">
                <a:cs typeface="Arial"/>
              </a:endParaRPr>
            </a:p>
          </p:txBody>
        </p:sp>
        <p:cxnSp>
          <p:nvCxnSpPr>
            <p:cNvPr id="12" name="Straight Arrow Connector 11">
              <a:extLst>
                <a:ext uri="{FF2B5EF4-FFF2-40B4-BE49-F238E27FC236}">
                  <a16:creationId xmlns:a16="http://schemas.microsoft.com/office/drawing/2014/main" id="{37815274-FC42-8679-49F2-11D05C128732}"/>
                </a:ext>
              </a:extLst>
            </p:cNvPr>
            <p:cNvCxnSpPr>
              <a:cxnSpLocks/>
            </p:cNvCxnSpPr>
            <p:nvPr/>
          </p:nvCxnSpPr>
          <p:spPr>
            <a:xfrm>
              <a:off x="3492599" y="1234252"/>
              <a:ext cx="600997" cy="1845"/>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A3F0F02-27C6-14D7-39FD-A14557333383}"/>
                </a:ext>
              </a:extLst>
            </p:cNvPr>
            <p:cNvSpPr txBox="1"/>
            <p:nvPr/>
          </p:nvSpPr>
          <p:spPr>
            <a:xfrm>
              <a:off x="4092676" y="1106128"/>
              <a:ext cx="1603887" cy="24622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Arial"/>
                </a:rPr>
                <a:t>Code reach Breakpoint 1</a:t>
              </a:r>
            </a:p>
          </p:txBody>
        </p:sp>
        <p:cxnSp>
          <p:nvCxnSpPr>
            <p:cNvPr id="14" name="Straight Arrow Connector 13">
              <a:extLst>
                <a:ext uri="{FF2B5EF4-FFF2-40B4-BE49-F238E27FC236}">
                  <a16:creationId xmlns:a16="http://schemas.microsoft.com/office/drawing/2014/main" id="{11E3FF47-33A2-AEB5-7A9B-B682507073D0}"/>
                </a:ext>
              </a:extLst>
            </p:cNvPr>
            <p:cNvCxnSpPr>
              <a:cxnSpLocks/>
            </p:cNvCxnSpPr>
            <p:nvPr/>
          </p:nvCxnSpPr>
          <p:spPr>
            <a:xfrm>
              <a:off x="1022243" y="1455477"/>
              <a:ext cx="600997" cy="1845"/>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BF79D54-D741-A0E0-3FDC-2458966C02E3}"/>
                </a:ext>
              </a:extLst>
            </p:cNvPr>
            <p:cNvSpPr txBox="1"/>
            <p:nvPr/>
          </p:nvSpPr>
          <p:spPr>
            <a:xfrm>
              <a:off x="1705279" y="1299701"/>
              <a:ext cx="1788242" cy="40011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cs typeface="Arial"/>
                </a:rPr>
                <a:t>info </a:t>
              </a:r>
              <a:r>
                <a:rPr lang="en-US" sz="1000" b="1" dirty="0" err="1">
                  <a:cs typeface="Arial"/>
                </a:rPr>
                <a:t>args</a:t>
              </a:r>
              <a:r>
                <a:rPr lang="en-US" sz="1000" dirty="0">
                  <a:cs typeface="Arial"/>
                </a:rPr>
                <a:t> : to get details about </a:t>
              </a:r>
              <a:r>
                <a:rPr lang="en-US" sz="1000" dirty="0" err="1">
                  <a:cs typeface="Arial"/>
                </a:rPr>
                <a:t>arguents</a:t>
              </a:r>
              <a:r>
                <a:rPr lang="en-US" sz="1000" dirty="0">
                  <a:cs typeface="Arial"/>
                </a:rPr>
                <a:t> to program</a:t>
              </a:r>
            </a:p>
          </p:txBody>
        </p:sp>
        <p:cxnSp>
          <p:nvCxnSpPr>
            <p:cNvPr id="16" name="Straight Arrow Connector 15">
              <a:extLst>
                <a:ext uri="{FF2B5EF4-FFF2-40B4-BE49-F238E27FC236}">
                  <a16:creationId xmlns:a16="http://schemas.microsoft.com/office/drawing/2014/main" id="{D5266BBD-CE6A-ABBB-76F2-62A33C1B1DEF}"/>
                </a:ext>
              </a:extLst>
            </p:cNvPr>
            <p:cNvCxnSpPr>
              <a:cxnSpLocks/>
            </p:cNvCxnSpPr>
            <p:nvPr/>
          </p:nvCxnSpPr>
          <p:spPr>
            <a:xfrm>
              <a:off x="754930" y="1787316"/>
              <a:ext cx="4343400" cy="1844"/>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286BE29-2B47-280C-C4E5-AF2DD7E0F229}"/>
                </a:ext>
              </a:extLst>
            </p:cNvPr>
            <p:cNvSpPr txBox="1"/>
            <p:nvPr/>
          </p:nvSpPr>
          <p:spPr>
            <a:xfrm>
              <a:off x="5097408" y="1539361"/>
              <a:ext cx="2230692" cy="24622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cs typeface="Arial"/>
                </a:rPr>
                <a:t>print *</a:t>
              </a:r>
              <a:r>
                <a:rPr lang="en-US" sz="1000" b="1" dirty="0" err="1">
                  <a:cs typeface="Arial"/>
                </a:rPr>
                <a:t>argv@argc</a:t>
              </a:r>
              <a:r>
                <a:rPr lang="en-US" sz="1000" b="1" dirty="0">
                  <a:cs typeface="Arial"/>
                </a:rPr>
                <a:t> </a:t>
              </a:r>
              <a:r>
                <a:rPr lang="en-US" sz="1000" dirty="0">
                  <a:cs typeface="Arial"/>
                </a:rPr>
                <a:t>: print arguments</a:t>
              </a:r>
            </a:p>
          </p:txBody>
        </p:sp>
        <p:sp>
          <p:nvSpPr>
            <p:cNvPr id="18" name="Rectangle 17">
              <a:extLst>
                <a:ext uri="{FF2B5EF4-FFF2-40B4-BE49-F238E27FC236}">
                  <a16:creationId xmlns:a16="http://schemas.microsoft.com/office/drawing/2014/main" id="{E7E17638-79E0-A88D-7F4F-53070064359D}"/>
                </a:ext>
              </a:extLst>
            </p:cNvPr>
            <p:cNvSpPr/>
            <p:nvPr/>
          </p:nvSpPr>
          <p:spPr>
            <a:xfrm>
              <a:off x="6323371" y="1788242"/>
              <a:ext cx="967861" cy="2396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41C5E53-6837-1463-A72B-172FF18A9E8F}"/>
                </a:ext>
              </a:extLst>
            </p:cNvPr>
            <p:cNvSpPr txBox="1"/>
            <p:nvPr/>
          </p:nvSpPr>
          <p:spPr>
            <a:xfrm>
              <a:off x="3559266" y="3206034"/>
              <a:ext cx="3687095" cy="101566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Arial"/>
                </a:rPr>
                <a:t>1.</a:t>
              </a:r>
              <a:r>
                <a:rPr lang="en-US" sz="1200" b="1" dirty="0">
                  <a:cs typeface="Arial"/>
                </a:rPr>
                <a:t> </a:t>
              </a:r>
              <a:r>
                <a:rPr lang="en-US" sz="1200" dirty="0">
                  <a:cs typeface="Arial"/>
                </a:rPr>
                <a:t>"</a:t>
              </a:r>
              <a:r>
                <a:rPr lang="en-US" sz="1200" b="1" dirty="0">
                  <a:cs typeface="Arial"/>
                </a:rPr>
                <a:t>next</a:t>
              </a:r>
              <a:r>
                <a:rPr lang="en-US" sz="1200" dirty="0">
                  <a:cs typeface="Arial"/>
                </a:rPr>
                <a:t>" or</a:t>
              </a:r>
              <a:r>
                <a:rPr lang="en-US" sz="1200" b="1" dirty="0">
                  <a:cs typeface="Arial"/>
                </a:rPr>
                <a:t>  </a:t>
              </a:r>
              <a:r>
                <a:rPr lang="en-US" sz="1200" dirty="0">
                  <a:cs typeface="Arial"/>
                </a:rPr>
                <a:t>"</a:t>
              </a:r>
              <a:r>
                <a:rPr lang="en-US" sz="1200" b="1" dirty="0">
                  <a:cs typeface="Arial"/>
                </a:rPr>
                <a:t>n</a:t>
              </a:r>
              <a:r>
                <a:rPr lang="en-US" sz="1200" dirty="0">
                  <a:cs typeface="Arial"/>
                </a:rPr>
                <a:t>"</a:t>
              </a:r>
              <a:r>
                <a:rPr lang="en-US" sz="1200" b="1" dirty="0">
                  <a:cs typeface="Arial"/>
                </a:rPr>
                <a:t> : </a:t>
              </a:r>
              <a:r>
                <a:rPr lang="en-US" sz="1200" dirty="0">
                  <a:cs typeface="Arial"/>
                </a:rPr>
                <a:t>Execute next line</a:t>
              </a:r>
            </a:p>
            <a:p>
              <a:r>
                <a:rPr lang="en-US" sz="1200" dirty="0">
                  <a:cs typeface="Arial"/>
                </a:rPr>
                <a:t>2. </a:t>
              </a:r>
              <a:r>
                <a:rPr lang="en-US" sz="1200" b="1" dirty="0">
                  <a:cs typeface="Arial"/>
                </a:rPr>
                <a:t>break 8 </a:t>
              </a:r>
              <a:r>
                <a:rPr lang="en-US" sz="1200" dirty="0">
                  <a:cs typeface="Arial"/>
                </a:rPr>
                <a:t>: add breakpoint at line 8</a:t>
              </a:r>
            </a:p>
            <a:p>
              <a:r>
                <a:rPr lang="en-US" sz="1200" dirty="0">
                  <a:cs typeface="Arial"/>
                </a:rPr>
                <a:t>3. "</a:t>
              </a:r>
              <a:r>
                <a:rPr lang="en-US" sz="1200" b="1" dirty="0">
                  <a:cs typeface="Arial"/>
                </a:rPr>
                <a:t>continue" </a:t>
              </a:r>
              <a:r>
                <a:rPr lang="en-US" sz="1200" dirty="0">
                  <a:cs typeface="Arial"/>
                </a:rPr>
                <a:t>or "</a:t>
              </a:r>
              <a:r>
                <a:rPr lang="en-US" sz="1200" b="1" dirty="0">
                  <a:cs typeface="Arial"/>
                </a:rPr>
                <a:t>c</a:t>
              </a:r>
              <a:r>
                <a:rPr lang="en-US" sz="1200" dirty="0">
                  <a:cs typeface="Arial"/>
                </a:rPr>
                <a:t>"</a:t>
              </a:r>
              <a:r>
                <a:rPr lang="en-US" sz="1200" b="1" dirty="0">
                  <a:cs typeface="Arial"/>
                </a:rPr>
                <a:t>  </a:t>
              </a:r>
              <a:r>
                <a:rPr lang="en-US" sz="1200" dirty="0">
                  <a:cs typeface="Arial"/>
                </a:rPr>
                <a:t>: Execute </a:t>
              </a:r>
              <a:r>
                <a:rPr lang="en-US" sz="1200" dirty="0" err="1">
                  <a:cs typeface="Arial"/>
                </a:rPr>
                <a:t>untill</a:t>
              </a:r>
              <a:r>
                <a:rPr lang="en-US" sz="1200" dirty="0">
                  <a:cs typeface="Arial"/>
                </a:rPr>
                <a:t> next breakpoint</a:t>
              </a:r>
            </a:p>
            <a:p>
              <a:r>
                <a:rPr lang="en-US" sz="1200" dirty="0">
                  <a:cs typeface="Arial"/>
                </a:rPr>
                <a:t>4. "</a:t>
              </a:r>
              <a:r>
                <a:rPr lang="en-US" sz="1200" b="1" dirty="0">
                  <a:cs typeface="Arial"/>
                </a:rPr>
                <a:t>print n</a:t>
              </a:r>
              <a:r>
                <a:rPr lang="en-US" sz="1200" dirty="0">
                  <a:cs typeface="Arial"/>
                </a:rPr>
                <a:t>" or "</a:t>
              </a:r>
              <a:r>
                <a:rPr lang="en-US" sz="1200" b="1" dirty="0">
                  <a:cs typeface="Arial"/>
                </a:rPr>
                <a:t>p n</a:t>
              </a:r>
              <a:r>
                <a:rPr lang="en-US" sz="1200" dirty="0">
                  <a:cs typeface="Arial"/>
                </a:rPr>
                <a:t>"  : Print value at variable </a:t>
              </a:r>
              <a:r>
                <a:rPr lang="en-US" sz="1200" b="1" dirty="0">
                  <a:cs typeface="Arial"/>
                </a:rPr>
                <a:t>n</a:t>
              </a:r>
            </a:p>
            <a:p>
              <a:r>
                <a:rPr lang="en-US" sz="1200" dirty="0">
                  <a:cs typeface="Arial"/>
                </a:rPr>
                <a:t>5. </a:t>
              </a:r>
              <a:r>
                <a:rPr lang="en-US" sz="1200" b="1" dirty="0">
                  <a:cs typeface="Arial"/>
                </a:rPr>
                <a:t> c 3</a:t>
              </a:r>
              <a:r>
                <a:rPr lang="en-US" sz="1200" dirty="0">
                  <a:cs typeface="Arial"/>
                </a:rPr>
                <a:t> :  ignore break point 3 times</a:t>
              </a:r>
            </a:p>
          </p:txBody>
        </p:sp>
        <p:sp>
          <p:nvSpPr>
            <p:cNvPr id="20" name="Oval 19">
              <a:extLst>
                <a:ext uri="{FF2B5EF4-FFF2-40B4-BE49-F238E27FC236}">
                  <a16:creationId xmlns:a16="http://schemas.microsoft.com/office/drawing/2014/main" id="{86478672-5480-F702-2EC8-B2B68CAE0047}"/>
                </a:ext>
              </a:extLst>
            </p:cNvPr>
            <p:cNvSpPr/>
            <p:nvPr/>
          </p:nvSpPr>
          <p:spPr>
            <a:xfrm>
              <a:off x="3410129" y="2041421"/>
              <a:ext cx="377405" cy="301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1</a:t>
              </a:r>
              <a:endParaRPr lang="en-US" dirty="0"/>
            </a:p>
          </p:txBody>
        </p:sp>
        <p:sp>
          <p:nvSpPr>
            <p:cNvPr id="21" name="Oval 20">
              <a:extLst>
                <a:ext uri="{FF2B5EF4-FFF2-40B4-BE49-F238E27FC236}">
                  <a16:creationId xmlns:a16="http://schemas.microsoft.com/office/drawing/2014/main" id="{70F360C9-E516-2E75-24E0-E8FB83D662BD}"/>
                </a:ext>
              </a:extLst>
            </p:cNvPr>
            <p:cNvSpPr/>
            <p:nvPr/>
          </p:nvSpPr>
          <p:spPr>
            <a:xfrm>
              <a:off x="3884582" y="2343346"/>
              <a:ext cx="377405" cy="301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2</a:t>
              </a:r>
              <a:endParaRPr lang="en-US" dirty="0"/>
            </a:p>
          </p:txBody>
        </p:sp>
        <p:sp>
          <p:nvSpPr>
            <p:cNvPr id="22" name="Oval 21">
              <a:extLst>
                <a:ext uri="{FF2B5EF4-FFF2-40B4-BE49-F238E27FC236}">
                  <a16:creationId xmlns:a16="http://schemas.microsoft.com/office/drawing/2014/main" id="{3720B7D7-6B0C-56E1-07F9-C7563560AF4F}"/>
                </a:ext>
              </a:extLst>
            </p:cNvPr>
            <p:cNvSpPr/>
            <p:nvPr/>
          </p:nvSpPr>
          <p:spPr>
            <a:xfrm>
              <a:off x="3032723" y="2569788"/>
              <a:ext cx="377405" cy="301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3</a:t>
              </a:r>
            </a:p>
          </p:txBody>
        </p:sp>
        <p:sp>
          <p:nvSpPr>
            <p:cNvPr id="23" name="Oval 22">
              <a:extLst>
                <a:ext uri="{FF2B5EF4-FFF2-40B4-BE49-F238E27FC236}">
                  <a16:creationId xmlns:a16="http://schemas.microsoft.com/office/drawing/2014/main" id="{C6883F47-8847-74B4-ABA9-6FFAD27E9762}"/>
                </a:ext>
              </a:extLst>
            </p:cNvPr>
            <p:cNvSpPr/>
            <p:nvPr/>
          </p:nvSpPr>
          <p:spPr>
            <a:xfrm>
              <a:off x="2547486" y="2968760"/>
              <a:ext cx="377405" cy="301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4</a:t>
              </a:r>
              <a:endParaRPr lang="en-US" dirty="0"/>
            </a:p>
          </p:txBody>
        </p:sp>
        <p:sp>
          <p:nvSpPr>
            <p:cNvPr id="24" name="Oval 23">
              <a:extLst>
                <a:ext uri="{FF2B5EF4-FFF2-40B4-BE49-F238E27FC236}">
                  <a16:creationId xmlns:a16="http://schemas.microsoft.com/office/drawing/2014/main" id="{3E8E16FF-55C7-1C0E-9771-10C91AAC0113}"/>
                </a:ext>
              </a:extLst>
            </p:cNvPr>
            <p:cNvSpPr/>
            <p:nvPr/>
          </p:nvSpPr>
          <p:spPr>
            <a:xfrm>
              <a:off x="2849411" y="4251939"/>
              <a:ext cx="377405" cy="301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5</a:t>
              </a:r>
              <a:endParaRPr lang="en-US" dirty="0"/>
            </a:p>
          </p:txBody>
        </p:sp>
        <p:cxnSp>
          <p:nvCxnSpPr>
            <p:cNvPr id="25" name="Straight Arrow Connector 24">
              <a:extLst>
                <a:ext uri="{FF2B5EF4-FFF2-40B4-BE49-F238E27FC236}">
                  <a16:creationId xmlns:a16="http://schemas.microsoft.com/office/drawing/2014/main" id="{510A573E-9EDD-FA2E-B184-A734C4986014}"/>
                </a:ext>
              </a:extLst>
            </p:cNvPr>
            <p:cNvCxnSpPr>
              <a:cxnSpLocks/>
            </p:cNvCxnSpPr>
            <p:nvPr/>
          </p:nvCxnSpPr>
          <p:spPr>
            <a:xfrm>
              <a:off x="623272" y="2188722"/>
              <a:ext cx="2779165" cy="1845"/>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E74060B-F4D4-6C7B-0E62-02474F345F1F}"/>
                </a:ext>
              </a:extLst>
            </p:cNvPr>
            <p:cNvCxnSpPr>
              <a:cxnSpLocks/>
            </p:cNvCxnSpPr>
            <p:nvPr/>
          </p:nvCxnSpPr>
          <p:spPr>
            <a:xfrm flipV="1">
              <a:off x="1043601" y="2458298"/>
              <a:ext cx="2779165" cy="8938"/>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886DDDC-8990-3D27-6019-D1B2D94DD1D5}"/>
                </a:ext>
              </a:extLst>
            </p:cNvPr>
            <p:cNvCxnSpPr>
              <a:cxnSpLocks/>
            </p:cNvCxnSpPr>
            <p:nvPr/>
          </p:nvCxnSpPr>
          <p:spPr>
            <a:xfrm flipV="1">
              <a:off x="720110" y="2738656"/>
              <a:ext cx="2272363" cy="8938"/>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56D416B-0AEB-C6D9-2A73-783551016411}"/>
                </a:ext>
              </a:extLst>
            </p:cNvPr>
            <p:cNvCxnSpPr>
              <a:cxnSpLocks/>
            </p:cNvCxnSpPr>
            <p:nvPr/>
          </p:nvCxnSpPr>
          <p:spPr>
            <a:xfrm flipV="1">
              <a:off x="720071" y="4399241"/>
              <a:ext cx="2078269" cy="8938"/>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BC38C0B-8DC3-C8E4-3174-C0D406F06C82}"/>
                </a:ext>
              </a:extLst>
            </p:cNvPr>
            <p:cNvCxnSpPr>
              <a:cxnSpLocks/>
            </p:cNvCxnSpPr>
            <p:nvPr/>
          </p:nvCxnSpPr>
          <p:spPr>
            <a:xfrm flipV="1">
              <a:off x="860250" y="3126844"/>
              <a:ext cx="1679298" cy="8938"/>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C8705D1D-5264-BC20-6A39-F7A444EF7443}"/>
              </a:ext>
            </a:extLst>
          </p:cNvPr>
          <p:cNvSpPr txBox="1"/>
          <p:nvPr/>
        </p:nvSpPr>
        <p:spPr>
          <a:xfrm>
            <a:off x="7392629" y="2239911"/>
            <a:ext cx="162232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shows some </a:t>
            </a:r>
            <a:r>
              <a:rPr lang="en-US" b="1" dirty="0" err="1"/>
              <a:t>gdb</a:t>
            </a:r>
            <a:r>
              <a:rPr lang="en-US" b="1" dirty="0"/>
              <a:t> </a:t>
            </a:r>
            <a:r>
              <a:rPr lang="en-US" dirty="0"/>
              <a:t>commands that can be used to debug the example program</a:t>
            </a:r>
          </a:p>
        </p:txBody>
      </p:sp>
    </p:spTree>
    <p:extLst>
      <p:ext uri="{BB962C8B-B14F-4D97-AF65-F5344CB8AC3E}">
        <p14:creationId xmlns:p14="http://schemas.microsoft.com/office/powerpoint/2010/main" val="796282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A1D23C9B-6988-7CFC-FF3F-9EE7EB85B13D}"/>
              </a:ext>
            </a:extLst>
          </p:cNvPr>
          <p:cNvSpPr>
            <a:spLocks noGrp="1"/>
          </p:cNvSpPr>
          <p:nvPr>
            <p:ph type="title"/>
          </p:nvPr>
        </p:nvSpPr>
        <p:spPr>
          <a:xfrm>
            <a:off x="57150" y="52618"/>
            <a:ext cx="7886700" cy="348959"/>
          </a:xfrm>
        </p:spPr>
        <p:txBody>
          <a:bodyPr/>
          <a:lstStyle/>
          <a:p>
            <a:r>
              <a:rPr lang="en-US" sz="2000" b="1" u="none" dirty="0"/>
              <a:t>Debugging with </a:t>
            </a:r>
            <a:r>
              <a:rPr lang="en-US" sz="2000" b="1" u="none" dirty="0" err="1"/>
              <a:t>gdb</a:t>
            </a:r>
            <a:r>
              <a:rPr lang="en-US" sz="2000" b="1" u="none" dirty="0"/>
              <a:t> - Examples</a:t>
            </a:r>
            <a:endParaRPr lang="en-US" sz="2000" u="none"/>
          </a:p>
        </p:txBody>
      </p:sp>
      <p:grpSp>
        <p:nvGrpSpPr>
          <p:cNvPr id="73" name="Group 72">
            <a:extLst>
              <a:ext uri="{FF2B5EF4-FFF2-40B4-BE49-F238E27FC236}">
                <a16:creationId xmlns:a16="http://schemas.microsoft.com/office/drawing/2014/main" id="{C039F0C8-5301-E35C-9182-C5EED25A85E9}"/>
              </a:ext>
            </a:extLst>
          </p:cNvPr>
          <p:cNvGrpSpPr/>
          <p:nvPr/>
        </p:nvGrpSpPr>
        <p:grpSpPr>
          <a:xfrm>
            <a:off x="149327" y="460887"/>
            <a:ext cx="8945201" cy="4550057"/>
            <a:chOff x="149327" y="460887"/>
            <a:chExt cx="8945201" cy="4550057"/>
          </a:xfrm>
        </p:grpSpPr>
        <p:pic>
          <p:nvPicPr>
            <p:cNvPr id="4" name="Picture 4">
              <a:extLst>
                <a:ext uri="{FF2B5EF4-FFF2-40B4-BE49-F238E27FC236}">
                  <a16:creationId xmlns:a16="http://schemas.microsoft.com/office/drawing/2014/main" id="{1708E329-8608-D867-A51B-566A95612B17}"/>
                </a:ext>
              </a:extLst>
            </p:cNvPr>
            <p:cNvPicPr>
              <a:picLocks noChangeAspect="1"/>
            </p:cNvPicPr>
            <p:nvPr/>
          </p:nvPicPr>
          <p:blipFill>
            <a:blip r:embed="rId2"/>
            <a:stretch>
              <a:fillRect/>
            </a:stretch>
          </p:blipFill>
          <p:spPr>
            <a:xfrm>
              <a:off x="149327" y="575006"/>
              <a:ext cx="5130594" cy="4435938"/>
            </a:xfrm>
            <a:prstGeom prst="rect">
              <a:avLst/>
            </a:prstGeom>
          </p:spPr>
        </p:pic>
        <p:sp>
          <p:nvSpPr>
            <p:cNvPr id="57" name="TextBox 56">
              <a:extLst>
                <a:ext uri="{FF2B5EF4-FFF2-40B4-BE49-F238E27FC236}">
                  <a16:creationId xmlns:a16="http://schemas.microsoft.com/office/drawing/2014/main" id="{564FF73D-DB40-F367-8C62-36F1AE711BE1}"/>
                </a:ext>
              </a:extLst>
            </p:cNvPr>
            <p:cNvSpPr txBox="1"/>
            <p:nvPr/>
          </p:nvSpPr>
          <p:spPr>
            <a:xfrm>
              <a:off x="4138765" y="460887"/>
              <a:ext cx="2073991" cy="76944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err="1">
                  <a:ea typeface="+mn-lt"/>
                  <a:cs typeface="+mn-lt"/>
                </a:rPr>
                <a:t>bt</a:t>
              </a:r>
              <a:r>
                <a:rPr lang="en-US" sz="1100" b="1" dirty="0">
                  <a:ea typeface="+mn-lt"/>
                  <a:cs typeface="+mn-lt"/>
                </a:rPr>
                <a:t> </a:t>
              </a:r>
              <a:r>
                <a:rPr lang="en-US" sz="1100" dirty="0">
                  <a:ea typeface="+mn-lt"/>
                  <a:cs typeface="+mn-lt"/>
                </a:rPr>
                <a:t>: Show trace of where you are currently. Which functions you are in. Prints stack backtrace.</a:t>
              </a:r>
              <a:endParaRPr lang="en-US" sz="1100">
                <a:cs typeface="Arial"/>
              </a:endParaRPr>
            </a:p>
          </p:txBody>
        </p:sp>
        <p:cxnSp>
          <p:nvCxnSpPr>
            <p:cNvPr id="58" name="Straight Arrow Connector 57">
              <a:extLst>
                <a:ext uri="{FF2B5EF4-FFF2-40B4-BE49-F238E27FC236}">
                  <a16:creationId xmlns:a16="http://schemas.microsoft.com/office/drawing/2014/main" id="{777833C0-EFF0-C870-E18D-ADAE27E4C386}"/>
                </a:ext>
              </a:extLst>
            </p:cNvPr>
            <p:cNvCxnSpPr/>
            <p:nvPr/>
          </p:nvCxnSpPr>
          <p:spPr>
            <a:xfrm>
              <a:off x="1059118" y="653537"/>
              <a:ext cx="3052913" cy="184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24BF5A3-7997-572F-CAC7-8CD40872A804}"/>
                </a:ext>
              </a:extLst>
            </p:cNvPr>
            <p:cNvSpPr txBox="1"/>
            <p:nvPr/>
          </p:nvSpPr>
          <p:spPr>
            <a:xfrm>
              <a:off x="4046588" y="1603886"/>
              <a:ext cx="4719480" cy="70788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ea typeface="+mn-lt"/>
                  <a:cs typeface="+mn-lt"/>
                </a:rPr>
                <a:t>where</a:t>
              </a:r>
              <a:r>
                <a:rPr lang="en-US" sz="1000" dirty="0">
                  <a:ea typeface="+mn-lt"/>
                  <a:cs typeface="+mn-lt"/>
                </a:rPr>
                <a:t> : Print out the call stack including files and line numbers.</a:t>
              </a:r>
              <a:endParaRPr lang="en-US" sz="1000" dirty="0">
                <a:cs typeface="Arial"/>
              </a:endParaRPr>
            </a:p>
            <a:p>
              <a:r>
                <a:rPr lang="en-US" sz="1000" dirty="0">
                  <a:ea typeface="+mn-lt"/>
                  <a:cs typeface="+mn-lt"/>
                </a:rPr>
                <a:t>Helpful to see the function calling sequence of how execution got here, and if you ever get lost in the call stack. </a:t>
              </a:r>
              <a:endParaRPr lang="en-US" b="1" dirty="0">
                <a:ea typeface="+mn-lt"/>
                <a:cs typeface="+mn-lt"/>
              </a:endParaRPr>
            </a:p>
            <a:p>
              <a:r>
                <a:rPr lang="en-US" sz="1000" dirty="0">
                  <a:ea typeface="+mn-lt"/>
                  <a:cs typeface="+mn-lt"/>
                </a:rPr>
                <a:t>Code is currently in </a:t>
              </a:r>
              <a:r>
                <a:rPr lang="en-US" sz="1000" b="1" dirty="0">
                  <a:ea typeface="+mn-lt"/>
                  <a:cs typeface="+mn-lt"/>
                </a:rPr>
                <a:t>fib (n = 4), </a:t>
              </a:r>
              <a:r>
                <a:rPr lang="en-US" sz="1000" dirty="0">
                  <a:ea typeface="+mn-lt"/>
                  <a:cs typeface="+mn-lt"/>
                </a:rPr>
                <a:t>you can see complete call sequence from </a:t>
              </a:r>
              <a:r>
                <a:rPr lang="en-US" sz="1000" b="1" dirty="0">
                  <a:ea typeface="+mn-lt"/>
                  <a:cs typeface="+mn-lt"/>
                </a:rPr>
                <a:t>main()</a:t>
              </a:r>
              <a:endParaRPr lang="en-US" b="1">
                <a:cs typeface="Arial"/>
              </a:endParaRPr>
            </a:p>
          </p:txBody>
        </p:sp>
        <p:cxnSp>
          <p:nvCxnSpPr>
            <p:cNvPr id="60" name="Straight Arrow Connector 59">
              <a:extLst>
                <a:ext uri="{FF2B5EF4-FFF2-40B4-BE49-F238E27FC236}">
                  <a16:creationId xmlns:a16="http://schemas.microsoft.com/office/drawing/2014/main" id="{2F744F47-EF75-6FBA-BF40-520A48774280}"/>
                </a:ext>
              </a:extLst>
            </p:cNvPr>
            <p:cNvCxnSpPr>
              <a:cxnSpLocks/>
            </p:cNvCxnSpPr>
            <p:nvPr/>
          </p:nvCxnSpPr>
          <p:spPr>
            <a:xfrm>
              <a:off x="1206601" y="1695141"/>
              <a:ext cx="2840905" cy="184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EDF0B30-ED74-E2B4-739E-33A7902285CA}"/>
                </a:ext>
              </a:extLst>
            </p:cNvPr>
            <p:cNvSpPr txBox="1"/>
            <p:nvPr/>
          </p:nvSpPr>
          <p:spPr>
            <a:xfrm>
              <a:off x="5281765" y="2710016"/>
              <a:ext cx="381276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GDB – Traverse Call Stack</a:t>
              </a:r>
            </a:p>
            <a:p>
              <a:r>
                <a:rPr lang="en-US" sz="1200" dirty="0"/>
                <a:t>1. </a:t>
              </a:r>
              <a:r>
                <a:rPr lang="en-US" sz="1200" b="1" dirty="0"/>
                <a:t>up </a:t>
              </a:r>
              <a:r>
                <a:rPr lang="en-US" sz="1200" dirty="0"/>
                <a:t>:</a:t>
              </a:r>
              <a:r>
                <a:rPr lang="en-US" sz="1200" b="1" dirty="0"/>
                <a:t> </a:t>
              </a:r>
              <a:r>
                <a:rPr lang="en-US" sz="1200" dirty="0"/>
                <a:t> Go up the stack i.e. go to the line that called the function you are currently in.</a:t>
              </a:r>
            </a:p>
            <a:p>
              <a:r>
                <a:rPr lang="en-US" sz="1200" dirty="0"/>
                <a:t>2. </a:t>
              </a:r>
              <a:r>
                <a:rPr lang="en-US" sz="1200" b="1" dirty="0"/>
                <a:t>up </a:t>
              </a:r>
            </a:p>
            <a:p>
              <a:r>
                <a:rPr lang="en-US" sz="1200" dirty="0"/>
                <a:t>3. </a:t>
              </a:r>
              <a:r>
                <a:rPr lang="en-US" sz="1200" b="1" dirty="0"/>
                <a:t>p n</a:t>
              </a:r>
              <a:r>
                <a:rPr lang="en-US" sz="1200" dirty="0"/>
                <a:t> : print value on n (After 2 </a:t>
              </a:r>
              <a:r>
                <a:rPr lang="en-US" sz="1200" b="1" dirty="0"/>
                <a:t>up </a:t>
              </a:r>
              <a:r>
                <a:rPr lang="en-US" sz="1200" dirty="0"/>
                <a:t>commands code is currently in </a:t>
              </a:r>
              <a:r>
                <a:rPr lang="en-US" sz="1200" b="1" dirty="0"/>
                <a:t>fib( n = 6)</a:t>
              </a:r>
              <a:r>
                <a:rPr lang="en-US" sz="1200" dirty="0"/>
                <a:t> function</a:t>
              </a:r>
              <a:r>
                <a:rPr lang="en-US" sz="1200" b="1" dirty="0"/>
                <a:t> </a:t>
              </a:r>
              <a:r>
                <a:rPr lang="en-US" sz="1200" dirty="0"/>
                <a:t> )</a:t>
              </a:r>
              <a:r>
                <a:rPr lang="en-US" sz="1200" b="1" dirty="0"/>
                <a:t>  </a:t>
              </a:r>
            </a:p>
            <a:p>
              <a:r>
                <a:rPr lang="en-US" sz="1200" dirty="0"/>
                <a:t>4. </a:t>
              </a:r>
              <a:r>
                <a:rPr lang="en-US" sz="1200" b="1" dirty="0"/>
                <a:t>down 2 </a:t>
              </a:r>
              <a:r>
                <a:rPr lang="en-US" sz="1200" dirty="0"/>
                <a:t>: </a:t>
              </a:r>
              <a:r>
                <a:rPr lang="en-US" sz="1200" b="1" dirty="0"/>
                <a:t> </a:t>
              </a:r>
              <a:r>
                <a:rPr lang="en-US" sz="1200" dirty="0"/>
                <a:t>Go down the </a:t>
              </a:r>
              <a:r>
                <a:rPr lang="en-US" sz="1200" b="1" dirty="0"/>
                <a:t>stack 2 frames</a:t>
              </a:r>
            </a:p>
            <a:p>
              <a:r>
                <a:rPr lang="en-US" sz="1200" dirty="0"/>
                <a:t>5. </a:t>
              </a:r>
              <a:r>
                <a:rPr lang="en-US" sz="1200" b="1" dirty="0"/>
                <a:t>p n</a:t>
              </a:r>
              <a:r>
                <a:rPr lang="en-US" sz="1200" dirty="0"/>
                <a:t> : print value on n (After 1 </a:t>
              </a:r>
              <a:r>
                <a:rPr lang="en-US" sz="1200" b="1" dirty="0"/>
                <a:t>up </a:t>
              </a:r>
              <a:r>
                <a:rPr lang="en-US" sz="1200" dirty="0"/>
                <a:t>command and down 2 frames code is currently in </a:t>
              </a:r>
              <a:endParaRPr lang="en-US" dirty="0"/>
            </a:p>
            <a:p>
              <a:r>
                <a:rPr lang="en-US" sz="1200" b="1" dirty="0"/>
                <a:t>fib( n =5)</a:t>
              </a:r>
              <a:r>
                <a:rPr lang="en-US" sz="1200" dirty="0"/>
                <a:t>  function</a:t>
              </a:r>
              <a:r>
                <a:rPr lang="en-US" sz="1200" b="1" dirty="0"/>
                <a:t> </a:t>
              </a:r>
              <a:r>
                <a:rPr lang="en-US" sz="1200" dirty="0"/>
                <a:t> )</a:t>
              </a:r>
              <a:r>
                <a:rPr lang="en-US" sz="1200" b="1" dirty="0"/>
                <a:t>  </a:t>
              </a:r>
              <a:endParaRPr lang="en-US"/>
            </a:p>
          </p:txBody>
        </p:sp>
        <p:sp>
          <p:nvSpPr>
            <p:cNvPr id="63" name="Oval 62">
              <a:extLst>
                <a:ext uri="{FF2B5EF4-FFF2-40B4-BE49-F238E27FC236}">
                  <a16:creationId xmlns:a16="http://schemas.microsoft.com/office/drawing/2014/main" id="{F7F452E9-B09D-0754-DDF5-881C4F6065AA}"/>
                </a:ext>
              </a:extLst>
            </p:cNvPr>
            <p:cNvSpPr/>
            <p:nvPr/>
          </p:nvSpPr>
          <p:spPr>
            <a:xfrm>
              <a:off x="3843797" y="2617838"/>
              <a:ext cx="313403" cy="25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1</a:t>
              </a:r>
              <a:endParaRPr lang="en-US" dirty="0"/>
            </a:p>
          </p:txBody>
        </p:sp>
        <p:cxnSp>
          <p:nvCxnSpPr>
            <p:cNvPr id="64" name="Straight Arrow Connector 63">
              <a:extLst>
                <a:ext uri="{FF2B5EF4-FFF2-40B4-BE49-F238E27FC236}">
                  <a16:creationId xmlns:a16="http://schemas.microsoft.com/office/drawing/2014/main" id="{ACAB8E11-CE36-D47F-8054-B1C576996A3F}"/>
                </a:ext>
              </a:extLst>
            </p:cNvPr>
            <p:cNvCxnSpPr>
              <a:cxnSpLocks/>
            </p:cNvCxnSpPr>
            <p:nvPr/>
          </p:nvCxnSpPr>
          <p:spPr>
            <a:xfrm>
              <a:off x="976157" y="2663004"/>
              <a:ext cx="2840905" cy="184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D2D1D8DB-6615-C651-4DD7-8519ED2071F8}"/>
                </a:ext>
              </a:extLst>
            </p:cNvPr>
            <p:cNvSpPr/>
            <p:nvPr/>
          </p:nvSpPr>
          <p:spPr>
            <a:xfrm>
              <a:off x="3843796" y="2995765"/>
              <a:ext cx="313403" cy="25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2</a:t>
              </a:r>
              <a:endParaRPr lang="en-US" dirty="0"/>
            </a:p>
          </p:txBody>
        </p:sp>
        <p:cxnSp>
          <p:nvCxnSpPr>
            <p:cNvPr id="66" name="Straight Arrow Connector 65">
              <a:extLst>
                <a:ext uri="{FF2B5EF4-FFF2-40B4-BE49-F238E27FC236}">
                  <a16:creationId xmlns:a16="http://schemas.microsoft.com/office/drawing/2014/main" id="{547CAC13-7F19-CAC5-1B2B-E4901304359A}"/>
                </a:ext>
              </a:extLst>
            </p:cNvPr>
            <p:cNvCxnSpPr>
              <a:cxnSpLocks/>
            </p:cNvCxnSpPr>
            <p:nvPr/>
          </p:nvCxnSpPr>
          <p:spPr>
            <a:xfrm>
              <a:off x="976156" y="3040931"/>
              <a:ext cx="2840905" cy="184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FF93DB5D-5FBE-E6B2-B056-B4084C2B7F3D}"/>
                </a:ext>
              </a:extLst>
            </p:cNvPr>
            <p:cNvSpPr/>
            <p:nvPr/>
          </p:nvSpPr>
          <p:spPr>
            <a:xfrm>
              <a:off x="3733183" y="3327603"/>
              <a:ext cx="313403" cy="25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3</a:t>
              </a:r>
              <a:endParaRPr lang="en-US" dirty="0"/>
            </a:p>
          </p:txBody>
        </p:sp>
        <p:cxnSp>
          <p:nvCxnSpPr>
            <p:cNvPr id="68" name="Straight Arrow Connector 67">
              <a:extLst>
                <a:ext uri="{FF2B5EF4-FFF2-40B4-BE49-F238E27FC236}">
                  <a16:creationId xmlns:a16="http://schemas.microsoft.com/office/drawing/2014/main" id="{08AB1CF1-9585-58D5-14F4-6C6B53E6B8D8}"/>
                </a:ext>
              </a:extLst>
            </p:cNvPr>
            <p:cNvCxnSpPr>
              <a:cxnSpLocks/>
            </p:cNvCxnSpPr>
            <p:nvPr/>
          </p:nvCxnSpPr>
          <p:spPr>
            <a:xfrm>
              <a:off x="874761" y="3455729"/>
              <a:ext cx="2840905" cy="184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51D04463-8AE9-95EA-9D85-8A3D203C0538}"/>
                </a:ext>
              </a:extLst>
            </p:cNvPr>
            <p:cNvSpPr/>
            <p:nvPr/>
          </p:nvSpPr>
          <p:spPr>
            <a:xfrm>
              <a:off x="3880666" y="4175635"/>
              <a:ext cx="313403" cy="25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4</a:t>
              </a:r>
              <a:endParaRPr lang="en-US" dirty="0"/>
            </a:p>
          </p:txBody>
        </p:sp>
        <p:cxnSp>
          <p:nvCxnSpPr>
            <p:cNvPr id="70" name="Straight Arrow Connector 69">
              <a:extLst>
                <a:ext uri="{FF2B5EF4-FFF2-40B4-BE49-F238E27FC236}">
                  <a16:creationId xmlns:a16="http://schemas.microsoft.com/office/drawing/2014/main" id="{6739F381-3DD4-697B-D3D8-EDC3675CFE33}"/>
                </a:ext>
              </a:extLst>
            </p:cNvPr>
            <p:cNvCxnSpPr>
              <a:cxnSpLocks/>
            </p:cNvCxnSpPr>
            <p:nvPr/>
          </p:nvCxnSpPr>
          <p:spPr>
            <a:xfrm>
              <a:off x="1022244" y="4303761"/>
              <a:ext cx="2840905" cy="184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B6E1EB43-81A8-7EE1-3809-CDEBDC6755F3}"/>
                </a:ext>
              </a:extLst>
            </p:cNvPr>
            <p:cNvSpPr/>
            <p:nvPr/>
          </p:nvSpPr>
          <p:spPr>
            <a:xfrm>
              <a:off x="3677876" y="4562780"/>
              <a:ext cx="313403" cy="25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5</a:t>
              </a:r>
              <a:endParaRPr lang="en-US" dirty="0"/>
            </a:p>
          </p:txBody>
        </p:sp>
        <p:cxnSp>
          <p:nvCxnSpPr>
            <p:cNvPr id="72" name="Straight Arrow Connector 71">
              <a:extLst>
                <a:ext uri="{FF2B5EF4-FFF2-40B4-BE49-F238E27FC236}">
                  <a16:creationId xmlns:a16="http://schemas.microsoft.com/office/drawing/2014/main" id="{88ED607B-7179-8C14-211B-E681B66A1230}"/>
                </a:ext>
              </a:extLst>
            </p:cNvPr>
            <p:cNvCxnSpPr>
              <a:cxnSpLocks/>
            </p:cNvCxnSpPr>
            <p:nvPr/>
          </p:nvCxnSpPr>
          <p:spPr>
            <a:xfrm>
              <a:off x="819454" y="4690906"/>
              <a:ext cx="2840905" cy="184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95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C45DB42-22B4-BE29-0773-8D7F0F328B66}"/>
              </a:ext>
            </a:extLst>
          </p:cNvPr>
          <p:cNvSpPr>
            <a:spLocks noGrp="1"/>
          </p:cNvSpPr>
          <p:nvPr>
            <p:ph type="title"/>
          </p:nvPr>
        </p:nvSpPr>
        <p:spPr>
          <a:xfrm>
            <a:off x="57150" y="52618"/>
            <a:ext cx="7886700" cy="348959"/>
          </a:xfrm>
        </p:spPr>
        <p:txBody>
          <a:bodyPr/>
          <a:lstStyle/>
          <a:p>
            <a:r>
              <a:rPr lang="en-US" sz="2000" b="1" u="none" dirty="0"/>
              <a:t>Debugging with </a:t>
            </a:r>
            <a:r>
              <a:rPr lang="en-US" sz="2000" b="1" u="none" dirty="0" err="1"/>
              <a:t>gdb</a:t>
            </a:r>
            <a:r>
              <a:rPr lang="en-US" sz="2000" b="1" u="none" dirty="0"/>
              <a:t> - Examples</a:t>
            </a:r>
            <a:endParaRPr lang="en-US" sz="2000" u="none"/>
          </a:p>
        </p:txBody>
      </p:sp>
      <p:sp>
        <p:nvSpPr>
          <p:cNvPr id="7" name="Text Placeholder 6">
            <a:extLst>
              <a:ext uri="{FF2B5EF4-FFF2-40B4-BE49-F238E27FC236}">
                <a16:creationId xmlns:a16="http://schemas.microsoft.com/office/drawing/2014/main" id="{81C8934A-149F-04CF-097D-71A0E1B5610D}"/>
              </a:ext>
            </a:extLst>
          </p:cNvPr>
          <p:cNvSpPr>
            <a:spLocks noGrp="1"/>
          </p:cNvSpPr>
          <p:nvPr>
            <p:ph type="body" idx="1"/>
          </p:nvPr>
        </p:nvSpPr>
        <p:spPr>
          <a:xfrm>
            <a:off x="167763" y="816152"/>
            <a:ext cx="8808474" cy="3456972"/>
          </a:xfrm>
        </p:spPr>
        <p:txBody>
          <a:bodyPr/>
          <a:lstStyle/>
          <a:p>
            <a:r>
              <a:rPr lang="en-US" sz="1200" dirty="0">
                <a:latin typeface="Arial"/>
                <a:cs typeface="Arial"/>
              </a:rPr>
              <a:t>Consider the following source code: </a:t>
            </a:r>
            <a:r>
              <a:rPr lang="en-US" sz="1200" b="1" dirty="0" err="1"/>
              <a:t>demo_WatchPoints.c</a:t>
            </a:r>
            <a:endParaRPr lang="en-US" sz="1200" b="1"/>
          </a:p>
          <a:p>
            <a:endParaRPr lang="en-US" sz="1200" b="1" dirty="0"/>
          </a:p>
          <a:p>
            <a:endParaRPr lang="en-US" sz="1200" b="1" dirty="0"/>
          </a:p>
          <a:p>
            <a:endParaRPr lang="en-US" sz="1200" b="1" dirty="0"/>
          </a:p>
          <a:p>
            <a:endParaRPr lang="en-US" sz="1200" b="1" dirty="0"/>
          </a:p>
          <a:p>
            <a:pPr marL="139700" indent="0">
              <a:buNone/>
            </a:pPr>
            <a:r>
              <a:rPr lang="en-US" sz="1200" dirty="0"/>
              <a:t>Able to set a watchpoint on a variable in order to break a program when a variable changes.</a:t>
            </a:r>
            <a:endParaRPr lang="en-US" dirty="0"/>
          </a:p>
          <a:p>
            <a:pPr marL="139700" indent="0">
              <a:buNone/>
            </a:pPr>
            <a:r>
              <a:rPr lang="en-US" sz="1200" dirty="0"/>
              <a:t>Use </a:t>
            </a:r>
            <a:r>
              <a:rPr lang="en-US" sz="1200" i="1" dirty="0"/>
              <a:t>display</a:t>
            </a:r>
            <a:r>
              <a:rPr lang="en-US" sz="1200" dirty="0"/>
              <a:t> to automatically print how variables change throughout the program’s execution.</a:t>
            </a:r>
            <a:endParaRPr lang="en-US" dirty="0"/>
          </a:p>
          <a:p>
            <a:endParaRPr lang="en-US" sz="1200" b="1" dirty="0"/>
          </a:p>
          <a:p>
            <a:endParaRPr lang="en-US" sz="1200" dirty="0"/>
          </a:p>
        </p:txBody>
      </p:sp>
      <p:pic>
        <p:nvPicPr>
          <p:cNvPr id="8" name="Picture 8">
            <a:extLst>
              <a:ext uri="{FF2B5EF4-FFF2-40B4-BE49-F238E27FC236}">
                <a16:creationId xmlns:a16="http://schemas.microsoft.com/office/drawing/2014/main" id="{68F98E89-505B-1BD3-1789-754FC2ACF62E}"/>
              </a:ext>
            </a:extLst>
          </p:cNvPr>
          <p:cNvPicPr>
            <a:picLocks noChangeAspect="1"/>
          </p:cNvPicPr>
          <p:nvPr/>
        </p:nvPicPr>
        <p:blipFill>
          <a:blip r:embed="rId2"/>
          <a:stretch>
            <a:fillRect/>
          </a:stretch>
        </p:blipFill>
        <p:spPr>
          <a:xfrm>
            <a:off x="6325214" y="734654"/>
            <a:ext cx="2743200" cy="1885950"/>
          </a:xfrm>
          <a:prstGeom prst="rect">
            <a:avLst/>
          </a:prstGeom>
        </p:spPr>
      </p:pic>
      <p:pic>
        <p:nvPicPr>
          <p:cNvPr id="9" name="Picture 9">
            <a:extLst>
              <a:ext uri="{FF2B5EF4-FFF2-40B4-BE49-F238E27FC236}">
                <a16:creationId xmlns:a16="http://schemas.microsoft.com/office/drawing/2014/main" id="{FB9E6D45-8E79-7A68-26B4-546881BB7803}"/>
              </a:ext>
            </a:extLst>
          </p:cNvPr>
          <p:cNvPicPr>
            <a:picLocks noChangeAspect="1"/>
          </p:cNvPicPr>
          <p:nvPr/>
        </p:nvPicPr>
        <p:blipFill>
          <a:blip r:embed="rId3"/>
          <a:stretch>
            <a:fillRect/>
          </a:stretch>
        </p:blipFill>
        <p:spPr>
          <a:xfrm>
            <a:off x="1204704" y="1232003"/>
            <a:ext cx="3194869" cy="773862"/>
          </a:xfrm>
          <a:prstGeom prst="rect">
            <a:avLst/>
          </a:prstGeom>
        </p:spPr>
      </p:pic>
    </p:spTree>
    <p:extLst>
      <p:ext uri="{BB962C8B-B14F-4D97-AF65-F5344CB8AC3E}">
        <p14:creationId xmlns:p14="http://schemas.microsoft.com/office/powerpoint/2010/main" val="756750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DC0CF4-E508-97AB-0DAE-5B741228B817}"/>
              </a:ext>
            </a:extLst>
          </p:cNvPr>
          <p:cNvSpPr>
            <a:spLocks noGrp="1"/>
          </p:cNvSpPr>
          <p:nvPr>
            <p:ph type="title"/>
          </p:nvPr>
        </p:nvSpPr>
        <p:spPr>
          <a:xfrm>
            <a:off x="57150" y="52618"/>
            <a:ext cx="7886700" cy="348959"/>
          </a:xfrm>
        </p:spPr>
        <p:txBody>
          <a:bodyPr/>
          <a:lstStyle/>
          <a:p>
            <a:r>
              <a:rPr lang="en-US" sz="2000" b="1" u="none" dirty="0"/>
              <a:t>Debugging with </a:t>
            </a:r>
            <a:r>
              <a:rPr lang="en-US" sz="2000" b="1" u="none" dirty="0" err="1"/>
              <a:t>gdb</a:t>
            </a:r>
            <a:r>
              <a:rPr lang="en-US" sz="2000" b="1" u="none" dirty="0"/>
              <a:t> - Examples</a:t>
            </a:r>
            <a:endParaRPr lang="en-US" sz="2000" u="none"/>
          </a:p>
        </p:txBody>
      </p:sp>
      <p:grpSp>
        <p:nvGrpSpPr>
          <p:cNvPr id="19" name="Group 18">
            <a:extLst>
              <a:ext uri="{FF2B5EF4-FFF2-40B4-BE49-F238E27FC236}">
                <a16:creationId xmlns:a16="http://schemas.microsoft.com/office/drawing/2014/main" id="{62D2FE51-5559-72D7-2567-315E82FC16EF}"/>
              </a:ext>
            </a:extLst>
          </p:cNvPr>
          <p:cNvGrpSpPr/>
          <p:nvPr/>
        </p:nvGrpSpPr>
        <p:grpSpPr>
          <a:xfrm>
            <a:off x="331839" y="359491"/>
            <a:ext cx="8480320" cy="4758199"/>
            <a:chOff x="331839" y="359491"/>
            <a:chExt cx="8480320" cy="4758199"/>
          </a:xfrm>
        </p:grpSpPr>
        <p:sp>
          <p:nvSpPr>
            <p:cNvPr id="9" name="TextBox 8">
              <a:extLst>
                <a:ext uri="{FF2B5EF4-FFF2-40B4-BE49-F238E27FC236}">
                  <a16:creationId xmlns:a16="http://schemas.microsoft.com/office/drawing/2014/main" id="{AF399759-2066-E829-EA50-91B38D76CDC6}"/>
                </a:ext>
              </a:extLst>
            </p:cNvPr>
            <p:cNvSpPr txBox="1"/>
            <p:nvPr/>
          </p:nvSpPr>
          <p:spPr>
            <a:xfrm>
              <a:off x="3779274" y="359491"/>
              <a:ext cx="1926506" cy="27699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Arial"/>
                </a:rPr>
                <a:t>Add breakpoint at </a:t>
              </a:r>
              <a:r>
                <a:rPr lang="en-US" sz="1200" b="1" dirty="0">
                  <a:cs typeface="Arial"/>
                </a:rPr>
                <a:t>Line 7</a:t>
              </a:r>
            </a:p>
          </p:txBody>
        </p:sp>
        <p:grpSp>
          <p:nvGrpSpPr>
            <p:cNvPr id="18" name="Group 17">
              <a:extLst>
                <a:ext uri="{FF2B5EF4-FFF2-40B4-BE49-F238E27FC236}">
                  <a16:creationId xmlns:a16="http://schemas.microsoft.com/office/drawing/2014/main" id="{FFAD9916-5255-2C1C-01F7-B47945A24C18}"/>
                </a:ext>
              </a:extLst>
            </p:cNvPr>
            <p:cNvGrpSpPr/>
            <p:nvPr/>
          </p:nvGrpSpPr>
          <p:grpSpPr>
            <a:xfrm>
              <a:off x="331839" y="403737"/>
              <a:ext cx="8480320" cy="4713953"/>
              <a:chOff x="285750" y="403737"/>
              <a:chExt cx="8480320" cy="4713953"/>
            </a:xfrm>
          </p:grpSpPr>
          <p:pic>
            <p:nvPicPr>
              <p:cNvPr id="7" name="Picture 7">
                <a:extLst>
                  <a:ext uri="{FF2B5EF4-FFF2-40B4-BE49-F238E27FC236}">
                    <a16:creationId xmlns:a16="http://schemas.microsoft.com/office/drawing/2014/main" id="{38FC1E09-A0E0-B69C-3009-E5BC1684B114}"/>
                  </a:ext>
                </a:extLst>
              </p:cNvPr>
              <p:cNvPicPr>
                <a:picLocks noChangeAspect="1"/>
              </p:cNvPicPr>
              <p:nvPr/>
            </p:nvPicPr>
            <p:blipFill>
              <a:blip r:embed="rId2"/>
              <a:stretch>
                <a:fillRect/>
              </a:stretch>
            </p:blipFill>
            <p:spPr>
              <a:xfrm>
                <a:off x="290601" y="403737"/>
                <a:ext cx="2939976" cy="4713953"/>
              </a:xfrm>
              <a:prstGeom prst="rect">
                <a:avLst/>
              </a:prstGeom>
            </p:spPr>
          </p:pic>
          <p:cxnSp>
            <p:nvCxnSpPr>
              <p:cNvPr id="8" name="Straight Arrow Connector 7">
                <a:extLst>
                  <a:ext uri="{FF2B5EF4-FFF2-40B4-BE49-F238E27FC236}">
                    <a16:creationId xmlns:a16="http://schemas.microsoft.com/office/drawing/2014/main" id="{7D32DA1A-B757-1946-5A42-6F7EBB661A38}"/>
                  </a:ext>
                </a:extLst>
              </p:cNvPr>
              <p:cNvCxnSpPr/>
              <p:nvPr/>
            </p:nvCxnSpPr>
            <p:spPr>
              <a:xfrm flipV="1">
                <a:off x="833283" y="447980"/>
                <a:ext cx="2868560" cy="7375"/>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E321F8F-8710-395D-9996-B3F5CDAFCEB9}"/>
                  </a:ext>
                </a:extLst>
              </p:cNvPr>
              <p:cNvSpPr/>
              <p:nvPr/>
            </p:nvSpPr>
            <p:spPr>
              <a:xfrm>
                <a:off x="285750" y="1179871"/>
                <a:ext cx="2912806" cy="77429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56EEA9C-FB9D-9E30-99CE-E7E0A829FFD5}"/>
                  </a:ext>
                </a:extLst>
              </p:cNvPr>
              <p:cNvSpPr txBox="1"/>
              <p:nvPr/>
            </p:nvSpPr>
            <p:spPr>
              <a:xfrm>
                <a:off x="3401346" y="857248"/>
                <a:ext cx="2839063"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cs typeface="Arial"/>
                  </a:rPr>
                  <a:t>watch count </a:t>
                </a:r>
                <a:r>
                  <a:rPr lang="en-US" sz="1200" dirty="0">
                    <a:cs typeface="Arial"/>
                  </a:rPr>
                  <a:t>: we want to print out value of</a:t>
                </a:r>
                <a:r>
                  <a:rPr lang="en-US" sz="1200" b="1" dirty="0">
                    <a:cs typeface="Arial"/>
                  </a:rPr>
                  <a:t> count</a:t>
                </a:r>
                <a:r>
                  <a:rPr lang="en-US" sz="1200" dirty="0">
                    <a:cs typeface="Arial"/>
                  </a:rPr>
                  <a:t> when it changes. So we add a watchpoint </a:t>
                </a:r>
                <a:endParaRPr lang="en-US" sz="1200" b="1" dirty="0">
                  <a:cs typeface="Arial"/>
                </a:endParaRPr>
              </a:p>
            </p:txBody>
          </p:sp>
          <p:sp>
            <p:nvSpPr>
              <p:cNvPr id="13" name="Rectangle 12">
                <a:extLst>
                  <a:ext uri="{FF2B5EF4-FFF2-40B4-BE49-F238E27FC236}">
                    <a16:creationId xmlns:a16="http://schemas.microsoft.com/office/drawing/2014/main" id="{30427C9E-3CE8-A1A2-974B-8E7E8C22B7C7}"/>
                  </a:ext>
                </a:extLst>
              </p:cNvPr>
              <p:cNvSpPr/>
              <p:nvPr/>
            </p:nvSpPr>
            <p:spPr>
              <a:xfrm>
                <a:off x="294966" y="3069508"/>
                <a:ext cx="2931242" cy="119830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1423000-298B-FF5F-7970-1A76F9A8868A}"/>
                  </a:ext>
                </a:extLst>
              </p:cNvPr>
              <p:cNvSpPr txBox="1"/>
              <p:nvPr/>
            </p:nvSpPr>
            <p:spPr>
              <a:xfrm>
                <a:off x="5927007" y="1603884"/>
                <a:ext cx="2839063" cy="138499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Arial"/>
                  </a:rPr>
                  <a:t>We added watchpoint at </a:t>
                </a:r>
                <a:r>
                  <a:rPr lang="en-US" sz="1200" b="1" dirty="0">
                    <a:cs typeface="Arial"/>
                  </a:rPr>
                  <a:t>Line 7</a:t>
                </a:r>
                <a:r>
                  <a:rPr lang="en-US" sz="1200" dirty="0">
                    <a:cs typeface="Arial"/>
                  </a:rPr>
                  <a:t>:</a:t>
                </a:r>
              </a:p>
              <a:p>
                <a:r>
                  <a:rPr lang="en-US" sz="1200" b="1" dirty="0">
                    <a:ea typeface="+mn-lt"/>
                    <a:cs typeface="+mn-lt"/>
                  </a:rPr>
                  <a:t>int count = 0;</a:t>
                </a:r>
                <a:endParaRPr lang="en-US" b="1" dirty="0">
                  <a:cs typeface="Arial"/>
                </a:endParaRPr>
              </a:p>
              <a:p>
                <a:r>
                  <a:rPr lang="en-US" sz="1200" dirty="0">
                    <a:cs typeface="Arial"/>
                  </a:rPr>
                  <a:t>Before declaring the variable count there was random value at memory assigned to count.</a:t>
                </a:r>
                <a:endParaRPr lang="en-US" sz="1200" b="1" dirty="0">
                  <a:cs typeface="Arial"/>
                </a:endParaRPr>
              </a:p>
              <a:p>
                <a:r>
                  <a:rPr lang="en-US" sz="1200" dirty="0">
                    <a:cs typeface="Arial"/>
                  </a:rPr>
                  <a:t>After continuing the value got initialized to </a:t>
                </a:r>
                <a:r>
                  <a:rPr lang="en-US" sz="1200" b="1" dirty="0">
                    <a:cs typeface="Arial"/>
                  </a:rPr>
                  <a:t>0. </a:t>
                </a:r>
              </a:p>
            </p:txBody>
          </p:sp>
          <p:pic>
            <p:nvPicPr>
              <p:cNvPr id="15" name="Picture 15">
                <a:extLst>
                  <a:ext uri="{FF2B5EF4-FFF2-40B4-BE49-F238E27FC236}">
                    <a16:creationId xmlns:a16="http://schemas.microsoft.com/office/drawing/2014/main" id="{FE1DCA44-5D8A-1D93-4D5C-372D6E505D20}"/>
                  </a:ext>
                </a:extLst>
              </p:cNvPr>
              <p:cNvPicPr>
                <a:picLocks noChangeAspect="1"/>
              </p:cNvPicPr>
              <p:nvPr/>
            </p:nvPicPr>
            <p:blipFill>
              <a:blip r:embed="rId3"/>
              <a:stretch>
                <a:fillRect/>
              </a:stretch>
            </p:blipFill>
            <p:spPr>
              <a:xfrm>
                <a:off x="3519641" y="1600046"/>
                <a:ext cx="2381250" cy="1095375"/>
              </a:xfrm>
              <a:prstGeom prst="rect">
                <a:avLst/>
              </a:prstGeom>
            </p:spPr>
          </p:pic>
          <p:cxnSp>
            <p:nvCxnSpPr>
              <p:cNvPr id="16" name="Straight Arrow Connector 15">
                <a:extLst>
                  <a:ext uri="{FF2B5EF4-FFF2-40B4-BE49-F238E27FC236}">
                    <a16:creationId xmlns:a16="http://schemas.microsoft.com/office/drawing/2014/main" id="{350F5B53-22D1-D56C-88D4-C56FA9717DC9}"/>
                  </a:ext>
                </a:extLst>
              </p:cNvPr>
              <p:cNvCxnSpPr>
                <a:cxnSpLocks/>
              </p:cNvCxnSpPr>
              <p:nvPr/>
            </p:nvCxnSpPr>
            <p:spPr>
              <a:xfrm flipV="1">
                <a:off x="1192774" y="1849076"/>
                <a:ext cx="2315496" cy="7375"/>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6CBD8B-F913-579E-3AAC-1D64FD96363B}"/>
                  </a:ext>
                </a:extLst>
              </p:cNvPr>
              <p:cNvSpPr txBox="1"/>
              <p:nvPr/>
            </p:nvSpPr>
            <p:spPr>
              <a:xfrm>
                <a:off x="3290731" y="3134028"/>
                <a:ext cx="2839063" cy="101566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Arial"/>
                  </a:rPr>
                  <a:t>When </a:t>
                </a:r>
                <a:r>
                  <a:rPr lang="en-US" sz="1200" b="1" dirty="0">
                    <a:cs typeface="Arial"/>
                  </a:rPr>
                  <a:t>count = 1 :</a:t>
                </a:r>
              </a:p>
              <a:p>
                <a:r>
                  <a:rPr lang="en-US" sz="1200" dirty="0">
                    <a:cs typeface="Arial"/>
                  </a:rPr>
                  <a:t>Prints out:</a:t>
                </a:r>
                <a:r>
                  <a:rPr lang="en-US" sz="1200" b="1" dirty="0">
                    <a:cs typeface="Arial"/>
                  </a:rPr>
                  <a:t> Count Value = 1</a:t>
                </a:r>
              </a:p>
              <a:p>
                <a:r>
                  <a:rPr lang="en-US" sz="1200" dirty="0">
                    <a:ea typeface="+mn-lt"/>
                    <a:cs typeface="+mn-lt"/>
                  </a:rPr>
                  <a:t>After:</a:t>
                </a:r>
              </a:p>
              <a:p>
                <a:r>
                  <a:rPr lang="en-US" sz="1200" b="1" dirty="0">
                    <a:ea typeface="+mn-lt"/>
                    <a:cs typeface="+mn-lt"/>
                  </a:rPr>
                  <a:t>count += 1;</a:t>
                </a:r>
                <a:endParaRPr lang="en-US" b="1" dirty="0"/>
              </a:p>
              <a:p>
                <a:r>
                  <a:rPr lang="en-US" sz="1200" dirty="0">
                    <a:cs typeface="Arial"/>
                  </a:rPr>
                  <a:t>Value of count incremented to 2.</a:t>
                </a:r>
              </a:p>
            </p:txBody>
          </p:sp>
        </p:grpSp>
      </p:grpSp>
    </p:spTree>
    <p:extLst>
      <p:ext uri="{BB962C8B-B14F-4D97-AF65-F5344CB8AC3E}">
        <p14:creationId xmlns:p14="http://schemas.microsoft.com/office/powerpoint/2010/main" val="4907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28AD-2FA3-62B3-DA9D-B3EFDEA1ECEE}"/>
              </a:ext>
            </a:extLst>
          </p:cNvPr>
          <p:cNvSpPr>
            <a:spLocks noGrp="1"/>
          </p:cNvSpPr>
          <p:nvPr>
            <p:ph type="title"/>
          </p:nvPr>
        </p:nvSpPr>
        <p:spPr>
          <a:xfrm>
            <a:off x="36369" y="97198"/>
            <a:ext cx="7886700" cy="578564"/>
          </a:xfrm>
        </p:spPr>
        <p:txBody>
          <a:bodyPr/>
          <a:lstStyle/>
          <a:p>
            <a:r>
              <a:rPr lang="en-US" b="1" u="none"/>
              <a:t>Linux Architecture</a:t>
            </a:r>
            <a:endParaRPr lang="en-US"/>
          </a:p>
        </p:txBody>
      </p:sp>
      <p:sp>
        <p:nvSpPr>
          <p:cNvPr id="3" name="Text Placeholder 2">
            <a:extLst>
              <a:ext uri="{FF2B5EF4-FFF2-40B4-BE49-F238E27FC236}">
                <a16:creationId xmlns:a16="http://schemas.microsoft.com/office/drawing/2014/main" id="{A8FFF4C5-2FA9-C189-344E-754C81B3729B}"/>
              </a:ext>
            </a:extLst>
          </p:cNvPr>
          <p:cNvSpPr>
            <a:spLocks noGrp="1"/>
          </p:cNvSpPr>
          <p:nvPr>
            <p:ph type="body" idx="1"/>
          </p:nvPr>
        </p:nvSpPr>
        <p:spPr>
          <a:xfrm>
            <a:off x="36369" y="849673"/>
            <a:ext cx="4343398" cy="4042717"/>
          </a:xfrm>
        </p:spPr>
        <p:txBody>
          <a:bodyPr/>
          <a:lstStyle/>
          <a:p>
            <a:r>
              <a:rPr lang="en-US" sz="1200">
                <a:latin typeface="Arial"/>
              </a:rPr>
              <a:t>Figure Shows fundamental architecture of Linux OS.</a:t>
            </a:r>
          </a:p>
          <a:p>
            <a:pPr marL="139700" indent="0">
              <a:buNone/>
            </a:pPr>
            <a:r>
              <a:rPr lang="en-US" sz="1200" b="1">
                <a:latin typeface="Arial"/>
              </a:rPr>
              <a:t>User / Application Space :</a:t>
            </a:r>
          </a:p>
          <a:p>
            <a:pPr marL="139700" indent="0">
              <a:buNone/>
            </a:pPr>
            <a:r>
              <a:rPr lang="en-US" sz="1200">
                <a:latin typeface="Arial"/>
              </a:rPr>
              <a:t>This is where the user applications are executed. </a:t>
            </a:r>
            <a:endParaRPr lang="en-US" sz="1200" b="1">
              <a:latin typeface="Arial"/>
            </a:endParaRPr>
          </a:p>
          <a:p>
            <a:pPr marL="139700" indent="0">
              <a:buNone/>
            </a:pPr>
            <a:endParaRPr lang="en-US" sz="1200">
              <a:latin typeface="Arial"/>
            </a:endParaRPr>
          </a:p>
          <a:p>
            <a:pPr marL="139700" indent="0">
              <a:buNone/>
            </a:pPr>
            <a:r>
              <a:rPr lang="en-US" sz="1200" b="1">
                <a:latin typeface="Arial"/>
              </a:rPr>
              <a:t>GNU C Library (glibc):</a:t>
            </a:r>
            <a:endParaRPr lang="en-US"/>
          </a:p>
          <a:p>
            <a:pPr marL="139700" indent="0">
              <a:buNone/>
            </a:pPr>
            <a:r>
              <a:rPr lang="en-US" sz="1200"/>
              <a:t>Provides </a:t>
            </a:r>
            <a:r>
              <a:rPr lang="en-US" sz="1200" i="1"/>
              <a:t>the</a:t>
            </a:r>
            <a:r>
              <a:rPr lang="en-US" sz="1200"/>
              <a:t> core libraries for the GNU system and GNU/Linux systems, as well as many other systems that use Linux as the kernel. </a:t>
            </a:r>
            <a:endParaRPr lang="en-US"/>
          </a:p>
          <a:p>
            <a:pPr marL="139700" indent="0">
              <a:buNone/>
            </a:pPr>
            <a:r>
              <a:rPr lang="en-US" sz="1200"/>
              <a:t>Provides the system call interface that connects to the kernel.</a:t>
            </a:r>
            <a:endParaRPr lang="en-US"/>
          </a:p>
          <a:p>
            <a:pPr marL="139700" indent="0">
              <a:buNone/>
            </a:pPr>
            <a:r>
              <a:rPr lang="en-US" sz="1200"/>
              <a:t>Provides the mechanism to transition between the user-space application and the kernel. </a:t>
            </a:r>
            <a:endParaRPr lang="en-US"/>
          </a:p>
          <a:p>
            <a:pPr marL="139700" indent="0">
              <a:buNone/>
            </a:pPr>
            <a:r>
              <a:rPr lang="en-US" sz="1200"/>
              <a:t>This is important because the kernel and user application </a:t>
            </a:r>
            <a:r>
              <a:rPr lang="en-US" sz="1200" b="1"/>
              <a:t>occupy different protected address spaces</a:t>
            </a:r>
            <a:r>
              <a:rPr lang="en-US" sz="1200"/>
              <a:t>.</a:t>
            </a:r>
            <a:endParaRPr lang="en-US"/>
          </a:p>
          <a:p>
            <a:pPr marL="139700" indent="0">
              <a:buNone/>
            </a:pPr>
            <a:r>
              <a:rPr lang="en-US" sz="1200"/>
              <a:t>Each user-space process occupies its own virtual address space.</a:t>
            </a:r>
            <a:endParaRPr lang="en-US"/>
          </a:p>
          <a:p>
            <a:pPr marL="139700" indent="0">
              <a:buNone/>
            </a:pPr>
            <a:r>
              <a:rPr lang="en-US" sz="1200"/>
              <a:t>The kernel occupies a single address space.</a:t>
            </a:r>
            <a:endParaRPr lang="en-US"/>
          </a:p>
          <a:p>
            <a:pPr marL="139700" indent="0">
              <a:buNone/>
            </a:pPr>
            <a:endParaRPr lang="en-US" sz="1200" b="1">
              <a:latin typeface="Arial"/>
            </a:endParaRPr>
          </a:p>
          <a:p>
            <a:endParaRPr lang="en-US" sz="1200">
              <a:latin typeface="Arial"/>
            </a:endParaRPr>
          </a:p>
          <a:p>
            <a:endParaRPr lang="en-US" sz="1200">
              <a:latin typeface="Arial"/>
            </a:endParaRPr>
          </a:p>
          <a:p>
            <a:pPr marL="139700" indent="0">
              <a:buNone/>
            </a:pPr>
            <a:endParaRPr lang="en-US" sz="1200">
              <a:latin typeface="Arial"/>
            </a:endParaRPr>
          </a:p>
        </p:txBody>
      </p:sp>
      <p:grpSp>
        <p:nvGrpSpPr>
          <p:cNvPr id="30" name="Group 29">
            <a:extLst>
              <a:ext uri="{FF2B5EF4-FFF2-40B4-BE49-F238E27FC236}">
                <a16:creationId xmlns:a16="http://schemas.microsoft.com/office/drawing/2014/main" id="{2A014308-7867-2A6C-2879-6285F9430E1B}"/>
              </a:ext>
            </a:extLst>
          </p:cNvPr>
          <p:cNvGrpSpPr/>
          <p:nvPr/>
        </p:nvGrpSpPr>
        <p:grpSpPr>
          <a:xfrm>
            <a:off x="4309629" y="852054"/>
            <a:ext cx="5011014" cy="3844636"/>
            <a:chOff x="4434320" y="893618"/>
            <a:chExt cx="5011014" cy="3844636"/>
          </a:xfrm>
        </p:grpSpPr>
        <p:grpSp>
          <p:nvGrpSpPr>
            <p:cNvPr id="21" name="Group 20">
              <a:extLst>
                <a:ext uri="{FF2B5EF4-FFF2-40B4-BE49-F238E27FC236}">
                  <a16:creationId xmlns:a16="http://schemas.microsoft.com/office/drawing/2014/main" id="{9722F0B5-36BF-915E-A950-1D7F4B94A255}"/>
                </a:ext>
              </a:extLst>
            </p:cNvPr>
            <p:cNvGrpSpPr/>
            <p:nvPr/>
          </p:nvGrpSpPr>
          <p:grpSpPr>
            <a:xfrm>
              <a:off x="4434320" y="893618"/>
              <a:ext cx="4042063" cy="3844636"/>
              <a:chOff x="4112202" y="976745"/>
              <a:chExt cx="4042063" cy="3844636"/>
            </a:xfrm>
          </p:grpSpPr>
          <p:sp>
            <p:nvSpPr>
              <p:cNvPr id="11" name="Rectangle 10">
                <a:extLst>
                  <a:ext uri="{FF2B5EF4-FFF2-40B4-BE49-F238E27FC236}">
                    <a16:creationId xmlns:a16="http://schemas.microsoft.com/office/drawing/2014/main" id="{FA9DF6DF-6011-F720-942B-D3B618300F6D}"/>
                  </a:ext>
                </a:extLst>
              </p:cNvPr>
              <p:cNvSpPr/>
              <p:nvPr/>
            </p:nvSpPr>
            <p:spPr>
              <a:xfrm>
                <a:off x="4260272" y="976745"/>
                <a:ext cx="3667991" cy="3844636"/>
              </a:xfrm>
              <a:prstGeom prst="rect">
                <a:avLst/>
              </a:prstGeom>
              <a:solidFill>
                <a:schemeClr val="accent6">
                  <a:lumMod val="60000"/>
                  <a:lumOff val="40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EA863E63-684D-2274-C3C1-A24B18A03B9B}"/>
                  </a:ext>
                </a:extLst>
              </p:cNvPr>
              <p:cNvSpPr txBox="1"/>
              <p:nvPr/>
            </p:nvSpPr>
            <p:spPr>
              <a:xfrm>
                <a:off x="4530434" y="4468089"/>
                <a:ext cx="3106881" cy="307777"/>
              </a:xfrm>
              <a:prstGeom prst="rect">
                <a:avLst/>
              </a:prstGeom>
              <a:solidFill>
                <a:schemeClr val="accent6">
                  <a:lumMod val="60000"/>
                  <a:lumOff val="40000"/>
                </a:schemeClr>
              </a:solidFill>
              <a:ln>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t>Hardware Platform</a:t>
                </a:r>
              </a:p>
            </p:txBody>
          </p:sp>
          <p:sp>
            <p:nvSpPr>
              <p:cNvPr id="5" name="TextBox 4">
                <a:extLst>
                  <a:ext uri="{FF2B5EF4-FFF2-40B4-BE49-F238E27FC236}">
                    <a16:creationId xmlns:a16="http://schemas.microsoft.com/office/drawing/2014/main" id="{050DAAF8-2812-9E10-D781-6CC8A679D414}"/>
                  </a:ext>
                </a:extLst>
              </p:cNvPr>
              <p:cNvSpPr txBox="1"/>
              <p:nvPr/>
            </p:nvSpPr>
            <p:spPr>
              <a:xfrm>
                <a:off x="5413664" y="2088570"/>
                <a:ext cx="2223653"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cs typeface="Arial"/>
                  </a:rPr>
                  <a:t>GNU C Library (glbc)</a:t>
                </a:r>
              </a:p>
            </p:txBody>
          </p:sp>
          <p:sp>
            <p:nvSpPr>
              <p:cNvPr id="4" name="TextBox 3">
                <a:extLst>
                  <a:ext uri="{FF2B5EF4-FFF2-40B4-BE49-F238E27FC236}">
                    <a16:creationId xmlns:a16="http://schemas.microsoft.com/office/drawing/2014/main" id="{422BE060-BF7A-6A12-4D76-E182A9D02383}"/>
                  </a:ext>
                </a:extLst>
              </p:cNvPr>
              <p:cNvSpPr txBox="1"/>
              <p:nvPr/>
            </p:nvSpPr>
            <p:spPr>
              <a:xfrm>
                <a:off x="4530436" y="1485899"/>
                <a:ext cx="3106881"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t>User Application</a:t>
                </a:r>
              </a:p>
            </p:txBody>
          </p:sp>
          <p:sp>
            <p:nvSpPr>
              <p:cNvPr id="12" name="Rectangle 11">
                <a:extLst>
                  <a:ext uri="{FF2B5EF4-FFF2-40B4-BE49-F238E27FC236}">
                    <a16:creationId xmlns:a16="http://schemas.microsoft.com/office/drawing/2014/main" id="{1628D66A-8101-FD12-B2A2-2CAE956FEF19}"/>
                  </a:ext>
                </a:extLst>
              </p:cNvPr>
              <p:cNvSpPr/>
              <p:nvPr/>
            </p:nvSpPr>
            <p:spPr>
              <a:xfrm>
                <a:off x="4416136" y="2628899"/>
                <a:ext cx="3345872" cy="1756063"/>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D397709-C7C5-BD56-1AB8-F23ADB853D90}"/>
                  </a:ext>
                </a:extLst>
              </p:cNvPr>
              <p:cNvSpPr txBox="1"/>
              <p:nvPr/>
            </p:nvSpPr>
            <p:spPr>
              <a:xfrm>
                <a:off x="4530436" y="2784762"/>
                <a:ext cx="3106881"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cs typeface="Arial"/>
                  </a:rPr>
                  <a:t>System Call Interface</a:t>
                </a:r>
                <a:endParaRPr lang="en-US"/>
              </a:p>
            </p:txBody>
          </p:sp>
          <p:sp>
            <p:nvSpPr>
              <p:cNvPr id="7" name="TextBox 6">
                <a:extLst>
                  <a:ext uri="{FF2B5EF4-FFF2-40B4-BE49-F238E27FC236}">
                    <a16:creationId xmlns:a16="http://schemas.microsoft.com/office/drawing/2014/main" id="{E3F515CB-93D3-2D5E-6336-85D42FDC24FC}"/>
                  </a:ext>
                </a:extLst>
              </p:cNvPr>
              <p:cNvSpPr txBox="1"/>
              <p:nvPr/>
            </p:nvSpPr>
            <p:spPr>
              <a:xfrm>
                <a:off x="4530436" y="3345872"/>
                <a:ext cx="3106881"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cs typeface="Arial"/>
                  </a:rPr>
                  <a:t>Kernel</a:t>
                </a:r>
              </a:p>
            </p:txBody>
          </p:sp>
          <p:sp>
            <p:nvSpPr>
              <p:cNvPr id="8" name="TextBox 7">
                <a:extLst>
                  <a:ext uri="{FF2B5EF4-FFF2-40B4-BE49-F238E27FC236}">
                    <a16:creationId xmlns:a16="http://schemas.microsoft.com/office/drawing/2014/main" id="{19867587-6FEA-189A-680C-05A664948965}"/>
                  </a:ext>
                </a:extLst>
              </p:cNvPr>
              <p:cNvSpPr txBox="1"/>
              <p:nvPr/>
            </p:nvSpPr>
            <p:spPr>
              <a:xfrm>
                <a:off x="4530435" y="3896589"/>
                <a:ext cx="3106881"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t>Architecture Dependent Kernel Code</a:t>
                </a:r>
              </a:p>
            </p:txBody>
          </p:sp>
          <p:cxnSp>
            <p:nvCxnSpPr>
              <p:cNvPr id="14" name="Straight Arrow Connector 13">
                <a:extLst>
                  <a:ext uri="{FF2B5EF4-FFF2-40B4-BE49-F238E27FC236}">
                    <a16:creationId xmlns:a16="http://schemas.microsoft.com/office/drawing/2014/main" id="{5629844F-07BD-5947-98AD-510EB613F5BB}"/>
                  </a:ext>
                </a:extLst>
              </p:cNvPr>
              <p:cNvCxnSpPr/>
              <p:nvPr/>
            </p:nvCxnSpPr>
            <p:spPr>
              <a:xfrm>
                <a:off x="5982566" y="3109479"/>
                <a:ext cx="0" cy="23899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A2D249F-3113-5AEB-C1D2-CE5F2A0CDEF3}"/>
                  </a:ext>
                </a:extLst>
              </p:cNvPr>
              <p:cNvCxnSpPr>
                <a:cxnSpLocks/>
              </p:cNvCxnSpPr>
              <p:nvPr/>
            </p:nvCxnSpPr>
            <p:spPr>
              <a:xfrm>
                <a:off x="5982565" y="3660196"/>
                <a:ext cx="0" cy="23899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5D5D8C-7591-D5C5-B8B1-DC95729496F3}"/>
                  </a:ext>
                </a:extLst>
              </p:cNvPr>
              <p:cNvCxnSpPr>
                <a:cxnSpLocks/>
              </p:cNvCxnSpPr>
              <p:nvPr/>
            </p:nvCxnSpPr>
            <p:spPr>
              <a:xfrm>
                <a:off x="5982566" y="2392506"/>
                <a:ext cx="0" cy="38446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B2898BD-875E-EFCD-BE03-7655154186EA}"/>
                  </a:ext>
                </a:extLst>
              </p:cNvPr>
              <p:cNvCxnSpPr>
                <a:cxnSpLocks/>
              </p:cNvCxnSpPr>
              <p:nvPr/>
            </p:nvCxnSpPr>
            <p:spPr>
              <a:xfrm>
                <a:off x="5982565" y="1800224"/>
                <a:ext cx="0" cy="28055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5C7733FD-FC2C-9099-E910-8CDFB9C4A963}"/>
                  </a:ext>
                </a:extLst>
              </p:cNvPr>
              <p:cNvCxnSpPr>
                <a:cxnSpLocks/>
              </p:cNvCxnSpPr>
              <p:nvPr/>
            </p:nvCxnSpPr>
            <p:spPr>
              <a:xfrm>
                <a:off x="4912302" y="1800224"/>
                <a:ext cx="0" cy="99752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5193E89-2BE9-AC85-04C8-3DF4ABF6566C}"/>
                  </a:ext>
                </a:extLst>
              </p:cNvPr>
              <p:cNvCxnSpPr>
                <a:cxnSpLocks/>
              </p:cNvCxnSpPr>
              <p:nvPr/>
            </p:nvCxnSpPr>
            <p:spPr>
              <a:xfrm>
                <a:off x="4112202" y="2506804"/>
                <a:ext cx="4042063" cy="10392"/>
              </a:xfrm>
              <a:prstGeom prst="straightConnector1">
                <a:avLst/>
              </a:prstGeom>
              <a:ln w="28575">
                <a:solidFill>
                  <a:schemeClr val="accent2">
                    <a:lumMod val="60000"/>
                    <a:lumOff val="40000"/>
                  </a:schemeClr>
                </a:solidFill>
                <a:prstDash val="dash"/>
              </a:ln>
            </p:spPr>
            <p:style>
              <a:lnRef idx="3">
                <a:schemeClr val="dk1"/>
              </a:lnRef>
              <a:fillRef idx="0">
                <a:schemeClr val="dk1"/>
              </a:fillRef>
              <a:effectRef idx="2">
                <a:schemeClr val="dk1"/>
              </a:effectRef>
              <a:fontRef idx="minor">
                <a:schemeClr val="tx1"/>
              </a:fontRef>
            </p:style>
          </p:cxnSp>
        </p:grpSp>
        <p:grpSp>
          <p:nvGrpSpPr>
            <p:cNvPr id="24" name="Group 23">
              <a:extLst>
                <a:ext uri="{FF2B5EF4-FFF2-40B4-BE49-F238E27FC236}">
                  <a16:creationId xmlns:a16="http://schemas.microsoft.com/office/drawing/2014/main" id="{C3CA86D1-BAC9-98FD-24C9-A9485C96C7F8}"/>
                </a:ext>
              </a:extLst>
            </p:cNvPr>
            <p:cNvGrpSpPr/>
            <p:nvPr/>
          </p:nvGrpSpPr>
          <p:grpSpPr>
            <a:xfrm>
              <a:off x="8260772" y="976745"/>
              <a:ext cx="966354" cy="1323439"/>
              <a:chOff x="8260772" y="976745"/>
              <a:chExt cx="966354" cy="1323439"/>
            </a:xfrm>
          </p:grpSpPr>
          <p:sp>
            <p:nvSpPr>
              <p:cNvPr id="22" name="TextBox 21">
                <a:extLst>
                  <a:ext uri="{FF2B5EF4-FFF2-40B4-BE49-F238E27FC236}">
                    <a16:creationId xmlns:a16="http://schemas.microsoft.com/office/drawing/2014/main" id="{4EF61081-A31B-4BA0-D5B5-9A09EAF5CD8D}"/>
                  </a:ext>
                </a:extLst>
              </p:cNvPr>
              <p:cNvSpPr txBox="1"/>
              <p:nvPr/>
            </p:nvSpPr>
            <p:spPr>
              <a:xfrm>
                <a:off x="8260772" y="976745"/>
                <a:ext cx="5195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0"/>
                  <a:t>}</a:t>
                </a:r>
              </a:p>
            </p:txBody>
          </p:sp>
          <p:sp>
            <p:nvSpPr>
              <p:cNvPr id="23" name="TextBox 22">
                <a:extLst>
                  <a:ext uri="{FF2B5EF4-FFF2-40B4-BE49-F238E27FC236}">
                    <a16:creationId xmlns:a16="http://schemas.microsoft.com/office/drawing/2014/main" id="{71C496A4-122B-C2E9-40B7-1DD59253A214}"/>
                  </a:ext>
                </a:extLst>
              </p:cNvPr>
              <p:cNvSpPr txBox="1"/>
              <p:nvPr/>
            </p:nvSpPr>
            <p:spPr>
              <a:xfrm>
                <a:off x="8655627" y="1527463"/>
                <a:ext cx="5714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User </a:t>
                </a:r>
              </a:p>
              <a:p>
                <a:pPr algn="l"/>
                <a:r>
                  <a:rPr lang="en-US" sz="1000" b="1"/>
                  <a:t>Space</a:t>
                </a:r>
              </a:p>
            </p:txBody>
          </p:sp>
        </p:grpSp>
        <p:grpSp>
          <p:nvGrpSpPr>
            <p:cNvPr id="27" name="Group 26">
              <a:extLst>
                <a:ext uri="{FF2B5EF4-FFF2-40B4-BE49-F238E27FC236}">
                  <a16:creationId xmlns:a16="http://schemas.microsoft.com/office/drawing/2014/main" id="{6EE3375E-68D9-2162-BE83-7456AB23AAB8}"/>
                </a:ext>
              </a:extLst>
            </p:cNvPr>
            <p:cNvGrpSpPr/>
            <p:nvPr/>
          </p:nvGrpSpPr>
          <p:grpSpPr>
            <a:xfrm>
              <a:off x="8208817" y="2774373"/>
              <a:ext cx="1236517" cy="1569660"/>
              <a:chOff x="8208817" y="2774373"/>
              <a:chExt cx="1236517" cy="1569660"/>
            </a:xfrm>
          </p:grpSpPr>
          <p:sp>
            <p:nvSpPr>
              <p:cNvPr id="25" name="TextBox 1">
                <a:extLst>
                  <a:ext uri="{FF2B5EF4-FFF2-40B4-BE49-F238E27FC236}">
                    <a16:creationId xmlns:a16="http://schemas.microsoft.com/office/drawing/2014/main" id="{413F2F2E-AB68-7411-728B-B7012BAC365E}"/>
                  </a:ext>
                </a:extLst>
              </p:cNvPr>
              <p:cNvSpPr txBox="1"/>
              <p:nvPr/>
            </p:nvSpPr>
            <p:spPr>
              <a:xfrm>
                <a:off x="8208817" y="2774373"/>
                <a:ext cx="519545" cy="15696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9600"/>
                  <a:t>}</a:t>
                </a:r>
              </a:p>
            </p:txBody>
          </p:sp>
          <p:sp>
            <p:nvSpPr>
              <p:cNvPr id="26" name="TextBox 2">
                <a:extLst>
                  <a:ext uri="{FF2B5EF4-FFF2-40B4-BE49-F238E27FC236}">
                    <a16:creationId xmlns:a16="http://schemas.microsoft.com/office/drawing/2014/main" id="{010D3D6D-54ED-AAEB-00A1-7E8365A080C5}"/>
                  </a:ext>
                </a:extLst>
              </p:cNvPr>
              <p:cNvSpPr txBox="1"/>
              <p:nvPr/>
            </p:nvSpPr>
            <p:spPr>
              <a:xfrm>
                <a:off x="8738753" y="3356264"/>
                <a:ext cx="706581"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b="1"/>
                  <a:t>Kernel</a:t>
                </a:r>
              </a:p>
              <a:p>
                <a:pPr algn="l"/>
                <a:r>
                  <a:rPr lang="en-US" sz="1000" b="1"/>
                  <a:t>Space</a:t>
                </a:r>
              </a:p>
            </p:txBody>
          </p:sp>
        </p:grpSp>
      </p:grpSp>
    </p:spTree>
    <p:extLst>
      <p:ext uri="{BB962C8B-B14F-4D97-AF65-F5344CB8AC3E}">
        <p14:creationId xmlns:p14="http://schemas.microsoft.com/office/powerpoint/2010/main" val="4232616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3B1CAD-53E3-8385-117B-9ABC9CE5061C}"/>
              </a:ext>
            </a:extLst>
          </p:cNvPr>
          <p:cNvSpPr>
            <a:spLocks noGrp="1"/>
          </p:cNvSpPr>
          <p:nvPr>
            <p:ph type="title"/>
          </p:nvPr>
        </p:nvSpPr>
        <p:spPr>
          <a:xfrm>
            <a:off x="84803" y="-2688"/>
            <a:ext cx="7886700" cy="634709"/>
          </a:xfrm>
        </p:spPr>
        <p:txBody>
          <a:bodyPr/>
          <a:lstStyle/>
          <a:p>
            <a:r>
              <a:rPr lang="en-US" b="1" u="none" dirty="0"/>
              <a:t>Debugging with </a:t>
            </a:r>
            <a:r>
              <a:rPr lang="en-US" b="1" u="none" dirty="0" err="1"/>
              <a:t>gdb</a:t>
            </a:r>
            <a:r>
              <a:rPr lang="en-US" b="1" u="none" dirty="0"/>
              <a:t> </a:t>
            </a:r>
            <a:r>
              <a:rPr lang="en-US" sz="2400" b="1" u="none" dirty="0"/>
              <a:t>contd...</a:t>
            </a:r>
            <a:endParaRPr lang="en-US" sz="2800" b="1" dirty="0" err="1"/>
          </a:p>
        </p:txBody>
      </p:sp>
      <p:sp>
        <p:nvSpPr>
          <p:cNvPr id="3" name="Text Placeholder 2">
            <a:extLst>
              <a:ext uri="{FF2B5EF4-FFF2-40B4-BE49-F238E27FC236}">
                <a16:creationId xmlns:a16="http://schemas.microsoft.com/office/drawing/2014/main" id="{F27E7CE6-A091-913E-0658-E48DEFEC1A0B}"/>
              </a:ext>
            </a:extLst>
          </p:cNvPr>
          <p:cNvSpPr>
            <a:spLocks noGrp="1"/>
          </p:cNvSpPr>
          <p:nvPr>
            <p:ph type="body" idx="1"/>
          </p:nvPr>
        </p:nvSpPr>
        <p:spPr>
          <a:xfrm>
            <a:off x="140111" y="576494"/>
            <a:ext cx="5084505" cy="4498576"/>
          </a:xfrm>
        </p:spPr>
        <p:txBody>
          <a:bodyPr/>
          <a:lstStyle/>
          <a:p>
            <a:r>
              <a:rPr lang="en-US" sz="1200" dirty="0">
                <a:latin typeface="Arial"/>
              </a:rPr>
              <a:t>Consider the following source code: </a:t>
            </a:r>
            <a:r>
              <a:rPr lang="en-US" sz="1200" b="1" dirty="0" err="1"/>
              <a:t>demo_sampleSegFault.c</a:t>
            </a:r>
            <a:endParaRPr lang="en-US" sz="1200" b="1"/>
          </a:p>
          <a:p>
            <a:r>
              <a:rPr lang="en-US" sz="1200" dirty="0">
                <a:latin typeface="Arial"/>
              </a:rPr>
              <a:t>Compile the code with below: </a:t>
            </a:r>
          </a:p>
          <a:p>
            <a:r>
              <a:rPr lang="en-US" sz="1200" b="1" dirty="0" err="1">
                <a:latin typeface="Arial"/>
              </a:rPr>
              <a:t>gcc</a:t>
            </a:r>
            <a:r>
              <a:rPr lang="en-US" sz="1200" dirty="0">
                <a:latin typeface="Arial"/>
              </a:rPr>
              <a:t> </a:t>
            </a:r>
            <a:r>
              <a:rPr lang="en-US" sz="1200" b="1" dirty="0" err="1">
                <a:cs typeface="Arial"/>
              </a:rPr>
              <a:t>demo_sampleSegFault.c</a:t>
            </a:r>
            <a:r>
              <a:rPr lang="en-US" sz="1200" b="1" dirty="0">
                <a:latin typeface="Arial"/>
              </a:rPr>
              <a:t>  -g -o </a:t>
            </a:r>
            <a:r>
              <a:rPr lang="en-US" sz="1200" b="1" dirty="0" err="1">
                <a:cs typeface="Arial"/>
              </a:rPr>
              <a:t>demo_sampleSegFault</a:t>
            </a:r>
            <a:endParaRPr lang="en-US" b="1" dirty="0" err="1">
              <a:latin typeface="Arial"/>
            </a:endParaRPr>
          </a:p>
          <a:p>
            <a:pPr marL="596900" lvl="1" indent="0">
              <a:buNone/>
            </a:pPr>
            <a:r>
              <a:rPr lang="en-US" sz="1400" b="1" dirty="0">
                <a:latin typeface="Arial"/>
                <a:cs typeface="Arial"/>
              </a:rPr>
              <a:t>-g</a:t>
            </a:r>
            <a:r>
              <a:rPr lang="en-US" sz="1200" dirty="0">
                <a:latin typeface="Arial"/>
                <a:cs typeface="Arial"/>
              </a:rPr>
              <a:t> flag in order to include appropriate debug information on the binary generated, thus making it possible to inspect it using GDB.</a:t>
            </a:r>
          </a:p>
          <a:p>
            <a:r>
              <a:rPr lang="en-US" sz="1200" dirty="0">
                <a:cs typeface="Arial"/>
              </a:rPr>
              <a:t>When we execute the program, generates a </a:t>
            </a:r>
            <a:r>
              <a:rPr lang="en-US" sz="1200" b="1" dirty="0">
                <a:cs typeface="Arial"/>
              </a:rPr>
              <a:t>segmentation fault</a:t>
            </a:r>
            <a:endParaRPr lang="en-US" sz="1200" dirty="0">
              <a:latin typeface="Arial"/>
              <a:cs typeface="Arial"/>
            </a:endParaRPr>
          </a:p>
          <a:p>
            <a:r>
              <a:rPr lang="en-US" sz="1200" dirty="0">
                <a:cs typeface="Arial"/>
              </a:rPr>
              <a:t>GDB can be used to inspect the problem.</a:t>
            </a:r>
            <a:endParaRPr lang="en-US" sz="1200" dirty="0">
              <a:latin typeface="Arial"/>
              <a:cs typeface="Arial"/>
            </a:endParaRPr>
          </a:p>
          <a:p>
            <a:endParaRPr lang="en-US" sz="1200" dirty="0">
              <a:cs typeface="Arial"/>
            </a:endParaRPr>
          </a:p>
          <a:p>
            <a:endParaRPr lang="en-US">
              <a:cs typeface="Arial"/>
            </a:endParaRPr>
          </a:p>
          <a:p>
            <a:endParaRPr lang="en-US" sz="1200" dirty="0">
              <a:latin typeface="Arial"/>
              <a:cs typeface="Arial"/>
            </a:endParaRPr>
          </a:p>
          <a:p>
            <a:endParaRPr lang="en-US" sz="1200" dirty="0">
              <a:latin typeface="Arial"/>
              <a:cs typeface="Arial"/>
            </a:endParaRPr>
          </a:p>
          <a:p>
            <a:endParaRPr lang="en-US" sz="1200" dirty="0">
              <a:latin typeface="Arial"/>
              <a:cs typeface="Arial"/>
            </a:endParaRPr>
          </a:p>
          <a:p>
            <a:endParaRPr lang="en-US" sz="1200" b="1" dirty="0">
              <a:latin typeface="Arial"/>
              <a:cs typeface="Arial"/>
            </a:endParaRPr>
          </a:p>
        </p:txBody>
      </p:sp>
      <p:pic>
        <p:nvPicPr>
          <p:cNvPr id="2" name="Picture 3">
            <a:extLst>
              <a:ext uri="{FF2B5EF4-FFF2-40B4-BE49-F238E27FC236}">
                <a16:creationId xmlns:a16="http://schemas.microsoft.com/office/drawing/2014/main" id="{C21B9BD8-7DFF-B822-8393-417186FB12A2}"/>
              </a:ext>
            </a:extLst>
          </p:cNvPr>
          <p:cNvPicPr>
            <a:picLocks noChangeAspect="1"/>
          </p:cNvPicPr>
          <p:nvPr/>
        </p:nvPicPr>
        <p:blipFill>
          <a:blip r:embed="rId2"/>
          <a:stretch>
            <a:fillRect/>
          </a:stretch>
        </p:blipFill>
        <p:spPr>
          <a:xfrm>
            <a:off x="259941" y="2572410"/>
            <a:ext cx="4669708" cy="625490"/>
          </a:xfrm>
          <a:prstGeom prst="rect">
            <a:avLst/>
          </a:prstGeom>
        </p:spPr>
      </p:pic>
      <p:grpSp>
        <p:nvGrpSpPr>
          <p:cNvPr id="11" name="Group 10">
            <a:extLst>
              <a:ext uri="{FF2B5EF4-FFF2-40B4-BE49-F238E27FC236}">
                <a16:creationId xmlns:a16="http://schemas.microsoft.com/office/drawing/2014/main" id="{5D09A247-C432-F6A8-2D5C-7C24B22FFF53}"/>
              </a:ext>
            </a:extLst>
          </p:cNvPr>
          <p:cNvGrpSpPr/>
          <p:nvPr/>
        </p:nvGrpSpPr>
        <p:grpSpPr>
          <a:xfrm>
            <a:off x="84803" y="3270034"/>
            <a:ext cx="8377081" cy="1709809"/>
            <a:chOff x="84803" y="3270034"/>
            <a:chExt cx="8377081" cy="1709809"/>
          </a:xfrm>
        </p:grpSpPr>
        <p:pic>
          <p:nvPicPr>
            <p:cNvPr id="4" name="Picture 5">
              <a:extLst>
                <a:ext uri="{FF2B5EF4-FFF2-40B4-BE49-F238E27FC236}">
                  <a16:creationId xmlns:a16="http://schemas.microsoft.com/office/drawing/2014/main" id="{0E4E75B6-7B74-2D7A-302B-B71FF4B274C6}"/>
                </a:ext>
              </a:extLst>
            </p:cNvPr>
            <p:cNvPicPr>
              <a:picLocks noChangeAspect="1"/>
            </p:cNvPicPr>
            <p:nvPr/>
          </p:nvPicPr>
          <p:blipFill>
            <a:blip r:embed="rId3"/>
            <a:stretch>
              <a:fillRect/>
            </a:stretch>
          </p:blipFill>
          <p:spPr>
            <a:xfrm>
              <a:off x="84803" y="3270034"/>
              <a:ext cx="6513256" cy="1709809"/>
            </a:xfrm>
            <a:prstGeom prst="rect">
              <a:avLst/>
            </a:prstGeom>
          </p:spPr>
        </p:pic>
        <p:sp>
          <p:nvSpPr>
            <p:cNvPr id="6" name="TextBox 5">
              <a:extLst>
                <a:ext uri="{FF2B5EF4-FFF2-40B4-BE49-F238E27FC236}">
                  <a16:creationId xmlns:a16="http://schemas.microsoft.com/office/drawing/2014/main" id="{436509B1-8808-D10A-6A3F-0F899D96CD68}"/>
                </a:ext>
              </a:extLst>
            </p:cNvPr>
            <p:cNvSpPr txBox="1"/>
            <p:nvPr/>
          </p:nvSpPr>
          <p:spPr>
            <a:xfrm>
              <a:off x="5088192" y="4489040"/>
              <a:ext cx="3373692" cy="40011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The problem is present in </a:t>
              </a:r>
              <a:r>
                <a:rPr lang="en-US" sz="1000" b="1" dirty="0">
                  <a:ea typeface="+mn-lt"/>
                  <a:cs typeface="+mn-lt"/>
                </a:rPr>
                <a:t>line 7</a:t>
              </a:r>
              <a:r>
                <a:rPr lang="en-US" sz="1000" dirty="0">
                  <a:ea typeface="+mn-lt"/>
                  <a:cs typeface="+mn-lt"/>
                </a:rPr>
                <a:t>, and occurs when calling the  </a:t>
              </a:r>
              <a:r>
                <a:rPr lang="en-US" sz="1000" b="1" dirty="0" err="1">
                  <a:ea typeface="+mn-lt"/>
                  <a:cs typeface="+mn-lt"/>
                </a:rPr>
                <a:t>strlen</a:t>
              </a:r>
              <a:r>
                <a:rPr lang="en-US" sz="1000" b="1" dirty="0">
                  <a:ea typeface="+mn-lt"/>
                  <a:cs typeface="+mn-lt"/>
                </a:rPr>
                <a:t>(), </a:t>
              </a:r>
              <a:r>
                <a:rPr lang="en-US" sz="1000" dirty="0">
                  <a:ea typeface="+mn-lt"/>
                  <a:cs typeface="+mn-lt"/>
                </a:rPr>
                <a:t>because </a:t>
              </a:r>
              <a:r>
                <a:rPr lang="en-US" sz="1000" b="1" dirty="0">
                  <a:ea typeface="+mn-lt"/>
                  <a:cs typeface="+mn-lt"/>
                </a:rPr>
                <a:t>its argument, s, is NULL</a:t>
              </a:r>
              <a:endParaRPr lang="en-US" sz="1000" b="1" dirty="0">
                <a:cs typeface="Arial"/>
              </a:endParaRPr>
            </a:p>
          </p:txBody>
        </p:sp>
        <p:cxnSp>
          <p:nvCxnSpPr>
            <p:cNvPr id="7" name="Straight Arrow Connector 6">
              <a:extLst>
                <a:ext uri="{FF2B5EF4-FFF2-40B4-BE49-F238E27FC236}">
                  <a16:creationId xmlns:a16="http://schemas.microsoft.com/office/drawing/2014/main" id="{E5B66F38-0258-3B3D-2E41-1E90A92EC68A}"/>
                </a:ext>
              </a:extLst>
            </p:cNvPr>
            <p:cNvCxnSpPr/>
            <p:nvPr/>
          </p:nvCxnSpPr>
          <p:spPr>
            <a:xfrm>
              <a:off x="3340511" y="4713951"/>
              <a:ext cx="1734776" cy="184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1747B31-A641-ED66-E727-3754D2F1EEF3}"/>
                </a:ext>
              </a:extLst>
            </p:cNvPr>
            <p:cNvCxnSpPr>
              <a:cxnSpLocks/>
            </p:cNvCxnSpPr>
            <p:nvPr/>
          </p:nvCxnSpPr>
          <p:spPr>
            <a:xfrm>
              <a:off x="925463" y="4538814"/>
              <a:ext cx="2886993" cy="1844"/>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6C012B-5753-462A-2185-3E05A4F37AAC}"/>
                </a:ext>
              </a:extLst>
            </p:cNvPr>
            <p:cNvSpPr txBox="1"/>
            <p:nvPr/>
          </p:nvSpPr>
          <p:spPr>
            <a:xfrm>
              <a:off x="3816144" y="4415296"/>
              <a:ext cx="977080" cy="24622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Arial"/>
                </a:rPr>
                <a:t>Get backtrace</a:t>
              </a:r>
            </a:p>
          </p:txBody>
        </p:sp>
        <p:sp>
          <p:nvSpPr>
            <p:cNvPr id="10" name="Rectangle 9">
              <a:extLst>
                <a:ext uri="{FF2B5EF4-FFF2-40B4-BE49-F238E27FC236}">
                  <a16:creationId xmlns:a16="http://schemas.microsoft.com/office/drawing/2014/main" id="{759BA578-68B6-E717-F67D-4B66BF1AFC10}"/>
                </a:ext>
              </a:extLst>
            </p:cNvPr>
            <p:cNvSpPr/>
            <p:nvPr/>
          </p:nvSpPr>
          <p:spPr>
            <a:xfrm>
              <a:off x="92177" y="3594919"/>
              <a:ext cx="3558048" cy="7650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5">
            <a:extLst>
              <a:ext uri="{FF2B5EF4-FFF2-40B4-BE49-F238E27FC236}">
                <a16:creationId xmlns:a16="http://schemas.microsoft.com/office/drawing/2014/main" id="{1D7B6D23-6EA0-B336-8CEE-EBCF8809EB0F}"/>
              </a:ext>
            </a:extLst>
          </p:cNvPr>
          <p:cNvPicPr>
            <a:picLocks noChangeAspect="1"/>
          </p:cNvPicPr>
          <p:nvPr/>
        </p:nvPicPr>
        <p:blipFill>
          <a:blip r:embed="rId4"/>
          <a:stretch>
            <a:fillRect/>
          </a:stretch>
        </p:blipFill>
        <p:spPr>
          <a:xfrm>
            <a:off x="5772150" y="819237"/>
            <a:ext cx="3148781" cy="2380462"/>
          </a:xfrm>
          <a:prstGeom prst="rect">
            <a:avLst/>
          </a:prstGeom>
        </p:spPr>
      </p:pic>
    </p:spTree>
    <p:extLst>
      <p:ext uri="{BB962C8B-B14F-4D97-AF65-F5344CB8AC3E}">
        <p14:creationId xmlns:p14="http://schemas.microsoft.com/office/powerpoint/2010/main" val="1354146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53630" y="123009"/>
            <a:ext cx="7886700" cy="468789"/>
          </a:xfrm>
        </p:spPr>
        <p:txBody>
          <a:bodyPr/>
          <a:lstStyle/>
          <a:p>
            <a:r>
              <a:rPr lang="en-US" b="1" u="none" dirty="0"/>
              <a:t>Debug tools : KDB</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95417" y="816155"/>
            <a:ext cx="8697860" cy="3816464"/>
          </a:xfrm>
        </p:spPr>
        <p:txBody>
          <a:bodyPr/>
          <a:lstStyle/>
          <a:p>
            <a:r>
              <a:rPr lang="en-US" sz="1200" dirty="0"/>
              <a:t>The kernel has two debuggers KDB and KGDB.</a:t>
            </a:r>
          </a:p>
          <a:p>
            <a:r>
              <a:rPr lang="en-US" sz="1200" dirty="0"/>
              <a:t>The KDB = is kernel debugger is integrated into the kernel and allows full control of the system while a debugging session is in progress.</a:t>
            </a:r>
            <a:endParaRPr lang="en-US"/>
          </a:p>
          <a:p>
            <a:r>
              <a:rPr lang="en-US" sz="1200" dirty="0"/>
              <a:t>The KGDB = is kernel GDB server. It allows a second computer to run GDB and debug the kernel.</a:t>
            </a:r>
          </a:p>
          <a:p>
            <a:r>
              <a:rPr lang="en-US" sz="1200" dirty="0"/>
              <a:t>KDB is simple shell-style interface which you can use on a system with a keyboard or serial console &amp; Host machine. </a:t>
            </a:r>
          </a:p>
          <a:p>
            <a:r>
              <a:rPr lang="en-US" sz="1200" dirty="0"/>
              <a:t>We can use KDB to inspect:</a:t>
            </a:r>
          </a:p>
          <a:p>
            <a:pPr lvl="1"/>
            <a:r>
              <a:rPr lang="en-US" sz="1200" dirty="0"/>
              <a:t>Memory registers</a:t>
            </a:r>
          </a:p>
          <a:p>
            <a:pPr lvl="1"/>
            <a:r>
              <a:rPr lang="en-US" sz="1200" dirty="0"/>
              <a:t>Process lists</a:t>
            </a:r>
          </a:p>
          <a:p>
            <a:pPr lvl="1"/>
            <a:r>
              <a:rPr lang="en-US" sz="1200" dirty="0"/>
              <a:t>Dmesg - prints the message buffer of the kernel.</a:t>
            </a:r>
            <a:endParaRPr lang="en-US" dirty="0"/>
          </a:p>
          <a:p>
            <a:pPr lvl="1"/>
            <a:r>
              <a:rPr lang="en-US" sz="1200" dirty="0"/>
              <a:t>Set breakpoints to stop in a certain location or device drivers.</a:t>
            </a:r>
            <a:endParaRPr lang="en-US" dirty="0"/>
          </a:p>
          <a:p>
            <a:pPr lvl="1"/>
            <a:r>
              <a:rPr lang="en-US" sz="1200" dirty="0"/>
              <a:t>Backtrace any Process</a:t>
            </a:r>
          </a:p>
          <a:p>
            <a:pPr lvl="1"/>
            <a:r>
              <a:rPr lang="en-US" sz="1200" dirty="0"/>
              <a:t>List modules</a:t>
            </a:r>
          </a:p>
          <a:p>
            <a:r>
              <a:rPr lang="en-US" sz="1200" b="1" dirty="0"/>
              <a:t>KDB is not designed as source level debugger.</a:t>
            </a:r>
          </a:p>
          <a:p>
            <a:r>
              <a:rPr lang="en-US" sz="1200" dirty="0"/>
              <a:t>KDB is mainly focused at doing some analysis to help in development or diagnosing kernel problems.</a:t>
            </a:r>
            <a:endParaRPr lang="en-US" sz="1200" b="1" dirty="0"/>
          </a:p>
          <a:p>
            <a:r>
              <a:rPr lang="en-US" sz="1200" dirty="0"/>
              <a:t>KGDB is used as a source level debugger for the Linux kernel.</a:t>
            </a:r>
          </a:p>
          <a:p>
            <a:endParaRPr lang="en-US" sz="1200" dirty="0"/>
          </a:p>
          <a:p>
            <a:endParaRPr lang="en-US" sz="1200" dirty="0"/>
          </a:p>
        </p:txBody>
      </p:sp>
    </p:spTree>
    <p:extLst>
      <p:ext uri="{BB962C8B-B14F-4D97-AF65-F5344CB8AC3E}">
        <p14:creationId xmlns:p14="http://schemas.microsoft.com/office/powerpoint/2010/main" val="435852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53630" y="123009"/>
            <a:ext cx="7886700" cy="468789"/>
          </a:xfrm>
        </p:spPr>
        <p:txBody>
          <a:bodyPr/>
          <a:lstStyle/>
          <a:p>
            <a:r>
              <a:rPr lang="en-US" b="1" u="none" dirty="0"/>
              <a:t>Debug tools : KDB - Setup</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21675" y="733195"/>
            <a:ext cx="8697860" cy="4498576"/>
          </a:xfrm>
        </p:spPr>
        <p:txBody>
          <a:bodyPr/>
          <a:lstStyle/>
          <a:p>
            <a:pPr marL="139700" indent="0">
              <a:buNone/>
            </a:pPr>
            <a:r>
              <a:rPr lang="en-US" sz="1200" b="1" dirty="0">
                <a:latin typeface="Arial"/>
              </a:rPr>
              <a:t>Serial Port Enable:</a:t>
            </a:r>
          </a:p>
          <a:p>
            <a:r>
              <a:rPr lang="en-US" sz="1200" dirty="0">
                <a:latin typeface="Arial"/>
              </a:rPr>
              <a:t>We need to use USB to Serial convertor to UART Pins on Raspberry Pi to connect serially from Host machine.</a:t>
            </a:r>
          </a:p>
          <a:p>
            <a:r>
              <a:rPr lang="en-US" sz="1200" dirty="0">
                <a:latin typeface="Arial"/>
              </a:rPr>
              <a:t>Enable the serial port on raspberry pi through configuration.</a:t>
            </a:r>
          </a:p>
          <a:p>
            <a:r>
              <a:rPr lang="en-US" sz="1200" dirty="0">
                <a:latin typeface="Arial"/>
              </a:rPr>
              <a:t>From host machine we can use Screen or Minicom to connect to Pi.</a:t>
            </a:r>
          </a:p>
          <a:p>
            <a:r>
              <a:rPr lang="en-US" sz="1200" dirty="0">
                <a:latin typeface="Arial"/>
              </a:rPr>
              <a:t>Use command :</a:t>
            </a:r>
          </a:p>
          <a:p>
            <a:pPr marL="139700" indent="0">
              <a:buNone/>
            </a:pPr>
            <a:r>
              <a:rPr lang="en-US" sz="1200" b="1" dirty="0">
                <a:latin typeface="Arial"/>
              </a:rPr>
              <a:t>screen /dev/</a:t>
            </a:r>
            <a:r>
              <a:rPr lang="en-US" sz="1200" b="1" dirty="0" err="1">
                <a:latin typeface="Arial"/>
              </a:rPr>
              <a:t>ttyXXX</a:t>
            </a:r>
            <a:r>
              <a:rPr lang="en-US" sz="1200" b="1" dirty="0">
                <a:latin typeface="Arial"/>
              </a:rPr>
              <a:t> 115200</a:t>
            </a:r>
          </a:p>
          <a:p>
            <a:pPr marL="139700" indent="0">
              <a:buNone/>
            </a:pPr>
            <a:r>
              <a:rPr lang="en-US" sz="1200" dirty="0" err="1">
                <a:latin typeface="Arial"/>
              </a:rPr>
              <a:t>ttyXXX</a:t>
            </a:r>
            <a:r>
              <a:rPr lang="en-US" sz="1200" dirty="0">
                <a:latin typeface="Arial"/>
              </a:rPr>
              <a:t>  is serial device </a:t>
            </a:r>
            <a:r>
              <a:rPr lang="en-US" sz="1200" dirty="0" err="1">
                <a:latin typeface="Arial"/>
              </a:rPr>
              <a:t>assigne</a:t>
            </a:r>
            <a:r>
              <a:rPr lang="en-US" sz="1200" dirty="0">
                <a:latin typeface="Arial"/>
              </a:rPr>
              <a:t> to  USB to Serial Convertor</a:t>
            </a:r>
          </a:p>
          <a:p>
            <a:pPr marL="139700" indent="0">
              <a:buNone/>
            </a:pPr>
            <a:r>
              <a:rPr lang="en-US" sz="1200" dirty="0">
                <a:latin typeface="Arial"/>
              </a:rPr>
              <a:t>We will see the Login prompt, login using the correct credentials. </a:t>
            </a:r>
          </a:p>
          <a:p>
            <a:pPr marL="139700" indent="0">
              <a:buNone/>
            </a:pPr>
            <a:r>
              <a:rPr lang="en-US" sz="1200" dirty="0">
                <a:latin typeface="Arial"/>
              </a:rPr>
              <a:t>You can see the expected output in fig 1.</a:t>
            </a:r>
          </a:p>
          <a:p>
            <a:pPr marL="139700" indent="0">
              <a:buNone/>
            </a:pPr>
            <a:endParaRPr lang="en-US" sz="1200" b="1" dirty="0">
              <a:latin typeface="Arial"/>
            </a:endParaRPr>
          </a:p>
          <a:p>
            <a:pPr marL="139700" indent="0">
              <a:buNone/>
            </a:pPr>
            <a:r>
              <a:rPr lang="en-US" sz="1200" b="1" dirty="0">
                <a:latin typeface="Arial"/>
              </a:rPr>
              <a:t>SSH Login Enable</a:t>
            </a:r>
            <a:endParaRPr lang="en-US" dirty="0"/>
          </a:p>
          <a:p>
            <a:r>
              <a:rPr lang="en-US" sz="1200" dirty="0">
                <a:latin typeface="Arial"/>
              </a:rPr>
              <a:t>Remote access will be required.</a:t>
            </a:r>
          </a:p>
          <a:p>
            <a:r>
              <a:rPr lang="en-US" sz="1200" dirty="0">
                <a:latin typeface="Arial"/>
              </a:rPr>
              <a:t>It makes easy to  transfer files to </a:t>
            </a:r>
            <a:r>
              <a:rPr lang="en-US" sz="1200" dirty="0" err="1">
                <a:latin typeface="Arial"/>
              </a:rPr>
              <a:t>Raspbery</a:t>
            </a:r>
            <a:r>
              <a:rPr lang="en-US" sz="1200" dirty="0">
                <a:latin typeface="Arial"/>
              </a:rPr>
              <a:t> PI.</a:t>
            </a:r>
          </a:p>
          <a:p>
            <a:r>
              <a:rPr lang="en-US" sz="1200" dirty="0">
                <a:latin typeface="Arial"/>
              </a:rPr>
              <a:t>Follow the document for </a:t>
            </a:r>
            <a:r>
              <a:rPr lang="en-US" sz="1200" dirty="0">
                <a:latin typeface="Arial"/>
                <a:hlinkClick r:id="rId2"/>
              </a:rPr>
              <a:t>To enable remote access.</a:t>
            </a:r>
            <a:endParaRPr lang="en-US" sz="1200">
              <a:latin typeface="Arial"/>
            </a:endParaRPr>
          </a:p>
          <a:p>
            <a:pPr marL="139700" indent="0">
              <a:buNone/>
            </a:pPr>
            <a:endParaRPr lang="en-US" sz="1200" b="1" dirty="0">
              <a:latin typeface="Arial"/>
            </a:endParaRPr>
          </a:p>
          <a:p>
            <a:pPr marL="139700" indent="0">
              <a:buNone/>
            </a:pPr>
            <a:endParaRPr lang="en-US" sz="1200" b="1" dirty="0">
              <a:latin typeface="Arial"/>
            </a:endParaRPr>
          </a:p>
          <a:p>
            <a:pPr marL="139700" indent="0">
              <a:buNone/>
            </a:pPr>
            <a:endParaRPr lang="en-US" sz="1200" dirty="0">
              <a:latin typeface="Arial"/>
            </a:endParaRPr>
          </a:p>
          <a:p>
            <a:endParaRPr lang="en-US" sz="1200" dirty="0">
              <a:latin typeface="Arial"/>
            </a:endParaRPr>
          </a:p>
          <a:p>
            <a:endParaRPr lang="en-US" sz="1200" dirty="0">
              <a:latin typeface="Arial"/>
            </a:endParaRPr>
          </a:p>
          <a:p>
            <a:endParaRPr lang="en-US" sz="1200" dirty="0">
              <a:latin typeface="Arial"/>
            </a:endParaRPr>
          </a:p>
          <a:p>
            <a:endParaRPr lang="en-US" sz="1200" dirty="0">
              <a:latin typeface="Arial"/>
            </a:endParaRPr>
          </a:p>
        </p:txBody>
      </p:sp>
      <p:grpSp>
        <p:nvGrpSpPr>
          <p:cNvPr id="9" name="Group 8">
            <a:extLst>
              <a:ext uri="{FF2B5EF4-FFF2-40B4-BE49-F238E27FC236}">
                <a16:creationId xmlns:a16="http://schemas.microsoft.com/office/drawing/2014/main" id="{76A8A2A9-1B6F-253E-C874-BBB3254462F2}"/>
              </a:ext>
            </a:extLst>
          </p:cNvPr>
          <p:cNvGrpSpPr/>
          <p:nvPr/>
        </p:nvGrpSpPr>
        <p:grpSpPr>
          <a:xfrm>
            <a:off x="5394556" y="1470035"/>
            <a:ext cx="3722796" cy="2074013"/>
            <a:chOff x="4509653" y="797140"/>
            <a:chExt cx="4561610" cy="2650382"/>
          </a:xfrm>
        </p:grpSpPr>
        <p:grpSp>
          <p:nvGrpSpPr>
            <p:cNvPr id="5" name="Group 4">
              <a:extLst>
                <a:ext uri="{FF2B5EF4-FFF2-40B4-BE49-F238E27FC236}">
                  <a16:creationId xmlns:a16="http://schemas.microsoft.com/office/drawing/2014/main" id="{7B54AAB5-BD5B-AC36-3289-4D304ED3CB74}"/>
                </a:ext>
              </a:extLst>
            </p:cNvPr>
            <p:cNvGrpSpPr/>
            <p:nvPr/>
          </p:nvGrpSpPr>
          <p:grpSpPr>
            <a:xfrm>
              <a:off x="4509653" y="797140"/>
              <a:ext cx="4561610" cy="2650382"/>
              <a:chOff x="4509653" y="797140"/>
              <a:chExt cx="4561610" cy="2650382"/>
            </a:xfrm>
          </p:grpSpPr>
          <p:pic>
            <p:nvPicPr>
              <p:cNvPr id="7" name="Picture 7">
                <a:extLst>
                  <a:ext uri="{FF2B5EF4-FFF2-40B4-BE49-F238E27FC236}">
                    <a16:creationId xmlns:a16="http://schemas.microsoft.com/office/drawing/2014/main" id="{5DA47020-B667-9B39-3886-CBD54B60F4CB}"/>
                  </a:ext>
                </a:extLst>
              </p:cNvPr>
              <p:cNvPicPr>
                <a:picLocks noChangeAspect="1"/>
              </p:cNvPicPr>
              <p:nvPr/>
            </p:nvPicPr>
            <p:blipFill>
              <a:blip r:embed="rId3"/>
              <a:stretch>
                <a:fillRect/>
              </a:stretch>
            </p:blipFill>
            <p:spPr>
              <a:xfrm>
                <a:off x="4509655" y="797140"/>
                <a:ext cx="4561608" cy="2614038"/>
              </a:xfrm>
              <a:prstGeom prst="rect">
                <a:avLst/>
              </a:prstGeom>
            </p:spPr>
          </p:pic>
          <p:sp>
            <p:nvSpPr>
              <p:cNvPr id="8" name="TextBox 7">
                <a:extLst>
                  <a:ext uri="{FF2B5EF4-FFF2-40B4-BE49-F238E27FC236}">
                    <a16:creationId xmlns:a16="http://schemas.microsoft.com/office/drawing/2014/main" id="{2FB0C709-DCE4-9FE0-2F56-AB9CBC005754}"/>
                  </a:ext>
                </a:extLst>
              </p:cNvPr>
              <p:cNvSpPr txBox="1"/>
              <p:nvPr/>
            </p:nvSpPr>
            <p:spPr>
              <a:xfrm>
                <a:off x="4509653" y="3127663"/>
                <a:ext cx="2694086" cy="3198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GPIO Pinout Raspberry -PI</a:t>
                </a:r>
              </a:p>
            </p:txBody>
          </p:sp>
        </p:grpSp>
        <p:sp>
          <p:nvSpPr>
            <p:cNvPr id="6" name="Rectangle 5">
              <a:extLst>
                <a:ext uri="{FF2B5EF4-FFF2-40B4-BE49-F238E27FC236}">
                  <a16:creationId xmlns:a16="http://schemas.microsoft.com/office/drawing/2014/main" id="{2CFCE5D6-0FF2-8FE5-B9A1-A01EA603E12D}"/>
                </a:ext>
              </a:extLst>
            </p:cNvPr>
            <p:cNvSpPr/>
            <p:nvPr/>
          </p:nvSpPr>
          <p:spPr>
            <a:xfrm>
              <a:off x="7506092" y="1294674"/>
              <a:ext cx="1267690" cy="374072"/>
            </a:xfrm>
            <a:prstGeom prst="rect">
              <a:avLst/>
            </a:prstGeom>
            <a:no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16" name="Picture 16">
            <a:extLst>
              <a:ext uri="{FF2B5EF4-FFF2-40B4-BE49-F238E27FC236}">
                <a16:creationId xmlns:a16="http://schemas.microsoft.com/office/drawing/2014/main" id="{5737B5A4-99E9-24F8-874A-639FE94002F9}"/>
              </a:ext>
            </a:extLst>
          </p:cNvPr>
          <p:cNvPicPr>
            <a:picLocks noChangeAspect="1"/>
          </p:cNvPicPr>
          <p:nvPr/>
        </p:nvPicPr>
        <p:blipFill>
          <a:blip r:embed="rId4"/>
          <a:stretch>
            <a:fillRect/>
          </a:stretch>
        </p:blipFill>
        <p:spPr>
          <a:xfrm>
            <a:off x="4887247" y="3680291"/>
            <a:ext cx="3692628" cy="1405490"/>
          </a:xfrm>
          <a:prstGeom prst="rect">
            <a:avLst/>
          </a:prstGeom>
        </p:spPr>
      </p:pic>
      <p:sp>
        <p:nvSpPr>
          <p:cNvPr id="17" name="Oval 16">
            <a:extLst>
              <a:ext uri="{FF2B5EF4-FFF2-40B4-BE49-F238E27FC236}">
                <a16:creationId xmlns:a16="http://schemas.microsoft.com/office/drawing/2014/main" id="{5CDF6664-DBDF-4842-2FFC-28398DB91C29}"/>
              </a:ext>
            </a:extLst>
          </p:cNvPr>
          <p:cNvSpPr/>
          <p:nvPr/>
        </p:nvSpPr>
        <p:spPr>
          <a:xfrm>
            <a:off x="8185354" y="4710266"/>
            <a:ext cx="248879" cy="239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1</a:t>
            </a:r>
            <a:endParaRPr lang="en-US" dirty="0"/>
          </a:p>
        </p:txBody>
      </p:sp>
    </p:spTree>
    <p:extLst>
      <p:ext uri="{BB962C8B-B14F-4D97-AF65-F5344CB8AC3E}">
        <p14:creationId xmlns:p14="http://schemas.microsoft.com/office/powerpoint/2010/main" val="3036026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53630" y="123009"/>
            <a:ext cx="7886700" cy="468789"/>
          </a:xfrm>
        </p:spPr>
        <p:txBody>
          <a:bodyPr/>
          <a:lstStyle/>
          <a:p>
            <a:r>
              <a:rPr lang="en-US" b="1" u="none"/>
              <a:t>Debug tools : KDB - Setup</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95417" y="816155"/>
            <a:ext cx="8697860" cy="3816464"/>
          </a:xfrm>
        </p:spPr>
        <p:txBody>
          <a:bodyPr/>
          <a:lstStyle/>
          <a:p>
            <a:pPr>
              <a:buNone/>
            </a:pPr>
            <a:r>
              <a:rPr lang="en-US" sz="1400" b="1" dirty="0">
                <a:latin typeface="Arial"/>
              </a:rPr>
              <a:t>Kernel config options for </a:t>
            </a:r>
            <a:r>
              <a:rPr lang="en-US" sz="1400" b="1" dirty="0" err="1">
                <a:latin typeface="Arial"/>
              </a:rPr>
              <a:t>kdb</a:t>
            </a:r>
            <a:endParaRPr lang="en-US" sz="1400" dirty="0">
              <a:latin typeface="Arial"/>
            </a:endParaRPr>
          </a:p>
          <a:p>
            <a:r>
              <a:rPr lang="en-US" sz="1400" dirty="0">
                <a:latin typeface="Arial"/>
              </a:rPr>
              <a:t>To use KDB we must implement shell and add some helper functions into kernel.</a:t>
            </a:r>
          </a:p>
          <a:p>
            <a:r>
              <a:rPr lang="en-US" sz="1400" dirty="0">
                <a:latin typeface="Arial"/>
              </a:rPr>
              <a:t>We need to recompile the kernel by enabling the following symbols before building the kernel:</a:t>
            </a:r>
          </a:p>
          <a:p>
            <a:pPr marL="596900" lvl="1" indent="0">
              <a:buNone/>
            </a:pPr>
            <a:r>
              <a:rPr lang="en-US" sz="1200" dirty="0">
                <a:latin typeface="Arial"/>
              </a:rPr>
              <a:t>CONFIG_FRAME_POINTER=y
CONFIG_KGDB=y
CONFIG_KGDB_SERIAL_CONSOLE=y
CONFIG_KGDB_KDB=y
CONFIG_KDB_KEYBOARD=y</a:t>
            </a:r>
            <a:endParaRPr lang="en-US" dirty="0"/>
          </a:p>
          <a:p>
            <a:r>
              <a:rPr lang="en-US" sz="1400" dirty="0">
                <a:latin typeface="Arial"/>
              </a:rPr>
              <a:t>To build kernel follow the </a:t>
            </a:r>
            <a:r>
              <a:rPr lang="en-US" sz="1400" b="1" dirty="0" err="1">
                <a:latin typeface="Arial"/>
              </a:rPr>
              <a:t>Rapsberry</a:t>
            </a:r>
            <a:r>
              <a:rPr lang="en-US" sz="1400" b="1" dirty="0">
                <a:latin typeface="Arial"/>
              </a:rPr>
              <a:t> Pi Documentation : </a:t>
            </a:r>
            <a:r>
              <a:rPr lang="en-US" sz="1400" b="1" dirty="0">
                <a:latin typeface="Arial"/>
                <a:hlinkClick r:id="rId2"/>
              </a:rPr>
              <a:t>The Linux Kernel</a:t>
            </a:r>
            <a:r>
              <a:rPr lang="en-US" sz="1400" b="1" dirty="0">
                <a:latin typeface="Arial"/>
              </a:rPr>
              <a:t>    </a:t>
            </a:r>
            <a:endParaRPr lang="en-US" sz="1400" dirty="0">
              <a:latin typeface="Arial"/>
            </a:endParaRPr>
          </a:p>
          <a:p>
            <a:pPr marL="139700" indent="0">
              <a:buNone/>
            </a:pPr>
            <a:r>
              <a:rPr lang="en-US" sz="1400" b="1" dirty="0" err="1">
                <a:latin typeface="Arial"/>
              </a:rPr>
              <a:t>kdb</a:t>
            </a:r>
            <a:r>
              <a:rPr lang="en-US" sz="1400" b="1" dirty="0">
                <a:latin typeface="Arial"/>
              </a:rPr>
              <a:t>/</a:t>
            </a:r>
            <a:r>
              <a:rPr lang="en-US" sz="1400" b="1" dirty="0" err="1">
                <a:latin typeface="Arial"/>
              </a:rPr>
              <a:t>kgdboc</a:t>
            </a:r>
            <a:r>
              <a:rPr lang="en-US" sz="1400" b="1" dirty="0">
                <a:latin typeface="Arial"/>
              </a:rPr>
              <a:t> arguments</a:t>
            </a:r>
            <a:endParaRPr lang="en-US" sz="1400" dirty="0">
              <a:latin typeface="Arial"/>
            </a:endParaRPr>
          </a:p>
          <a:p>
            <a:pPr marL="139700" indent="0">
              <a:buNone/>
            </a:pPr>
            <a:r>
              <a:rPr lang="en-US" sz="1200" b="1" dirty="0">
                <a:latin typeface="Arial"/>
              </a:rPr>
              <a:t>Using loadable module or built-in</a:t>
            </a:r>
            <a:endParaRPr lang="en-US" sz="1200" dirty="0">
              <a:latin typeface="Arial"/>
            </a:endParaRPr>
          </a:p>
          <a:p>
            <a:r>
              <a:rPr lang="en-US" sz="1200" dirty="0">
                <a:latin typeface="Arial"/>
              </a:rPr>
              <a:t>For  kernel built-in: Use the kernel boot argument: </a:t>
            </a:r>
            <a:r>
              <a:rPr lang="en-US" sz="1200" b="1" err="1">
                <a:latin typeface="Arial"/>
              </a:rPr>
              <a:t>kgdboc</a:t>
            </a:r>
            <a:r>
              <a:rPr lang="en-US" sz="1200" b="1" dirty="0">
                <a:latin typeface="Arial"/>
              </a:rPr>
              <a:t>=&lt;</a:t>
            </a:r>
            <a:r>
              <a:rPr lang="en-US" sz="1200" b="1" err="1">
                <a:latin typeface="Arial"/>
              </a:rPr>
              <a:t>tty</a:t>
            </a:r>
            <a:r>
              <a:rPr lang="en-US" sz="1200" b="1" dirty="0">
                <a:latin typeface="Arial"/>
              </a:rPr>
              <a:t>-device&gt;,[baud]  </a:t>
            </a:r>
            <a:r>
              <a:rPr lang="en-US" sz="1200" dirty="0">
                <a:latin typeface="Arial"/>
              </a:rPr>
              <a:t>in </a:t>
            </a:r>
            <a:r>
              <a:rPr lang="en-US" sz="1200" b="1" dirty="0">
                <a:latin typeface="Arial"/>
              </a:rPr>
              <a:t> /boot/cmdline.txt </a:t>
            </a:r>
            <a:r>
              <a:rPr lang="en-US" sz="1200" dirty="0">
                <a:latin typeface="Arial"/>
              </a:rPr>
              <a:t>file</a:t>
            </a:r>
          </a:p>
          <a:p>
            <a:r>
              <a:rPr lang="en-US" sz="1200" dirty="0">
                <a:latin typeface="Arial"/>
              </a:rPr>
              <a:t>For kernel loadable module: Use the command:  </a:t>
            </a:r>
            <a:r>
              <a:rPr lang="en-US" sz="1200" b="1" err="1">
                <a:latin typeface="Arial"/>
              </a:rPr>
              <a:t>modprobe</a:t>
            </a:r>
            <a:r>
              <a:rPr lang="en-US" sz="1200" b="1" dirty="0">
                <a:latin typeface="Arial"/>
              </a:rPr>
              <a:t> </a:t>
            </a:r>
            <a:r>
              <a:rPr lang="en-US" sz="1200" b="1" err="1">
                <a:latin typeface="Arial"/>
              </a:rPr>
              <a:t>kgdboc</a:t>
            </a:r>
            <a:r>
              <a:rPr lang="en-US" sz="1200" b="1" dirty="0">
                <a:latin typeface="Arial"/>
              </a:rPr>
              <a:t> </a:t>
            </a:r>
            <a:r>
              <a:rPr lang="en-US" sz="1200" b="1" err="1">
                <a:latin typeface="Arial"/>
              </a:rPr>
              <a:t>kgdboc</a:t>
            </a:r>
            <a:r>
              <a:rPr lang="en-US" sz="1200" b="1" dirty="0">
                <a:latin typeface="Arial"/>
              </a:rPr>
              <a:t>=&lt;</a:t>
            </a:r>
            <a:r>
              <a:rPr lang="en-US" sz="1200" b="1" err="1">
                <a:latin typeface="Arial"/>
              </a:rPr>
              <a:t>tty</a:t>
            </a:r>
            <a:r>
              <a:rPr lang="en-US" sz="1200" b="1" dirty="0">
                <a:latin typeface="Arial"/>
              </a:rPr>
              <a:t>-device&gt;,[baud]</a:t>
            </a:r>
          </a:p>
          <a:p>
            <a:pPr marL="457200" lvl="1" indent="0">
              <a:buNone/>
            </a:pPr>
            <a:r>
              <a:rPr lang="en-US" sz="1200" b="1" dirty="0" err="1">
                <a:latin typeface="Arial"/>
                <a:cs typeface="Arial"/>
              </a:rPr>
              <a:t>modprobe</a:t>
            </a:r>
            <a:r>
              <a:rPr lang="en-US" sz="1200" b="1" dirty="0">
                <a:latin typeface="Arial"/>
                <a:cs typeface="Arial"/>
              </a:rPr>
              <a:t> </a:t>
            </a:r>
            <a:r>
              <a:rPr lang="en-US" sz="1200" b="1" dirty="0" err="1">
                <a:latin typeface="Arial"/>
                <a:cs typeface="Arial"/>
              </a:rPr>
              <a:t>kgdboc</a:t>
            </a:r>
            <a:r>
              <a:rPr lang="en-US" sz="1200" b="1" dirty="0">
                <a:latin typeface="Arial"/>
                <a:cs typeface="Arial"/>
              </a:rPr>
              <a:t> </a:t>
            </a:r>
            <a:r>
              <a:rPr lang="en-US" sz="1200" b="1" dirty="0" err="1">
                <a:latin typeface="Arial"/>
              </a:rPr>
              <a:t>kgdboc</a:t>
            </a:r>
            <a:r>
              <a:rPr lang="en-US" sz="1200" b="1" dirty="0">
                <a:latin typeface="Arial"/>
              </a:rPr>
              <a:t>=ttyS0,115200</a:t>
            </a:r>
            <a:endParaRPr lang="en-US" b="1" dirty="0">
              <a:latin typeface="Arial"/>
            </a:endParaRPr>
          </a:p>
          <a:p>
            <a:pPr marL="596900" lvl="1" indent="0">
              <a:buNone/>
            </a:pPr>
            <a:endParaRPr lang="en-US" sz="1200" b="1" dirty="0">
              <a:latin typeface="Arial"/>
            </a:endParaRPr>
          </a:p>
          <a:p>
            <a:br>
              <a:rPr lang="en-US" dirty="0"/>
            </a:br>
            <a:endParaRPr lang="en-US">
              <a:latin typeface="Arial"/>
            </a:endParaRPr>
          </a:p>
          <a:p>
            <a:endParaRPr lang="en-US" sz="1400" dirty="0">
              <a:latin typeface="Arial"/>
            </a:endParaRPr>
          </a:p>
          <a:p>
            <a:pPr>
              <a:buNone/>
            </a:pPr>
            <a:endParaRPr lang="en-US" sz="1400" b="1" dirty="0">
              <a:latin typeface="Arial"/>
            </a:endParaRPr>
          </a:p>
          <a:p>
            <a:pPr marL="139700" indent="0">
              <a:buNone/>
            </a:pPr>
            <a:br>
              <a:rPr lang="en-US" dirty="0"/>
            </a:br>
            <a:endParaRPr lang="en-US">
              <a:latin typeface="Arial"/>
            </a:endParaRPr>
          </a:p>
        </p:txBody>
      </p:sp>
    </p:spTree>
    <p:extLst>
      <p:ext uri="{BB962C8B-B14F-4D97-AF65-F5344CB8AC3E}">
        <p14:creationId xmlns:p14="http://schemas.microsoft.com/office/powerpoint/2010/main" val="3725543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53630" y="123009"/>
            <a:ext cx="7886700" cy="468789"/>
          </a:xfrm>
        </p:spPr>
        <p:txBody>
          <a:bodyPr/>
          <a:lstStyle/>
          <a:p>
            <a:r>
              <a:rPr lang="en-US" b="1" u="none" dirty="0"/>
              <a:t>Debug tools : KDB</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323" y="591277"/>
            <a:ext cx="4859104" cy="4485532"/>
          </a:xfrm>
        </p:spPr>
        <p:txBody>
          <a:bodyPr/>
          <a:lstStyle/>
          <a:p>
            <a:pPr>
              <a:buNone/>
            </a:pPr>
            <a:r>
              <a:rPr lang="en-US" sz="1800" b="1" dirty="0">
                <a:latin typeface="Arial"/>
              </a:rPr>
              <a:t>Using KDB</a:t>
            </a:r>
          </a:p>
          <a:p>
            <a:pPr>
              <a:buNone/>
            </a:pPr>
            <a:r>
              <a:rPr lang="en-US" sz="1200" b="1" dirty="0">
                <a:latin typeface="Arial"/>
              </a:rPr>
              <a:t>Ubuntu based Host machine used for demo</a:t>
            </a:r>
          </a:p>
          <a:p>
            <a:pPr>
              <a:buNone/>
            </a:pPr>
            <a:r>
              <a:rPr lang="en-US" sz="1200" b="1" dirty="0">
                <a:latin typeface="Arial"/>
              </a:rPr>
              <a:t>Connect using serial to Raspberry Pi as shown &gt;&gt;&gt;</a:t>
            </a:r>
          </a:p>
          <a:p>
            <a:pPr>
              <a:buNone/>
            </a:pPr>
            <a:r>
              <a:rPr lang="en-US" sz="1200" b="1" dirty="0">
                <a:latin typeface="Arial"/>
              </a:rPr>
              <a:t>Root Access:</a:t>
            </a:r>
            <a:endParaRPr lang="en-US">
              <a:latin typeface="Arial"/>
            </a:endParaRPr>
          </a:p>
          <a:p>
            <a:r>
              <a:rPr lang="en-US" sz="1200" dirty="0">
                <a:latin typeface="Arial"/>
              </a:rPr>
              <a:t>Login as root.</a:t>
            </a:r>
          </a:p>
          <a:p>
            <a:r>
              <a:rPr lang="en-US" sz="1200" dirty="0">
                <a:latin typeface="Arial"/>
              </a:rPr>
              <a:t>Or use a super user session with command:  </a:t>
            </a:r>
            <a:r>
              <a:rPr lang="en-US" sz="1200" b="1" dirty="0" err="1">
                <a:latin typeface="Arial"/>
              </a:rPr>
              <a:t>sudo</a:t>
            </a:r>
            <a:r>
              <a:rPr lang="en-US" sz="1200" b="1" dirty="0">
                <a:latin typeface="Arial"/>
              </a:rPr>
              <a:t> </a:t>
            </a:r>
            <a:r>
              <a:rPr lang="en-US" sz="1200" b="1" dirty="0" err="1">
                <a:latin typeface="Arial"/>
              </a:rPr>
              <a:t>su</a:t>
            </a:r>
            <a:endParaRPr lang="en-US" sz="1200" b="1" dirty="0">
              <a:latin typeface="Arial"/>
            </a:endParaRPr>
          </a:p>
          <a:p>
            <a:pPr>
              <a:buNone/>
            </a:pPr>
            <a:r>
              <a:rPr lang="en-US" sz="1400" b="1" dirty="0">
                <a:latin typeface="Arial"/>
              </a:rPr>
              <a:t>Configure </a:t>
            </a:r>
            <a:r>
              <a:rPr lang="en-US" sz="1400" b="1" dirty="0" err="1">
                <a:latin typeface="Arial"/>
              </a:rPr>
              <a:t>kgdboc</a:t>
            </a:r>
            <a:r>
              <a:rPr lang="en-US" sz="1400" b="1" dirty="0">
                <a:latin typeface="Arial"/>
              </a:rPr>
              <a:t> at runtime with </a:t>
            </a:r>
            <a:r>
              <a:rPr lang="en-US" sz="1400" b="1" dirty="0" err="1">
                <a:latin typeface="Arial"/>
              </a:rPr>
              <a:t>sysfs</a:t>
            </a:r>
            <a:endParaRPr lang="en-US" sz="1400" dirty="0">
              <a:latin typeface="Arial"/>
            </a:endParaRPr>
          </a:p>
          <a:p>
            <a:r>
              <a:rPr lang="en-US" sz="1400" dirty="0">
                <a:latin typeface="Arial"/>
              </a:rPr>
              <a:t>At run time enable or disable </a:t>
            </a:r>
            <a:r>
              <a:rPr lang="en-US" sz="1400" dirty="0" err="1">
                <a:latin typeface="Arial"/>
              </a:rPr>
              <a:t>kgdboc</a:t>
            </a:r>
            <a:r>
              <a:rPr lang="en-US" sz="1400" dirty="0">
                <a:latin typeface="Arial"/>
              </a:rPr>
              <a:t> by echoing a parameters into the </a:t>
            </a:r>
            <a:r>
              <a:rPr lang="en-US" sz="1400" dirty="0" err="1">
                <a:latin typeface="Arial"/>
              </a:rPr>
              <a:t>sysfs</a:t>
            </a:r>
            <a:r>
              <a:rPr lang="en-US" sz="1400" dirty="0">
                <a:latin typeface="Arial"/>
              </a:rPr>
              <a:t>. </a:t>
            </a:r>
            <a:endParaRPr lang="en-US">
              <a:latin typeface="Arial"/>
            </a:endParaRPr>
          </a:p>
          <a:p>
            <a:r>
              <a:rPr lang="en-US" sz="1200" dirty="0">
                <a:latin typeface="Arial"/>
              </a:rPr>
              <a:t>Enable </a:t>
            </a:r>
            <a:r>
              <a:rPr lang="en-US" sz="1200" err="1">
                <a:latin typeface="Arial"/>
              </a:rPr>
              <a:t>kgdboc</a:t>
            </a:r>
            <a:r>
              <a:rPr lang="en-US" sz="1200" dirty="0">
                <a:latin typeface="Arial"/>
              </a:rPr>
              <a:t> on ttyS0: </a:t>
            </a:r>
          </a:p>
          <a:p>
            <a:pPr marL="139700" indent="0">
              <a:buNone/>
            </a:pPr>
            <a:r>
              <a:rPr lang="en-US" sz="1200" b="1" dirty="0">
                <a:latin typeface="Arial"/>
              </a:rPr>
              <a:t>echo ttyS0 &gt; /sys/module/</a:t>
            </a:r>
            <a:r>
              <a:rPr lang="en-US" sz="1200" b="1" err="1">
                <a:latin typeface="Arial"/>
              </a:rPr>
              <a:t>kgdboc</a:t>
            </a:r>
            <a:r>
              <a:rPr lang="en-US" sz="1200" b="1" dirty="0">
                <a:latin typeface="Arial"/>
              </a:rPr>
              <a:t>/parameters/</a:t>
            </a:r>
            <a:r>
              <a:rPr lang="en-US" sz="1200" b="1" err="1">
                <a:latin typeface="Arial"/>
              </a:rPr>
              <a:t>kgdboc</a:t>
            </a:r>
            <a:endParaRPr lang="en-US" sz="1200" b="1">
              <a:latin typeface="Arial"/>
            </a:endParaRPr>
          </a:p>
          <a:p>
            <a:r>
              <a:rPr lang="en-US" sz="1200" dirty="0">
                <a:latin typeface="Arial"/>
              </a:rPr>
              <a:t>Disable </a:t>
            </a:r>
            <a:r>
              <a:rPr lang="en-US" sz="1200" err="1">
                <a:latin typeface="Arial"/>
              </a:rPr>
              <a:t>kgdboc</a:t>
            </a:r>
            <a:r>
              <a:rPr lang="en-US" sz="1200" dirty="0">
                <a:latin typeface="Arial"/>
              </a:rPr>
              <a:t>: </a:t>
            </a:r>
            <a:endParaRPr lang="en-US" sz="1200" b="1">
              <a:latin typeface="Arial"/>
            </a:endParaRPr>
          </a:p>
          <a:p>
            <a:pPr marL="139700" indent="0">
              <a:buNone/>
            </a:pPr>
            <a:r>
              <a:rPr lang="en-US" sz="1200" b="1" dirty="0">
                <a:latin typeface="Arial"/>
              </a:rPr>
              <a:t>echo "" &gt; /sys/module/</a:t>
            </a:r>
            <a:r>
              <a:rPr lang="en-US" sz="1200" b="1" err="1">
                <a:latin typeface="Arial"/>
              </a:rPr>
              <a:t>kgdboc</a:t>
            </a:r>
            <a:r>
              <a:rPr lang="en-US" sz="1200" b="1" dirty="0">
                <a:latin typeface="Arial"/>
              </a:rPr>
              <a:t>/parameters/</a:t>
            </a:r>
            <a:r>
              <a:rPr lang="en-US" sz="1200" b="1" err="1">
                <a:latin typeface="Arial"/>
              </a:rPr>
              <a:t>kgdboc</a:t>
            </a:r>
            <a:endParaRPr lang="en-US" sz="1200" b="1">
              <a:latin typeface="Arial"/>
            </a:endParaRPr>
          </a:p>
          <a:p>
            <a:pPr marL="139700" indent="0">
              <a:buNone/>
            </a:pPr>
            <a:r>
              <a:rPr lang="en-US" sz="1200" b="1" dirty="0">
                <a:latin typeface="Arial"/>
              </a:rPr>
              <a:t>Enter the KDB:</a:t>
            </a:r>
          </a:p>
          <a:p>
            <a:r>
              <a:rPr lang="en-US" sz="1200" dirty="0">
                <a:latin typeface="Arial"/>
              </a:rPr>
              <a:t>We can enter the KDB manually or by waiting for some oops/ fault in kernel.</a:t>
            </a:r>
          </a:p>
          <a:p>
            <a:r>
              <a:rPr lang="en-US" sz="1200" dirty="0">
                <a:latin typeface="Arial"/>
              </a:rPr>
              <a:t>Manually entering </a:t>
            </a:r>
            <a:r>
              <a:rPr lang="en-US" sz="1200" dirty="0" err="1">
                <a:latin typeface="Arial"/>
              </a:rPr>
              <a:t>kdb</a:t>
            </a:r>
            <a:r>
              <a:rPr lang="en-US" sz="1200" dirty="0">
                <a:latin typeface="Arial"/>
              </a:rPr>
              <a:t> : </a:t>
            </a:r>
            <a:r>
              <a:rPr lang="en-US" sz="1200" b="1" dirty="0">
                <a:latin typeface="Arial"/>
              </a:rPr>
              <a:t>echo g &gt; /proc/sysrq-trigger</a:t>
            </a:r>
          </a:p>
          <a:p>
            <a:pPr marL="139700" indent="0">
              <a:buNone/>
            </a:pPr>
            <a:r>
              <a:rPr lang="en-US" sz="1200" dirty="0"/>
              <a:t>
</a:t>
            </a:r>
          </a:p>
          <a:p>
            <a:pPr indent="0">
              <a:buNone/>
            </a:pPr>
            <a:br>
              <a:rPr lang="en-US" dirty="0"/>
            </a:br>
            <a:endParaRPr lang="en-US">
              <a:latin typeface="Arial"/>
            </a:endParaRPr>
          </a:p>
          <a:p>
            <a:pPr>
              <a:buNone/>
            </a:pPr>
            <a:br>
              <a:rPr lang="en-US" dirty="0"/>
            </a:br>
            <a:endParaRPr lang="en-US">
              <a:latin typeface="Arial"/>
            </a:endParaRPr>
          </a:p>
          <a:p>
            <a:pPr>
              <a:buNone/>
            </a:pPr>
            <a:br>
              <a:rPr lang="en-US" dirty="0"/>
            </a:br>
            <a:endParaRPr lang="en-US">
              <a:latin typeface="Arial"/>
            </a:endParaRPr>
          </a:p>
        </p:txBody>
      </p:sp>
      <p:grpSp>
        <p:nvGrpSpPr>
          <p:cNvPr id="24" name="Group 23">
            <a:extLst>
              <a:ext uri="{FF2B5EF4-FFF2-40B4-BE49-F238E27FC236}">
                <a16:creationId xmlns:a16="http://schemas.microsoft.com/office/drawing/2014/main" id="{803E2117-BEEC-211B-1281-848700B3ECEE}"/>
              </a:ext>
            </a:extLst>
          </p:cNvPr>
          <p:cNvGrpSpPr/>
          <p:nvPr/>
        </p:nvGrpSpPr>
        <p:grpSpPr>
          <a:xfrm>
            <a:off x="4164262" y="934201"/>
            <a:ext cx="4917370" cy="3355494"/>
            <a:chOff x="4228786" y="934201"/>
            <a:chExt cx="4917370" cy="3355494"/>
          </a:xfrm>
        </p:grpSpPr>
        <p:grpSp>
          <p:nvGrpSpPr>
            <p:cNvPr id="21" name="Group 20">
              <a:extLst>
                <a:ext uri="{FF2B5EF4-FFF2-40B4-BE49-F238E27FC236}">
                  <a16:creationId xmlns:a16="http://schemas.microsoft.com/office/drawing/2014/main" id="{33C34C40-A58C-1AD7-9D4D-5E9C468A96C6}"/>
                </a:ext>
              </a:extLst>
            </p:cNvPr>
            <p:cNvGrpSpPr/>
            <p:nvPr/>
          </p:nvGrpSpPr>
          <p:grpSpPr>
            <a:xfrm>
              <a:off x="4228786" y="934201"/>
              <a:ext cx="4917370" cy="3355494"/>
              <a:chOff x="4228786" y="934201"/>
              <a:chExt cx="4917370" cy="3355494"/>
            </a:xfrm>
          </p:grpSpPr>
          <p:grpSp>
            <p:nvGrpSpPr>
              <p:cNvPr id="19" name="Group 18">
                <a:extLst>
                  <a:ext uri="{FF2B5EF4-FFF2-40B4-BE49-F238E27FC236}">
                    <a16:creationId xmlns:a16="http://schemas.microsoft.com/office/drawing/2014/main" id="{BEC7F796-DB39-7D8D-DA57-4E839347215C}"/>
                  </a:ext>
                </a:extLst>
              </p:cNvPr>
              <p:cNvGrpSpPr/>
              <p:nvPr/>
            </p:nvGrpSpPr>
            <p:grpSpPr>
              <a:xfrm>
                <a:off x="4228786" y="934201"/>
                <a:ext cx="4917370" cy="3355494"/>
                <a:chOff x="4228786" y="815588"/>
                <a:chExt cx="4917370" cy="3355494"/>
              </a:xfrm>
            </p:grpSpPr>
            <p:pic>
              <p:nvPicPr>
                <p:cNvPr id="4" name="Picture 4">
                  <a:extLst>
                    <a:ext uri="{FF2B5EF4-FFF2-40B4-BE49-F238E27FC236}">
                      <a16:creationId xmlns:a16="http://schemas.microsoft.com/office/drawing/2014/main" id="{9450393D-F111-D186-7897-A437A8ACB3FE}"/>
                    </a:ext>
                  </a:extLst>
                </p:cNvPr>
                <p:cNvPicPr>
                  <a:picLocks noChangeAspect="1"/>
                </p:cNvPicPr>
                <p:nvPr/>
              </p:nvPicPr>
              <p:blipFill>
                <a:blip r:embed="rId2"/>
                <a:stretch>
                  <a:fillRect/>
                </a:stretch>
              </p:blipFill>
              <p:spPr>
                <a:xfrm>
                  <a:off x="4228786" y="3095280"/>
                  <a:ext cx="4917370" cy="1075802"/>
                </a:xfrm>
                <a:prstGeom prst="rect">
                  <a:avLst/>
                </a:prstGeom>
              </p:spPr>
            </p:pic>
            <p:grpSp>
              <p:nvGrpSpPr>
                <p:cNvPr id="11" name="Group 10">
                  <a:extLst>
                    <a:ext uri="{FF2B5EF4-FFF2-40B4-BE49-F238E27FC236}">
                      <a16:creationId xmlns:a16="http://schemas.microsoft.com/office/drawing/2014/main" id="{CEC0642D-423B-ACAA-F36C-CA2EECC198D4}"/>
                    </a:ext>
                  </a:extLst>
                </p:cNvPr>
                <p:cNvGrpSpPr/>
                <p:nvPr/>
              </p:nvGrpSpPr>
              <p:grpSpPr>
                <a:xfrm>
                  <a:off x="5749308" y="815588"/>
                  <a:ext cx="2911415" cy="1843896"/>
                  <a:chOff x="3474092" y="643060"/>
                  <a:chExt cx="3946584" cy="2393829"/>
                </a:xfrm>
              </p:grpSpPr>
              <p:sp>
                <p:nvSpPr>
                  <p:cNvPr id="5" name="Rectangle 4">
                    <a:extLst>
                      <a:ext uri="{FF2B5EF4-FFF2-40B4-BE49-F238E27FC236}">
                        <a16:creationId xmlns:a16="http://schemas.microsoft.com/office/drawing/2014/main" id="{7F197267-155B-19BA-1C42-22B5B79C15F0}"/>
                      </a:ext>
                    </a:extLst>
                  </p:cNvPr>
                  <p:cNvSpPr/>
                  <p:nvPr/>
                </p:nvSpPr>
                <p:spPr>
                  <a:xfrm>
                    <a:off x="3474092" y="643060"/>
                    <a:ext cx="1552754" cy="92733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b="1" dirty="0">
                        <a:cs typeface="Arial"/>
                      </a:rPr>
                      <a:t>Host Computer:</a:t>
                    </a:r>
                    <a:br>
                      <a:rPr lang="en-US" sz="1000" b="1" dirty="0">
                        <a:cs typeface="Arial"/>
                      </a:rPr>
                    </a:br>
                    <a:r>
                      <a:rPr lang="en-US" sz="1000" b="1" dirty="0">
                        <a:cs typeface="Arial"/>
                      </a:rPr>
                      <a:t>Laptop/</a:t>
                    </a:r>
                    <a:br>
                      <a:rPr lang="en-US" sz="1000" b="1" dirty="0">
                        <a:cs typeface="Arial"/>
                      </a:rPr>
                    </a:br>
                    <a:r>
                      <a:rPr lang="en-US" sz="1000" b="1" dirty="0">
                        <a:cs typeface="Arial"/>
                      </a:rPr>
                      <a:t>Desktop</a:t>
                    </a:r>
                  </a:p>
                </p:txBody>
              </p:sp>
              <p:sp>
                <p:nvSpPr>
                  <p:cNvPr id="7" name="Rectangle 6">
                    <a:extLst>
                      <a:ext uri="{FF2B5EF4-FFF2-40B4-BE49-F238E27FC236}">
                        <a16:creationId xmlns:a16="http://schemas.microsoft.com/office/drawing/2014/main" id="{BA3F589E-41BA-0968-FEA8-748FCB8E0CF0}"/>
                      </a:ext>
                    </a:extLst>
                  </p:cNvPr>
                  <p:cNvSpPr/>
                  <p:nvPr/>
                </p:nvSpPr>
                <p:spPr>
                  <a:xfrm>
                    <a:off x="5835573" y="643060"/>
                    <a:ext cx="1552754" cy="927339"/>
                  </a:xfrm>
                  <a:prstGeom prst="rect">
                    <a:avLst/>
                  </a:prstGeom>
                </p:spPr>
                <p:style>
                  <a:lnRef idx="3">
                    <a:schemeClr val="lt1"/>
                  </a:lnRef>
                  <a:fillRef idx="1">
                    <a:schemeClr val="accent6"/>
                  </a:fillRef>
                  <a:effectRef idx="1">
                    <a:schemeClr val="accent6"/>
                  </a:effectRef>
                  <a:fontRef idx="minor">
                    <a:schemeClr val="lt1"/>
                  </a:fontRef>
                </p:style>
                <p:txBody>
                  <a:bodyPr lIns="91440" tIns="45720" rIns="91440" bIns="45720" rtlCol="0" anchor="ctr"/>
                  <a:lstStyle/>
                  <a:p>
                    <a:pPr algn="ctr"/>
                    <a:r>
                      <a:rPr lang="en-US" sz="1000" b="1" dirty="0">
                        <a:cs typeface="Arial"/>
                      </a:rPr>
                      <a:t>USB to Serial</a:t>
                    </a:r>
                  </a:p>
                  <a:p>
                    <a:pPr algn="ctr"/>
                    <a:r>
                      <a:rPr lang="en-US" sz="1000" b="1" dirty="0">
                        <a:cs typeface="Arial"/>
                      </a:rPr>
                      <a:t>Baudrate : 115200</a:t>
                    </a:r>
                  </a:p>
                </p:txBody>
              </p:sp>
              <p:sp>
                <p:nvSpPr>
                  <p:cNvPr id="8" name="Rectangle 7">
                    <a:extLst>
                      <a:ext uri="{FF2B5EF4-FFF2-40B4-BE49-F238E27FC236}">
                        <a16:creationId xmlns:a16="http://schemas.microsoft.com/office/drawing/2014/main" id="{4007D9CF-71D3-FE61-2A9D-B8CFF16BDCE6}"/>
                      </a:ext>
                    </a:extLst>
                  </p:cNvPr>
                  <p:cNvSpPr/>
                  <p:nvPr/>
                </p:nvSpPr>
                <p:spPr>
                  <a:xfrm>
                    <a:off x="5867921" y="2109550"/>
                    <a:ext cx="1552755" cy="927339"/>
                  </a:xfrm>
                  <a:prstGeom prst="rect">
                    <a:avLst/>
                  </a:prstGeom>
                </p:spPr>
                <p:style>
                  <a:lnRef idx="3">
                    <a:schemeClr val="lt1"/>
                  </a:lnRef>
                  <a:fillRef idx="1">
                    <a:schemeClr val="accent6"/>
                  </a:fillRef>
                  <a:effectRef idx="1">
                    <a:schemeClr val="accent6"/>
                  </a:effectRef>
                  <a:fontRef idx="minor">
                    <a:schemeClr val="lt1"/>
                  </a:fontRef>
                </p:style>
                <p:txBody>
                  <a:bodyPr lIns="91440" tIns="45720" rIns="91440" bIns="45720" rtlCol="0" anchor="ctr"/>
                  <a:lstStyle/>
                  <a:p>
                    <a:pPr algn="ctr"/>
                    <a:r>
                      <a:rPr lang="en-US" sz="1000" b="1" dirty="0">
                        <a:cs typeface="Arial"/>
                      </a:rPr>
                      <a:t>Raspberry Pi Serial Login</a:t>
                    </a:r>
                  </a:p>
                </p:txBody>
              </p:sp>
              <p:sp>
                <p:nvSpPr>
                  <p:cNvPr id="9" name="Arrow: Up-Down 8">
                    <a:extLst>
                      <a:ext uri="{FF2B5EF4-FFF2-40B4-BE49-F238E27FC236}">
                        <a16:creationId xmlns:a16="http://schemas.microsoft.com/office/drawing/2014/main" id="{937F957B-C6A8-ED78-5432-E75C48CFD903}"/>
                      </a:ext>
                    </a:extLst>
                  </p:cNvPr>
                  <p:cNvSpPr/>
                  <p:nvPr/>
                </p:nvSpPr>
                <p:spPr>
                  <a:xfrm>
                    <a:off x="6532821" y="1604218"/>
                    <a:ext cx="248008" cy="463670"/>
                  </a:xfrm>
                  <a:prstGeom prst="up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D3F8A133-521F-7EA4-110D-FA2509506521}"/>
                      </a:ext>
                    </a:extLst>
                  </p:cNvPr>
                  <p:cNvSpPr/>
                  <p:nvPr/>
                </p:nvSpPr>
                <p:spPr>
                  <a:xfrm>
                    <a:off x="5118993" y="945720"/>
                    <a:ext cx="657765" cy="248009"/>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07BAD15-9DC7-F992-DCD4-C8758E87974A}"/>
                    </a:ext>
                  </a:extLst>
                </p:cNvPr>
                <p:cNvSpPr/>
                <p:nvPr/>
              </p:nvSpPr>
              <p:spPr>
                <a:xfrm>
                  <a:off x="5470388" y="2272734"/>
                  <a:ext cx="1824804" cy="336897"/>
                </a:xfrm>
                <a:prstGeom prst="rect">
                  <a:avLst/>
                </a:prstGeom>
              </p:spPr>
              <p:style>
                <a:lnRef idx="3">
                  <a:schemeClr val="lt1"/>
                </a:lnRef>
                <a:fillRef idx="1">
                  <a:schemeClr val="accent6"/>
                </a:fillRef>
                <a:effectRef idx="1">
                  <a:schemeClr val="accent6"/>
                </a:effectRef>
                <a:fontRef idx="minor">
                  <a:schemeClr val="lt1"/>
                </a:fontRef>
              </p:style>
              <p:txBody>
                <a:bodyPr lIns="91440" tIns="45720" rIns="91440" bIns="45720" rtlCol="0" anchor="ctr"/>
                <a:lstStyle/>
                <a:p>
                  <a:r>
                    <a:rPr lang="en-US" sz="1000" b="1" dirty="0">
                      <a:cs typeface="Arial"/>
                    </a:rPr>
                    <a:t>screen /dev/ttyXXX 115200</a:t>
                  </a:r>
                  <a:endParaRPr lang="en-US" sz="1000" dirty="0">
                    <a:ea typeface="+mn-lt"/>
                    <a:cs typeface="+mn-lt"/>
                  </a:endParaRPr>
                </a:p>
              </p:txBody>
            </p:sp>
            <p:sp>
              <p:nvSpPr>
                <p:cNvPr id="17" name="Arrow: Up-Down 16">
                  <a:extLst>
                    <a:ext uri="{FF2B5EF4-FFF2-40B4-BE49-F238E27FC236}">
                      <a16:creationId xmlns:a16="http://schemas.microsoft.com/office/drawing/2014/main" id="{ED7CA227-56F6-E960-AEDD-DDB74EA941D0}"/>
                    </a:ext>
                  </a:extLst>
                </p:cNvPr>
                <p:cNvSpPr/>
                <p:nvPr/>
              </p:nvSpPr>
              <p:spPr>
                <a:xfrm>
                  <a:off x="6206421" y="1589727"/>
                  <a:ext cx="182958" cy="605160"/>
                </a:xfrm>
                <a:prstGeom prst="up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E1028F5E-C3C4-3134-E10E-70475504C2A6}"/>
                  </a:ext>
                </a:extLst>
              </p:cNvPr>
              <p:cNvSpPr txBox="1"/>
              <p:nvPr/>
            </p:nvSpPr>
            <p:spPr>
              <a:xfrm>
                <a:off x="4500369" y="1827950"/>
                <a:ext cx="1438307" cy="307777"/>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Connection Info</a:t>
                </a:r>
              </a:p>
            </p:txBody>
          </p:sp>
        </p:grpSp>
        <p:sp>
          <p:nvSpPr>
            <p:cNvPr id="23" name="TextBox 22">
              <a:extLst>
                <a:ext uri="{FF2B5EF4-FFF2-40B4-BE49-F238E27FC236}">
                  <a16:creationId xmlns:a16="http://schemas.microsoft.com/office/drawing/2014/main" id="{56A8A52F-15E0-3DFE-7859-35C2D76170C7}"/>
                </a:ext>
              </a:extLst>
            </p:cNvPr>
            <p:cNvSpPr txBox="1"/>
            <p:nvPr/>
          </p:nvSpPr>
          <p:spPr>
            <a:xfrm>
              <a:off x="6571972" y="3902858"/>
              <a:ext cx="2117636" cy="307777"/>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Screen Terminal Access</a:t>
              </a:r>
              <a:endParaRPr lang="en-US" dirty="0"/>
            </a:p>
          </p:txBody>
        </p:sp>
      </p:grpSp>
    </p:spTree>
    <p:extLst>
      <p:ext uri="{BB962C8B-B14F-4D97-AF65-F5344CB8AC3E}">
        <p14:creationId xmlns:p14="http://schemas.microsoft.com/office/powerpoint/2010/main" val="1279038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53630" y="123009"/>
            <a:ext cx="7886700" cy="468789"/>
          </a:xfrm>
        </p:spPr>
        <p:txBody>
          <a:bodyPr/>
          <a:lstStyle/>
          <a:p>
            <a:r>
              <a:rPr lang="en-US" b="1" u="none" dirty="0"/>
              <a:t>Debug tools : KDB</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95417" y="816155"/>
            <a:ext cx="8697860" cy="3816464"/>
          </a:xfrm>
        </p:spPr>
        <p:txBody>
          <a:bodyPr/>
          <a:lstStyle/>
          <a:p>
            <a:pPr>
              <a:buNone/>
            </a:pPr>
            <a:r>
              <a:rPr lang="en-US" sz="1800" b="1" dirty="0">
                <a:latin typeface="Arial"/>
              </a:rPr>
              <a:t>KDB Commands:</a:t>
            </a:r>
          </a:p>
          <a:p>
            <a:pPr>
              <a:buNone/>
            </a:pPr>
            <a:endParaRPr lang="en-US" sz="1800" b="1" dirty="0">
              <a:latin typeface="Arial"/>
            </a:endParaRPr>
          </a:p>
        </p:txBody>
      </p:sp>
      <p:graphicFrame>
        <p:nvGraphicFramePr>
          <p:cNvPr id="5" name="Table 4">
            <a:extLst>
              <a:ext uri="{FF2B5EF4-FFF2-40B4-BE49-F238E27FC236}">
                <a16:creationId xmlns:a16="http://schemas.microsoft.com/office/drawing/2014/main" id="{A9827792-8CAB-D664-3562-4E85AEE6B963}"/>
              </a:ext>
            </a:extLst>
          </p:cNvPr>
          <p:cNvGraphicFramePr>
            <a:graphicFrameLocks noGrp="1"/>
          </p:cNvGraphicFramePr>
          <p:nvPr>
            <p:extLst>
              <p:ext uri="{D42A27DB-BD31-4B8C-83A1-F6EECF244321}">
                <p14:modId xmlns:p14="http://schemas.microsoft.com/office/powerpoint/2010/main" val="953404642"/>
              </p:ext>
            </p:extLst>
          </p:nvPr>
        </p:nvGraphicFramePr>
        <p:xfrm>
          <a:off x="1110651" y="1335873"/>
          <a:ext cx="6949010" cy="3352800"/>
        </p:xfrm>
        <a:graphic>
          <a:graphicData uri="http://schemas.openxmlformats.org/drawingml/2006/table">
            <a:tbl>
              <a:tblPr firstRow="1" bandRow="1">
                <a:tableStyleId>{5C22544A-7EE6-4342-B048-85BDC9FD1C3A}</a:tableStyleId>
              </a:tblPr>
              <a:tblGrid>
                <a:gridCol w="1373443">
                  <a:extLst>
                    <a:ext uri="{9D8B030D-6E8A-4147-A177-3AD203B41FA5}">
                      <a16:colId xmlns:a16="http://schemas.microsoft.com/office/drawing/2014/main" val="4223785340"/>
                    </a:ext>
                  </a:extLst>
                </a:gridCol>
                <a:gridCol w="5575567">
                  <a:extLst>
                    <a:ext uri="{9D8B030D-6E8A-4147-A177-3AD203B41FA5}">
                      <a16:colId xmlns:a16="http://schemas.microsoft.com/office/drawing/2014/main" val="2684234550"/>
                    </a:ext>
                  </a:extLst>
                </a:gridCol>
              </a:tblGrid>
              <a:tr h="0">
                <a:tc>
                  <a:txBody>
                    <a:bodyPr/>
                    <a:lstStyle/>
                    <a:p>
                      <a:pPr lvl="0">
                        <a:buNone/>
                      </a:pPr>
                      <a:r>
                        <a:rPr lang="en-US" sz="1200" dirty="0">
                          <a:effectLst/>
                        </a:rPr>
                        <a:t>Command</a:t>
                      </a:r>
                    </a:p>
                  </a:txBody>
                  <a:tcPr marL="152399" marR="152399" marT="76200" marB="76200" anchor="ctr"/>
                </a:tc>
                <a:tc>
                  <a:txBody>
                    <a:bodyPr/>
                    <a:lstStyle/>
                    <a:p>
                      <a:pPr lvl="0">
                        <a:buNone/>
                      </a:pPr>
                      <a:r>
                        <a:rPr lang="en-US" sz="1200" dirty="0">
                          <a:effectLst/>
                        </a:rPr>
                        <a:t>Description</a:t>
                      </a:r>
                    </a:p>
                  </a:txBody>
                  <a:tcPr marL="152399" marR="152399" marT="76200" marB="76200" anchor="ctr"/>
                </a:tc>
                <a:extLst>
                  <a:ext uri="{0D108BD9-81ED-4DB2-BD59-A6C34878D82A}">
                    <a16:rowId xmlns:a16="http://schemas.microsoft.com/office/drawing/2014/main" val="3530794422"/>
                  </a:ext>
                </a:extLst>
              </a:tr>
              <a:tr h="0">
                <a:tc>
                  <a:txBody>
                    <a:bodyPr/>
                    <a:lstStyle/>
                    <a:p>
                      <a:pPr lvl="0">
                        <a:buNone/>
                      </a:pPr>
                      <a:r>
                        <a:rPr lang="en-US" sz="1200" dirty="0" err="1">
                          <a:effectLst/>
                        </a:rPr>
                        <a:t>lsmod</a:t>
                      </a:r>
                    </a:p>
                  </a:txBody>
                  <a:tcPr marL="152399" marR="152399" marT="76200" marB="76200" anchor="ctr"/>
                </a:tc>
                <a:tc>
                  <a:txBody>
                    <a:bodyPr/>
                    <a:lstStyle/>
                    <a:p>
                      <a:pPr lvl="0">
                        <a:buNone/>
                      </a:pPr>
                      <a:r>
                        <a:rPr lang="en-US" sz="1200" dirty="0">
                          <a:effectLst/>
                        </a:rPr>
                        <a:t>To show all the loaded modules</a:t>
                      </a:r>
                    </a:p>
                  </a:txBody>
                  <a:tcPr marL="152399" marR="152399" marT="76200" marB="76200" anchor="ctr"/>
                </a:tc>
                <a:extLst>
                  <a:ext uri="{0D108BD9-81ED-4DB2-BD59-A6C34878D82A}">
                    <a16:rowId xmlns:a16="http://schemas.microsoft.com/office/drawing/2014/main" val="2763827683"/>
                  </a:ext>
                </a:extLst>
              </a:tr>
              <a:tr h="0">
                <a:tc>
                  <a:txBody>
                    <a:bodyPr/>
                    <a:lstStyle/>
                    <a:p>
                      <a:pPr fontAlgn="ctr"/>
                      <a:r>
                        <a:rPr lang="en-US" sz="1200" dirty="0" err="1">
                          <a:effectLst/>
                        </a:rPr>
                        <a:t>ps</a:t>
                      </a:r>
                    </a:p>
                  </a:txBody>
                  <a:tcPr marL="152400" marR="152400" marT="76200" marB="76200" anchor="ctr"/>
                </a:tc>
                <a:tc>
                  <a:txBody>
                    <a:bodyPr/>
                    <a:lstStyle/>
                    <a:p>
                      <a:pPr fontAlgn="ctr"/>
                      <a:r>
                        <a:rPr lang="en-US" sz="1200" dirty="0">
                          <a:effectLst/>
                        </a:rPr>
                        <a:t>To displays  the active processes</a:t>
                      </a:r>
                    </a:p>
                  </a:txBody>
                  <a:tcPr marL="152400" marR="152400" marT="76200" marB="76200" anchor="ctr"/>
                </a:tc>
                <a:extLst>
                  <a:ext uri="{0D108BD9-81ED-4DB2-BD59-A6C34878D82A}">
                    <a16:rowId xmlns:a16="http://schemas.microsoft.com/office/drawing/2014/main" val="2171367180"/>
                  </a:ext>
                </a:extLst>
              </a:tr>
              <a:tr h="0">
                <a:tc>
                  <a:txBody>
                    <a:bodyPr/>
                    <a:lstStyle/>
                    <a:p>
                      <a:pPr fontAlgn="ctr"/>
                      <a:r>
                        <a:rPr lang="en-US" sz="1200" dirty="0" err="1">
                          <a:effectLst/>
                        </a:rPr>
                        <a:t>ps</a:t>
                      </a:r>
                      <a:r>
                        <a:rPr lang="en-US" sz="1200" dirty="0">
                          <a:effectLst/>
                        </a:rPr>
                        <a:t> A</a:t>
                      </a:r>
                    </a:p>
                  </a:txBody>
                  <a:tcPr marL="152400" marR="152400" marT="76200" marB="76200" anchor="ctr"/>
                </a:tc>
                <a:tc>
                  <a:txBody>
                    <a:bodyPr/>
                    <a:lstStyle/>
                    <a:p>
                      <a:pPr fontAlgn="ctr"/>
                      <a:r>
                        <a:rPr lang="en-US" sz="1200" dirty="0">
                          <a:effectLst/>
                        </a:rPr>
                        <a:t>To show all the processes</a:t>
                      </a:r>
                    </a:p>
                  </a:txBody>
                  <a:tcPr marL="152400" marR="152400" marT="76200" marB="76200" anchor="ctr"/>
                </a:tc>
                <a:extLst>
                  <a:ext uri="{0D108BD9-81ED-4DB2-BD59-A6C34878D82A}">
                    <a16:rowId xmlns:a16="http://schemas.microsoft.com/office/drawing/2014/main" val="2943609116"/>
                  </a:ext>
                </a:extLst>
              </a:tr>
              <a:tr h="0">
                <a:tc>
                  <a:txBody>
                    <a:bodyPr/>
                    <a:lstStyle/>
                    <a:p>
                      <a:pPr fontAlgn="ctr"/>
                      <a:r>
                        <a:rPr lang="en-US" sz="1200" dirty="0">
                          <a:effectLst/>
                        </a:rPr>
                        <a:t>summary</a:t>
                      </a:r>
                    </a:p>
                  </a:txBody>
                  <a:tcPr marL="152400" marR="152400" marT="76200" marB="76200" anchor="ctr"/>
                </a:tc>
                <a:tc>
                  <a:txBody>
                    <a:bodyPr/>
                    <a:lstStyle/>
                    <a:p>
                      <a:pPr fontAlgn="ctr"/>
                      <a:r>
                        <a:rPr lang="en-US" sz="1200" dirty="0">
                          <a:effectLst/>
                        </a:rPr>
                        <a:t>To show kernel version info and memory usage</a:t>
                      </a:r>
                    </a:p>
                  </a:txBody>
                  <a:tcPr marL="152400" marR="152400" marT="76200" marB="76200" anchor="ctr"/>
                </a:tc>
                <a:extLst>
                  <a:ext uri="{0D108BD9-81ED-4DB2-BD59-A6C34878D82A}">
                    <a16:rowId xmlns:a16="http://schemas.microsoft.com/office/drawing/2014/main" val="3620668430"/>
                  </a:ext>
                </a:extLst>
              </a:tr>
              <a:tr h="0">
                <a:tc>
                  <a:txBody>
                    <a:bodyPr/>
                    <a:lstStyle/>
                    <a:p>
                      <a:pPr fontAlgn="ctr"/>
                      <a:r>
                        <a:rPr lang="en-US" sz="1200" err="1">
                          <a:effectLst/>
                        </a:rPr>
                        <a:t>bt</a:t>
                      </a:r>
                      <a:endParaRPr lang="en-US" sz="1200" dirty="0" err="1">
                        <a:effectLst/>
                      </a:endParaRPr>
                    </a:p>
                  </a:txBody>
                  <a:tcPr marL="152400" marR="152400" marT="76200" marB="76200" anchor="ctr"/>
                </a:tc>
                <a:tc>
                  <a:txBody>
                    <a:bodyPr/>
                    <a:lstStyle/>
                    <a:p>
                      <a:pPr fontAlgn="ctr"/>
                      <a:r>
                        <a:rPr lang="en-US" sz="1200" dirty="0">
                          <a:effectLst/>
                        </a:rPr>
                        <a:t>To get a backtrace of the current process using </a:t>
                      </a:r>
                      <a:r>
                        <a:rPr lang="en-US" sz="1200" dirty="0" err="1">
                          <a:effectLst/>
                        </a:rPr>
                        <a:t>dump_stack</a:t>
                      </a:r>
                      <a:r>
                        <a:rPr lang="en-US" sz="1200" dirty="0">
                          <a:effectLst/>
                        </a:rPr>
                        <a:t>()</a:t>
                      </a:r>
                    </a:p>
                  </a:txBody>
                  <a:tcPr marL="152400" marR="152400" marT="76200" marB="76200" anchor="ctr"/>
                </a:tc>
                <a:extLst>
                  <a:ext uri="{0D108BD9-81ED-4DB2-BD59-A6C34878D82A}">
                    <a16:rowId xmlns:a16="http://schemas.microsoft.com/office/drawing/2014/main" val="2744911940"/>
                  </a:ext>
                </a:extLst>
              </a:tr>
              <a:tr h="0">
                <a:tc>
                  <a:txBody>
                    <a:bodyPr/>
                    <a:lstStyle/>
                    <a:p>
                      <a:pPr fontAlgn="ctr"/>
                      <a:r>
                        <a:rPr lang="en-US" sz="1200" err="1">
                          <a:effectLst/>
                        </a:rPr>
                        <a:t>dmesg</a:t>
                      </a:r>
                      <a:endParaRPr lang="en-US" sz="1200" dirty="0" err="1">
                        <a:effectLst/>
                      </a:endParaRPr>
                    </a:p>
                  </a:txBody>
                  <a:tcPr marL="152400" marR="152400" marT="76200" marB="76200" anchor="ctr"/>
                </a:tc>
                <a:tc>
                  <a:txBody>
                    <a:bodyPr/>
                    <a:lstStyle/>
                    <a:p>
                      <a:pPr fontAlgn="ctr"/>
                      <a:r>
                        <a:rPr lang="en-US" sz="1200" dirty="0">
                          <a:effectLst/>
                        </a:rPr>
                        <a:t>To view the kernel syslog buffer</a:t>
                      </a:r>
                    </a:p>
                  </a:txBody>
                  <a:tcPr marL="152400" marR="152400" marT="76200" marB="76200" anchor="ctr"/>
                </a:tc>
                <a:extLst>
                  <a:ext uri="{0D108BD9-81ED-4DB2-BD59-A6C34878D82A}">
                    <a16:rowId xmlns:a16="http://schemas.microsoft.com/office/drawing/2014/main" val="141216762"/>
                  </a:ext>
                </a:extLst>
              </a:tr>
              <a:tr h="0">
                <a:tc>
                  <a:txBody>
                    <a:bodyPr/>
                    <a:lstStyle/>
                    <a:p>
                      <a:pPr fontAlgn="ctr"/>
                      <a:r>
                        <a:rPr lang="en-US" sz="1200" dirty="0">
                          <a:effectLst/>
                        </a:rPr>
                        <a:t>go</a:t>
                      </a:r>
                    </a:p>
                  </a:txBody>
                  <a:tcPr marL="152400" marR="152400" marT="76200" marB="76200" anchor="ctr"/>
                </a:tc>
                <a:tc>
                  <a:txBody>
                    <a:bodyPr/>
                    <a:lstStyle/>
                    <a:p>
                      <a:pPr fontAlgn="ctr"/>
                      <a:r>
                        <a:rPr lang="en-US" sz="1200" dirty="0">
                          <a:effectLst/>
                        </a:rPr>
                        <a:t>To continue the system</a:t>
                      </a:r>
                    </a:p>
                  </a:txBody>
                  <a:tcPr marL="152400" marR="152400" marT="76200" marB="76200" anchor="ctr"/>
                </a:tc>
                <a:extLst>
                  <a:ext uri="{0D108BD9-81ED-4DB2-BD59-A6C34878D82A}">
                    <a16:rowId xmlns:a16="http://schemas.microsoft.com/office/drawing/2014/main" val="4005162086"/>
                  </a:ext>
                </a:extLst>
              </a:tr>
              <a:tr h="0">
                <a:tc>
                  <a:txBody>
                    <a:bodyPr/>
                    <a:lstStyle/>
                    <a:p>
                      <a:pPr lvl="0">
                        <a:buNone/>
                      </a:pPr>
                      <a:r>
                        <a:rPr lang="en-US" sz="1200" dirty="0">
                          <a:effectLst/>
                        </a:rPr>
                        <a:t>help</a:t>
                      </a:r>
                    </a:p>
                  </a:txBody>
                  <a:tcPr marL="152399" marR="152399" marT="76200" marB="76200" anchor="ctr"/>
                </a:tc>
                <a:tc>
                  <a:txBody>
                    <a:bodyPr/>
                    <a:lstStyle/>
                    <a:p>
                      <a:pPr lvl="0">
                        <a:buNone/>
                      </a:pPr>
                      <a:r>
                        <a:rPr lang="en-US" sz="1200" dirty="0">
                          <a:effectLst/>
                        </a:rPr>
                        <a:t>To read the help  for different commands</a:t>
                      </a:r>
                    </a:p>
                  </a:txBody>
                  <a:tcPr marL="152399" marR="152399" marT="76200" marB="76200" anchor="ctr"/>
                </a:tc>
                <a:extLst>
                  <a:ext uri="{0D108BD9-81ED-4DB2-BD59-A6C34878D82A}">
                    <a16:rowId xmlns:a16="http://schemas.microsoft.com/office/drawing/2014/main" val="176479392"/>
                  </a:ext>
                </a:extLst>
              </a:tr>
              <a:tr h="0">
                <a:tc>
                  <a:txBody>
                    <a:bodyPr/>
                    <a:lstStyle/>
                    <a:p>
                      <a:pPr lvl="0">
                        <a:buNone/>
                      </a:pPr>
                      <a:r>
                        <a:rPr lang="en-US" sz="1200" dirty="0">
                          <a:effectLst/>
                        </a:rPr>
                        <a:t>reboot</a:t>
                      </a:r>
                    </a:p>
                  </a:txBody>
                  <a:tcPr marL="152399" marR="152399" marT="76200" marB="76200" anchor="ctr"/>
                </a:tc>
                <a:tc>
                  <a:txBody>
                    <a:bodyPr/>
                    <a:lstStyle/>
                    <a:p>
                      <a:pPr lvl="0">
                        <a:buNone/>
                      </a:pPr>
                      <a:r>
                        <a:rPr lang="en-US" sz="1200" dirty="0">
                          <a:effectLst/>
                        </a:rPr>
                        <a:t>To reboot device</a:t>
                      </a:r>
                      <a:endParaRPr lang="en-US" dirty="0"/>
                    </a:p>
                  </a:txBody>
                  <a:tcPr marL="152399" marR="152399" marT="76200" marB="76200" anchor="ctr"/>
                </a:tc>
                <a:extLst>
                  <a:ext uri="{0D108BD9-81ED-4DB2-BD59-A6C34878D82A}">
                    <a16:rowId xmlns:a16="http://schemas.microsoft.com/office/drawing/2014/main" val="1529028407"/>
                  </a:ext>
                </a:extLst>
              </a:tr>
            </a:tbl>
          </a:graphicData>
        </a:graphic>
      </p:graphicFrame>
    </p:spTree>
    <p:extLst>
      <p:ext uri="{BB962C8B-B14F-4D97-AF65-F5344CB8AC3E}">
        <p14:creationId xmlns:p14="http://schemas.microsoft.com/office/powerpoint/2010/main" val="2841638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53630" y="123009"/>
            <a:ext cx="7886700" cy="468789"/>
          </a:xfrm>
        </p:spPr>
        <p:txBody>
          <a:bodyPr/>
          <a:lstStyle/>
          <a:p>
            <a:r>
              <a:rPr lang="en-US" b="1" u="none" dirty="0"/>
              <a:t>Debug tools : KDB</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95417" y="816155"/>
            <a:ext cx="8697860" cy="3816464"/>
          </a:xfrm>
        </p:spPr>
        <p:txBody>
          <a:bodyPr/>
          <a:lstStyle/>
          <a:p>
            <a:pPr>
              <a:buNone/>
            </a:pPr>
            <a:r>
              <a:rPr lang="en-US" sz="1800" b="1" dirty="0">
                <a:latin typeface="Arial"/>
              </a:rPr>
              <a:t>KDB &gt; help:</a:t>
            </a:r>
          </a:p>
          <a:p>
            <a:pPr>
              <a:buNone/>
            </a:pPr>
            <a:endParaRPr lang="en-US" sz="1800" b="1" dirty="0">
              <a:latin typeface="Arial"/>
            </a:endParaRPr>
          </a:p>
          <a:p>
            <a:pPr>
              <a:buNone/>
            </a:pPr>
            <a:endParaRPr lang="en-US" sz="1800" b="1" dirty="0">
              <a:latin typeface="Arial"/>
            </a:endParaRPr>
          </a:p>
        </p:txBody>
      </p:sp>
      <p:pic>
        <p:nvPicPr>
          <p:cNvPr id="4" name="Picture 5">
            <a:extLst>
              <a:ext uri="{FF2B5EF4-FFF2-40B4-BE49-F238E27FC236}">
                <a16:creationId xmlns:a16="http://schemas.microsoft.com/office/drawing/2014/main" id="{0D22DC17-2E77-4ECD-7064-37138913F9DE}"/>
              </a:ext>
            </a:extLst>
          </p:cNvPr>
          <p:cNvPicPr>
            <a:picLocks noChangeAspect="1"/>
          </p:cNvPicPr>
          <p:nvPr/>
        </p:nvPicPr>
        <p:blipFill>
          <a:blip r:embed="rId2"/>
          <a:stretch>
            <a:fillRect/>
          </a:stretch>
        </p:blipFill>
        <p:spPr>
          <a:xfrm>
            <a:off x="1841740" y="714306"/>
            <a:ext cx="6506473" cy="4426568"/>
          </a:xfrm>
          <a:prstGeom prst="rect">
            <a:avLst/>
          </a:prstGeom>
        </p:spPr>
      </p:pic>
    </p:spTree>
    <p:extLst>
      <p:ext uri="{BB962C8B-B14F-4D97-AF65-F5344CB8AC3E}">
        <p14:creationId xmlns:p14="http://schemas.microsoft.com/office/powerpoint/2010/main" val="2376248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53630" y="123009"/>
            <a:ext cx="7886700" cy="468789"/>
          </a:xfrm>
        </p:spPr>
        <p:txBody>
          <a:bodyPr/>
          <a:lstStyle/>
          <a:p>
            <a:r>
              <a:rPr lang="en-US" b="1" u="none" dirty="0"/>
              <a:t>Debug tools : KDB</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95417" y="816155"/>
            <a:ext cx="8697860" cy="3816464"/>
          </a:xfrm>
        </p:spPr>
        <p:txBody>
          <a:bodyPr/>
          <a:lstStyle/>
          <a:p>
            <a:pPr>
              <a:buNone/>
            </a:pPr>
            <a:r>
              <a:rPr lang="en-US" sz="1800" b="1" dirty="0">
                <a:latin typeface="Arial"/>
              </a:rPr>
              <a:t>KDB &gt; </a:t>
            </a:r>
            <a:r>
              <a:rPr lang="en-US" sz="1800" b="1" dirty="0" err="1">
                <a:latin typeface="Arial"/>
              </a:rPr>
              <a:t>lsmod</a:t>
            </a:r>
            <a:r>
              <a:rPr lang="en-US" sz="1800" b="1" dirty="0">
                <a:latin typeface="Arial"/>
              </a:rPr>
              <a:t>:</a:t>
            </a:r>
          </a:p>
          <a:p>
            <a:pPr>
              <a:buNone/>
            </a:pPr>
            <a:r>
              <a:rPr lang="en-US" sz="1200" dirty="0">
                <a:latin typeface="Arial"/>
              </a:rPr>
              <a:t>This command will show all the loaded modules into kernel</a:t>
            </a:r>
          </a:p>
          <a:p>
            <a:pPr>
              <a:buNone/>
            </a:pPr>
            <a:endParaRPr lang="en-US" sz="1800" b="1" dirty="0">
              <a:latin typeface="Arial"/>
            </a:endParaRPr>
          </a:p>
          <a:p>
            <a:pPr>
              <a:buNone/>
            </a:pPr>
            <a:endParaRPr lang="en-US" sz="1800" b="1" dirty="0">
              <a:latin typeface="Arial"/>
            </a:endParaRPr>
          </a:p>
        </p:txBody>
      </p:sp>
      <p:pic>
        <p:nvPicPr>
          <p:cNvPr id="5" name="Picture 5">
            <a:extLst>
              <a:ext uri="{FF2B5EF4-FFF2-40B4-BE49-F238E27FC236}">
                <a16:creationId xmlns:a16="http://schemas.microsoft.com/office/drawing/2014/main" id="{1E05B110-FBC9-C8EE-1C0D-6A544FC55EAD}"/>
              </a:ext>
            </a:extLst>
          </p:cNvPr>
          <p:cNvPicPr>
            <a:picLocks noChangeAspect="1"/>
          </p:cNvPicPr>
          <p:nvPr/>
        </p:nvPicPr>
        <p:blipFill>
          <a:blip r:embed="rId2"/>
          <a:stretch>
            <a:fillRect/>
          </a:stretch>
        </p:blipFill>
        <p:spPr>
          <a:xfrm>
            <a:off x="1604513" y="1585600"/>
            <a:ext cx="6441775" cy="3169216"/>
          </a:xfrm>
          <a:prstGeom prst="rect">
            <a:avLst/>
          </a:prstGeom>
        </p:spPr>
      </p:pic>
    </p:spTree>
    <p:extLst>
      <p:ext uri="{BB962C8B-B14F-4D97-AF65-F5344CB8AC3E}">
        <p14:creationId xmlns:p14="http://schemas.microsoft.com/office/powerpoint/2010/main" val="4157315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53630" y="123009"/>
            <a:ext cx="7886700" cy="468789"/>
          </a:xfrm>
        </p:spPr>
        <p:txBody>
          <a:bodyPr/>
          <a:lstStyle/>
          <a:p>
            <a:r>
              <a:rPr lang="en-US" b="1" u="none" dirty="0"/>
              <a:t>Debug tools : KDB</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95417" y="816155"/>
            <a:ext cx="8697860" cy="3816464"/>
          </a:xfrm>
        </p:spPr>
        <p:txBody>
          <a:bodyPr/>
          <a:lstStyle/>
          <a:p>
            <a:pPr>
              <a:buNone/>
            </a:pPr>
            <a:r>
              <a:rPr lang="en-US" sz="1400" b="1" dirty="0">
                <a:latin typeface="Arial"/>
              </a:rPr>
              <a:t>KDB &gt; </a:t>
            </a:r>
            <a:r>
              <a:rPr lang="en-US" sz="1400" b="1" dirty="0" err="1">
                <a:latin typeface="Arial"/>
              </a:rPr>
              <a:t>ps</a:t>
            </a:r>
            <a:r>
              <a:rPr lang="en-US" sz="1400" b="1" dirty="0">
                <a:latin typeface="Arial"/>
              </a:rPr>
              <a:t>:</a:t>
            </a:r>
          </a:p>
          <a:p>
            <a:pPr>
              <a:buNone/>
            </a:pPr>
            <a:r>
              <a:rPr lang="en-US" sz="1200" dirty="0">
                <a:latin typeface="Arial"/>
              </a:rPr>
              <a:t>This command will show all </a:t>
            </a:r>
            <a:r>
              <a:rPr lang="en-US" sz="1200" dirty="0"/>
              <a:t>active task list</a:t>
            </a:r>
          </a:p>
          <a:p>
            <a:pPr>
              <a:buNone/>
            </a:pPr>
            <a:endParaRPr lang="en-US" sz="1200" dirty="0"/>
          </a:p>
          <a:p>
            <a:pPr>
              <a:buNone/>
            </a:pPr>
            <a:r>
              <a:rPr lang="en-US" sz="1200" b="1" dirty="0">
                <a:latin typeface="Arial"/>
                <a:cs typeface="Arial"/>
              </a:rPr>
              <a:t>KDB &gt; summary:</a:t>
            </a:r>
            <a:endParaRPr lang="en-US" sz="1200" dirty="0"/>
          </a:p>
          <a:p>
            <a:pPr>
              <a:buNone/>
            </a:pPr>
            <a:r>
              <a:rPr lang="en-US" sz="1200" dirty="0"/>
              <a:t>To show:</a:t>
            </a:r>
          </a:p>
          <a:p>
            <a:pPr marL="285750" indent="-285750"/>
            <a:r>
              <a:rPr lang="en-US" sz="1200" dirty="0"/>
              <a:t>Kernel version info </a:t>
            </a:r>
          </a:p>
          <a:p>
            <a:pPr marL="285750" indent="-285750"/>
            <a:r>
              <a:rPr lang="en-US" sz="1200" dirty="0"/>
              <a:t>Memory usage.</a:t>
            </a:r>
            <a:endParaRPr lang="en-US" dirty="0"/>
          </a:p>
          <a:p>
            <a:pPr>
              <a:buNone/>
            </a:pPr>
            <a:endParaRPr lang="en-US" sz="1800" b="1" dirty="0">
              <a:latin typeface="Arial"/>
            </a:endParaRPr>
          </a:p>
          <a:p>
            <a:pPr>
              <a:buNone/>
            </a:pPr>
            <a:endParaRPr lang="en-US" sz="1800" b="1" dirty="0">
              <a:latin typeface="Arial"/>
            </a:endParaRPr>
          </a:p>
        </p:txBody>
      </p:sp>
      <p:pic>
        <p:nvPicPr>
          <p:cNvPr id="4" name="Picture 5">
            <a:extLst>
              <a:ext uri="{FF2B5EF4-FFF2-40B4-BE49-F238E27FC236}">
                <a16:creationId xmlns:a16="http://schemas.microsoft.com/office/drawing/2014/main" id="{5381A59A-81C7-C251-3892-DE87CCBC92EC}"/>
              </a:ext>
            </a:extLst>
          </p:cNvPr>
          <p:cNvPicPr>
            <a:picLocks noChangeAspect="1"/>
          </p:cNvPicPr>
          <p:nvPr/>
        </p:nvPicPr>
        <p:blipFill>
          <a:blip r:embed="rId2"/>
          <a:stretch>
            <a:fillRect/>
          </a:stretch>
        </p:blipFill>
        <p:spPr>
          <a:xfrm>
            <a:off x="4201309" y="733800"/>
            <a:ext cx="4826234" cy="3291535"/>
          </a:xfrm>
          <a:prstGeom prst="rect">
            <a:avLst/>
          </a:prstGeom>
        </p:spPr>
      </p:pic>
      <p:pic>
        <p:nvPicPr>
          <p:cNvPr id="7" name="Picture 7">
            <a:extLst>
              <a:ext uri="{FF2B5EF4-FFF2-40B4-BE49-F238E27FC236}">
                <a16:creationId xmlns:a16="http://schemas.microsoft.com/office/drawing/2014/main" id="{A62A22F8-821D-3FBC-0448-7440C00B81B9}"/>
              </a:ext>
            </a:extLst>
          </p:cNvPr>
          <p:cNvPicPr>
            <a:picLocks noChangeAspect="1"/>
          </p:cNvPicPr>
          <p:nvPr/>
        </p:nvPicPr>
        <p:blipFill>
          <a:blip r:embed="rId3"/>
          <a:stretch>
            <a:fillRect/>
          </a:stretch>
        </p:blipFill>
        <p:spPr>
          <a:xfrm>
            <a:off x="119239" y="2891651"/>
            <a:ext cx="3613320" cy="2175264"/>
          </a:xfrm>
          <a:prstGeom prst="rect">
            <a:avLst/>
          </a:prstGeom>
        </p:spPr>
      </p:pic>
    </p:spTree>
    <p:extLst>
      <p:ext uri="{BB962C8B-B14F-4D97-AF65-F5344CB8AC3E}">
        <p14:creationId xmlns:p14="http://schemas.microsoft.com/office/powerpoint/2010/main" val="2620278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53630" y="123009"/>
            <a:ext cx="7886700" cy="468789"/>
          </a:xfrm>
        </p:spPr>
        <p:txBody>
          <a:bodyPr/>
          <a:lstStyle/>
          <a:p>
            <a:r>
              <a:rPr lang="en-US" b="1" u="none" dirty="0"/>
              <a:t>Debug tools : KDB</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119936" y="665193"/>
            <a:ext cx="8697860" cy="3816464"/>
          </a:xfrm>
        </p:spPr>
        <p:txBody>
          <a:bodyPr/>
          <a:lstStyle/>
          <a:p>
            <a:pPr>
              <a:buNone/>
            </a:pPr>
            <a:r>
              <a:rPr lang="en-US" sz="1800" b="1" dirty="0">
                <a:latin typeface="Arial"/>
              </a:rPr>
              <a:t>KDB &gt; </a:t>
            </a:r>
            <a:r>
              <a:rPr lang="en-US" sz="1800" b="1" dirty="0" err="1">
                <a:latin typeface="Arial"/>
              </a:rPr>
              <a:t>dmesg</a:t>
            </a:r>
            <a:r>
              <a:rPr lang="en-US" sz="1800" b="1" dirty="0">
                <a:latin typeface="Arial"/>
              </a:rPr>
              <a:t>:</a:t>
            </a:r>
          </a:p>
          <a:p>
            <a:pPr>
              <a:buNone/>
            </a:pPr>
            <a:r>
              <a:rPr lang="en-US" sz="1200" dirty="0">
                <a:latin typeface="Arial"/>
              </a:rPr>
              <a:t>To view the kernel syslog buffer. </a:t>
            </a:r>
          </a:p>
          <a:p>
            <a:pPr>
              <a:buNone/>
            </a:pPr>
            <a:r>
              <a:rPr lang="en-US" sz="1200" dirty="0">
                <a:latin typeface="Arial"/>
              </a:rPr>
              <a:t>It prints the message buffer of the kernel.</a:t>
            </a:r>
          </a:p>
          <a:p>
            <a:pPr>
              <a:buNone/>
            </a:pPr>
            <a:r>
              <a:rPr lang="en-US" sz="1200" dirty="0">
                <a:latin typeface="Arial"/>
              </a:rPr>
              <a:t>The output shows all messages produced by the device drivers.</a:t>
            </a:r>
          </a:p>
          <a:p>
            <a:pPr>
              <a:buNone/>
            </a:pPr>
            <a:r>
              <a:rPr lang="en-US" sz="1200" dirty="0">
                <a:latin typeface="Arial"/>
              </a:rPr>
              <a:t>Kernel has own  </a:t>
            </a:r>
            <a:r>
              <a:rPr lang="en-US" sz="1200" dirty="0" err="1">
                <a:latin typeface="Arial"/>
              </a:rPr>
              <a:t>printf</a:t>
            </a:r>
            <a:r>
              <a:rPr lang="en-US" sz="1200" dirty="0">
                <a:latin typeface="Arial"/>
              </a:rPr>
              <a:t> kernel API called </a:t>
            </a:r>
            <a:r>
              <a:rPr lang="en-US" sz="1200" b="1" dirty="0" err="1">
                <a:latin typeface="Arial"/>
              </a:rPr>
              <a:t>printk</a:t>
            </a:r>
            <a:r>
              <a:rPr lang="en-US" sz="1200" dirty="0">
                <a:latin typeface="Arial"/>
              </a:rPr>
              <a:t>, all those messages can be </a:t>
            </a:r>
            <a:r>
              <a:rPr lang="en-US" sz="1200" dirty="0" err="1">
                <a:latin typeface="Arial"/>
              </a:rPr>
              <a:t>viewd</a:t>
            </a:r>
            <a:r>
              <a:rPr lang="en-US" sz="1200" dirty="0">
                <a:latin typeface="Arial"/>
              </a:rPr>
              <a:t> in the </a:t>
            </a:r>
            <a:r>
              <a:rPr lang="en-US" sz="1200" dirty="0" err="1">
                <a:latin typeface="Arial"/>
              </a:rPr>
              <a:t>dmesg</a:t>
            </a:r>
            <a:r>
              <a:rPr lang="en-US" sz="1200" dirty="0">
                <a:latin typeface="Arial"/>
              </a:rPr>
              <a:t> output</a:t>
            </a:r>
            <a:endParaRPr lang="en-US">
              <a:latin typeface="Arial"/>
            </a:endParaRPr>
          </a:p>
          <a:p>
            <a:pPr>
              <a:buNone/>
            </a:pPr>
            <a:endParaRPr lang="en-US" sz="1800" b="1" dirty="0">
              <a:latin typeface="Arial"/>
            </a:endParaRPr>
          </a:p>
          <a:p>
            <a:pPr>
              <a:buNone/>
            </a:pPr>
            <a:endParaRPr lang="en-US" sz="1800" b="1" dirty="0">
              <a:latin typeface="Arial"/>
            </a:endParaRPr>
          </a:p>
          <a:p>
            <a:pPr>
              <a:buNone/>
            </a:pPr>
            <a:endParaRPr lang="en-US" sz="1200" dirty="0">
              <a:latin typeface="Arial"/>
            </a:endParaRPr>
          </a:p>
          <a:p>
            <a:pPr>
              <a:buNone/>
            </a:pPr>
            <a:endParaRPr lang="en-US" sz="1800" b="1" dirty="0">
              <a:latin typeface="Arial"/>
            </a:endParaRPr>
          </a:p>
          <a:p>
            <a:pPr>
              <a:buNone/>
            </a:pPr>
            <a:endParaRPr lang="en-US" sz="1800" b="1" dirty="0">
              <a:latin typeface="Arial"/>
            </a:endParaRPr>
          </a:p>
        </p:txBody>
      </p:sp>
      <p:pic>
        <p:nvPicPr>
          <p:cNvPr id="4" name="Picture 5">
            <a:extLst>
              <a:ext uri="{FF2B5EF4-FFF2-40B4-BE49-F238E27FC236}">
                <a16:creationId xmlns:a16="http://schemas.microsoft.com/office/drawing/2014/main" id="{27BC403D-A311-B29A-DA4A-510999BE8AC3}"/>
              </a:ext>
            </a:extLst>
          </p:cNvPr>
          <p:cNvPicPr>
            <a:picLocks noChangeAspect="1"/>
          </p:cNvPicPr>
          <p:nvPr/>
        </p:nvPicPr>
        <p:blipFill>
          <a:blip r:embed="rId2"/>
          <a:stretch>
            <a:fillRect/>
          </a:stretch>
        </p:blipFill>
        <p:spPr>
          <a:xfrm>
            <a:off x="2154446" y="2300038"/>
            <a:ext cx="6474125" cy="2710811"/>
          </a:xfrm>
          <a:prstGeom prst="rect">
            <a:avLst/>
          </a:prstGeom>
        </p:spPr>
      </p:pic>
    </p:spTree>
    <p:extLst>
      <p:ext uri="{BB962C8B-B14F-4D97-AF65-F5344CB8AC3E}">
        <p14:creationId xmlns:p14="http://schemas.microsoft.com/office/powerpoint/2010/main" val="270021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6481-E3BF-0253-84BD-5734563A655E}"/>
              </a:ext>
            </a:extLst>
          </p:cNvPr>
          <p:cNvSpPr>
            <a:spLocks noGrp="1"/>
          </p:cNvSpPr>
          <p:nvPr>
            <p:ph type="title"/>
          </p:nvPr>
        </p:nvSpPr>
        <p:spPr>
          <a:xfrm>
            <a:off x="241505" y="98707"/>
            <a:ext cx="7886700" cy="478007"/>
          </a:xfrm>
        </p:spPr>
        <p:txBody>
          <a:bodyPr/>
          <a:lstStyle/>
          <a:p>
            <a:r>
              <a:rPr lang="en-US" b="1" u="none"/>
              <a:t>Linux Architecture contd...</a:t>
            </a:r>
            <a:endParaRPr lang="en-US" u="none"/>
          </a:p>
        </p:txBody>
      </p:sp>
      <p:sp>
        <p:nvSpPr>
          <p:cNvPr id="3" name="Text Placeholder 2">
            <a:extLst>
              <a:ext uri="{FF2B5EF4-FFF2-40B4-BE49-F238E27FC236}">
                <a16:creationId xmlns:a16="http://schemas.microsoft.com/office/drawing/2014/main" id="{B89F7764-6412-F092-6B04-61F61F3B22E3}"/>
              </a:ext>
            </a:extLst>
          </p:cNvPr>
          <p:cNvSpPr>
            <a:spLocks noGrp="1"/>
          </p:cNvSpPr>
          <p:nvPr>
            <p:ph type="body" idx="1"/>
          </p:nvPr>
        </p:nvSpPr>
        <p:spPr>
          <a:xfrm>
            <a:off x="213851" y="521187"/>
            <a:ext cx="7886700" cy="3263400"/>
          </a:xfrm>
        </p:spPr>
        <p:txBody>
          <a:bodyPr/>
          <a:lstStyle/>
          <a:p>
            <a:pPr>
              <a:buNone/>
            </a:pPr>
            <a:r>
              <a:rPr lang="en-US" sz="1400" b="1"/>
              <a:t>Kernel Space - System Call Interface</a:t>
            </a:r>
            <a:endParaRPr lang="en-US" sz="1400"/>
          </a:p>
          <a:p>
            <a:r>
              <a:rPr lang="en-US" sz="1200"/>
              <a:t>A system call is a method for a computer program to request a service from the kernel of the operating system on which it is running. </a:t>
            </a:r>
            <a:endParaRPr lang="en-US"/>
          </a:p>
          <a:p>
            <a:r>
              <a:rPr lang="en-US" sz="1200"/>
              <a:t>The service is generally something that only the kernel has the privilege to do, such as doing I/O.</a:t>
            </a:r>
          </a:p>
          <a:p>
            <a:r>
              <a:rPr lang="en-US" sz="1200"/>
              <a:t>Programmers don’t normally need to be concerned with system calls because there are functions in the GNU C Library to do virtually everything that system calls do.</a:t>
            </a:r>
          </a:p>
          <a:p>
            <a:r>
              <a:rPr lang="en-US" sz="1200"/>
              <a:t>The Applications run in an area of memory known as user space. A system call connects to the operating system's kernel, which executes in kernel space.</a:t>
            </a:r>
          </a:p>
          <a:p>
            <a:r>
              <a:rPr lang="en-US" sz="1200"/>
              <a:t>For example : If the program wants to do </a:t>
            </a:r>
            <a:r>
              <a:rPr lang="en-US" sz="1200" b="1"/>
              <a:t>device-specific input/output operations </a:t>
            </a:r>
            <a:r>
              <a:rPr lang="en-US" sz="1200"/>
              <a:t>then you can just use </a:t>
            </a:r>
            <a:r>
              <a:rPr lang="en-US" sz="1200" b="1" err="1"/>
              <a:t>ioctl</a:t>
            </a:r>
            <a:r>
              <a:rPr lang="en-US" sz="1200" b="1"/>
              <a:t>().</a:t>
            </a:r>
          </a:p>
          <a:p>
            <a:r>
              <a:rPr lang="en-US" sz="1200" b="1"/>
              <a:t>Why do we need System Calls?</a:t>
            </a:r>
          </a:p>
          <a:p>
            <a:pPr lvl="1" algn="just"/>
            <a:r>
              <a:rPr lang="en-US" sz="1200"/>
              <a:t>It is must require when a file system wants to create or delete a file.</a:t>
            </a:r>
            <a:endParaRPr lang="en-US" sz="1200" b="1"/>
          </a:p>
          <a:p>
            <a:pPr lvl="1" algn="just"/>
            <a:r>
              <a:rPr lang="en-US" sz="1200"/>
              <a:t>Network connections require the system calls to sending and receiving data packets.</a:t>
            </a:r>
            <a:endParaRPr lang="en-US"/>
          </a:p>
          <a:p>
            <a:pPr lvl="1" algn="just"/>
            <a:r>
              <a:rPr lang="en-US" sz="1200"/>
              <a:t>If you want to read or write a file, you need to system calls.</a:t>
            </a:r>
            <a:endParaRPr lang="en-US"/>
          </a:p>
          <a:p>
            <a:pPr lvl="1" algn="just"/>
            <a:r>
              <a:rPr lang="en-US" sz="1200"/>
              <a:t>If you want to access hardware devices, including a printer, scanner, you need a system call.</a:t>
            </a:r>
            <a:endParaRPr lang="en-US"/>
          </a:p>
          <a:p>
            <a:pPr lvl="1" algn="just"/>
            <a:r>
              <a:rPr lang="en-US" sz="1200"/>
              <a:t>System calls are used to create and manage new processes.</a:t>
            </a:r>
            <a:endParaRPr lang="en-US"/>
          </a:p>
          <a:p>
            <a:r>
              <a:rPr lang="en-US" sz="1200" b="1"/>
              <a:t>Types of System Calls:</a:t>
            </a:r>
            <a:endParaRPr lang="en-US" sz="1200"/>
          </a:p>
          <a:p>
            <a:pPr marL="139700" indent="0">
              <a:buNone/>
            </a:pPr>
            <a:endParaRPr lang="en-US" sz="1200" b="1"/>
          </a:p>
          <a:p>
            <a:endParaRPr lang="en-US" sz="1200" b="1"/>
          </a:p>
          <a:p>
            <a:endParaRPr lang="en-US" sz="1200"/>
          </a:p>
        </p:txBody>
      </p:sp>
      <p:graphicFrame>
        <p:nvGraphicFramePr>
          <p:cNvPr id="5" name="Diagram 15">
            <a:extLst>
              <a:ext uri="{FF2B5EF4-FFF2-40B4-BE49-F238E27FC236}">
                <a16:creationId xmlns:a16="http://schemas.microsoft.com/office/drawing/2014/main" id="{5E3B3AFB-D6DF-E5E2-E9C0-712127C678C4}"/>
              </a:ext>
            </a:extLst>
          </p:cNvPr>
          <p:cNvGraphicFramePr/>
          <p:nvPr>
            <p:extLst>
              <p:ext uri="{D42A27DB-BD31-4B8C-83A1-F6EECF244321}">
                <p14:modId xmlns:p14="http://schemas.microsoft.com/office/powerpoint/2010/main" val="3313796858"/>
              </p:ext>
            </p:extLst>
          </p:nvPr>
        </p:nvGraphicFramePr>
        <p:xfrm>
          <a:off x="2722082" y="4071725"/>
          <a:ext cx="5401597" cy="910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0115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627-FED4-06B2-1667-0534529040DE}"/>
              </a:ext>
            </a:extLst>
          </p:cNvPr>
          <p:cNvSpPr>
            <a:spLocks noGrp="1"/>
          </p:cNvSpPr>
          <p:nvPr>
            <p:ph type="title"/>
          </p:nvPr>
        </p:nvSpPr>
        <p:spPr>
          <a:xfrm>
            <a:off x="132631" y="4269"/>
            <a:ext cx="7886700" cy="994200"/>
          </a:xfrm>
        </p:spPr>
        <p:txBody>
          <a:bodyPr/>
          <a:lstStyle/>
          <a:p>
            <a:r>
              <a:rPr lang="en-US" b="1" u="none" dirty="0"/>
              <a:t>Debug tools : KDB</a:t>
            </a:r>
            <a:endParaRPr lang="en-US" dirty="0"/>
          </a:p>
        </p:txBody>
      </p:sp>
      <p:sp>
        <p:nvSpPr>
          <p:cNvPr id="3" name="Text Placeholder 2">
            <a:extLst>
              <a:ext uri="{FF2B5EF4-FFF2-40B4-BE49-F238E27FC236}">
                <a16:creationId xmlns:a16="http://schemas.microsoft.com/office/drawing/2014/main" id="{C809A6D3-DA9D-046A-514C-C4F8D10A935C}"/>
              </a:ext>
            </a:extLst>
          </p:cNvPr>
          <p:cNvSpPr>
            <a:spLocks noGrp="1"/>
          </p:cNvSpPr>
          <p:nvPr>
            <p:ph type="body" idx="1"/>
          </p:nvPr>
        </p:nvSpPr>
        <p:spPr>
          <a:xfrm>
            <a:off x="337508" y="937898"/>
            <a:ext cx="8598378" cy="3985862"/>
          </a:xfrm>
        </p:spPr>
        <p:txBody>
          <a:bodyPr/>
          <a:lstStyle/>
          <a:p>
            <a:pPr>
              <a:buNone/>
            </a:pPr>
            <a:r>
              <a:rPr lang="en-US" sz="1800" b="1" dirty="0">
                <a:latin typeface="Arial"/>
              </a:rPr>
              <a:t>KDB &gt; demo:</a:t>
            </a:r>
          </a:p>
          <a:p>
            <a:pPr>
              <a:buNone/>
            </a:pPr>
            <a:r>
              <a:rPr lang="en-US" sz="1200" dirty="0">
                <a:latin typeface="Arial"/>
              </a:rPr>
              <a:t>For demo we will follow the steps:</a:t>
            </a:r>
          </a:p>
          <a:p>
            <a:r>
              <a:rPr lang="en-US" sz="1200" dirty="0">
                <a:latin typeface="Arial"/>
              </a:rPr>
              <a:t>Study the </a:t>
            </a:r>
            <a:r>
              <a:rPr lang="en-US" sz="1200" b="1" dirty="0">
                <a:latin typeface="Arial"/>
              </a:rPr>
              <a:t>IOCTL</a:t>
            </a:r>
            <a:r>
              <a:rPr lang="en-US" sz="1200" dirty="0">
                <a:latin typeface="Arial"/>
              </a:rPr>
              <a:t> System call</a:t>
            </a:r>
          </a:p>
          <a:p>
            <a:r>
              <a:rPr lang="en-US" sz="1200" dirty="0">
                <a:latin typeface="Arial"/>
              </a:rPr>
              <a:t>Write Simple  Device Driver that uses IOCTL  system call</a:t>
            </a:r>
          </a:p>
          <a:p>
            <a:r>
              <a:rPr lang="en-US" sz="1200" dirty="0">
                <a:latin typeface="Arial"/>
              </a:rPr>
              <a:t>Cross Compile setup for driver</a:t>
            </a:r>
          </a:p>
          <a:p>
            <a:r>
              <a:rPr lang="en-US" sz="1200" dirty="0">
                <a:latin typeface="Arial"/>
              </a:rPr>
              <a:t>How to load / unload device driver</a:t>
            </a:r>
          </a:p>
          <a:p>
            <a:r>
              <a:rPr lang="en-US" sz="1200" dirty="0">
                <a:latin typeface="Arial"/>
              </a:rPr>
              <a:t>Use KDB to put breakpoint in the device driver</a:t>
            </a:r>
          </a:p>
          <a:p>
            <a:pPr marL="139700" indent="0">
              <a:buNone/>
            </a:pPr>
            <a:r>
              <a:rPr lang="en-US" sz="1200" dirty="0">
                <a:latin typeface="Arial"/>
              </a:rPr>
              <a:t>Expected learning :</a:t>
            </a:r>
          </a:p>
          <a:p>
            <a:r>
              <a:rPr lang="en-US" sz="1200" dirty="0">
                <a:latin typeface="Arial"/>
              </a:rPr>
              <a:t>How to simple write device driver.</a:t>
            </a:r>
          </a:p>
          <a:p>
            <a:r>
              <a:rPr lang="en-US" sz="1200" dirty="0">
                <a:latin typeface="Arial"/>
              </a:rPr>
              <a:t>Cross compile tools </a:t>
            </a:r>
          </a:p>
          <a:p>
            <a:r>
              <a:rPr lang="en-US" sz="1200" dirty="0">
                <a:latin typeface="Arial"/>
              </a:rPr>
              <a:t>How to use KDB to debug into kernel space</a:t>
            </a:r>
          </a:p>
          <a:p>
            <a:pPr>
              <a:buNone/>
            </a:pPr>
            <a:endParaRPr lang="en-US" sz="1800" b="1" dirty="0">
              <a:latin typeface="Arial"/>
            </a:endParaRPr>
          </a:p>
          <a:p>
            <a:pPr>
              <a:buNone/>
            </a:pPr>
            <a:endParaRPr lang="en-US" sz="1200" dirty="0">
              <a:latin typeface="Arial"/>
            </a:endParaRPr>
          </a:p>
          <a:p>
            <a:pPr>
              <a:buNone/>
            </a:pPr>
            <a:endParaRPr lang="en-US" sz="1800" b="1" dirty="0">
              <a:latin typeface="Arial"/>
            </a:endParaRPr>
          </a:p>
          <a:p>
            <a:pPr>
              <a:buNone/>
            </a:pPr>
            <a:endParaRPr lang="en-US" sz="1800" b="1" dirty="0">
              <a:latin typeface="Arial"/>
            </a:endParaRPr>
          </a:p>
          <a:p>
            <a:pPr>
              <a:buNone/>
            </a:pPr>
            <a:endParaRPr lang="en-US" sz="1200" dirty="0">
              <a:latin typeface="Arial"/>
            </a:endParaRPr>
          </a:p>
          <a:p>
            <a:pPr>
              <a:buNone/>
            </a:pPr>
            <a:endParaRPr lang="en-US" sz="1800" b="1" dirty="0">
              <a:latin typeface="Arial"/>
            </a:endParaRPr>
          </a:p>
          <a:p>
            <a:pPr>
              <a:buNone/>
            </a:pPr>
            <a:endParaRPr lang="en-US" sz="1800" b="1" dirty="0">
              <a:latin typeface="Arial"/>
            </a:endParaRPr>
          </a:p>
        </p:txBody>
      </p:sp>
    </p:spTree>
    <p:extLst>
      <p:ext uri="{BB962C8B-B14F-4D97-AF65-F5344CB8AC3E}">
        <p14:creationId xmlns:p14="http://schemas.microsoft.com/office/powerpoint/2010/main" val="1704267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0930-96FE-17B4-4367-6779D195242F}"/>
              </a:ext>
            </a:extLst>
          </p:cNvPr>
          <p:cNvSpPr>
            <a:spLocks noGrp="1"/>
          </p:cNvSpPr>
          <p:nvPr>
            <p:ph type="title"/>
          </p:nvPr>
        </p:nvSpPr>
        <p:spPr>
          <a:xfrm>
            <a:off x="167762" y="154013"/>
            <a:ext cx="7886700" cy="634709"/>
          </a:xfrm>
        </p:spPr>
        <p:txBody>
          <a:bodyPr/>
          <a:lstStyle/>
          <a:p>
            <a:pPr algn="just"/>
            <a:r>
              <a:rPr lang="en-US" b="1" u="none"/>
              <a:t>System Calls : ioctl()</a:t>
            </a:r>
            <a:endParaRPr lang="en-US" u="none"/>
          </a:p>
        </p:txBody>
      </p:sp>
      <p:sp>
        <p:nvSpPr>
          <p:cNvPr id="3" name="Text Placeholder 2">
            <a:extLst>
              <a:ext uri="{FF2B5EF4-FFF2-40B4-BE49-F238E27FC236}">
                <a16:creationId xmlns:a16="http://schemas.microsoft.com/office/drawing/2014/main" id="{C5D64144-6E9E-8319-9536-4EE442CD9845}"/>
              </a:ext>
            </a:extLst>
          </p:cNvPr>
          <p:cNvSpPr>
            <a:spLocks noGrp="1"/>
          </p:cNvSpPr>
          <p:nvPr>
            <p:ph type="body" idx="1"/>
          </p:nvPr>
        </p:nvSpPr>
        <p:spPr>
          <a:xfrm>
            <a:off x="444296" y="796103"/>
            <a:ext cx="8071054" cy="4187437"/>
          </a:xfrm>
        </p:spPr>
        <p:txBody>
          <a:bodyPr/>
          <a:lstStyle/>
          <a:p>
            <a:r>
              <a:rPr lang="en-US" sz="1200" dirty="0">
                <a:hlinkClick r:id="rId2"/>
              </a:rPr>
              <a:t>Ioctl()</a:t>
            </a:r>
            <a:r>
              <a:rPr lang="en-US" sz="1200" dirty="0"/>
              <a:t> is an abbreviation of input/output control.</a:t>
            </a:r>
          </a:p>
          <a:p>
            <a:r>
              <a:rPr lang="en-US" sz="1200" dirty="0"/>
              <a:t>It is a system call for device-specific input/output operations and other operations which cannot be expressed by regular system calls.</a:t>
            </a:r>
          </a:p>
          <a:p>
            <a:r>
              <a:rPr lang="en-US" sz="1200" dirty="0"/>
              <a:t>It takes a parameter specifying a request code; the effect of a call depends completely on the request code.</a:t>
            </a:r>
          </a:p>
          <a:p>
            <a:r>
              <a:rPr lang="en-US" sz="1200" dirty="0"/>
              <a:t>Request codes are often device-specific.</a:t>
            </a:r>
          </a:p>
          <a:p>
            <a:r>
              <a:rPr lang="en-US" sz="1200" dirty="0"/>
              <a:t>For instance, a </a:t>
            </a:r>
            <a:r>
              <a:rPr lang="en-US" sz="1200" b="1" dirty="0"/>
              <a:t>CD-ROM device driver</a:t>
            </a:r>
            <a:r>
              <a:rPr lang="en-US" sz="1200" dirty="0"/>
              <a:t> which can instruct a physical device to </a:t>
            </a:r>
            <a:r>
              <a:rPr lang="en-US" sz="1200" b="1" dirty="0"/>
              <a:t>eject a disc</a:t>
            </a:r>
            <a:r>
              <a:rPr lang="en-US" sz="1200" dirty="0"/>
              <a:t> would provide an </a:t>
            </a:r>
            <a:r>
              <a:rPr lang="en-US" sz="1200" b="1" dirty="0" err="1"/>
              <a:t>ioctl</a:t>
            </a:r>
            <a:r>
              <a:rPr lang="en-US" sz="1200" b="1" dirty="0"/>
              <a:t> request </a:t>
            </a:r>
            <a:r>
              <a:rPr lang="en-US" sz="1200" dirty="0"/>
              <a:t>code to do so. </a:t>
            </a:r>
          </a:p>
          <a:p>
            <a:pPr marL="139700" indent="0">
              <a:buNone/>
            </a:pPr>
            <a:r>
              <a:rPr lang="en-US" sz="1400" b="1" dirty="0">
                <a:latin typeface="Arial"/>
              </a:rPr>
              <a:t>Steps involved in IOCTL:</a:t>
            </a:r>
            <a:endParaRPr lang="en-US" sz="1400" dirty="0">
              <a:latin typeface="Arial"/>
            </a:endParaRPr>
          </a:p>
          <a:p>
            <a:pPr marL="742950" lvl="1" indent="-285750" algn="just"/>
            <a:r>
              <a:rPr lang="en-US" sz="1400" dirty="0"/>
              <a:t>Create IOCTL command in the driver</a:t>
            </a:r>
            <a:endParaRPr lang="en-US" dirty="0"/>
          </a:p>
          <a:p>
            <a:pPr marL="742950" lvl="1" indent="-285750" algn="just"/>
            <a:r>
              <a:rPr lang="en-US" sz="1400" dirty="0"/>
              <a:t>Write IOCTL function in the driver</a:t>
            </a:r>
            <a:endParaRPr lang="en-US" dirty="0"/>
          </a:p>
          <a:p>
            <a:pPr marL="742950" lvl="1" indent="-285750" algn="just"/>
            <a:r>
              <a:rPr lang="en-US" sz="1400" dirty="0"/>
              <a:t>Create IOCTL command in a </a:t>
            </a:r>
            <a:r>
              <a:rPr lang="en-US" sz="1400" dirty="0" err="1"/>
              <a:t>Userspace</a:t>
            </a:r>
            <a:r>
              <a:rPr lang="en-US" sz="1400" dirty="0"/>
              <a:t> application</a:t>
            </a:r>
            <a:endParaRPr lang="en-US" dirty="0"/>
          </a:p>
          <a:p>
            <a:pPr marL="742950" lvl="1" indent="-285750" algn="just"/>
            <a:r>
              <a:rPr lang="en-US" sz="1400" dirty="0"/>
              <a:t>Use the IOCTL system call in a </a:t>
            </a:r>
            <a:r>
              <a:rPr lang="en-US" sz="1400" dirty="0" err="1"/>
              <a:t>Userspace</a:t>
            </a:r>
            <a:endParaRPr lang="en-US" dirty="0" err="1"/>
          </a:p>
          <a:p>
            <a:pPr marL="0" indent="0" algn="just">
              <a:buNone/>
            </a:pPr>
            <a:r>
              <a:rPr lang="en-US" sz="1400" dirty="0"/>
              <a:t>Example Program:</a:t>
            </a:r>
          </a:p>
          <a:p>
            <a:pPr marL="0" indent="0" algn="just">
              <a:buNone/>
            </a:pPr>
            <a:r>
              <a:rPr lang="en-US" sz="1200" b="1" dirty="0" err="1"/>
              <a:t>device_driver_ioctl.c</a:t>
            </a:r>
            <a:r>
              <a:rPr lang="en-US" sz="1400" b="1" dirty="0"/>
              <a:t> : </a:t>
            </a:r>
            <a:r>
              <a:rPr lang="en-US" sz="1400" dirty="0"/>
              <a:t>Simple</a:t>
            </a:r>
            <a:r>
              <a:rPr lang="en-US" sz="1400" b="1" dirty="0"/>
              <a:t> </a:t>
            </a:r>
            <a:r>
              <a:rPr lang="en-US" sz="1400" dirty="0"/>
              <a:t>Device driver with IOCTL</a:t>
            </a:r>
          </a:p>
          <a:p>
            <a:pPr marL="0" indent="0" algn="just">
              <a:buNone/>
            </a:pPr>
            <a:r>
              <a:rPr lang="en-US" sz="1200" b="1" dirty="0" err="1"/>
              <a:t>test_ioctl_app.c</a:t>
            </a:r>
            <a:r>
              <a:rPr lang="en-US" sz="1200" b="1" dirty="0"/>
              <a:t> : </a:t>
            </a:r>
            <a:r>
              <a:rPr lang="en-US" sz="1200" dirty="0"/>
              <a:t>Test  app which </a:t>
            </a:r>
            <a:r>
              <a:rPr lang="en-US" sz="1200" dirty="0" err="1"/>
              <a:t>usees</a:t>
            </a:r>
            <a:r>
              <a:rPr lang="en-US" sz="1200" dirty="0"/>
              <a:t> IOCTL request.</a:t>
            </a:r>
            <a:endParaRPr lang="en-US" dirty="0" err="1"/>
          </a:p>
          <a:p>
            <a:pPr marL="0" indent="0" algn="just">
              <a:buNone/>
            </a:pPr>
            <a:endParaRPr lang="en-US" sz="1400" dirty="0"/>
          </a:p>
          <a:p>
            <a:pPr marL="139700" indent="0">
              <a:buNone/>
            </a:pPr>
            <a:endParaRPr lang="en-US" sz="1400" b="1" dirty="0">
              <a:latin typeface="Arial"/>
            </a:endParaRPr>
          </a:p>
          <a:p>
            <a:endParaRPr lang="en-US" sz="1200" dirty="0"/>
          </a:p>
          <a:p>
            <a:endParaRPr lang="en-US" sz="1200"/>
          </a:p>
          <a:p>
            <a:endParaRPr lang="en-US" sz="1200"/>
          </a:p>
          <a:p>
            <a:endParaRPr lang="en-US" sz="1200"/>
          </a:p>
          <a:p>
            <a:endParaRPr lang="en-US" sz="1200"/>
          </a:p>
        </p:txBody>
      </p:sp>
      <p:pic>
        <p:nvPicPr>
          <p:cNvPr id="4" name="Picture 4">
            <a:extLst>
              <a:ext uri="{FF2B5EF4-FFF2-40B4-BE49-F238E27FC236}">
                <a16:creationId xmlns:a16="http://schemas.microsoft.com/office/drawing/2014/main" id="{B4E1F23F-33A5-6DCC-C1BA-0CA0A8EBA00B}"/>
              </a:ext>
            </a:extLst>
          </p:cNvPr>
          <p:cNvPicPr>
            <a:picLocks noChangeAspect="1"/>
          </p:cNvPicPr>
          <p:nvPr/>
        </p:nvPicPr>
        <p:blipFill>
          <a:blip r:embed="rId3"/>
          <a:stretch>
            <a:fillRect/>
          </a:stretch>
        </p:blipFill>
        <p:spPr>
          <a:xfrm>
            <a:off x="5309937" y="3817520"/>
            <a:ext cx="2955757" cy="1007644"/>
          </a:xfrm>
          <a:prstGeom prst="rect">
            <a:avLst/>
          </a:prstGeom>
        </p:spPr>
      </p:pic>
    </p:spTree>
    <p:extLst>
      <p:ext uri="{BB962C8B-B14F-4D97-AF65-F5344CB8AC3E}">
        <p14:creationId xmlns:p14="http://schemas.microsoft.com/office/powerpoint/2010/main" val="2406088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0B9B-CC1B-DCB8-BE5E-8E3D0894CBFD}"/>
              </a:ext>
            </a:extLst>
          </p:cNvPr>
          <p:cNvSpPr>
            <a:spLocks noGrp="1"/>
          </p:cNvSpPr>
          <p:nvPr>
            <p:ph type="title"/>
          </p:nvPr>
        </p:nvSpPr>
        <p:spPr>
          <a:xfrm>
            <a:off x="269158" y="154013"/>
            <a:ext cx="7886700" cy="450353"/>
          </a:xfrm>
        </p:spPr>
        <p:txBody>
          <a:bodyPr/>
          <a:lstStyle/>
          <a:p>
            <a:pPr algn="just"/>
            <a:r>
              <a:rPr lang="en-US" b="1" u="none"/>
              <a:t>System Calls : </a:t>
            </a:r>
            <a:r>
              <a:rPr lang="en-US" b="1" u="none" err="1"/>
              <a:t>ioctl</a:t>
            </a:r>
            <a:r>
              <a:rPr lang="en-US" b="1" u="none"/>
              <a:t>() </a:t>
            </a:r>
            <a:r>
              <a:rPr lang="en-US" sz="2400" b="1" u="none"/>
              <a:t>contd..</a:t>
            </a:r>
            <a:endParaRPr lang="en-US" sz="2400" u="none"/>
          </a:p>
        </p:txBody>
      </p:sp>
      <p:sp>
        <p:nvSpPr>
          <p:cNvPr id="3" name="Text Placeholder 2">
            <a:extLst>
              <a:ext uri="{FF2B5EF4-FFF2-40B4-BE49-F238E27FC236}">
                <a16:creationId xmlns:a16="http://schemas.microsoft.com/office/drawing/2014/main" id="{467C2106-B430-4EEB-9683-1488E0CBFA1C}"/>
              </a:ext>
            </a:extLst>
          </p:cNvPr>
          <p:cNvSpPr>
            <a:spLocks noGrp="1"/>
          </p:cNvSpPr>
          <p:nvPr>
            <p:ph type="body" idx="1"/>
          </p:nvPr>
        </p:nvSpPr>
        <p:spPr>
          <a:xfrm>
            <a:off x="582561" y="779284"/>
            <a:ext cx="7886700" cy="3963948"/>
          </a:xfrm>
        </p:spPr>
        <p:txBody>
          <a:bodyPr/>
          <a:lstStyle/>
          <a:p>
            <a:r>
              <a:rPr lang="en-US" sz="1200" dirty="0"/>
              <a:t>Define the </a:t>
            </a:r>
            <a:r>
              <a:rPr lang="en-US" sz="1200" dirty="0" err="1"/>
              <a:t>ioctl</a:t>
            </a:r>
            <a:r>
              <a:rPr lang="en-US" sz="1200" dirty="0"/>
              <a:t> command:</a:t>
            </a:r>
          </a:p>
          <a:p>
            <a:pPr marL="596900" lvl="1" indent="0">
              <a:buNone/>
            </a:pPr>
            <a:r>
              <a:rPr lang="en-US" sz="1200" b="1" dirty="0"/>
              <a:t>#define “Name of IOCTL” _</a:t>
            </a:r>
            <a:r>
              <a:rPr lang="en-US" sz="1200" b="1" dirty="0" err="1"/>
              <a:t>IOx</a:t>
            </a:r>
            <a:r>
              <a:rPr lang="en-US" sz="1200" b="1" dirty="0"/>
              <a:t>(num1, num2, argument type)</a:t>
            </a:r>
          </a:p>
          <a:p>
            <a:pPr marL="596900" lvl="1" indent="0">
              <a:buNone/>
            </a:pPr>
            <a:r>
              <a:rPr lang="en-US" sz="1200" dirty="0"/>
              <a:t>where </a:t>
            </a:r>
            <a:r>
              <a:rPr lang="en-US" sz="1200" b="1" dirty="0" err="1"/>
              <a:t>IOx</a:t>
            </a:r>
            <a:r>
              <a:rPr lang="en-US" sz="1200" i="1" dirty="0"/>
              <a:t> </a:t>
            </a:r>
            <a:r>
              <a:rPr lang="en-US" sz="1200" dirty="0"/>
              <a:t>can be :</a:t>
            </a:r>
            <a:br>
              <a:rPr lang="en-US" sz="1200" dirty="0"/>
            </a:br>
            <a:r>
              <a:rPr lang="en-US" sz="1200" dirty="0"/>
              <a:t>“</a:t>
            </a:r>
            <a:r>
              <a:rPr lang="en-US" sz="1200" b="1" dirty="0"/>
              <a:t>IO</a:t>
            </a:r>
            <a:r>
              <a:rPr lang="en-US" sz="1200" dirty="0"/>
              <a:t>“: an </a:t>
            </a:r>
            <a:r>
              <a:rPr lang="en-US" sz="1200" dirty="0" err="1"/>
              <a:t>ioctl</a:t>
            </a:r>
            <a:r>
              <a:rPr lang="en-US" sz="1200" dirty="0"/>
              <a:t> with no parameters</a:t>
            </a:r>
            <a:br>
              <a:rPr lang="en-US" sz="1200" dirty="0"/>
            </a:br>
            <a:r>
              <a:rPr lang="en-US" sz="1200" dirty="0"/>
              <a:t>“</a:t>
            </a:r>
            <a:r>
              <a:rPr lang="en-US" sz="1200" b="1" dirty="0"/>
              <a:t>IOW</a:t>
            </a:r>
            <a:r>
              <a:rPr lang="en-US" sz="1200" dirty="0"/>
              <a:t>“: an </a:t>
            </a:r>
            <a:r>
              <a:rPr lang="en-US" sz="1200" dirty="0" err="1"/>
              <a:t>ioctl</a:t>
            </a:r>
            <a:r>
              <a:rPr lang="en-US" sz="1200" dirty="0"/>
              <a:t> with write parameters (</a:t>
            </a:r>
            <a:r>
              <a:rPr lang="en-US" sz="1200" dirty="0" err="1"/>
              <a:t>copy_from_user</a:t>
            </a:r>
            <a:r>
              <a:rPr lang="en-US" sz="1200" dirty="0"/>
              <a:t>)</a:t>
            </a:r>
            <a:br>
              <a:rPr lang="en-US" sz="1200" dirty="0"/>
            </a:br>
            <a:r>
              <a:rPr lang="en-US" sz="1200" dirty="0"/>
              <a:t>“</a:t>
            </a:r>
            <a:r>
              <a:rPr lang="en-US" sz="1200" b="1" dirty="0"/>
              <a:t>IOR</a:t>
            </a:r>
            <a:r>
              <a:rPr lang="en-US" sz="1200" dirty="0"/>
              <a:t>“: an </a:t>
            </a:r>
            <a:r>
              <a:rPr lang="en-US" sz="1200" dirty="0" err="1"/>
              <a:t>ioctl</a:t>
            </a:r>
            <a:r>
              <a:rPr lang="en-US" sz="1200" dirty="0"/>
              <a:t> with read parameters (</a:t>
            </a:r>
            <a:r>
              <a:rPr lang="en-US" sz="1200" dirty="0" err="1"/>
              <a:t>copy_to_user</a:t>
            </a:r>
            <a:r>
              <a:rPr lang="en-US" sz="1200" dirty="0"/>
              <a:t>)</a:t>
            </a:r>
            <a:br>
              <a:rPr lang="en-US" sz="1200" dirty="0"/>
            </a:br>
            <a:r>
              <a:rPr lang="en-US" sz="1200" dirty="0"/>
              <a:t>“</a:t>
            </a:r>
            <a:r>
              <a:rPr lang="en-US" sz="1200" b="1" dirty="0"/>
              <a:t>IOWR</a:t>
            </a:r>
            <a:r>
              <a:rPr lang="en-US" sz="1200" dirty="0"/>
              <a:t>“: an </a:t>
            </a:r>
            <a:r>
              <a:rPr lang="en-US" sz="1200" dirty="0" err="1"/>
              <a:t>ioctl</a:t>
            </a:r>
            <a:r>
              <a:rPr lang="en-US" sz="1200" dirty="0"/>
              <a:t> with both write and read parameters</a:t>
            </a:r>
            <a:endParaRPr lang="en-US" sz="1200" b="1" dirty="0"/>
          </a:p>
          <a:p>
            <a:pPr marL="596900" lvl="1" indent="0">
              <a:buNone/>
            </a:pPr>
            <a:r>
              <a:rPr lang="en-US" sz="1200" b="1" dirty="0"/>
              <a:t>num1:</a:t>
            </a:r>
            <a:r>
              <a:rPr lang="en-US" sz="1200" dirty="0"/>
              <a:t> is a unique number or character that will differentiate our set of </a:t>
            </a:r>
            <a:r>
              <a:rPr lang="en-US" sz="1200" dirty="0" err="1"/>
              <a:t>ioctl</a:t>
            </a:r>
            <a:r>
              <a:rPr lang="en-US" sz="1200" dirty="0"/>
              <a:t> calls from the other </a:t>
            </a:r>
            <a:r>
              <a:rPr lang="en-US" sz="1200" dirty="0" err="1"/>
              <a:t>ioctl</a:t>
            </a:r>
            <a:r>
              <a:rPr lang="en-US" sz="1200" dirty="0"/>
              <a:t> calls. </a:t>
            </a:r>
            <a:r>
              <a:rPr lang="en-US" sz="1200" dirty="0" err="1"/>
              <a:t>some times</a:t>
            </a:r>
            <a:r>
              <a:rPr lang="en-US" sz="1200" dirty="0"/>
              <a:t> the major number for the device is used here.</a:t>
            </a:r>
          </a:p>
          <a:p>
            <a:pPr marL="596900" lvl="1" indent="0">
              <a:buNone/>
            </a:pPr>
            <a:r>
              <a:rPr lang="en-US" sz="1200" b="1" dirty="0"/>
              <a:t>num2:</a:t>
            </a:r>
            <a:r>
              <a:rPr lang="en-US" sz="1200" dirty="0"/>
              <a:t> is the number that is assigned to the </a:t>
            </a:r>
            <a:r>
              <a:rPr lang="en-US" sz="1200" dirty="0" err="1"/>
              <a:t>ioctl</a:t>
            </a:r>
            <a:r>
              <a:rPr lang="en-US" sz="1200" dirty="0"/>
              <a:t>. This is used to differentiate the commands from one another.</a:t>
            </a:r>
          </a:p>
          <a:p>
            <a:pPr marL="596900" lvl="1" indent="0">
              <a:buNone/>
            </a:pPr>
            <a:r>
              <a:rPr lang="en-US" sz="1200" b="1" dirty="0"/>
              <a:t>argument type </a:t>
            </a:r>
            <a:r>
              <a:rPr lang="en-US" sz="1200" dirty="0"/>
              <a:t>: Type of data.</a:t>
            </a:r>
          </a:p>
          <a:p>
            <a:r>
              <a:rPr lang="en-US" sz="1200" dirty="0"/>
              <a:t>Command example used in our driver:</a:t>
            </a:r>
          </a:p>
          <a:p>
            <a:pPr lvl="1"/>
            <a:endParaRPr lang="en-US" sz="1200" dirty="0"/>
          </a:p>
          <a:p>
            <a:endParaRPr lang="en-US" sz="1200" dirty="0"/>
          </a:p>
          <a:p>
            <a:endParaRPr lang="en-US" sz="1200" dirty="0"/>
          </a:p>
          <a:p>
            <a:endParaRPr lang="en-US" sz="1200" dirty="0"/>
          </a:p>
        </p:txBody>
      </p:sp>
      <p:pic>
        <p:nvPicPr>
          <p:cNvPr id="4" name="Picture 4">
            <a:extLst>
              <a:ext uri="{FF2B5EF4-FFF2-40B4-BE49-F238E27FC236}">
                <a16:creationId xmlns:a16="http://schemas.microsoft.com/office/drawing/2014/main" id="{1F2B84B3-2BD5-34DA-C1B6-D523F8079370}"/>
              </a:ext>
            </a:extLst>
          </p:cNvPr>
          <p:cNvPicPr>
            <a:picLocks noChangeAspect="1"/>
          </p:cNvPicPr>
          <p:nvPr/>
        </p:nvPicPr>
        <p:blipFill>
          <a:blip r:embed="rId2"/>
          <a:stretch>
            <a:fillRect/>
          </a:stretch>
        </p:blipFill>
        <p:spPr>
          <a:xfrm>
            <a:off x="1626269" y="3435912"/>
            <a:ext cx="4387515" cy="567700"/>
          </a:xfrm>
          <a:prstGeom prst="rect">
            <a:avLst/>
          </a:prstGeom>
        </p:spPr>
      </p:pic>
    </p:spTree>
    <p:extLst>
      <p:ext uri="{BB962C8B-B14F-4D97-AF65-F5344CB8AC3E}">
        <p14:creationId xmlns:p14="http://schemas.microsoft.com/office/powerpoint/2010/main" val="2639792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0B9B-CC1B-DCB8-BE5E-8E3D0894CBFD}"/>
              </a:ext>
            </a:extLst>
          </p:cNvPr>
          <p:cNvSpPr>
            <a:spLocks noGrp="1"/>
          </p:cNvSpPr>
          <p:nvPr>
            <p:ph type="title"/>
          </p:nvPr>
        </p:nvSpPr>
        <p:spPr/>
        <p:txBody>
          <a:bodyPr/>
          <a:lstStyle/>
          <a:p>
            <a:pPr algn="just"/>
            <a:r>
              <a:rPr lang="en-US" b="1" u="none"/>
              <a:t>System Calls : </a:t>
            </a:r>
            <a:r>
              <a:rPr lang="en-US" b="1" u="none" err="1"/>
              <a:t>ioctl</a:t>
            </a:r>
            <a:r>
              <a:rPr lang="en-US" b="1" u="none"/>
              <a:t>() </a:t>
            </a:r>
            <a:r>
              <a:rPr lang="en-US" sz="2400" b="1" u="none"/>
              <a:t>contd..</a:t>
            </a:r>
            <a:endParaRPr lang="en-US" sz="2400" u="none"/>
          </a:p>
        </p:txBody>
      </p:sp>
      <p:sp>
        <p:nvSpPr>
          <p:cNvPr id="3" name="Text Placeholder 2">
            <a:extLst>
              <a:ext uri="{FF2B5EF4-FFF2-40B4-BE49-F238E27FC236}">
                <a16:creationId xmlns:a16="http://schemas.microsoft.com/office/drawing/2014/main" id="{467C2106-B430-4EEB-9683-1488E0CBFA1C}"/>
              </a:ext>
            </a:extLst>
          </p:cNvPr>
          <p:cNvSpPr>
            <a:spLocks noGrp="1"/>
          </p:cNvSpPr>
          <p:nvPr>
            <p:ph type="body" idx="1"/>
          </p:nvPr>
        </p:nvSpPr>
        <p:spPr/>
        <p:txBody>
          <a:bodyPr/>
          <a:lstStyle/>
          <a:p>
            <a:pPr marL="139700" indent="0">
              <a:buNone/>
            </a:pPr>
            <a:r>
              <a:rPr lang="en-US" sz="1600" b="1" dirty="0"/>
              <a:t>Write IOCTL function in the driver:</a:t>
            </a:r>
            <a:endParaRPr lang="en-US" sz="1600" dirty="0"/>
          </a:p>
          <a:p>
            <a:r>
              <a:rPr lang="en-US" sz="1200" dirty="0"/>
              <a:t>We need to add the </a:t>
            </a:r>
            <a:r>
              <a:rPr lang="en-US" sz="1200" dirty="0" err="1"/>
              <a:t>ioctl</a:t>
            </a:r>
            <a:r>
              <a:rPr lang="en-US" sz="1200" dirty="0"/>
              <a:t> function to our driver.</a:t>
            </a:r>
          </a:p>
          <a:p>
            <a:r>
              <a:rPr lang="en-US" sz="1200" dirty="0"/>
              <a:t>The prototype is as shown in image:</a:t>
            </a:r>
          </a:p>
          <a:p>
            <a:pPr marL="139700" indent="0">
              <a:buNone/>
            </a:pPr>
            <a:r>
              <a:rPr lang="en-US" sz="1200" b="1" dirty="0"/>
              <a:t>"file"</a:t>
            </a:r>
            <a:r>
              <a:rPr lang="en-US" sz="1200" dirty="0"/>
              <a:t>: the file pointer to the file that was passed by the application.</a:t>
            </a:r>
            <a:br>
              <a:rPr lang="en-US" sz="1200" dirty="0"/>
            </a:br>
            <a:r>
              <a:rPr lang="en-US" sz="1200" b="1" dirty="0"/>
              <a:t>"</a:t>
            </a:r>
            <a:r>
              <a:rPr lang="en-US" sz="1200" b="1" dirty="0" err="1"/>
              <a:t>cmd</a:t>
            </a:r>
            <a:r>
              <a:rPr lang="en-US" sz="1200" b="1" dirty="0"/>
              <a:t>" </a:t>
            </a:r>
            <a:r>
              <a:rPr lang="en-US" sz="1200" dirty="0"/>
              <a:t>: the </a:t>
            </a:r>
            <a:r>
              <a:rPr lang="en-US" sz="1200" dirty="0" err="1"/>
              <a:t>ioctl</a:t>
            </a:r>
            <a:r>
              <a:rPr lang="en-US" sz="1200" dirty="0"/>
              <a:t> command that was called from the </a:t>
            </a:r>
            <a:r>
              <a:rPr lang="en-US" sz="1200" dirty="0" err="1"/>
              <a:t>userspace</a:t>
            </a:r>
            <a:r>
              <a:rPr lang="en-US" sz="1200" dirty="0"/>
              <a:t>.</a:t>
            </a:r>
            <a:br>
              <a:rPr lang="en-US" sz="1200" dirty="0"/>
            </a:br>
            <a:r>
              <a:rPr lang="en-US" sz="1200" b="1" dirty="0"/>
              <a:t>"</a:t>
            </a:r>
            <a:r>
              <a:rPr lang="en-US" sz="1200" b="1" dirty="0" err="1"/>
              <a:t>arg</a:t>
            </a:r>
            <a:r>
              <a:rPr lang="en-US" sz="1200" b="1" dirty="0"/>
              <a:t>"</a:t>
            </a:r>
            <a:r>
              <a:rPr lang="en-US" sz="1200" dirty="0"/>
              <a:t>: are the arguments passed from the </a:t>
            </a:r>
            <a:r>
              <a:rPr lang="en-US" sz="1200" dirty="0" err="1"/>
              <a:t>userspace</a:t>
            </a:r>
            <a:r>
              <a:rPr lang="en-US" sz="1200" dirty="0"/>
              <a:t>.</a:t>
            </a:r>
          </a:p>
          <a:p>
            <a:r>
              <a:rPr lang="en-US" sz="1200" dirty="0"/>
              <a:t>Within function we implement all the commands we defined.</a:t>
            </a:r>
          </a:p>
          <a:p>
            <a:r>
              <a:rPr lang="en-US" sz="1200" dirty="0"/>
              <a:t>To inform kernel that </a:t>
            </a:r>
            <a:r>
              <a:rPr lang="en-US" sz="1200" dirty="0" err="1"/>
              <a:t>ioctl</a:t>
            </a:r>
            <a:r>
              <a:rPr lang="en-US" sz="1200" dirty="0"/>
              <a:t> call is implemented in </a:t>
            </a:r>
            <a:r>
              <a:rPr lang="en-US" sz="1200" dirty="0" err="1"/>
              <a:t>test_ioctl</a:t>
            </a:r>
            <a:r>
              <a:rPr lang="en-US" sz="1200" dirty="0"/>
              <a:t>():</a:t>
            </a:r>
          </a:p>
          <a:p>
            <a:pPr marL="596900" lvl="1" indent="0">
              <a:buNone/>
            </a:pPr>
            <a:r>
              <a:rPr lang="en-US" sz="1200" dirty="0"/>
              <a:t>We make </a:t>
            </a:r>
            <a:r>
              <a:rPr lang="en-US" sz="1200" b="1" dirty="0"/>
              <a:t>fops </a:t>
            </a:r>
            <a:r>
              <a:rPr lang="en-US" sz="1200" dirty="0" err="1"/>
              <a:t>poiter</a:t>
            </a:r>
            <a:r>
              <a:rPr lang="en-US" sz="1200" dirty="0"/>
              <a:t> </a:t>
            </a:r>
            <a:r>
              <a:rPr lang="en-US" sz="1200" b="1" dirty="0" err="1"/>
              <a:t>unlocked_ioctl</a:t>
            </a:r>
            <a:r>
              <a:rPr lang="en-US" sz="1200" dirty="0"/>
              <a:t> point to </a:t>
            </a:r>
            <a:r>
              <a:rPr lang="en-US" sz="1200" b="1" dirty="0" err="1"/>
              <a:t>test_ioctl</a:t>
            </a:r>
            <a:r>
              <a:rPr lang="en-US" sz="1200" b="1" dirty="0"/>
              <a:t>. </a:t>
            </a:r>
          </a:p>
          <a:p>
            <a:endParaRPr lang="en-US" sz="1200" dirty="0"/>
          </a:p>
          <a:p>
            <a:endParaRPr lang="en-US" sz="1200" dirty="0"/>
          </a:p>
          <a:p>
            <a:endParaRPr lang="en-US" sz="1600" b="1" dirty="0"/>
          </a:p>
          <a:p>
            <a:pPr marL="139700" indent="0">
              <a:buNone/>
            </a:pPr>
            <a:endParaRPr lang="en-US" sz="1600" b="1" dirty="0"/>
          </a:p>
          <a:p>
            <a:endParaRPr lang="en-US" sz="1200" dirty="0"/>
          </a:p>
        </p:txBody>
      </p:sp>
      <p:pic>
        <p:nvPicPr>
          <p:cNvPr id="5" name="Picture 5">
            <a:extLst>
              <a:ext uri="{FF2B5EF4-FFF2-40B4-BE49-F238E27FC236}">
                <a16:creationId xmlns:a16="http://schemas.microsoft.com/office/drawing/2014/main" id="{2D92B5B8-77B2-D71D-0DEB-155030E3DA4E}"/>
              </a:ext>
            </a:extLst>
          </p:cNvPr>
          <p:cNvPicPr>
            <a:picLocks noChangeAspect="1"/>
          </p:cNvPicPr>
          <p:nvPr/>
        </p:nvPicPr>
        <p:blipFill>
          <a:blip r:embed="rId2"/>
          <a:stretch>
            <a:fillRect/>
          </a:stretch>
        </p:blipFill>
        <p:spPr>
          <a:xfrm>
            <a:off x="4764505" y="981550"/>
            <a:ext cx="3926305" cy="2408373"/>
          </a:xfrm>
          <a:prstGeom prst="rect">
            <a:avLst/>
          </a:prstGeom>
        </p:spPr>
      </p:pic>
      <p:pic>
        <p:nvPicPr>
          <p:cNvPr id="6" name="Picture 6">
            <a:extLst>
              <a:ext uri="{FF2B5EF4-FFF2-40B4-BE49-F238E27FC236}">
                <a16:creationId xmlns:a16="http://schemas.microsoft.com/office/drawing/2014/main" id="{41C94E2B-75F4-FA20-681C-70680A8ECCF0}"/>
              </a:ext>
            </a:extLst>
          </p:cNvPr>
          <p:cNvPicPr>
            <a:picLocks noChangeAspect="1"/>
          </p:cNvPicPr>
          <p:nvPr/>
        </p:nvPicPr>
        <p:blipFill>
          <a:blip r:embed="rId3"/>
          <a:stretch>
            <a:fillRect/>
          </a:stretch>
        </p:blipFill>
        <p:spPr>
          <a:xfrm>
            <a:off x="5406189" y="3454758"/>
            <a:ext cx="2211807" cy="1542668"/>
          </a:xfrm>
          <a:prstGeom prst="rect">
            <a:avLst/>
          </a:prstGeom>
        </p:spPr>
      </p:pic>
    </p:spTree>
    <p:extLst>
      <p:ext uri="{BB962C8B-B14F-4D97-AF65-F5344CB8AC3E}">
        <p14:creationId xmlns:p14="http://schemas.microsoft.com/office/powerpoint/2010/main" val="2253488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0B9B-CC1B-DCB8-BE5E-8E3D0894CBFD}"/>
              </a:ext>
            </a:extLst>
          </p:cNvPr>
          <p:cNvSpPr>
            <a:spLocks noGrp="1"/>
          </p:cNvSpPr>
          <p:nvPr>
            <p:ph type="title"/>
          </p:nvPr>
        </p:nvSpPr>
        <p:spPr/>
        <p:txBody>
          <a:bodyPr/>
          <a:lstStyle/>
          <a:p>
            <a:pPr algn="just"/>
            <a:r>
              <a:rPr lang="en-US" b="1" u="none"/>
              <a:t>System Calls : </a:t>
            </a:r>
            <a:r>
              <a:rPr lang="en-US" b="1" u="none" err="1"/>
              <a:t>ioctl</a:t>
            </a:r>
            <a:r>
              <a:rPr lang="en-US" b="1" u="none"/>
              <a:t>() </a:t>
            </a:r>
            <a:r>
              <a:rPr lang="en-US" sz="2400" b="1" u="none"/>
              <a:t>contd..</a:t>
            </a:r>
            <a:endParaRPr lang="en-US" sz="2400" u="none"/>
          </a:p>
        </p:txBody>
      </p:sp>
      <p:sp>
        <p:nvSpPr>
          <p:cNvPr id="3" name="Text Placeholder 2">
            <a:extLst>
              <a:ext uri="{FF2B5EF4-FFF2-40B4-BE49-F238E27FC236}">
                <a16:creationId xmlns:a16="http://schemas.microsoft.com/office/drawing/2014/main" id="{467C2106-B430-4EEB-9683-1488E0CBFA1C}"/>
              </a:ext>
            </a:extLst>
          </p:cNvPr>
          <p:cNvSpPr>
            <a:spLocks noGrp="1"/>
          </p:cNvSpPr>
          <p:nvPr>
            <p:ph type="body" idx="1"/>
          </p:nvPr>
        </p:nvSpPr>
        <p:spPr>
          <a:xfrm>
            <a:off x="398045" y="1389272"/>
            <a:ext cx="4507831" cy="3263400"/>
          </a:xfrm>
        </p:spPr>
        <p:txBody>
          <a:bodyPr/>
          <a:lstStyle/>
          <a:p>
            <a:pPr algn="just">
              <a:buNone/>
            </a:pPr>
            <a:r>
              <a:rPr lang="en-US" sz="1200" b="1" dirty="0"/>
              <a:t>Create IOCTL command in a </a:t>
            </a:r>
            <a:r>
              <a:rPr lang="en-US" sz="1200" b="1" dirty="0" err="1"/>
              <a:t>Userspace</a:t>
            </a:r>
            <a:r>
              <a:rPr lang="en-US" sz="1200" b="1" dirty="0"/>
              <a:t> application :</a:t>
            </a:r>
            <a:endParaRPr lang="en-US" sz="1200" dirty="0"/>
          </a:p>
          <a:p>
            <a:pPr algn="just"/>
            <a:r>
              <a:rPr lang="en-US" sz="1200" dirty="0"/>
              <a:t>In </a:t>
            </a:r>
            <a:r>
              <a:rPr lang="en-US" sz="1200" b="1" dirty="0" err="1"/>
              <a:t>test_ioctl_app.c</a:t>
            </a:r>
            <a:r>
              <a:rPr lang="en-US" sz="1200" b="1" dirty="0"/>
              <a:t> </a:t>
            </a:r>
            <a:r>
              <a:rPr lang="en-US" sz="1200" dirty="0"/>
              <a:t> define the </a:t>
            </a:r>
            <a:r>
              <a:rPr lang="en-US" sz="1200" dirty="0" err="1"/>
              <a:t>ioctl</a:t>
            </a:r>
            <a:r>
              <a:rPr lang="en-US" sz="1200" dirty="0"/>
              <a:t> commands:</a:t>
            </a:r>
          </a:p>
          <a:p>
            <a:pPr marL="596900" lvl="1" indent="0" algn="just">
              <a:buNone/>
            </a:pPr>
            <a:r>
              <a:rPr lang="en-US" sz="1200" b="1" dirty="0"/>
              <a:t>#define WR_VALUE _IOW('a','a',int32_t*)</a:t>
            </a:r>
            <a:endParaRPr lang="en-US" sz="1200" b="1"/>
          </a:p>
          <a:p>
            <a:pPr marL="596900" lvl="1" indent="0" algn="just">
              <a:buNone/>
            </a:pPr>
            <a:r>
              <a:rPr lang="en-US" sz="1200" b="1" dirty="0"/>
              <a:t>#define RD_VALUE _IOR('a','b',int32_t*)</a:t>
            </a:r>
            <a:endParaRPr lang="en-US" sz="1200" b="1"/>
          </a:p>
          <a:p>
            <a:pPr lvl="1" algn="just"/>
            <a:endParaRPr lang="en-US" sz="1200" dirty="0"/>
          </a:p>
          <a:p>
            <a:pPr algn="just">
              <a:buNone/>
            </a:pPr>
            <a:endParaRPr lang="en-US" sz="1200" dirty="0"/>
          </a:p>
          <a:p>
            <a:pPr algn="just">
              <a:buNone/>
            </a:pPr>
            <a:endParaRPr lang="en-US" sz="1200" dirty="0"/>
          </a:p>
          <a:p>
            <a:pPr algn="just">
              <a:buNone/>
            </a:pPr>
            <a:r>
              <a:rPr lang="en-US" sz="1200" b="1" dirty="0"/>
              <a:t>Use IOCTL system call in </a:t>
            </a:r>
            <a:r>
              <a:rPr lang="en-US" sz="1200" b="1" dirty="0" err="1"/>
              <a:t>Userspace</a:t>
            </a:r>
            <a:r>
              <a:rPr lang="en-US" sz="1200" b="1" dirty="0"/>
              <a:t>:</a:t>
            </a:r>
          </a:p>
          <a:p>
            <a:pPr algn="just"/>
            <a:r>
              <a:rPr lang="en-US" sz="1200" dirty="0"/>
              <a:t>Open device </a:t>
            </a:r>
            <a:r>
              <a:rPr lang="en-US" sz="1200" b="1" dirty="0"/>
              <a:t>"/dev/</a:t>
            </a:r>
            <a:r>
              <a:rPr lang="en-US" sz="1200" b="1" dirty="0" err="1"/>
              <a:t>test_device</a:t>
            </a:r>
            <a:r>
              <a:rPr lang="en-US" sz="1200" b="1" dirty="0"/>
              <a:t>".</a:t>
            </a:r>
            <a:endParaRPr lang="en-US" sz="1200" b="1"/>
          </a:p>
          <a:p>
            <a:pPr algn="just"/>
            <a:r>
              <a:rPr lang="en-US" sz="1200" dirty="0"/>
              <a:t>Perform write &amp; read calls:</a:t>
            </a:r>
          </a:p>
          <a:p>
            <a:pPr marL="596900" lvl="1" indent="0" algn="just">
              <a:buNone/>
            </a:pPr>
            <a:r>
              <a:rPr lang="en-US" sz="1200" b="1" dirty="0" err="1"/>
              <a:t>ioctl</a:t>
            </a:r>
            <a:r>
              <a:rPr lang="en-US" sz="1200" b="1" dirty="0"/>
              <a:t>(</a:t>
            </a:r>
            <a:r>
              <a:rPr lang="en-US" sz="1200" b="1" dirty="0" err="1"/>
              <a:t>fd</a:t>
            </a:r>
            <a:r>
              <a:rPr lang="en-US" sz="1200" b="1" dirty="0"/>
              <a:t>, WR_VALUE, (int32_t*) &amp;number); </a:t>
            </a:r>
          </a:p>
          <a:p>
            <a:pPr marL="596900" lvl="1" indent="0" algn="just">
              <a:buNone/>
            </a:pPr>
            <a:r>
              <a:rPr lang="en-US" sz="1200" b="1" dirty="0" err="1"/>
              <a:t>ioctl</a:t>
            </a:r>
            <a:r>
              <a:rPr lang="en-US" sz="1200" b="1" dirty="0"/>
              <a:t>(</a:t>
            </a:r>
            <a:r>
              <a:rPr lang="en-US" sz="1200" b="1" dirty="0" err="1"/>
              <a:t>fd</a:t>
            </a:r>
            <a:r>
              <a:rPr lang="en-US" sz="1200" b="1" dirty="0"/>
              <a:t>, RD_VALUE, (int32_t*) &amp;value);</a:t>
            </a:r>
          </a:p>
          <a:p>
            <a:pPr algn="just"/>
            <a:endParaRPr lang="en-US" sz="1200" dirty="0"/>
          </a:p>
          <a:p>
            <a:pPr marL="139700" indent="0">
              <a:buNone/>
            </a:pPr>
            <a:endParaRPr lang="en-US" sz="1200" b="1" dirty="0"/>
          </a:p>
        </p:txBody>
      </p:sp>
      <p:pic>
        <p:nvPicPr>
          <p:cNvPr id="7" name="Picture 7">
            <a:extLst>
              <a:ext uri="{FF2B5EF4-FFF2-40B4-BE49-F238E27FC236}">
                <a16:creationId xmlns:a16="http://schemas.microsoft.com/office/drawing/2014/main" id="{FB13CC0C-24BB-4E96-2C57-0B49865D9302}"/>
              </a:ext>
            </a:extLst>
          </p:cNvPr>
          <p:cNvPicPr>
            <a:picLocks noChangeAspect="1"/>
          </p:cNvPicPr>
          <p:nvPr/>
        </p:nvPicPr>
        <p:blipFill>
          <a:blip r:embed="rId2"/>
          <a:stretch>
            <a:fillRect/>
          </a:stretch>
        </p:blipFill>
        <p:spPr>
          <a:xfrm>
            <a:off x="5125453" y="1269900"/>
            <a:ext cx="3665621" cy="3636411"/>
          </a:xfrm>
          <a:prstGeom prst="rect">
            <a:avLst/>
          </a:prstGeom>
        </p:spPr>
      </p:pic>
    </p:spTree>
    <p:extLst>
      <p:ext uri="{BB962C8B-B14F-4D97-AF65-F5344CB8AC3E}">
        <p14:creationId xmlns:p14="http://schemas.microsoft.com/office/powerpoint/2010/main" val="32228388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0B9B-CC1B-DCB8-BE5E-8E3D0894CBFD}"/>
              </a:ext>
            </a:extLst>
          </p:cNvPr>
          <p:cNvSpPr>
            <a:spLocks noGrp="1"/>
          </p:cNvSpPr>
          <p:nvPr>
            <p:ph type="title"/>
          </p:nvPr>
        </p:nvSpPr>
        <p:spPr>
          <a:xfrm>
            <a:off x="57150" y="80272"/>
            <a:ext cx="7886700" cy="625491"/>
          </a:xfrm>
        </p:spPr>
        <p:txBody>
          <a:bodyPr/>
          <a:lstStyle/>
          <a:p>
            <a:pPr algn="just"/>
            <a:r>
              <a:rPr lang="en-US" sz="2400" b="1" u="none" dirty="0"/>
              <a:t>Cross Compile the Device Driver</a:t>
            </a:r>
          </a:p>
        </p:txBody>
      </p:sp>
      <p:sp>
        <p:nvSpPr>
          <p:cNvPr id="5" name="Text Placeholder 4">
            <a:extLst>
              <a:ext uri="{FF2B5EF4-FFF2-40B4-BE49-F238E27FC236}">
                <a16:creationId xmlns:a16="http://schemas.microsoft.com/office/drawing/2014/main" id="{8F309C68-BBA5-0225-5DD7-97213B1E672B}"/>
              </a:ext>
            </a:extLst>
          </p:cNvPr>
          <p:cNvSpPr>
            <a:spLocks noGrp="1"/>
          </p:cNvSpPr>
          <p:nvPr>
            <p:ph type="body" idx="1"/>
          </p:nvPr>
        </p:nvSpPr>
        <p:spPr>
          <a:xfrm>
            <a:off x="57150" y="604147"/>
            <a:ext cx="8467414" cy="4341875"/>
          </a:xfrm>
        </p:spPr>
        <p:txBody>
          <a:bodyPr/>
          <a:lstStyle/>
          <a:p>
            <a:pPr marL="596900" indent="-457200">
              <a:buAutoNum type="arabicPeriod"/>
            </a:pPr>
            <a:r>
              <a:rPr lang="en-US" sz="1200" dirty="0"/>
              <a:t>Make sure you have the Raspberry pi connected to Network.</a:t>
            </a:r>
          </a:p>
          <a:p>
            <a:pPr marL="596900" indent="-457200">
              <a:buAutoNum type="arabicPeriod"/>
            </a:pPr>
            <a:r>
              <a:rPr lang="en-US" sz="1200" dirty="0"/>
              <a:t>Connect Raspberry pi via SSH:   </a:t>
            </a:r>
            <a:r>
              <a:rPr lang="en-US" sz="1200" b="1" dirty="0" err="1"/>
              <a:t>ssh</a:t>
            </a:r>
            <a:r>
              <a:rPr lang="en-US" sz="1200" b="1" dirty="0"/>
              <a:t>  &lt;pi user name&gt;@&lt;ip address of pi&gt;</a:t>
            </a:r>
          </a:p>
          <a:p>
            <a:pPr marL="596900" indent="-457200">
              <a:buAutoNum type="arabicPeriod"/>
            </a:pPr>
            <a:r>
              <a:rPr lang="en-US" sz="1200" dirty="0"/>
              <a:t>Read  the kernel version using command:</a:t>
            </a:r>
            <a:r>
              <a:rPr lang="en-US" sz="1200" b="1" dirty="0"/>
              <a:t> </a:t>
            </a:r>
            <a:r>
              <a:rPr lang="en-US" sz="1200" b="1" dirty="0" err="1"/>
              <a:t>uname</a:t>
            </a:r>
            <a:r>
              <a:rPr lang="en-US" sz="1200" b="1" dirty="0"/>
              <a:t> –a</a:t>
            </a:r>
          </a:p>
          <a:p>
            <a:pPr marL="1054100" lvl="1" indent="0">
              <a:buNone/>
            </a:pPr>
            <a:r>
              <a:rPr lang="en-US" sz="1200" dirty="0"/>
              <a:t>Pi on which demo is run has kernel version </a:t>
            </a:r>
            <a:r>
              <a:rPr lang="en-US" sz="1200" b="1" dirty="0"/>
              <a:t>5.5.80-v7+</a:t>
            </a:r>
            <a:endParaRPr lang="en-US" dirty="0"/>
          </a:p>
          <a:p>
            <a:pPr marL="596900" indent="-457200">
              <a:buAutoNum type="arabicPeriod"/>
            </a:pPr>
            <a:r>
              <a:rPr lang="en-US" sz="1200" dirty="0"/>
              <a:t>On your host PC download Raspberry pi kernel source code from official RPI </a:t>
            </a:r>
            <a:r>
              <a:rPr lang="en-US" sz="1200" dirty="0" err="1"/>
              <a:t>linux</a:t>
            </a:r>
            <a:r>
              <a:rPr lang="en-US" sz="1200" dirty="0"/>
              <a:t> kernel repo into </a:t>
            </a:r>
            <a:r>
              <a:rPr lang="en-US" sz="1200" b="1" dirty="0"/>
              <a:t>Chapter8_Linux_Fundamentals/</a:t>
            </a:r>
            <a:r>
              <a:rPr lang="en-US" sz="1200" b="1" dirty="0" err="1"/>
              <a:t>KDB_Demo</a:t>
            </a:r>
            <a:r>
              <a:rPr lang="en-US" sz="1200" b="1" dirty="0"/>
              <a:t>/</a:t>
            </a:r>
            <a:r>
              <a:rPr lang="en-US" sz="1200" b="1" dirty="0" err="1"/>
              <a:t>ioctl_example</a:t>
            </a:r>
            <a:r>
              <a:rPr lang="en-US" sz="1200" b="1" dirty="0"/>
              <a:t> </a:t>
            </a:r>
            <a:r>
              <a:rPr lang="en-US" sz="1200" b="1" dirty="0" err="1"/>
              <a:t>d</a:t>
            </a:r>
            <a:r>
              <a:rPr lang="en-US" sz="1200" dirty="0" err="1"/>
              <a:t>ir</a:t>
            </a:r>
            <a:r>
              <a:rPr lang="en-US" sz="1200" dirty="0"/>
              <a:t>:</a:t>
            </a:r>
          </a:p>
          <a:p>
            <a:pPr marL="882650" lvl="1" indent="0">
              <a:buNone/>
            </a:pPr>
            <a:r>
              <a:rPr lang="en-US" sz="1200" b="1" dirty="0"/>
              <a:t>git clone https://github.com/raspberrypi/linux --depth=1</a:t>
            </a:r>
            <a:endParaRPr lang="en-US" dirty="0"/>
          </a:p>
          <a:p>
            <a:pPr marL="596900" indent="-457200">
              <a:buAutoNum type="arabicPeriod"/>
            </a:pPr>
            <a:r>
              <a:rPr lang="en-US" sz="1200" dirty="0"/>
              <a:t>On your host PC install the dependencies required cross compile the kernel:</a:t>
            </a:r>
            <a:endParaRPr lang="en-US" sz="1200" b="1" dirty="0"/>
          </a:p>
          <a:p>
            <a:pPr marL="882650" lvl="1" indent="0">
              <a:buNone/>
            </a:pPr>
            <a:r>
              <a:rPr lang="en-US" sz="1200" dirty="0" err="1"/>
              <a:t>sudo</a:t>
            </a:r>
            <a:r>
              <a:rPr lang="en-US" sz="1200" dirty="0"/>
              <a:t> apt install git </a:t>
            </a:r>
            <a:r>
              <a:rPr lang="en-US" sz="1200" dirty="0" err="1"/>
              <a:t>bc</a:t>
            </a:r>
            <a:r>
              <a:rPr lang="en-US" sz="1200" dirty="0"/>
              <a:t> bison flex </a:t>
            </a:r>
            <a:r>
              <a:rPr lang="en-US" sz="1200" dirty="0" err="1"/>
              <a:t>libssl</a:t>
            </a:r>
            <a:r>
              <a:rPr lang="en-US" sz="1200" dirty="0"/>
              <a:t>-dev make libc6-dev libncurses5-dev</a:t>
            </a:r>
            <a:endParaRPr lang="en-US" dirty="0"/>
          </a:p>
          <a:p>
            <a:pPr marL="882650" lvl="1" indent="0">
              <a:buNone/>
            </a:pPr>
            <a:r>
              <a:rPr lang="en-US" sz="1200" dirty="0"/>
              <a:t>Our RPI is armv7 architecture, we need 32bit toolchain:</a:t>
            </a:r>
          </a:p>
          <a:p>
            <a:pPr marL="882650" lvl="1" indent="0">
              <a:buNone/>
            </a:pPr>
            <a:r>
              <a:rPr lang="en-US" sz="1200" b="1" dirty="0" err="1"/>
              <a:t>sudo</a:t>
            </a:r>
            <a:r>
              <a:rPr lang="en-US" sz="1200" b="1" dirty="0"/>
              <a:t> apt install </a:t>
            </a:r>
            <a:r>
              <a:rPr lang="en-US" sz="1200" b="1" dirty="0" err="1"/>
              <a:t>crossbuild</a:t>
            </a:r>
            <a:r>
              <a:rPr lang="en-US" sz="1200" b="1" dirty="0"/>
              <a:t>-essential-</a:t>
            </a:r>
            <a:r>
              <a:rPr lang="en-US" sz="1200" b="1" dirty="0" err="1"/>
              <a:t>armhf</a:t>
            </a:r>
            <a:endParaRPr lang="en-US" b="1"/>
          </a:p>
          <a:p>
            <a:pPr marL="882650" lvl="1" indent="0">
              <a:buNone/>
            </a:pPr>
            <a:r>
              <a:rPr lang="en-US" sz="1200" dirty="0"/>
              <a:t>For 64 bit use :</a:t>
            </a:r>
          </a:p>
          <a:p>
            <a:pPr marL="882650" lvl="1" indent="0">
              <a:buNone/>
            </a:pPr>
            <a:r>
              <a:rPr lang="en-US" sz="1200" b="1" dirty="0" err="1"/>
              <a:t>sudo</a:t>
            </a:r>
            <a:r>
              <a:rPr lang="en-US" sz="1200" b="1" dirty="0"/>
              <a:t> apt install crossbuild-essential-arm64</a:t>
            </a:r>
            <a:endParaRPr lang="en-US" b="1"/>
          </a:p>
          <a:p>
            <a:pPr marL="596900" indent="-457200">
              <a:buAutoNum type="arabicPeriod"/>
            </a:pPr>
            <a:r>
              <a:rPr lang="en-US" sz="1200" dirty="0"/>
              <a:t>Go the directory </a:t>
            </a:r>
            <a:r>
              <a:rPr lang="en-US" sz="1200" b="1" dirty="0" err="1"/>
              <a:t>linux</a:t>
            </a:r>
            <a:r>
              <a:rPr lang="en-US" sz="1200" dirty="0"/>
              <a:t>:   </a:t>
            </a:r>
            <a:r>
              <a:rPr lang="en-US" sz="1200" b="1" dirty="0"/>
              <a:t>cd </a:t>
            </a:r>
            <a:r>
              <a:rPr lang="en-US" sz="1200" b="1" dirty="0" err="1"/>
              <a:t>linux</a:t>
            </a:r>
            <a:r>
              <a:rPr lang="en-US" sz="1200" b="1" dirty="0"/>
              <a:t>/</a:t>
            </a:r>
          </a:p>
          <a:p>
            <a:pPr marL="882650" lvl="1" indent="0">
              <a:buNone/>
            </a:pPr>
            <a:r>
              <a:rPr lang="en-US" sz="1200" b="1" dirty="0"/>
              <a:t>make </a:t>
            </a:r>
            <a:r>
              <a:rPr lang="en-US" sz="1200" b="1" dirty="0" err="1"/>
              <a:t>mrproper</a:t>
            </a:r>
            <a:endParaRPr lang="en-US" sz="1200" b="1" dirty="0"/>
          </a:p>
          <a:p>
            <a:pPr marL="596900" indent="-457200">
              <a:buAutoNum type="arabicPeriod"/>
            </a:pPr>
            <a:r>
              <a:rPr lang="en-US" sz="1200" dirty="0"/>
              <a:t>Compile the Kernel:</a:t>
            </a:r>
          </a:p>
          <a:p>
            <a:pPr marL="1054100" lvl="2" indent="0">
              <a:buNone/>
            </a:pPr>
            <a:r>
              <a:rPr lang="en-US" sz="1200" b="1" dirty="0"/>
              <a:t>make KERNEL=kernel7 ARCH=arm CROSS_COMPILE=arm-</a:t>
            </a:r>
            <a:r>
              <a:rPr lang="en-US" sz="1200" b="1" dirty="0" err="1"/>
              <a:t>linux</a:t>
            </a:r>
            <a:r>
              <a:rPr lang="en-US" sz="1200" b="1" dirty="0"/>
              <a:t>-</a:t>
            </a:r>
            <a:r>
              <a:rPr lang="en-US" sz="1200" b="1" dirty="0" err="1"/>
              <a:t>gnueabihf</a:t>
            </a:r>
            <a:r>
              <a:rPr lang="en-US" sz="1200" b="1" dirty="0"/>
              <a:t>- bcm2709_defconfig</a:t>
            </a:r>
            <a:endParaRPr lang="en-US" b="1"/>
          </a:p>
          <a:p>
            <a:pPr marL="1054100" lvl="2" indent="0">
              <a:buNone/>
            </a:pPr>
            <a:r>
              <a:rPr lang="en-US" sz="1200" b="1" dirty="0"/>
              <a:t>make ARCH=arm CROSS_COMPILE=arm-</a:t>
            </a:r>
            <a:r>
              <a:rPr lang="en-US" sz="1200" b="1" dirty="0" err="1"/>
              <a:t>linux</a:t>
            </a:r>
            <a:r>
              <a:rPr lang="en-US" sz="1200" b="1" dirty="0"/>
              <a:t>-</a:t>
            </a:r>
            <a:r>
              <a:rPr lang="en-US" sz="1200" b="1" dirty="0" err="1"/>
              <a:t>gnueabihf</a:t>
            </a:r>
            <a:r>
              <a:rPr lang="en-US" sz="1200" b="1" dirty="0"/>
              <a:t>- </a:t>
            </a:r>
            <a:r>
              <a:rPr lang="en-US" sz="1200" b="1" dirty="0" err="1"/>
              <a:t>zImage</a:t>
            </a:r>
            <a:r>
              <a:rPr lang="en-US" sz="1200" b="1" dirty="0"/>
              <a:t> modules </a:t>
            </a:r>
            <a:r>
              <a:rPr lang="en-US" sz="1200" b="1" dirty="0" err="1"/>
              <a:t>dtbs</a:t>
            </a:r>
            <a:r>
              <a:rPr lang="en-US" sz="1200" b="1" dirty="0"/>
              <a:t> -j 5</a:t>
            </a:r>
            <a:endParaRPr lang="en-US" b="1"/>
          </a:p>
          <a:p>
            <a:pPr marL="596900" indent="-457200">
              <a:buAutoNum type="arabicPeriod"/>
            </a:pPr>
            <a:endParaRPr lang="en-US" sz="1200" dirty="0"/>
          </a:p>
          <a:p>
            <a:pPr marL="596900" indent="-457200">
              <a:buAutoNum type="arabicPeriod"/>
            </a:pPr>
            <a:endParaRPr lang="en-US" sz="1200" dirty="0"/>
          </a:p>
          <a:p>
            <a:pPr marL="882650" lvl="1" indent="0">
              <a:buNone/>
            </a:pPr>
            <a:endParaRPr lang="en-US" sz="1200" dirty="0"/>
          </a:p>
          <a:p>
            <a:pPr marL="596900" indent="0">
              <a:buNone/>
            </a:pPr>
            <a:endParaRPr lang="en-US" sz="1200" b="1" dirty="0"/>
          </a:p>
          <a:p>
            <a:pPr marL="139700" indent="0">
              <a:buNone/>
            </a:pPr>
            <a:endParaRPr lang="en-US" sz="1200" dirty="0"/>
          </a:p>
          <a:p>
            <a:pPr marL="1054100" lvl="1" indent="0">
              <a:buNone/>
            </a:pPr>
            <a:endParaRPr lang="en-US"/>
          </a:p>
          <a:p>
            <a:pPr marL="279400" indent="-457200">
              <a:buAutoNum type="arabicPeriod"/>
            </a:pPr>
            <a:endParaRPr lang="en-US" sz="1200" b="1" dirty="0"/>
          </a:p>
        </p:txBody>
      </p:sp>
      <p:grpSp>
        <p:nvGrpSpPr>
          <p:cNvPr id="11" name="Group 10">
            <a:extLst>
              <a:ext uri="{FF2B5EF4-FFF2-40B4-BE49-F238E27FC236}">
                <a16:creationId xmlns:a16="http://schemas.microsoft.com/office/drawing/2014/main" id="{83BFCAA4-A5D1-7DA0-C0B6-D67059EB5D32}"/>
              </a:ext>
            </a:extLst>
          </p:cNvPr>
          <p:cNvGrpSpPr/>
          <p:nvPr/>
        </p:nvGrpSpPr>
        <p:grpSpPr>
          <a:xfrm>
            <a:off x="4922274" y="1225204"/>
            <a:ext cx="4219881" cy="342568"/>
            <a:chOff x="4922274" y="1225204"/>
            <a:chExt cx="4219881" cy="342568"/>
          </a:xfrm>
        </p:grpSpPr>
        <p:pic>
          <p:nvPicPr>
            <p:cNvPr id="10" name="Picture 10">
              <a:extLst>
                <a:ext uri="{FF2B5EF4-FFF2-40B4-BE49-F238E27FC236}">
                  <a16:creationId xmlns:a16="http://schemas.microsoft.com/office/drawing/2014/main" id="{23766066-E5B2-9A31-E08A-B097C3AC71C6}"/>
                </a:ext>
              </a:extLst>
            </p:cNvPr>
            <p:cNvPicPr>
              <a:picLocks noChangeAspect="1"/>
            </p:cNvPicPr>
            <p:nvPr/>
          </p:nvPicPr>
          <p:blipFill>
            <a:blip r:embed="rId2"/>
            <a:stretch>
              <a:fillRect/>
            </a:stretch>
          </p:blipFill>
          <p:spPr>
            <a:xfrm>
              <a:off x="4924117" y="1225204"/>
              <a:ext cx="4218038" cy="342568"/>
            </a:xfrm>
            <a:prstGeom prst="rect">
              <a:avLst/>
            </a:prstGeom>
          </p:spPr>
        </p:pic>
        <p:sp>
          <p:nvSpPr>
            <p:cNvPr id="9" name="Rectangle 8">
              <a:extLst>
                <a:ext uri="{FF2B5EF4-FFF2-40B4-BE49-F238E27FC236}">
                  <a16:creationId xmlns:a16="http://schemas.microsoft.com/office/drawing/2014/main" id="{B509E988-C2D9-51D7-FDDE-FE5913C6D75C}"/>
                </a:ext>
              </a:extLst>
            </p:cNvPr>
            <p:cNvSpPr/>
            <p:nvPr/>
          </p:nvSpPr>
          <p:spPr>
            <a:xfrm>
              <a:off x="4922274" y="1318136"/>
              <a:ext cx="1179870" cy="212008"/>
            </a:xfrm>
            <a:prstGeom prst="rect">
              <a:avLst/>
            </a:prstGeom>
            <a:noFill/>
            <a:ln>
              <a:solidFill>
                <a:srgbClr val="FF0000"/>
              </a:solidFill>
              <a:prstDash val="dash"/>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2383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0B9B-CC1B-DCB8-BE5E-8E3D0894CBFD}"/>
              </a:ext>
            </a:extLst>
          </p:cNvPr>
          <p:cNvSpPr>
            <a:spLocks noGrp="1"/>
          </p:cNvSpPr>
          <p:nvPr>
            <p:ph type="title"/>
          </p:nvPr>
        </p:nvSpPr>
        <p:spPr>
          <a:xfrm>
            <a:off x="57150" y="80272"/>
            <a:ext cx="7886700" cy="625491"/>
          </a:xfrm>
        </p:spPr>
        <p:txBody>
          <a:bodyPr/>
          <a:lstStyle/>
          <a:p>
            <a:pPr algn="just"/>
            <a:r>
              <a:rPr lang="en-US" sz="2400" b="1" u="none" dirty="0"/>
              <a:t>Cross Compile the Device Driver</a:t>
            </a:r>
          </a:p>
        </p:txBody>
      </p:sp>
      <p:sp>
        <p:nvSpPr>
          <p:cNvPr id="5" name="Text Placeholder 4">
            <a:extLst>
              <a:ext uri="{FF2B5EF4-FFF2-40B4-BE49-F238E27FC236}">
                <a16:creationId xmlns:a16="http://schemas.microsoft.com/office/drawing/2014/main" id="{8F309C68-BBA5-0225-5DD7-97213B1E672B}"/>
              </a:ext>
            </a:extLst>
          </p:cNvPr>
          <p:cNvSpPr>
            <a:spLocks noGrp="1"/>
          </p:cNvSpPr>
          <p:nvPr>
            <p:ph type="body" idx="1"/>
          </p:nvPr>
        </p:nvSpPr>
        <p:spPr>
          <a:xfrm>
            <a:off x="57150" y="604147"/>
            <a:ext cx="8467414" cy="4341875"/>
          </a:xfrm>
        </p:spPr>
        <p:txBody>
          <a:bodyPr/>
          <a:lstStyle/>
          <a:p>
            <a:pPr marL="596900" indent="-457200">
              <a:buAutoNum type="arabicPeriod"/>
            </a:pPr>
            <a:r>
              <a:rPr lang="en-US" sz="1200" dirty="0"/>
              <a:t>Compile the driver Run the command : </a:t>
            </a:r>
            <a:r>
              <a:rPr lang="en-US" sz="1200" b="1" dirty="0"/>
              <a:t>make </a:t>
            </a:r>
            <a:r>
              <a:rPr lang="en-US" sz="1200" b="1" dirty="0" err="1"/>
              <a:t>RPI_build</a:t>
            </a:r>
            <a:endParaRPr lang="en-US" sz="1200" b="1" dirty="0"/>
          </a:p>
          <a:p>
            <a:pPr marL="596900" indent="-457200">
              <a:buAutoNum type="arabicPeriod"/>
            </a:pPr>
            <a:r>
              <a:rPr lang="en-US" sz="1200" dirty="0"/>
              <a:t>Copy to the raspberry pi : </a:t>
            </a:r>
            <a:r>
              <a:rPr lang="en-US" sz="1200" dirty="0" err="1"/>
              <a:t>scp</a:t>
            </a:r>
            <a:r>
              <a:rPr lang="en-US" sz="1200" dirty="0"/>
              <a:t> </a:t>
            </a:r>
            <a:r>
              <a:rPr lang="en-US" sz="1200" dirty="0" err="1"/>
              <a:t>device_driver_ioctl.ko</a:t>
            </a:r>
            <a:r>
              <a:rPr lang="en-US" sz="1200" dirty="0"/>
              <a:t>  </a:t>
            </a:r>
          </a:p>
          <a:p>
            <a:pPr marL="1054100" lvl="1" indent="0">
              <a:buNone/>
            </a:pPr>
            <a:r>
              <a:rPr lang="en-US" sz="1200" b="1" dirty="0"/>
              <a:t>&lt;pi user name&gt;@&lt;ip address of pi&gt;:&lt;path to save driver&gt;/</a:t>
            </a:r>
            <a:r>
              <a:rPr lang="en-US" sz="1200" b="1" dirty="0" err="1"/>
              <a:t>device_driver_ioctl.ko</a:t>
            </a:r>
            <a:endParaRPr lang="en-US" sz="1200" b="1"/>
          </a:p>
          <a:p>
            <a:pPr marL="596900" indent="-457200">
              <a:buAutoNum type="arabicPeriod"/>
            </a:pPr>
            <a:r>
              <a:rPr lang="en-US" sz="1200" dirty="0"/>
              <a:t>Connect to raspberry pi via serial &amp; go to directory where driver is saved.</a:t>
            </a:r>
          </a:p>
          <a:p>
            <a:pPr marL="596900" indent="-457200">
              <a:buAutoNum type="arabicPeriod"/>
            </a:pPr>
            <a:r>
              <a:rPr lang="en-US" sz="1200" dirty="0"/>
              <a:t>Load the driver into system using command : </a:t>
            </a:r>
          </a:p>
          <a:p>
            <a:pPr marL="1054100" lvl="1" indent="0">
              <a:buNone/>
            </a:pPr>
            <a:r>
              <a:rPr lang="en-US" sz="1200" b="1" dirty="0" err="1"/>
              <a:t>sudo</a:t>
            </a:r>
            <a:r>
              <a:rPr lang="en-US" sz="1200" b="1" dirty="0"/>
              <a:t> </a:t>
            </a:r>
            <a:r>
              <a:rPr lang="en-US" sz="1200" b="1" dirty="0" err="1"/>
              <a:t>insmod</a:t>
            </a:r>
            <a:r>
              <a:rPr lang="en-US" sz="1200" b="1" dirty="0"/>
              <a:t> </a:t>
            </a:r>
            <a:r>
              <a:rPr lang="en-US" sz="1200" b="1" dirty="0" err="1"/>
              <a:t>device_driver_ioctl.ko</a:t>
            </a:r>
            <a:endParaRPr lang="en-US" sz="1200" b="1"/>
          </a:p>
          <a:p>
            <a:pPr marL="596900" indent="-457200">
              <a:buAutoNum type="arabicPeriod"/>
            </a:pPr>
            <a:r>
              <a:rPr lang="en-US" sz="1200" dirty="0"/>
              <a:t>To check the driver is loaded run command :</a:t>
            </a:r>
          </a:p>
          <a:p>
            <a:pPr marL="1054100" lvl="1" indent="0">
              <a:buNone/>
            </a:pPr>
            <a:r>
              <a:rPr lang="en-US" sz="1200" b="1" dirty="0" err="1"/>
              <a:t>sudo</a:t>
            </a:r>
            <a:r>
              <a:rPr lang="en-US" sz="1200" b="1" dirty="0"/>
              <a:t> </a:t>
            </a:r>
            <a:r>
              <a:rPr lang="en-US" sz="1200" b="1" dirty="0" err="1"/>
              <a:t>dmesg</a:t>
            </a:r>
            <a:r>
              <a:rPr lang="en-US" sz="1200" dirty="0"/>
              <a:t>  </a:t>
            </a:r>
            <a:endParaRPr lang="en-US" dirty="0"/>
          </a:p>
          <a:p>
            <a:pPr marL="1054100" lvl="1" indent="0">
              <a:buNone/>
            </a:pPr>
            <a:r>
              <a:rPr lang="en-US" sz="1200" b="1" dirty="0" err="1"/>
              <a:t>dmesg</a:t>
            </a:r>
            <a:r>
              <a:rPr lang="en-US" sz="1200" dirty="0"/>
              <a:t> is a command  </a:t>
            </a:r>
            <a:endParaRPr lang="en-US"/>
          </a:p>
          <a:p>
            <a:pPr marL="1054100" lvl="1" indent="0">
              <a:buNone/>
            </a:pPr>
            <a:r>
              <a:rPr lang="en-US" sz="1200" dirty="0"/>
              <a:t>It prints the message buffer of the kernel.</a:t>
            </a:r>
            <a:endParaRPr lang="en-US" dirty="0"/>
          </a:p>
          <a:p>
            <a:pPr marL="596900" indent="-457200">
              <a:buAutoNum type="arabicPeriod"/>
            </a:pPr>
            <a:r>
              <a:rPr lang="en-US" sz="1200" dirty="0"/>
              <a:t>Run the application using command : </a:t>
            </a:r>
          </a:p>
          <a:p>
            <a:pPr marL="1054100" lvl="1" indent="0">
              <a:buNone/>
            </a:pPr>
            <a:r>
              <a:rPr lang="en-US" sz="1200" b="1" dirty="0" err="1"/>
              <a:t>sudo</a:t>
            </a:r>
            <a:r>
              <a:rPr lang="en-US" sz="1200" b="1" dirty="0"/>
              <a:t> ./</a:t>
            </a:r>
            <a:r>
              <a:rPr lang="en-US" sz="1200" b="1" dirty="0" err="1"/>
              <a:t>test_ioctl_app</a:t>
            </a:r>
            <a:endParaRPr lang="en-US" sz="1200" b="1"/>
          </a:p>
          <a:p>
            <a:pPr marL="596900" indent="-457200">
              <a:buAutoNum type="arabicPeriod"/>
            </a:pPr>
            <a:r>
              <a:rPr lang="en-US" sz="1200" dirty="0"/>
              <a:t>Again check </a:t>
            </a:r>
            <a:r>
              <a:rPr lang="en-US" sz="1200" dirty="0" err="1"/>
              <a:t>dmesg</a:t>
            </a:r>
            <a:r>
              <a:rPr lang="en-US" sz="1200" dirty="0"/>
              <a:t> to see the log.</a:t>
            </a:r>
            <a:endParaRPr lang="en-US" dirty="0"/>
          </a:p>
          <a:p>
            <a:pPr marL="596900" indent="-457200">
              <a:buAutoNum type="arabicPeriod"/>
            </a:pPr>
            <a:r>
              <a:rPr lang="en-US" sz="1200" dirty="0"/>
              <a:t>To unload the driver use command:</a:t>
            </a:r>
            <a:endParaRPr lang="en-US"/>
          </a:p>
          <a:p>
            <a:pPr marL="596900" lvl="2" indent="0">
              <a:buNone/>
            </a:pPr>
            <a:r>
              <a:rPr lang="en-US" sz="1200" b="1" dirty="0" err="1"/>
              <a:t>sudo</a:t>
            </a:r>
            <a:r>
              <a:rPr lang="en-US" sz="1200" b="1" dirty="0"/>
              <a:t> </a:t>
            </a:r>
            <a:r>
              <a:rPr lang="en-US" sz="1200" b="1" dirty="0" err="1"/>
              <a:t>rmmod</a:t>
            </a:r>
            <a:r>
              <a:rPr lang="en-US" sz="1200" b="1" dirty="0"/>
              <a:t> </a:t>
            </a:r>
            <a:r>
              <a:rPr lang="en-US" sz="1200" b="1" dirty="0" err="1"/>
              <a:t>device_driver_ioctl.ko</a:t>
            </a:r>
            <a:endParaRPr lang="en-US" sz="1200" dirty="0" err="1"/>
          </a:p>
          <a:p>
            <a:pPr marL="596900" indent="-457200">
              <a:buAutoNum type="arabicPeriod"/>
            </a:pPr>
            <a:endParaRPr lang="en-US" sz="1200" dirty="0"/>
          </a:p>
          <a:p>
            <a:pPr marL="596900" indent="-457200">
              <a:buAutoNum type="arabicPeriod"/>
            </a:pPr>
            <a:endParaRPr lang="en-US" sz="1200" dirty="0"/>
          </a:p>
          <a:p>
            <a:pPr marL="596900" indent="-457200">
              <a:buAutoNum type="arabicPeriod"/>
            </a:pPr>
            <a:endParaRPr lang="en-US" sz="1200" dirty="0"/>
          </a:p>
          <a:p>
            <a:pPr marL="882650" lvl="1" indent="0">
              <a:buNone/>
            </a:pPr>
            <a:endParaRPr lang="en-US" sz="1200" dirty="0"/>
          </a:p>
          <a:p>
            <a:pPr marL="596900" indent="0">
              <a:buNone/>
            </a:pPr>
            <a:endParaRPr lang="en-US" sz="1200" b="1" dirty="0"/>
          </a:p>
          <a:p>
            <a:pPr marL="139700" indent="0">
              <a:buNone/>
            </a:pPr>
            <a:endParaRPr lang="en-US" sz="1200" dirty="0"/>
          </a:p>
          <a:p>
            <a:pPr marL="1054100" lvl="1" indent="0">
              <a:buNone/>
            </a:pPr>
            <a:endParaRPr lang="en-US"/>
          </a:p>
          <a:p>
            <a:pPr marL="279400" indent="-457200">
              <a:buAutoNum type="arabicPeriod"/>
            </a:pPr>
            <a:endParaRPr lang="en-US" sz="1200" b="1" dirty="0"/>
          </a:p>
        </p:txBody>
      </p:sp>
      <p:grpSp>
        <p:nvGrpSpPr>
          <p:cNvPr id="23" name="Group 22">
            <a:extLst>
              <a:ext uri="{FF2B5EF4-FFF2-40B4-BE49-F238E27FC236}">
                <a16:creationId xmlns:a16="http://schemas.microsoft.com/office/drawing/2014/main" id="{14905CD8-1912-7AD8-6AA3-6A21C67998DB}"/>
              </a:ext>
            </a:extLst>
          </p:cNvPr>
          <p:cNvGrpSpPr/>
          <p:nvPr/>
        </p:nvGrpSpPr>
        <p:grpSpPr>
          <a:xfrm>
            <a:off x="2929672" y="1482277"/>
            <a:ext cx="6212483" cy="3660395"/>
            <a:chOff x="2874366" y="1426971"/>
            <a:chExt cx="6212483" cy="3660395"/>
          </a:xfrm>
        </p:grpSpPr>
        <p:grpSp>
          <p:nvGrpSpPr>
            <p:cNvPr id="16" name="Group 15">
              <a:extLst>
                <a:ext uri="{FF2B5EF4-FFF2-40B4-BE49-F238E27FC236}">
                  <a16:creationId xmlns:a16="http://schemas.microsoft.com/office/drawing/2014/main" id="{D136CD0D-A630-EBBB-7C07-2780CE7992DB}"/>
                </a:ext>
              </a:extLst>
            </p:cNvPr>
            <p:cNvGrpSpPr/>
            <p:nvPr/>
          </p:nvGrpSpPr>
          <p:grpSpPr>
            <a:xfrm>
              <a:off x="2874366" y="1426971"/>
              <a:ext cx="5126472" cy="3660395"/>
              <a:chOff x="2809842" y="919995"/>
              <a:chExt cx="5126472" cy="3660395"/>
            </a:xfrm>
          </p:grpSpPr>
          <p:cxnSp>
            <p:nvCxnSpPr>
              <p:cNvPr id="4" name="Connector: Elbow 3">
                <a:extLst>
                  <a:ext uri="{FF2B5EF4-FFF2-40B4-BE49-F238E27FC236}">
                    <a16:creationId xmlns:a16="http://schemas.microsoft.com/office/drawing/2014/main" id="{6B117334-AE68-ECC7-1768-8C13B6389B8B}"/>
                  </a:ext>
                </a:extLst>
              </p:cNvPr>
              <p:cNvCxnSpPr/>
              <p:nvPr/>
            </p:nvCxnSpPr>
            <p:spPr>
              <a:xfrm flipV="1">
                <a:off x="2988862" y="1417220"/>
                <a:ext cx="1591175" cy="744469"/>
              </a:xfrm>
              <a:prstGeom prst="bentConnector3">
                <a:avLst/>
              </a:prstGeom>
              <a:ln>
                <a:solidFill>
                  <a:srgbClr val="FF0000"/>
                </a:solidFill>
                <a:prstDash val="dash"/>
                <a:tailEnd type="triangle"/>
              </a:ln>
            </p:spPr>
            <p:style>
              <a:lnRef idx="2">
                <a:schemeClr val="dk1"/>
              </a:lnRef>
              <a:fillRef idx="0">
                <a:schemeClr val="dk1"/>
              </a:fillRef>
              <a:effectRef idx="1">
                <a:schemeClr val="dk1"/>
              </a:effectRef>
              <a:fontRef idx="minor">
                <a:schemeClr val="tx1"/>
              </a:fontRef>
            </p:style>
          </p:cxnSp>
          <p:cxnSp>
            <p:nvCxnSpPr>
              <p:cNvPr id="6" name="Connector: Elbow 5">
                <a:extLst>
                  <a:ext uri="{FF2B5EF4-FFF2-40B4-BE49-F238E27FC236}">
                    <a16:creationId xmlns:a16="http://schemas.microsoft.com/office/drawing/2014/main" id="{330ED89B-E8A9-B6E3-B78A-39B561E123A6}"/>
                  </a:ext>
                </a:extLst>
              </p:cNvPr>
              <p:cNvCxnSpPr>
                <a:cxnSpLocks/>
              </p:cNvCxnSpPr>
              <p:nvPr/>
            </p:nvCxnSpPr>
            <p:spPr>
              <a:xfrm flipV="1">
                <a:off x="2809842" y="2635256"/>
                <a:ext cx="2291239" cy="290536"/>
              </a:xfrm>
              <a:prstGeom prst="bentConnector3">
                <a:avLst/>
              </a:prstGeom>
              <a:ln>
                <a:solidFill>
                  <a:srgbClr val="0070C0"/>
                </a:solidFill>
                <a:prstDash val="dash"/>
                <a:tailEnd type="triangle"/>
              </a:ln>
            </p:spPr>
            <p:style>
              <a:lnRef idx="2">
                <a:schemeClr val="dk1"/>
              </a:lnRef>
              <a:fillRef idx="0">
                <a:schemeClr val="dk1"/>
              </a:fillRef>
              <a:effectRef idx="1">
                <a:schemeClr val="dk1"/>
              </a:effectRef>
              <a:fontRef idx="minor">
                <a:schemeClr val="tx1"/>
              </a:fontRef>
            </p:style>
          </p:cxnSp>
          <p:grpSp>
            <p:nvGrpSpPr>
              <p:cNvPr id="7" name="Group 6">
                <a:extLst>
                  <a:ext uri="{FF2B5EF4-FFF2-40B4-BE49-F238E27FC236}">
                    <a16:creationId xmlns:a16="http://schemas.microsoft.com/office/drawing/2014/main" id="{1BF5E399-E35D-2C14-4076-4E960DD63948}"/>
                  </a:ext>
                </a:extLst>
              </p:cNvPr>
              <p:cNvGrpSpPr/>
              <p:nvPr/>
            </p:nvGrpSpPr>
            <p:grpSpPr>
              <a:xfrm>
                <a:off x="5654842" y="919995"/>
                <a:ext cx="2281472" cy="3660395"/>
                <a:chOff x="5654842" y="919995"/>
                <a:chExt cx="2281472" cy="3660395"/>
              </a:xfrm>
            </p:grpSpPr>
            <p:sp>
              <p:nvSpPr>
                <p:cNvPr id="14" name="TextBox 13">
                  <a:extLst>
                    <a:ext uri="{FF2B5EF4-FFF2-40B4-BE49-F238E27FC236}">
                      <a16:creationId xmlns:a16="http://schemas.microsoft.com/office/drawing/2014/main" id="{A90C6780-3116-7E9A-124B-B759DF248B30}"/>
                    </a:ext>
                  </a:extLst>
                </p:cNvPr>
                <p:cNvSpPr txBox="1"/>
                <p:nvPr/>
              </p:nvSpPr>
              <p:spPr>
                <a:xfrm>
                  <a:off x="5654842" y="919995"/>
                  <a:ext cx="2281472" cy="2769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Dmesg log after loading driver</a:t>
                  </a:r>
                </a:p>
              </p:txBody>
            </p:sp>
            <p:sp>
              <p:nvSpPr>
                <p:cNvPr id="15" name="TextBox 14">
                  <a:extLst>
                    <a:ext uri="{FF2B5EF4-FFF2-40B4-BE49-F238E27FC236}">
                      <a16:creationId xmlns:a16="http://schemas.microsoft.com/office/drawing/2014/main" id="{B978A68E-1DD0-9169-761C-F5EAB4DCB335}"/>
                    </a:ext>
                  </a:extLst>
                </p:cNvPr>
                <p:cNvSpPr txBox="1"/>
                <p:nvPr/>
              </p:nvSpPr>
              <p:spPr>
                <a:xfrm>
                  <a:off x="5771923" y="4303391"/>
                  <a:ext cx="2152423" cy="2769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Dmesg log after running app </a:t>
                  </a:r>
                </a:p>
              </p:txBody>
            </p:sp>
          </p:grpSp>
        </p:grpSp>
        <p:pic>
          <p:nvPicPr>
            <p:cNvPr id="18" name="Picture 3">
              <a:extLst>
                <a:ext uri="{FF2B5EF4-FFF2-40B4-BE49-F238E27FC236}">
                  <a16:creationId xmlns:a16="http://schemas.microsoft.com/office/drawing/2014/main" id="{8BC5BACF-4A21-0D7A-D01C-01E61C2E9CA8}"/>
                </a:ext>
              </a:extLst>
            </p:cNvPr>
            <p:cNvPicPr>
              <a:picLocks noChangeAspect="1"/>
            </p:cNvPicPr>
            <p:nvPr/>
          </p:nvPicPr>
          <p:blipFill>
            <a:blip r:embed="rId2"/>
            <a:stretch>
              <a:fillRect/>
            </a:stretch>
          </p:blipFill>
          <p:spPr>
            <a:xfrm>
              <a:off x="4647586" y="1729166"/>
              <a:ext cx="4393175" cy="597474"/>
            </a:xfrm>
            <a:prstGeom prst="rect">
              <a:avLst/>
            </a:prstGeom>
          </p:spPr>
        </p:pic>
        <p:pic>
          <p:nvPicPr>
            <p:cNvPr id="19" name="Picture 19">
              <a:extLst>
                <a:ext uri="{FF2B5EF4-FFF2-40B4-BE49-F238E27FC236}">
                  <a16:creationId xmlns:a16="http://schemas.microsoft.com/office/drawing/2014/main" id="{CE81AF4A-F684-09F5-0CEB-A61F11418229}"/>
                </a:ext>
              </a:extLst>
            </p:cNvPr>
            <p:cNvPicPr>
              <a:picLocks noChangeAspect="1"/>
            </p:cNvPicPr>
            <p:nvPr/>
          </p:nvPicPr>
          <p:blipFill>
            <a:blip r:embed="rId3"/>
            <a:stretch>
              <a:fillRect/>
            </a:stretch>
          </p:blipFill>
          <p:spPr>
            <a:xfrm>
              <a:off x="5163779" y="2403480"/>
              <a:ext cx="3517490" cy="1368925"/>
            </a:xfrm>
            <a:prstGeom prst="rect">
              <a:avLst/>
            </a:prstGeom>
          </p:spPr>
        </p:pic>
        <p:cxnSp>
          <p:nvCxnSpPr>
            <p:cNvPr id="21" name="Connector: Elbow 20">
              <a:extLst>
                <a:ext uri="{FF2B5EF4-FFF2-40B4-BE49-F238E27FC236}">
                  <a16:creationId xmlns:a16="http://schemas.microsoft.com/office/drawing/2014/main" id="{D3B89D03-97EC-C6A6-8F0C-9843AFA46EB3}"/>
                </a:ext>
              </a:extLst>
            </p:cNvPr>
            <p:cNvCxnSpPr/>
            <p:nvPr/>
          </p:nvCxnSpPr>
          <p:spPr>
            <a:xfrm>
              <a:off x="2938472" y="3687533"/>
              <a:ext cx="2227199" cy="822546"/>
            </a:xfrm>
            <a:prstGeom prst="bentConnector3">
              <a:avLst/>
            </a:prstGeom>
            <a:ln>
              <a:solidFill>
                <a:srgbClr val="FF0000"/>
              </a:solidFill>
              <a:prstDash val="dash"/>
              <a:tailEnd type="triangle"/>
            </a:ln>
          </p:spPr>
          <p:style>
            <a:lnRef idx="2">
              <a:schemeClr val="dk1"/>
            </a:lnRef>
            <a:fillRef idx="0">
              <a:schemeClr val="dk1"/>
            </a:fillRef>
            <a:effectRef idx="1">
              <a:schemeClr val="dk1"/>
            </a:effectRef>
            <a:fontRef idx="minor">
              <a:schemeClr val="tx1"/>
            </a:fontRef>
          </p:style>
        </p:cxnSp>
        <p:pic>
          <p:nvPicPr>
            <p:cNvPr id="22" name="Picture 22">
              <a:extLst>
                <a:ext uri="{FF2B5EF4-FFF2-40B4-BE49-F238E27FC236}">
                  <a16:creationId xmlns:a16="http://schemas.microsoft.com/office/drawing/2014/main" id="{7244833D-FEE3-85ED-1296-6793B75247A7}"/>
                </a:ext>
              </a:extLst>
            </p:cNvPr>
            <p:cNvPicPr>
              <a:picLocks noChangeAspect="1"/>
            </p:cNvPicPr>
            <p:nvPr/>
          </p:nvPicPr>
          <p:blipFill>
            <a:blip r:embed="rId4"/>
            <a:stretch>
              <a:fillRect/>
            </a:stretch>
          </p:blipFill>
          <p:spPr>
            <a:xfrm>
              <a:off x="5126908" y="4045200"/>
              <a:ext cx="3959941" cy="721761"/>
            </a:xfrm>
            <a:prstGeom prst="rect">
              <a:avLst/>
            </a:prstGeom>
          </p:spPr>
        </p:pic>
      </p:grpSp>
      <p:pic>
        <p:nvPicPr>
          <p:cNvPr id="24" name="Picture 24">
            <a:extLst>
              <a:ext uri="{FF2B5EF4-FFF2-40B4-BE49-F238E27FC236}">
                <a16:creationId xmlns:a16="http://schemas.microsoft.com/office/drawing/2014/main" id="{47DA8505-1F92-33F2-E6BE-7A0E1531D1E3}"/>
              </a:ext>
            </a:extLst>
          </p:cNvPr>
          <p:cNvPicPr>
            <a:picLocks noChangeAspect="1"/>
          </p:cNvPicPr>
          <p:nvPr/>
        </p:nvPicPr>
        <p:blipFill>
          <a:blip r:embed="rId5"/>
          <a:stretch>
            <a:fillRect/>
          </a:stretch>
        </p:blipFill>
        <p:spPr>
          <a:xfrm>
            <a:off x="379771" y="4460434"/>
            <a:ext cx="3545143" cy="287655"/>
          </a:xfrm>
          <a:prstGeom prst="rect">
            <a:avLst/>
          </a:prstGeom>
        </p:spPr>
      </p:pic>
    </p:spTree>
    <p:extLst>
      <p:ext uri="{BB962C8B-B14F-4D97-AF65-F5344CB8AC3E}">
        <p14:creationId xmlns:p14="http://schemas.microsoft.com/office/powerpoint/2010/main" val="1904648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0B9B-CC1B-DCB8-BE5E-8E3D0894CBFD}"/>
              </a:ext>
            </a:extLst>
          </p:cNvPr>
          <p:cNvSpPr>
            <a:spLocks noGrp="1"/>
          </p:cNvSpPr>
          <p:nvPr>
            <p:ph type="title"/>
          </p:nvPr>
        </p:nvSpPr>
        <p:spPr>
          <a:xfrm>
            <a:off x="57150" y="80272"/>
            <a:ext cx="7886700" cy="625491"/>
          </a:xfrm>
        </p:spPr>
        <p:txBody>
          <a:bodyPr/>
          <a:lstStyle/>
          <a:p>
            <a:pPr algn="just"/>
            <a:r>
              <a:rPr lang="en-US" sz="2400" b="1" u="none" dirty="0"/>
              <a:t>KDB Debug </a:t>
            </a:r>
          </a:p>
        </p:txBody>
      </p:sp>
      <p:sp>
        <p:nvSpPr>
          <p:cNvPr id="5" name="Text Placeholder 4">
            <a:extLst>
              <a:ext uri="{FF2B5EF4-FFF2-40B4-BE49-F238E27FC236}">
                <a16:creationId xmlns:a16="http://schemas.microsoft.com/office/drawing/2014/main" id="{8F309C68-BBA5-0225-5DD7-97213B1E672B}"/>
              </a:ext>
            </a:extLst>
          </p:cNvPr>
          <p:cNvSpPr>
            <a:spLocks noGrp="1"/>
          </p:cNvSpPr>
          <p:nvPr>
            <p:ph type="body" idx="1"/>
          </p:nvPr>
        </p:nvSpPr>
        <p:spPr>
          <a:xfrm>
            <a:off x="57150" y="604147"/>
            <a:ext cx="8467414" cy="4341875"/>
          </a:xfrm>
        </p:spPr>
        <p:txBody>
          <a:bodyPr/>
          <a:lstStyle/>
          <a:p>
            <a:r>
              <a:rPr lang="en-US" sz="1200" dirty="0"/>
              <a:t>Now that our driver is up and running let's put breakpoint inside the  code from </a:t>
            </a:r>
            <a:r>
              <a:rPr lang="en-US" sz="1200" dirty="0" err="1"/>
              <a:t>kdb</a:t>
            </a:r>
            <a:r>
              <a:rPr lang="en-US" sz="1200" dirty="0"/>
              <a:t> prompt.</a:t>
            </a:r>
            <a:endParaRPr lang="en-US" sz="1200" b="1" dirty="0"/>
          </a:p>
          <a:p>
            <a:r>
              <a:rPr lang="en-US" sz="1200" dirty="0"/>
              <a:t>Load the driver again if unloaded in previous step</a:t>
            </a:r>
          </a:p>
          <a:p>
            <a:r>
              <a:rPr lang="en-US" sz="1200" dirty="0"/>
              <a:t>Start the </a:t>
            </a:r>
            <a:r>
              <a:rPr lang="en-US" sz="1200" dirty="0" err="1"/>
              <a:t>kdb</a:t>
            </a:r>
            <a:r>
              <a:rPr lang="en-US" sz="1200" dirty="0"/>
              <a:t> session again</a:t>
            </a:r>
          </a:p>
          <a:p>
            <a:r>
              <a:rPr lang="en-US" sz="1200" dirty="0"/>
              <a:t>Use breakpoint command: </a:t>
            </a:r>
            <a:endParaRPr lang="en-US" dirty="0"/>
          </a:p>
          <a:p>
            <a:pPr lvl="1" indent="0">
              <a:buNone/>
            </a:pPr>
            <a:r>
              <a:rPr lang="en-US" sz="1200" b="1" dirty="0"/>
              <a:t> bp &lt;function name&gt;</a:t>
            </a:r>
          </a:p>
          <a:p>
            <a:pPr lvl="1" indent="0">
              <a:buNone/>
            </a:pPr>
            <a:r>
              <a:rPr lang="en-US" sz="1200" dirty="0"/>
              <a:t>We will put breakpoint into </a:t>
            </a:r>
            <a:r>
              <a:rPr lang="en-US" sz="1200" b="1" dirty="0" err="1"/>
              <a:t>test_ioctl</a:t>
            </a:r>
            <a:r>
              <a:rPr lang="en-US" sz="1200" b="1" dirty="0"/>
              <a:t>() :</a:t>
            </a:r>
          </a:p>
          <a:p>
            <a:pPr lvl="1" indent="0">
              <a:buNone/>
            </a:pPr>
            <a:r>
              <a:rPr lang="en-US" sz="1200" b="1" dirty="0"/>
              <a:t>bp </a:t>
            </a:r>
            <a:r>
              <a:rPr lang="en-US" sz="1200" b="1" dirty="0" err="1"/>
              <a:t>test_ioctl</a:t>
            </a:r>
            <a:endParaRPr lang="en-US" sz="1200" b="1" dirty="0"/>
          </a:p>
          <a:p>
            <a:r>
              <a:rPr lang="en-US" sz="1200" dirty="0"/>
              <a:t>Now run command </a:t>
            </a:r>
            <a:r>
              <a:rPr lang="en-US" sz="1200" b="1" dirty="0"/>
              <a:t>go</a:t>
            </a:r>
            <a:r>
              <a:rPr lang="en-US" sz="1200" dirty="0"/>
              <a:t> to resume the kernel execution: </a:t>
            </a:r>
            <a:endParaRPr lang="en-US" sz="1200" b="1" dirty="0"/>
          </a:p>
          <a:p>
            <a:r>
              <a:rPr lang="en-US" sz="1200" dirty="0"/>
              <a:t>Issue the </a:t>
            </a:r>
            <a:r>
              <a:rPr lang="en-US" sz="1200" dirty="0" err="1"/>
              <a:t>ioctl</a:t>
            </a:r>
            <a:r>
              <a:rPr lang="en-US" sz="1200" dirty="0"/>
              <a:t> call to our driver from the test code.</a:t>
            </a:r>
          </a:p>
          <a:p>
            <a:pPr lvl="1" indent="0">
              <a:buNone/>
            </a:pPr>
            <a:r>
              <a:rPr lang="en-US" sz="1200" b="1" dirty="0" err="1"/>
              <a:t>sudo</a:t>
            </a:r>
            <a:r>
              <a:rPr lang="en-US" sz="1200" b="1" dirty="0"/>
              <a:t> ./</a:t>
            </a:r>
            <a:r>
              <a:rPr lang="en-US" sz="1200" b="1" dirty="0" err="1"/>
              <a:t>test_ioctl_app</a:t>
            </a:r>
            <a:endParaRPr lang="en-US" sz="1200" b="1" dirty="0"/>
          </a:p>
          <a:p>
            <a:r>
              <a:rPr lang="en-US" sz="1200" dirty="0"/>
              <a:t>On successful execution when the </a:t>
            </a:r>
            <a:r>
              <a:rPr lang="en-US" sz="1200" b="1" dirty="0" err="1"/>
              <a:t>test_ioctl</a:t>
            </a:r>
            <a:r>
              <a:rPr lang="en-US" sz="1200" b="1" dirty="0"/>
              <a:t>()</a:t>
            </a:r>
            <a:r>
              <a:rPr lang="en-US" sz="1200" dirty="0"/>
              <a:t> function is called by driver, immediately the </a:t>
            </a:r>
            <a:r>
              <a:rPr lang="en-US" sz="1200" dirty="0" err="1"/>
              <a:t>kdb</a:t>
            </a:r>
            <a:r>
              <a:rPr lang="en-US" sz="1200" dirty="0"/>
              <a:t> breakpoint will be triggered and it take you to the </a:t>
            </a:r>
            <a:r>
              <a:rPr lang="en-US" sz="1200" dirty="0" err="1"/>
              <a:t>kdb</a:t>
            </a:r>
            <a:r>
              <a:rPr lang="en-US" sz="1200" dirty="0"/>
              <a:t> prompt</a:t>
            </a:r>
          </a:p>
          <a:p>
            <a:r>
              <a:rPr lang="en-US" sz="1200" dirty="0"/>
              <a:t>In image you can see the </a:t>
            </a:r>
            <a:r>
              <a:rPr lang="en-US" sz="1200" dirty="0" err="1"/>
              <a:t>kdb</a:t>
            </a:r>
            <a:r>
              <a:rPr lang="en-US" sz="1200" dirty="0"/>
              <a:t> breakpoint is triggered and the kernel is hated at </a:t>
            </a:r>
            <a:r>
              <a:rPr lang="en-US" sz="1200" dirty="0" err="1"/>
              <a:t>kdb</a:t>
            </a:r>
            <a:r>
              <a:rPr lang="en-US" sz="1200" dirty="0"/>
              <a:t> session.</a:t>
            </a:r>
          </a:p>
          <a:p>
            <a:r>
              <a:rPr lang="en-US" sz="1200" dirty="0"/>
              <a:t>From here you can use other commands to analyze the function call.</a:t>
            </a:r>
          </a:p>
          <a:p>
            <a:r>
              <a:rPr lang="en-US" sz="1200" dirty="0"/>
              <a:t>If you have reach in </a:t>
            </a:r>
            <a:r>
              <a:rPr lang="en-US" sz="1200" dirty="0" err="1"/>
              <a:t>kdb</a:t>
            </a:r>
            <a:r>
              <a:rPr lang="en-US" sz="1200" dirty="0"/>
              <a:t> due to some oops call or error in kernel operation or due to some kernel panic we can analyze the  events that happened that cause the issue.</a:t>
            </a:r>
          </a:p>
          <a:p>
            <a:endParaRPr lang="en-US"/>
          </a:p>
          <a:p>
            <a:pPr marL="596900" indent="-457200">
              <a:buAutoNum type="arabicPeriod"/>
            </a:pPr>
            <a:endParaRPr lang="en-US" sz="1200" dirty="0"/>
          </a:p>
          <a:p>
            <a:pPr marL="596900" indent="-457200">
              <a:buAutoNum type="arabicPeriod"/>
            </a:pPr>
            <a:endParaRPr lang="en-US" sz="1200" dirty="0"/>
          </a:p>
          <a:p>
            <a:pPr marL="596900" indent="-457200">
              <a:buAutoNum type="arabicPeriod"/>
            </a:pPr>
            <a:endParaRPr lang="en-US" sz="1200" dirty="0"/>
          </a:p>
          <a:p>
            <a:pPr marL="882650" lvl="1" indent="0">
              <a:buNone/>
            </a:pPr>
            <a:endParaRPr lang="en-US" sz="1200" dirty="0"/>
          </a:p>
          <a:p>
            <a:pPr marL="596900" indent="0">
              <a:buNone/>
            </a:pPr>
            <a:endParaRPr lang="en-US" sz="1200" b="1" dirty="0"/>
          </a:p>
          <a:p>
            <a:pPr marL="139700" indent="0">
              <a:buNone/>
            </a:pPr>
            <a:endParaRPr lang="en-US" sz="1200" dirty="0"/>
          </a:p>
          <a:p>
            <a:pPr marL="1054100" lvl="1" indent="0">
              <a:buNone/>
            </a:pPr>
            <a:endParaRPr lang="en-US"/>
          </a:p>
          <a:p>
            <a:pPr marL="279400" indent="-457200">
              <a:buAutoNum type="arabicPeriod"/>
            </a:pPr>
            <a:endParaRPr lang="en-US" sz="1200" b="1" dirty="0"/>
          </a:p>
        </p:txBody>
      </p:sp>
      <p:pic>
        <p:nvPicPr>
          <p:cNvPr id="8" name="Picture 8">
            <a:extLst>
              <a:ext uri="{FF2B5EF4-FFF2-40B4-BE49-F238E27FC236}">
                <a16:creationId xmlns:a16="http://schemas.microsoft.com/office/drawing/2014/main" id="{D1A21731-A1C0-B1F6-9775-8966F8FCFBE1}"/>
              </a:ext>
            </a:extLst>
          </p:cNvPr>
          <p:cNvPicPr>
            <a:picLocks noChangeAspect="1"/>
          </p:cNvPicPr>
          <p:nvPr/>
        </p:nvPicPr>
        <p:blipFill>
          <a:blip r:embed="rId2"/>
          <a:stretch>
            <a:fillRect/>
          </a:stretch>
        </p:blipFill>
        <p:spPr>
          <a:xfrm>
            <a:off x="4094520" y="1091219"/>
            <a:ext cx="5047636" cy="1891805"/>
          </a:xfrm>
          <a:prstGeom prst="rect">
            <a:avLst/>
          </a:prstGeom>
        </p:spPr>
      </p:pic>
      <p:pic>
        <p:nvPicPr>
          <p:cNvPr id="9" name="Picture 9">
            <a:extLst>
              <a:ext uri="{FF2B5EF4-FFF2-40B4-BE49-F238E27FC236}">
                <a16:creationId xmlns:a16="http://schemas.microsoft.com/office/drawing/2014/main" id="{B6C8B469-8E19-638D-F993-DA7F15953207}"/>
              </a:ext>
            </a:extLst>
          </p:cNvPr>
          <p:cNvPicPr>
            <a:picLocks noChangeAspect="1"/>
          </p:cNvPicPr>
          <p:nvPr/>
        </p:nvPicPr>
        <p:blipFill>
          <a:blip r:embed="rId3"/>
          <a:stretch>
            <a:fillRect/>
          </a:stretch>
        </p:blipFill>
        <p:spPr>
          <a:xfrm>
            <a:off x="3919384" y="4390103"/>
            <a:ext cx="4651272" cy="714067"/>
          </a:xfrm>
          <a:prstGeom prst="rect">
            <a:avLst/>
          </a:prstGeom>
        </p:spPr>
      </p:pic>
    </p:spTree>
    <p:extLst>
      <p:ext uri="{BB962C8B-B14F-4D97-AF65-F5344CB8AC3E}">
        <p14:creationId xmlns:p14="http://schemas.microsoft.com/office/powerpoint/2010/main" val="254237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2609-86C6-D27B-7C64-A4BE4C765B9C}"/>
              </a:ext>
            </a:extLst>
          </p:cNvPr>
          <p:cNvSpPr>
            <a:spLocks noGrp="1"/>
          </p:cNvSpPr>
          <p:nvPr>
            <p:ph type="title"/>
          </p:nvPr>
        </p:nvSpPr>
        <p:spPr>
          <a:xfrm>
            <a:off x="213852" y="24965"/>
            <a:ext cx="7886700" cy="994200"/>
          </a:xfrm>
        </p:spPr>
        <p:txBody>
          <a:bodyPr/>
          <a:lstStyle/>
          <a:p>
            <a:r>
              <a:rPr lang="en-US" b="1" u="none" dirty="0"/>
              <a:t>Debug Tools</a:t>
            </a:r>
          </a:p>
        </p:txBody>
      </p:sp>
      <p:sp>
        <p:nvSpPr>
          <p:cNvPr id="3" name="Text Placeholder 2">
            <a:extLst>
              <a:ext uri="{FF2B5EF4-FFF2-40B4-BE49-F238E27FC236}">
                <a16:creationId xmlns:a16="http://schemas.microsoft.com/office/drawing/2014/main" id="{343F11A9-A25A-007E-57C2-ECFEC9B4FADF}"/>
              </a:ext>
            </a:extLst>
          </p:cNvPr>
          <p:cNvSpPr>
            <a:spLocks noGrp="1"/>
          </p:cNvSpPr>
          <p:nvPr>
            <p:ph type="body" idx="1"/>
          </p:nvPr>
        </p:nvSpPr>
        <p:spPr>
          <a:xfrm>
            <a:off x="140110" y="843808"/>
            <a:ext cx="8753167" cy="4240480"/>
          </a:xfrm>
        </p:spPr>
        <p:txBody>
          <a:bodyPr/>
          <a:lstStyle/>
          <a:p>
            <a:pPr marL="139700" indent="0">
              <a:buNone/>
            </a:pPr>
            <a:r>
              <a:rPr lang="en-US" sz="1200" dirty="0">
                <a:latin typeface="Arial"/>
              </a:rPr>
              <a:t>There are many other tools that can be used to debug application in user space &amp; kernel space.</a:t>
            </a:r>
          </a:p>
          <a:p>
            <a:pPr marL="139700" indent="0">
              <a:buNone/>
            </a:pPr>
            <a:r>
              <a:rPr lang="en-US" sz="1200" dirty="0">
                <a:latin typeface="Arial"/>
              </a:rPr>
              <a:t>User space tools:</a:t>
            </a:r>
          </a:p>
          <a:p>
            <a:pPr marL="311150" indent="-171450"/>
            <a:r>
              <a:rPr lang="en-US" sz="1200" b="1" dirty="0" err="1">
                <a:latin typeface="Arial"/>
              </a:rPr>
              <a:t>Printf</a:t>
            </a:r>
            <a:r>
              <a:rPr lang="en-US" sz="1200" dirty="0">
                <a:latin typeface="Arial"/>
              </a:rPr>
              <a:t> statements : commonly used method to debug and logging purpose.</a:t>
            </a:r>
          </a:p>
          <a:p>
            <a:pPr marL="311150" indent="-171450"/>
            <a:r>
              <a:rPr lang="en-US" sz="1200" b="1" dirty="0" err="1">
                <a:latin typeface="Arial"/>
              </a:rPr>
              <a:t>Gporf</a:t>
            </a:r>
            <a:r>
              <a:rPr lang="en-US" sz="1200" dirty="0">
                <a:latin typeface="Arial"/>
              </a:rPr>
              <a:t> : Performance analysis tool for Linux applications</a:t>
            </a:r>
          </a:p>
          <a:p>
            <a:pPr marL="311150" indent="-171450"/>
            <a:r>
              <a:rPr lang="en-US" sz="1200" b="1" dirty="0" err="1">
                <a:latin typeface="Arial"/>
              </a:rPr>
              <a:t>Valgrind</a:t>
            </a:r>
            <a:r>
              <a:rPr lang="en-US" sz="1200" dirty="0">
                <a:latin typeface="Arial"/>
              </a:rPr>
              <a:t>: Debugging and profiling tools for problems like: memory leek, double freeing </a:t>
            </a:r>
          </a:p>
          <a:p>
            <a:pPr marL="139700" indent="0">
              <a:buNone/>
            </a:pPr>
            <a:r>
              <a:rPr lang="en-US" sz="1200" b="1" dirty="0">
                <a:latin typeface="Arial"/>
              </a:rPr>
              <a:t>Kernel space debugging:</a:t>
            </a:r>
          </a:p>
          <a:p>
            <a:pPr marL="311150" indent="-171450"/>
            <a:r>
              <a:rPr lang="en-US" sz="1200" b="1" dirty="0">
                <a:latin typeface="Arial"/>
              </a:rPr>
              <a:t>KGDB</a:t>
            </a:r>
            <a:r>
              <a:rPr lang="en-US" sz="1200" dirty="0">
                <a:latin typeface="Arial"/>
              </a:rPr>
              <a:t> : </a:t>
            </a:r>
          </a:p>
          <a:p>
            <a:pPr marL="596900" lvl="1" indent="0">
              <a:buNone/>
            </a:pPr>
            <a:r>
              <a:rPr lang="en-US" sz="1200" dirty="0">
                <a:latin typeface="Arial"/>
              </a:rPr>
              <a:t>Kernel space source code debugger. It can be used with GDB debugger to debug remote target device.</a:t>
            </a:r>
          </a:p>
          <a:p>
            <a:pPr marL="596900" lvl="1" indent="0">
              <a:buNone/>
            </a:pPr>
            <a:r>
              <a:rPr lang="en-US" sz="1200" dirty="0">
                <a:latin typeface="Arial"/>
              </a:rPr>
              <a:t>We can use the GDB commands to debug the source code.</a:t>
            </a:r>
          </a:p>
          <a:p>
            <a:pPr marL="596900" lvl="1" indent="0">
              <a:buNone/>
            </a:pPr>
            <a:r>
              <a:rPr lang="en-US" sz="1200" dirty="0">
                <a:latin typeface="Arial"/>
              </a:rPr>
              <a:t>It can be invoked from the KDB session</a:t>
            </a:r>
          </a:p>
          <a:p>
            <a:pPr marL="311150" indent="-171450"/>
            <a:r>
              <a:rPr lang="en-US" sz="1200" b="1" dirty="0">
                <a:latin typeface="Arial"/>
              </a:rPr>
              <a:t>Printk() : </a:t>
            </a:r>
          </a:p>
          <a:p>
            <a:pPr marL="596900" lvl="1" indent="0">
              <a:buNone/>
            </a:pPr>
            <a:r>
              <a:rPr lang="en-US" sz="1200" dirty="0">
                <a:latin typeface="Arial"/>
              </a:rPr>
              <a:t>It is widely used  function to in Linux kernel to debug the kernel source code.</a:t>
            </a:r>
          </a:p>
          <a:p>
            <a:pPr marL="596900" lvl="1" indent="0">
              <a:buNone/>
            </a:pPr>
            <a:r>
              <a:rPr lang="en-US" sz="1200" dirty="0"/>
              <a:t>It is possible to specify different log levels.</a:t>
            </a:r>
          </a:p>
          <a:p>
            <a:pPr marL="311150" indent="-171450"/>
            <a:r>
              <a:rPr lang="en-US" sz="1200" b="1" dirty="0">
                <a:latin typeface="Arial"/>
              </a:rPr>
              <a:t>JTAG Debugger </a:t>
            </a:r>
            <a:endParaRPr lang="en-US" sz="1200" dirty="0">
              <a:latin typeface="Arial"/>
            </a:endParaRPr>
          </a:p>
          <a:p>
            <a:pPr marL="596900" lvl="1" indent="0">
              <a:buNone/>
            </a:pPr>
            <a:r>
              <a:rPr lang="en-US" sz="1200" dirty="0">
                <a:latin typeface="Arial"/>
              </a:rPr>
              <a:t>It is a  hardware debugger. It is directly connected to JTAG pins on hardware.</a:t>
            </a:r>
          </a:p>
          <a:p>
            <a:pPr marL="596900" lvl="1" indent="0">
              <a:buNone/>
            </a:pPr>
            <a:r>
              <a:rPr lang="en-US" sz="1200" dirty="0">
                <a:latin typeface="Arial"/>
              </a:rPr>
              <a:t>It is used to access the debug modules inside the target CPU. </a:t>
            </a:r>
          </a:p>
          <a:p>
            <a:pPr marL="596900" lvl="1" indent="0">
              <a:buNone/>
            </a:pPr>
            <a:r>
              <a:rPr lang="en-US" sz="1200" dirty="0">
                <a:latin typeface="Arial"/>
              </a:rPr>
              <a:t>We can debug the Linux boot sequence, device drivers etc.  </a:t>
            </a:r>
          </a:p>
          <a:p>
            <a:pPr marL="311150" indent="-171450"/>
            <a:endParaRPr lang="en-US" sz="1200" dirty="0">
              <a:latin typeface="Arial"/>
            </a:endParaRPr>
          </a:p>
        </p:txBody>
      </p:sp>
    </p:spTree>
    <p:extLst>
      <p:ext uri="{BB962C8B-B14F-4D97-AF65-F5344CB8AC3E}">
        <p14:creationId xmlns:p14="http://schemas.microsoft.com/office/powerpoint/2010/main" val="318309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8E9C06-3D76-3B26-5593-04815E2D2368}"/>
              </a:ext>
            </a:extLst>
          </p:cNvPr>
          <p:cNvSpPr>
            <a:spLocks noGrp="1"/>
          </p:cNvSpPr>
          <p:nvPr>
            <p:ph type="body" idx="1"/>
          </p:nvPr>
        </p:nvSpPr>
        <p:spPr>
          <a:xfrm>
            <a:off x="452005" y="683419"/>
            <a:ext cx="8489372" cy="4292100"/>
          </a:xfrm>
        </p:spPr>
        <p:txBody>
          <a:bodyPr/>
          <a:lstStyle/>
          <a:p>
            <a:pPr marL="139700" indent="0">
              <a:buNone/>
            </a:pPr>
            <a:r>
              <a:rPr lang="en-US" sz="1400" b="1"/>
              <a:t>Kernel Space – Kernel</a:t>
            </a:r>
            <a:endParaRPr lang="en-US" sz="1400"/>
          </a:p>
          <a:p>
            <a:r>
              <a:rPr lang="en-US" sz="1400"/>
              <a:t>The kernel code, which can be more accurately defined as the architecture-independent kernel code.</a:t>
            </a:r>
          </a:p>
          <a:p>
            <a:r>
              <a:rPr lang="en-US" sz="1400"/>
              <a:t>This code is common to all of the processor architectures supported by Linux.</a:t>
            </a:r>
          </a:p>
          <a:p>
            <a:r>
              <a:rPr lang="en-US" sz="1400"/>
              <a:t>Kernel is really nothing more than a resource manager. </a:t>
            </a:r>
          </a:p>
          <a:p>
            <a:r>
              <a:rPr lang="en-US" sz="1400"/>
              <a:t>Resource being managed is a process, memory, or hardware device, the kernel manages and arbitrates access to the resource between multiple users in both kernel and user space.</a:t>
            </a:r>
            <a:endParaRPr lang="en-US"/>
          </a:p>
          <a:p>
            <a:pPr marL="139700" indent="0">
              <a:buNone/>
            </a:pPr>
            <a:r>
              <a:rPr lang="en-US" sz="1400" b="1"/>
              <a:t>Kernel Space - Architecture Dependent Kernel Code</a:t>
            </a:r>
          </a:p>
          <a:p>
            <a:pPr marL="425450" indent="-285750"/>
            <a:r>
              <a:rPr lang="en-US" sz="1400"/>
              <a:t>The architecture-dependent code, which forms what is more commonly called a BSP (Board Support Package). </a:t>
            </a:r>
            <a:endParaRPr lang="en-US"/>
          </a:p>
          <a:p>
            <a:pPr marL="425450" indent="-285750"/>
            <a:r>
              <a:rPr lang="en-US" sz="1400"/>
              <a:t>This code serves as the processor and platform-specific code for the given architecture.</a:t>
            </a:r>
            <a:endParaRPr lang="en-US"/>
          </a:p>
          <a:p>
            <a:pPr marL="425450" indent="-285750"/>
            <a:r>
              <a:rPr lang="en-US" sz="1400"/>
              <a:t>The Linux kernel are fairly portable across platforms.</a:t>
            </a:r>
            <a:endParaRPr lang="en-US"/>
          </a:p>
          <a:p>
            <a:pPr marL="425450" indent="-285750"/>
            <a:r>
              <a:rPr lang="en-US" sz="1400"/>
              <a:t>Which means that most of the code runs on all the supported architectures without the need to differentiate among them. </a:t>
            </a:r>
            <a:endParaRPr lang="en-US"/>
          </a:p>
          <a:p>
            <a:endParaRPr lang="en-US"/>
          </a:p>
        </p:txBody>
      </p:sp>
      <p:sp>
        <p:nvSpPr>
          <p:cNvPr id="5" name="Title 1">
            <a:extLst>
              <a:ext uri="{FF2B5EF4-FFF2-40B4-BE49-F238E27FC236}">
                <a16:creationId xmlns:a16="http://schemas.microsoft.com/office/drawing/2014/main" id="{02FCBEDE-53DC-9ACB-9AA0-595022E1E965}"/>
              </a:ext>
            </a:extLst>
          </p:cNvPr>
          <p:cNvSpPr txBox="1">
            <a:spLocks/>
          </p:cNvSpPr>
          <p:nvPr/>
        </p:nvSpPr>
        <p:spPr>
          <a:xfrm>
            <a:off x="241505" y="98707"/>
            <a:ext cx="7886700" cy="478007"/>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400"/>
              <a:buFont typeface="Helvetica Neue"/>
              <a:buNone/>
              <a:defRPr sz="3200" b="0" i="0" u="sng"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9pPr>
          </a:lstStyle>
          <a:p>
            <a:r>
              <a:rPr lang="en-US" b="1" u="none"/>
              <a:t>Linux Architecture contd...</a:t>
            </a:r>
            <a:endParaRPr lang="en-US" u="none"/>
          </a:p>
        </p:txBody>
      </p:sp>
    </p:spTree>
    <p:extLst>
      <p:ext uri="{BB962C8B-B14F-4D97-AF65-F5344CB8AC3E}">
        <p14:creationId xmlns:p14="http://schemas.microsoft.com/office/powerpoint/2010/main" val="140523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264968" y="325799"/>
            <a:ext cx="7886700" cy="412310"/>
          </a:xfrm>
        </p:spPr>
        <p:txBody>
          <a:bodyPr/>
          <a:lstStyle/>
          <a:p>
            <a:r>
              <a:rPr lang="en-US" b="1" u="none"/>
              <a:t>The Linux Kernel</a:t>
            </a:r>
            <a:endParaRPr lang="en-US" u="none"/>
          </a:p>
        </p:txBody>
      </p:sp>
      <p:sp>
        <p:nvSpPr>
          <p:cNvPr id="3" name="Text Placeholder 2">
            <a:extLst>
              <a:ext uri="{FF2B5EF4-FFF2-40B4-BE49-F238E27FC236}">
                <a16:creationId xmlns:a16="http://schemas.microsoft.com/office/drawing/2014/main" id="{5C47EF04-6DBE-E01F-9043-B1B3E2DCD035}"/>
              </a:ext>
            </a:extLst>
          </p:cNvPr>
          <p:cNvSpPr>
            <a:spLocks noGrp="1"/>
          </p:cNvSpPr>
          <p:nvPr>
            <p:ph type="body" idx="1"/>
          </p:nvPr>
        </p:nvSpPr>
        <p:spPr>
          <a:xfrm>
            <a:off x="264968" y="1015928"/>
            <a:ext cx="8427027" cy="3481609"/>
          </a:xfrm>
        </p:spPr>
        <p:txBody>
          <a:bodyPr/>
          <a:lstStyle/>
          <a:p>
            <a:r>
              <a:rPr lang="en-US" sz="1400">
                <a:latin typeface="Arial"/>
              </a:rPr>
              <a:t>A Kernel represents the core aspect of the Linux distributions for Desktop computers and servers. </a:t>
            </a:r>
          </a:p>
          <a:p>
            <a:r>
              <a:rPr lang="en-US" sz="1400">
                <a:latin typeface="Arial"/>
              </a:rPr>
              <a:t>It has a </a:t>
            </a:r>
            <a:r>
              <a:rPr lang="en-US" sz="1400" b="1">
                <a:latin typeface="Arial"/>
              </a:rPr>
              <a:t>monolithic architecture</a:t>
            </a:r>
            <a:r>
              <a:rPr lang="en-US" sz="1400">
                <a:latin typeface="Arial"/>
              </a:rPr>
              <a:t>, and the operating system operates entirely in the kernel space.</a:t>
            </a:r>
          </a:p>
          <a:p>
            <a:r>
              <a:rPr lang="en-US" sz="1400">
                <a:latin typeface="Arial"/>
              </a:rPr>
              <a:t>Linux kernel works as a layer between the software and hardware of a device.</a:t>
            </a:r>
          </a:p>
          <a:p>
            <a:r>
              <a:rPr lang="en-US" sz="1400">
                <a:latin typeface="Arial"/>
              </a:rPr>
              <a:t>It contains many </a:t>
            </a:r>
            <a:r>
              <a:rPr lang="en-US" sz="1400" b="1">
                <a:latin typeface="Arial"/>
              </a:rPr>
              <a:t>device drivers</a:t>
            </a:r>
            <a:r>
              <a:rPr lang="en-US" sz="1400">
                <a:latin typeface="Arial"/>
              </a:rPr>
              <a:t> that create a communication interface between the hardware and software of a device.</a:t>
            </a:r>
          </a:p>
          <a:p>
            <a:r>
              <a:rPr lang="en-US" sz="1400">
                <a:latin typeface="Arial"/>
              </a:rPr>
              <a:t>The kernel consists of various </a:t>
            </a:r>
            <a:r>
              <a:rPr lang="en-US" sz="1400" b="1">
                <a:latin typeface="Arial"/>
              </a:rPr>
              <a:t>modules</a:t>
            </a:r>
            <a:r>
              <a:rPr lang="en-US" sz="1400">
                <a:latin typeface="Arial"/>
              </a:rPr>
              <a:t> that can </a:t>
            </a:r>
            <a:r>
              <a:rPr lang="en-US" sz="1400" b="1">
                <a:latin typeface="Arial"/>
              </a:rPr>
              <a:t>dynamically be loaded and unloaded</a:t>
            </a:r>
            <a:r>
              <a:rPr lang="en-US" sz="1400">
                <a:latin typeface="Arial"/>
              </a:rPr>
              <a:t>.  </a:t>
            </a:r>
          </a:p>
          <a:p>
            <a:r>
              <a:rPr lang="en-US" sz="1400"/>
              <a:t>A module can be configured as built-in or loadable.</a:t>
            </a:r>
            <a:endParaRPr lang="en-US" sz="1400">
              <a:latin typeface="Arial"/>
            </a:endParaRPr>
          </a:p>
          <a:p>
            <a:r>
              <a:rPr lang="en-US" sz="1400">
                <a:latin typeface="Arial"/>
              </a:rPr>
              <a:t>This kind of architecture would extend the capabilities of the OS and allows easy extensions to the kernel.</a:t>
            </a:r>
          </a:p>
          <a:p>
            <a:r>
              <a:rPr lang="en-US" sz="1400">
                <a:latin typeface="Arial"/>
              </a:rPr>
              <a:t>It eliminates the tedious task of bringing down and recompiling the whole kernel for little changes. </a:t>
            </a:r>
          </a:p>
        </p:txBody>
      </p:sp>
    </p:spTree>
    <p:extLst>
      <p:ext uri="{BB962C8B-B14F-4D97-AF65-F5344CB8AC3E}">
        <p14:creationId xmlns:p14="http://schemas.microsoft.com/office/powerpoint/2010/main" val="79814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88323" y="149153"/>
            <a:ext cx="7886700" cy="412310"/>
          </a:xfrm>
        </p:spPr>
        <p:txBody>
          <a:bodyPr/>
          <a:lstStyle/>
          <a:p>
            <a:r>
              <a:rPr lang="en-US" b="1" u="none"/>
              <a:t>The Linux Kernel </a:t>
            </a:r>
            <a:r>
              <a:rPr lang="en-US" u="none"/>
              <a:t>contd..</a:t>
            </a:r>
          </a:p>
        </p:txBody>
      </p:sp>
      <p:sp>
        <p:nvSpPr>
          <p:cNvPr id="3" name="Text Placeholder 2">
            <a:extLst>
              <a:ext uri="{FF2B5EF4-FFF2-40B4-BE49-F238E27FC236}">
                <a16:creationId xmlns:a16="http://schemas.microsoft.com/office/drawing/2014/main" id="{5C47EF04-6DBE-E01F-9043-B1B3E2DCD035}"/>
              </a:ext>
            </a:extLst>
          </p:cNvPr>
          <p:cNvSpPr>
            <a:spLocks noGrp="1"/>
          </p:cNvSpPr>
          <p:nvPr>
            <p:ph type="body" idx="1"/>
          </p:nvPr>
        </p:nvSpPr>
        <p:spPr>
          <a:xfrm>
            <a:off x="275359" y="787329"/>
            <a:ext cx="8603672" cy="4115453"/>
          </a:xfrm>
        </p:spPr>
        <p:txBody>
          <a:bodyPr/>
          <a:lstStyle/>
          <a:p>
            <a:pPr marL="139700" indent="0">
              <a:buNone/>
            </a:pPr>
            <a:r>
              <a:rPr lang="en-US" sz="1400" b="1">
                <a:latin typeface="Arial"/>
              </a:rPr>
              <a:t>Advantages of using Kernel Modules:</a:t>
            </a:r>
          </a:p>
          <a:p>
            <a:r>
              <a:rPr lang="en-US" sz="1400">
                <a:latin typeface="Arial"/>
              </a:rPr>
              <a:t>For small changes / bug fixing we don’t have to rebuild kernel. This saves time and prevents introducing error in rebuilding and reinstalling the base  kernel.</a:t>
            </a:r>
          </a:p>
          <a:p>
            <a:r>
              <a:rPr lang="en-US" sz="1400"/>
              <a:t>It is easier to diagnose system problems. </a:t>
            </a:r>
          </a:p>
          <a:p>
            <a:pPr lvl="1"/>
            <a:r>
              <a:rPr lang="en-US" sz="1400">
                <a:latin typeface="Arial"/>
              </a:rPr>
              <a:t>A bug in a device driver which is bound to kernel can stop the system from booting.</a:t>
            </a:r>
            <a:endParaRPr lang="en-US" sz="1400"/>
          </a:p>
          <a:p>
            <a:pPr lvl="1"/>
            <a:r>
              <a:rPr lang="en-US" sz="1400"/>
              <a:t>And it can be hard to tell which part of base kernel caused trouble.</a:t>
            </a:r>
          </a:p>
          <a:p>
            <a:pPr lvl="1"/>
            <a:r>
              <a:rPr lang="en-US" sz="1400"/>
              <a:t>If the same device driver is a module, though, the </a:t>
            </a:r>
            <a:r>
              <a:rPr lang="en-US" sz="1400" b="1"/>
              <a:t>base kernel is up and running before the device driver even gets loaded</a:t>
            </a:r>
            <a:r>
              <a:rPr lang="en-US" sz="1400"/>
              <a:t>.</a:t>
            </a:r>
          </a:p>
          <a:p>
            <a:pPr lvl="1"/>
            <a:r>
              <a:rPr lang="en-US" sz="1400"/>
              <a:t>If the system breaks after the kernel is up and running, it's an easy matter to track the problem down to the trouble-making device driver and just not load that device driver until the problem is fixed.</a:t>
            </a:r>
          </a:p>
          <a:p>
            <a:r>
              <a:rPr lang="en-US" sz="1400"/>
              <a:t>Using modules can save memory, because they are loaded only when the system is actually using them. </a:t>
            </a:r>
          </a:p>
          <a:p>
            <a:r>
              <a:rPr lang="en-US" sz="1400"/>
              <a:t>Modules are much faster to maintain and debug. </a:t>
            </a:r>
          </a:p>
          <a:p>
            <a:pPr lvl="1"/>
            <a:r>
              <a:rPr lang="en-US" sz="1400"/>
              <a:t>It is possible to try out different parameters or even change the code repeatedly in rapid succession, without waiting for a boot.</a:t>
            </a:r>
          </a:p>
          <a:p>
            <a:pPr lvl="1"/>
            <a:endParaRPr lang="en-US" sz="1400"/>
          </a:p>
        </p:txBody>
      </p:sp>
    </p:spTree>
    <p:extLst>
      <p:ext uri="{BB962C8B-B14F-4D97-AF65-F5344CB8AC3E}">
        <p14:creationId xmlns:p14="http://schemas.microsoft.com/office/powerpoint/2010/main" val="35835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88323" y="149153"/>
            <a:ext cx="7886700" cy="412310"/>
          </a:xfrm>
        </p:spPr>
        <p:txBody>
          <a:bodyPr/>
          <a:lstStyle/>
          <a:p>
            <a:r>
              <a:rPr lang="en-US" b="1" u="none"/>
              <a:t>The Linux Kernel </a:t>
            </a:r>
            <a:r>
              <a:rPr lang="en-US" u="none"/>
              <a:t>contd..</a:t>
            </a:r>
          </a:p>
        </p:txBody>
      </p:sp>
      <p:sp>
        <p:nvSpPr>
          <p:cNvPr id="3" name="Text Placeholder 2">
            <a:extLst>
              <a:ext uri="{FF2B5EF4-FFF2-40B4-BE49-F238E27FC236}">
                <a16:creationId xmlns:a16="http://schemas.microsoft.com/office/drawing/2014/main" id="{5C47EF04-6DBE-E01F-9043-B1B3E2DCD035}"/>
              </a:ext>
            </a:extLst>
          </p:cNvPr>
          <p:cNvSpPr>
            <a:spLocks noGrp="1"/>
          </p:cNvSpPr>
          <p:nvPr>
            <p:ph type="body" idx="1"/>
          </p:nvPr>
        </p:nvSpPr>
        <p:spPr>
          <a:xfrm>
            <a:off x="275359" y="787329"/>
            <a:ext cx="8603672" cy="4115453"/>
          </a:xfrm>
        </p:spPr>
        <p:txBody>
          <a:bodyPr/>
          <a:lstStyle/>
          <a:p>
            <a:pPr marL="139700" indent="0">
              <a:buNone/>
            </a:pPr>
            <a:r>
              <a:rPr lang="en-US" sz="1400" b="1">
                <a:latin typeface="Arial"/>
              </a:rPr>
              <a:t>Loadable Kernel Modules:</a:t>
            </a:r>
          </a:p>
          <a:p>
            <a:r>
              <a:rPr lang="en-US" sz="1400"/>
              <a:t>In computing, a loadable kernel module (or LKM) is an object file that contains code to extend the running kernel, or so-called base kernel, of an operating system. </a:t>
            </a:r>
            <a:endParaRPr lang="en-US"/>
          </a:p>
          <a:p>
            <a:r>
              <a:rPr lang="en-US" sz="1400"/>
              <a:t>LKMs are typically used to add support for new hardware (as device drivers) and/or filesystems, or for adding system calls.</a:t>
            </a:r>
          </a:p>
          <a:p>
            <a:r>
              <a:rPr lang="en-US" sz="1400"/>
              <a:t>When the functionality provided by an LKM is no longer required, it can be unloaded in order to free memory and other resources.</a:t>
            </a:r>
          </a:p>
          <a:p>
            <a:r>
              <a:rPr lang="en-US" sz="1400"/>
              <a:t>If you want to add code to the Linux kernel, the first thing you need to do is to add some source files to the kernel source tree.</a:t>
            </a:r>
          </a:p>
          <a:p>
            <a:r>
              <a:rPr lang="en-US" sz="1400"/>
              <a:t>There may be situations where you are required to add code to the kernels while it is running, this process is called a loadable kernel module.</a:t>
            </a:r>
          </a:p>
          <a:p>
            <a:r>
              <a:rPr lang="en-US" sz="1400"/>
              <a:t>Without loadable kernel modules, an operating system would have to include all possible anticipated functionality compiled directly into the base kernel.</a:t>
            </a:r>
          </a:p>
          <a:p>
            <a:r>
              <a:rPr lang="en-US" sz="1400"/>
              <a:t>Much of that functionality would reside in memory without being used, wasting memory, and would require that users rebuild and reboot the base kernel every time they require new functionality.</a:t>
            </a:r>
          </a:p>
        </p:txBody>
      </p:sp>
    </p:spTree>
    <p:extLst>
      <p:ext uri="{BB962C8B-B14F-4D97-AF65-F5344CB8AC3E}">
        <p14:creationId xmlns:p14="http://schemas.microsoft.com/office/powerpoint/2010/main" val="39644498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58</Slides>
  <Notes>1</Notes>
  <HiddenSlides>0</HiddenSlide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System Programming using C</vt:lpstr>
      <vt:lpstr>Contents</vt:lpstr>
      <vt:lpstr>Linux Introduction</vt:lpstr>
      <vt:lpstr>Linux Architecture</vt:lpstr>
      <vt:lpstr>Linux Architecture contd...</vt:lpstr>
      <vt:lpstr>PowerPoint Presentation</vt:lpstr>
      <vt:lpstr>The Linux Kernel</vt:lpstr>
      <vt:lpstr>The Linux Kernel contd..</vt:lpstr>
      <vt:lpstr>The Linux Kernel contd..</vt:lpstr>
      <vt:lpstr>The Linux Kernel contd..</vt:lpstr>
      <vt:lpstr>The Linux Kernel contd..</vt:lpstr>
      <vt:lpstr>The Linux Kernel contd..</vt:lpstr>
      <vt:lpstr>The Linux Kernel contd..</vt:lpstr>
      <vt:lpstr>The Linux Kernel contd..</vt:lpstr>
      <vt:lpstr>Linux File System</vt:lpstr>
      <vt:lpstr>Linux File Hierarchy Structure: </vt:lpstr>
      <vt:lpstr>Linux Filesystem types</vt:lpstr>
      <vt:lpstr>Mounting Filesystem</vt:lpstr>
      <vt:lpstr>Mounting Filesystem contd..</vt:lpstr>
      <vt:lpstr>Linux Driver Framework</vt:lpstr>
      <vt:lpstr>Linux Driver Framework contd...</vt:lpstr>
      <vt:lpstr>Introduction to chardev GPIO and Libgpiod  on the Raspberry PI </vt:lpstr>
      <vt:lpstr>PowerPoint Presentation</vt:lpstr>
      <vt:lpstr>Introduction to chardev GPIO and Libgpiod  on the Raspberry PI contd... </vt:lpstr>
      <vt:lpstr>Introduction to chardev GPIO and Libgpiod  on the Raspberry PI contd... </vt:lpstr>
      <vt:lpstr>Networking sockets</vt:lpstr>
      <vt:lpstr>Networking sockets contd...</vt:lpstr>
      <vt:lpstr>Networking sockets contd...</vt:lpstr>
      <vt:lpstr>Debug tools : GDB</vt:lpstr>
      <vt:lpstr>Debugging with gdb contd...</vt:lpstr>
      <vt:lpstr>Debugging with gdb contd...</vt:lpstr>
      <vt:lpstr>Debugging with gdb contd...</vt:lpstr>
      <vt:lpstr>Debugging with gdb contd...</vt:lpstr>
      <vt:lpstr>Debugging with gdb contd...</vt:lpstr>
      <vt:lpstr>Debugging with gdb - Examples</vt:lpstr>
      <vt:lpstr>Debugging with gdb - Examples</vt:lpstr>
      <vt:lpstr>Debugging with gdb - Examples</vt:lpstr>
      <vt:lpstr>Debugging with gdb - Examples</vt:lpstr>
      <vt:lpstr>Debugging with gdb - Examples</vt:lpstr>
      <vt:lpstr>Debugging with gdb contd...</vt:lpstr>
      <vt:lpstr>Debug tools : KDB</vt:lpstr>
      <vt:lpstr>Debug tools : KDB - Setup</vt:lpstr>
      <vt:lpstr>Debug tools : KDB - Setup</vt:lpstr>
      <vt:lpstr>Debug tools : KDB</vt:lpstr>
      <vt:lpstr>Debug tools : KDB</vt:lpstr>
      <vt:lpstr>Debug tools : KDB</vt:lpstr>
      <vt:lpstr>Debug tools : KDB</vt:lpstr>
      <vt:lpstr>Debug tools : KDB</vt:lpstr>
      <vt:lpstr>Debug tools : KDB</vt:lpstr>
      <vt:lpstr>Debug tools : KDB</vt:lpstr>
      <vt:lpstr>System Calls : ioctl()</vt:lpstr>
      <vt:lpstr>System Calls : ioctl() contd..</vt:lpstr>
      <vt:lpstr>System Calls : ioctl() contd..</vt:lpstr>
      <vt:lpstr>System Calls : ioctl() contd..</vt:lpstr>
      <vt:lpstr>Cross Compile the Device Driver</vt:lpstr>
      <vt:lpstr>Cross Compile the Device Driver</vt:lpstr>
      <vt:lpstr>KDB Debug </vt:lpstr>
      <vt:lpstr>Debug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 using C</dc:title>
  <cp:revision>1546</cp:revision>
  <dcterms:modified xsi:type="dcterms:W3CDTF">2022-12-15T16:23:25Z</dcterms:modified>
</cp:coreProperties>
</file>