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74"/>
  </p:normalViewPr>
  <p:slideViewPr>
    <p:cSldViewPr snapToGrid="0">
      <p:cViewPr varScale="1">
        <p:scale>
          <a:sx n="124" d="100"/>
          <a:sy n="124" d="100"/>
        </p:scale>
        <p:origin x="3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281B-73C0-91A4-9971-6CABFF92B9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222B2CA-18DC-85AC-E26F-ED76577F5A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AE29949-FB1B-09E3-95FB-B699F73AD88A}"/>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5" name="Footer Placeholder 4">
            <a:extLst>
              <a:ext uri="{FF2B5EF4-FFF2-40B4-BE49-F238E27FC236}">
                <a16:creationId xmlns:a16="http://schemas.microsoft.com/office/drawing/2014/main" id="{A2F6614D-D004-8EAB-B1E8-6B1071D57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220B2-AE32-67B4-AF70-00C223913115}"/>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17188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DD22-BD84-444B-364D-29BD7F0FC51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4AF605-F9A1-9B63-591A-50310B73B5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43CECF-1AFA-918C-565D-8F0382BEB45D}"/>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5" name="Footer Placeholder 4">
            <a:extLst>
              <a:ext uri="{FF2B5EF4-FFF2-40B4-BE49-F238E27FC236}">
                <a16:creationId xmlns:a16="http://schemas.microsoft.com/office/drawing/2014/main" id="{E863BA1B-2604-F20F-EF44-044B118F6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2EC52-6698-9C9A-1B06-678BAF6EFDDC}"/>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56953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1BBF92-CF4C-431E-3956-653C391D4EA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5EFD8E8-32C0-5653-394E-82026BD5B3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C64885-D4A8-5642-84BD-1D7FC098ACBE}"/>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5" name="Footer Placeholder 4">
            <a:extLst>
              <a:ext uri="{FF2B5EF4-FFF2-40B4-BE49-F238E27FC236}">
                <a16:creationId xmlns:a16="http://schemas.microsoft.com/office/drawing/2014/main" id="{F989A8C7-286E-2630-AA8C-CDA3C1C3A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F7CC9-ADB3-5C24-425C-F0343C7C2B28}"/>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262506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A4A1-710A-13EC-0B58-4E85AC34BC4C}"/>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8F0BE1-6E21-1C66-8CAC-102B46B3E825}"/>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B1AF7C-B7FA-1B94-74D7-A63DD1C1C3BC}"/>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5" name="Footer Placeholder 4">
            <a:extLst>
              <a:ext uri="{FF2B5EF4-FFF2-40B4-BE49-F238E27FC236}">
                <a16:creationId xmlns:a16="http://schemas.microsoft.com/office/drawing/2014/main" id="{886BC5AB-F2A5-EFAC-CF63-69CDEB2C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C4AC4-6DE7-C24E-B293-0BE4722A585E}"/>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388429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4779-D29E-3861-2255-E3C0AB02C3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18B6C5-8977-971F-8B4E-7A06BCA9E8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671A36-EE35-7651-FFD0-ED025FC22F69}"/>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5" name="Footer Placeholder 4">
            <a:extLst>
              <a:ext uri="{FF2B5EF4-FFF2-40B4-BE49-F238E27FC236}">
                <a16:creationId xmlns:a16="http://schemas.microsoft.com/office/drawing/2014/main" id="{61F9707E-333E-B303-796F-DDF481434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5E5A4-BD23-C605-2084-D198BD37435B}"/>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36378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D2791-999E-3347-040C-DC743D0270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7EB177-D7F7-7E98-75F5-C7CDA0ED9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649EC7-C688-2852-2AED-5DCCCBD58A72}"/>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5" name="Footer Placeholder 4">
            <a:extLst>
              <a:ext uri="{FF2B5EF4-FFF2-40B4-BE49-F238E27FC236}">
                <a16:creationId xmlns:a16="http://schemas.microsoft.com/office/drawing/2014/main" id="{559FDEED-8C76-43BB-5700-77A513C19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C3D45-3D4D-1958-8126-89CCF33162F3}"/>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223553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E904-BEC8-DA2F-92A4-BE793A69C31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8987221-BE2B-FE36-2B86-941AC83C01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28D3F5A-D683-C8E4-C63B-908BD2F786E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B7C62FB-492D-5B02-025B-82FA967B9D21}"/>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6" name="Footer Placeholder 5">
            <a:extLst>
              <a:ext uri="{FF2B5EF4-FFF2-40B4-BE49-F238E27FC236}">
                <a16:creationId xmlns:a16="http://schemas.microsoft.com/office/drawing/2014/main" id="{C956AD07-C9DB-EC03-7B3D-39997C350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7FFB5-99E7-9109-12B3-846C51DC29ED}"/>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214264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8B83-E77B-6F79-AABD-060753C05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A639234-8273-6660-C9CB-8263CA03C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32A92D-9378-FDB8-08DA-B40832EDC16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4CF1699-CF26-AFD5-6240-6F9D7EB88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CD485F-C3F0-4BDC-D3F0-731F37D871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AAAF35D-8D44-6F1B-FBE1-B47D61A882A7}"/>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8" name="Footer Placeholder 7">
            <a:extLst>
              <a:ext uri="{FF2B5EF4-FFF2-40B4-BE49-F238E27FC236}">
                <a16:creationId xmlns:a16="http://schemas.microsoft.com/office/drawing/2014/main" id="{0E882A72-B960-9CB3-85D8-AC16FD125A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172B1-0D18-C971-C37C-010113B85152}"/>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142675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9D1B-CA48-7E70-87C2-EF71A1987C5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13694B9-0D52-5045-7999-F9C10B21C6D0}"/>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4" name="Footer Placeholder 3">
            <a:extLst>
              <a:ext uri="{FF2B5EF4-FFF2-40B4-BE49-F238E27FC236}">
                <a16:creationId xmlns:a16="http://schemas.microsoft.com/office/drawing/2014/main" id="{7AE42208-48FB-5874-A5D7-1A3AB1E02E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E7D978-67F4-906B-396D-8436E6CD859B}"/>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248099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F294A4-8335-7470-F36B-C9389D93584B}"/>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3" name="Footer Placeholder 2">
            <a:extLst>
              <a:ext uri="{FF2B5EF4-FFF2-40B4-BE49-F238E27FC236}">
                <a16:creationId xmlns:a16="http://schemas.microsoft.com/office/drawing/2014/main" id="{41F62F7C-F5ED-08CA-A167-A19050030C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9F2BDA-5755-3A27-BA6E-2CB1C1E106A9}"/>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123107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EDC0-DB88-7ADA-EB84-420AA51BE4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6A831D-228F-7100-480A-E1DD21CB3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1F00A2-4FB0-1AC3-91A8-FA907C063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2EC51D-2B0B-D9B2-900B-4342BF4791E7}"/>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6" name="Footer Placeholder 5">
            <a:extLst>
              <a:ext uri="{FF2B5EF4-FFF2-40B4-BE49-F238E27FC236}">
                <a16:creationId xmlns:a16="http://schemas.microsoft.com/office/drawing/2014/main" id="{4E60EB01-CBEB-BAD6-AB74-05C238376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912DB-45E3-67B7-B91B-0E2747BF597B}"/>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2926318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1EC6-7F01-0AA8-CD4B-77BC61F078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7C5EFFC-6BDB-6F11-630F-E0B7E64C2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F4AA4-51BA-DF28-0585-E47273171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B4DC70-AFCA-F83D-B47B-62BA76FBB82B}"/>
              </a:ext>
            </a:extLst>
          </p:cNvPr>
          <p:cNvSpPr>
            <a:spLocks noGrp="1"/>
          </p:cNvSpPr>
          <p:nvPr>
            <p:ph type="dt" sz="half" idx="10"/>
          </p:nvPr>
        </p:nvSpPr>
        <p:spPr/>
        <p:txBody>
          <a:bodyPr/>
          <a:lstStyle/>
          <a:p>
            <a:fld id="{17818CE5-F7C6-B242-AC11-16D2324C02BB}" type="datetimeFigureOut">
              <a:rPr lang="en-US" smtClean="0"/>
              <a:t>4/11/23</a:t>
            </a:fld>
            <a:endParaRPr lang="en-US"/>
          </a:p>
        </p:txBody>
      </p:sp>
      <p:sp>
        <p:nvSpPr>
          <p:cNvPr id="6" name="Footer Placeholder 5">
            <a:extLst>
              <a:ext uri="{FF2B5EF4-FFF2-40B4-BE49-F238E27FC236}">
                <a16:creationId xmlns:a16="http://schemas.microsoft.com/office/drawing/2014/main" id="{95F03D6A-66B9-C0AC-3224-F68D1D599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1649C-1CC0-593E-9A12-20791EC55FFE}"/>
              </a:ext>
            </a:extLst>
          </p:cNvPr>
          <p:cNvSpPr>
            <a:spLocks noGrp="1"/>
          </p:cNvSpPr>
          <p:nvPr>
            <p:ph type="sldNum" sz="quarter" idx="12"/>
          </p:nvPr>
        </p:nvSpPr>
        <p:spPr/>
        <p:txBody>
          <a:bodyPr/>
          <a:lstStyle/>
          <a:p>
            <a:fld id="{EE519073-09F2-0C43-9535-0EA1F68D2C3F}" type="slidenum">
              <a:rPr lang="en-US" smtClean="0"/>
              <a:t>‹#›</a:t>
            </a:fld>
            <a:endParaRPr lang="en-US"/>
          </a:p>
        </p:txBody>
      </p:sp>
    </p:spTree>
    <p:extLst>
      <p:ext uri="{BB962C8B-B14F-4D97-AF65-F5344CB8AC3E}">
        <p14:creationId xmlns:p14="http://schemas.microsoft.com/office/powerpoint/2010/main" val="172906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8326DD-82D6-543B-6B61-1112130A2E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318D7F5-154F-2A9F-29AE-CD3CAD5F1E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1D4995-6453-E701-FAB7-B4F9241BDC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18CE5-F7C6-B242-AC11-16D2324C02BB}" type="datetimeFigureOut">
              <a:rPr lang="en-US" smtClean="0"/>
              <a:t>4/11/23</a:t>
            </a:fld>
            <a:endParaRPr lang="en-US"/>
          </a:p>
        </p:txBody>
      </p:sp>
      <p:sp>
        <p:nvSpPr>
          <p:cNvPr id="5" name="Footer Placeholder 4">
            <a:extLst>
              <a:ext uri="{FF2B5EF4-FFF2-40B4-BE49-F238E27FC236}">
                <a16:creationId xmlns:a16="http://schemas.microsoft.com/office/drawing/2014/main" id="{7410ED66-9E65-4DCE-3D6A-C9046D5EA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3B75C2-0E3D-62CA-1B32-DD9C74733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19073-09F2-0C43-9535-0EA1F68D2C3F}" type="slidenum">
              <a:rPr lang="en-US" smtClean="0"/>
              <a:t>‹#›</a:t>
            </a:fld>
            <a:endParaRPr lang="en-US"/>
          </a:p>
        </p:txBody>
      </p:sp>
    </p:spTree>
    <p:extLst>
      <p:ext uri="{BB962C8B-B14F-4D97-AF65-F5344CB8AC3E}">
        <p14:creationId xmlns:p14="http://schemas.microsoft.com/office/powerpoint/2010/main" val="638712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5635-314B-12AF-5AEA-A4D7C56CFCAE}"/>
              </a:ext>
            </a:extLst>
          </p:cNvPr>
          <p:cNvSpPr>
            <a:spLocks noGrp="1"/>
          </p:cNvSpPr>
          <p:nvPr>
            <p:ph type="ctrTitle"/>
          </p:nvPr>
        </p:nvSpPr>
        <p:spPr/>
        <p:txBody>
          <a:bodyPr>
            <a:normAutofit/>
          </a:bodyPr>
          <a:lstStyle/>
          <a:p>
            <a:r>
              <a:rPr lang="en-US" sz="4400" b="1"/>
              <a:t>Rain Sensing Auto Windshield Wipers</a:t>
            </a:r>
          </a:p>
        </p:txBody>
      </p:sp>
      <p:sp>
        <p:nvSpPr>
          <p:cNvPr id="3" name="Subtitle 2">
            <a:extLst>
              <a:ext uri="{FF2B5EF4-FFF2-40B4-BE49-F238E27FC236}">
                <a16:creationId xmlns:a16="http://schemas.microsoft.com/office/drawing/2014/main" id="{05A0677E-1215-7B4F-AC11-DBC3BB246D9E}"/>
              </a:ext>
            </a:extLst>
          </p:cNvPr>
          <p:cNvSpPr>
            <a:spLocks noGrp="1"/>
          </p:cNvSpPr>
          <p:nvPr>
            <p:ph type="subTitle" idx="1"/>
          </p:nvPr>
        </p:nvSpPr>
        <p:spPr/>
        <p:txBody>
          <a:bodyPr>
            <a:normAutofit/>
          </a:bodyPr>
          <a:lstStyle/>
          <a:p>
            <a:r>
              <a:rPr lang="en-US" sz="3200" i="1"/>
              <a:t>Using System Development Life Cycle (SDLC)</a:t>
            </a:r>
          </a:p>
        </p:txBody>
      </p:sp>
    </p:spTree>
    <p:extLst>
      <p:ext uri="{BB962C8B-B14F-4D97-AF65-F5344CB8AC3E}">
        <p14:creationId xmlns:p14="http://schemas.microsoft.com/office/powerpoint/2010/main" val="335550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F501-9F98-49EA-AEDA-FD1999A6E70C}"/>
              </a:ext>
            </a:extLst>
          </p:cNvPr>
          <p:cNvSpPr>
            <a:spLocks noGrp="1"/>
          </p:cNvSpPr>
          <p:nvPr>
            <p:ph type="title"/>
          </p:nvPr>
        </p:nvSpPr>
        <p:spPr/>
        <p:txBody>
          <a:bodyPr>
            <a:normAutofit/>
          </a:bodyPr>
          <a:lstStyle/>
          <a:p>
            <a:pPr algn="ctr"/>
            <a:r>
              <a:rPr lang="en-US" sz="4000" b="1"/>
              <a:t>Introduction</a:t>
            </a:r>
          </a:p>
        </p:txBody>
      </p:sp>
      <p:sp>
        <p:nvSpPr>
          <p:cNvPr id="3" name="Text Placeholder 2">
            <a:extLst>
              <a:ext uri="{FF2B5EF4-FFF2-40B4-BE49-F238E27FC236}">
                <a16:creationId xmlns:a16="http://schemas.microsoft.com/office/drawing/2014/main" id="{14E8ACF5-BEDB-3230-95C9-FC5771168B48}"/>
              </a:ext>
            </a:extLst>
          </p:cNvPr>
          <p:cNvSpPr>
            <a:spLocks noGrp="1"/>
          </p:cNvSpPr>
          <p:nvPr>
            <p:ph type="body" idx="1"/>
          </p:nvPr>
        </p:nvSpPr>
        <p:spPr/>
        <p:txBody>
          <a:bodyPr>
            <a:noAutofit/>
          </a:bodyPr>
          <a:lstStyle/>
          <a:p>
            <a:r>
              <a:rPr lang="en-US"/>
              <a:t>Rain sensing auto windshield wipers are devices that automatically activate and adjust the speed of the wipers based on the amount of moisture on the windshield. [^1^][2]
System Development Life Cycle (SDLC) is a process for planning, creating, testing, and deploying an information system. [^2^][6]
The main stages of SDLC are: [^3^][7]
- Planning: Define the problem and scope of the system.
- Analysis: Gather, analyze, and validate the requirements and specifications of the system.
- Design: Design the architecture, interface, database, and network of the system.
- Development: Implement the design into source code and modules.
- Testing: Test the functionality, performance, and quality of the system.
- Deployment: Integrate and install the system into its environment.
- Maintenance: Support and update the system as needed.</a:t>
            </a:r>
          </a:p>
        </p:txBody>
      </p:sp>
    </p:spTree>
    <p:extLst>
      <p:ext uri="{BB962C8B-B14F-4D97-AF65-F5344CB8AC3E}">
        <p14:creationId xmlns:p14="http://schemas.microsoft.com/office/powerpoint/2010/main" val="51408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54EB-E357-E5F1-FBB2-0DEAC648DA05}"/>
              </a:ext>
            </a:extLst>
          </p:cNvPr>
          <p:cNvSpPr>
            <a:spLocks noGrp="1"/>
          </p:cNvSpPr>
          <p:nvPr>
            <p:ph type="title"/>
          </p:nvPr>
        </p:nvSpPr>
        <p:spPr/>
        <p:txBody>
          <a:bodyPr>
            <a:normAutofit/>
          </a:bodyPr>
          <a:lstStyle/>
          <a:p>
            <a:pPr algn="ctr"/>
            <a:r>
              <a:rPr lang="en-US" sz="4000" b="1"/>
              <a:t>Planning</a:t>
            </a:r>
          </a:p>
        </p:txBody>
      </p:sp>
      <p:sp>
        <p:nvSpPr>
          <p:cNvPr id="3" name="Text Placeholder 2">
            <a:extLst>
              <a:ext uri="{FF2B5EF4-FFF2-40B4-BE49-F238E27FC236}">
                <a16:creationId xmlns:a16="http://schemas.microsoft.com/office/drawing/2014/main" id="{4DA35F59-8FA6-62DF-9134-A46D3A921A7A}"/>
              </a:ext>
            </a:extLst>
          </p:cNvPr>
          <p:cNvSpPr>
            <a:spLocks noGrp="1"/>
          </p:cNvSpPr>
          <p:nvPr>
            <p:ph type="body" idx="1"/>
          </p:nvPr>
        </p:nvSpPr>
        <p:spPr/>
        <p:txBody>
          <a:bodyPr>
            <a:noAutofit/>
          </a:bodyPr>
          <a:lstStyle/>
          <a:p>
            <a:r>
              <a:rPr lang="en-US"/>
              <a:t>In this phase, we define the problem and scope of the existing system and the objectives of the new system. We also confirm the project feasibility and produce the project schedule. Some of the tasks in this phase are: [^3^][7]
- Identify the need and benefits of rain sensing wipers for drivers and car manufacturers.
- Define the features and functions of rain sensing wipers, such as sensor type, wiper speed, activation mode, etc.
- Analyze the current market and competitors of rain sensing wipers.
- Estimate the cost, time, and resources required for developing and deploying rain sensing wipers.
- Identify the threats, constraints, integration, and security issues of rain sensing wipers.
- Prepare a feasibility report for the project.</a:t>
            </a:r>
          </a:p>
        </p:txBody>
      </p:sp>
    </p:spTree>
    <p:extLst>
      <p:ext uri="{BB962C8B-B14F-4D97-AF65-F5344CB8AC3E}">
        <p14:creationId xmlns:p14="http://schemas.microsoft.com/office/powerpoint/2010/main" val="373190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D3B4-39F0-E259-43F1-5D07C0704B21}"/>
              </a:ext>
            </a:extLst>
          </p:cNvPr>
          <p:cNvSpPr>
            <a:spLocks noGrp="1"/>
          </p:cNvSpPr>
          <p:nvPr>
            <p:ph type="title"/>
          </p:nvPr>
        </p:nvSpPr>
        <p:spPr/>
        <p:txBody>
          <a:bodyPr>
            <a:normAutofit/>
          </a:bodyPr>
          <a:lstStyle/>
          <a:p>
            <a:pPr algn="ctr"/>
            <a:r>
              <a:rPr lang="en-US" sz="4000" b="1"/>
              <a:t>Design</a:t>
            </a:r>
          </a:p>
        </p:txBody>
      </p:sp>
      <p:sp>
        <p:nvSpPr>
          <p:cNvPr id="3" name="Text Placeholder 2">
            <a:extLst>
              <a:ext uri="{FF2B5EF4-FFF2-40B4-BE49-F238E27FC236}">
                <a16:creationId xmlns:a16="http://schemas.microsoft.com/office/drawing/2014/main" id="{EE002F3A-D0CB-F3BE-68C2-88C152EA39E2}"/>
              </a:ext>
            </a:extLst>
          </p:cNvPr>
          <p:cNvSpPr>
            <a:spLocks noGrp="1"/>
          </p:cNvSpPr>
          <p:nvPr>
            <p:ph type="body" idx="1"/>
          </p:nvPr>
        </p:nvSpPr>
        <p:spPr/>
        <p:txBody>
          <a:bodyPr>
            <a:noAutofit/>
          </a:bodyPr>
          <a:lstStyle/>
          <a:p>
            <a:r>
              <a:rPr lang="en-US"/>
              <a:t>In this phase, we design the architecture, interface, database, and network of the system. We transform the SRS document into a logical structure that can be implemented in a programming language. We also create a contingency, training, maintenance, and operation plan. Some of the tasks in this phase are: 
- Design the application layer that contains the logic and functionality of rain sensing wipers.
- Design the network layer that connects the rain sensor, microcontroller, driver IC, and wiper motor.
- Design the user interface that displays the status and settings of rain sensing wipers.
- Design the database that stores the configuration and calibration data of rain sensing wipers.
- Design the system interface that integrates rain sensing wipers with other components of the car.
- Prepare a design document that specifies the software, hardware, functional, and network requirements of the system.</a:t>
            </a:r>
          </a:p>
        </p:txBody>
      </p:sp>
    </p:spTree>
    <p:extLst>
      <p:ext uri="{BB962C8B-B14F-4D97-AF65-F5344CB8AC3E}">
        <p14:creationId xmlns:p14="http://schemas.microsoft.com/office/powerpoint/2010/main" val="2739346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62BD-B74F-C6F3-2826-2F93E94C6F95}"/>
              </a:ext>
            </a:extLst>
          </p:cNvPr>
          <p:cNvSpPr>
            <a:spLocks noGrp="1"/>
          </p:cNvSpPr>
          <p:nvPr>
            <p:ph type="title"/>
          </p:nvPr>
        </p:nvSpPr>
        <p:spPr/>
        <p:txBody>
          <a:bodyPr>
            <a:normAutofit/>
          </a:bodyPr>
          <a:lstStyle/>
          <a:p>
            <a:pPr algn="ctr"/>
            <a:r>
              <a:rPr lang="en-US" sz="4000" b="1"/>
              <a:t>Development</a:t>
            </a:r>
          </a:p>
        </p:txBody>
      </p:sp>
      <p:sp>
        <p:nvSpPr>
          <p:cNvPr id="3" name="Text Placeholder 2">
            <a:extLst>
              <a:ext uri="{FF2B5EF4-FFF2-40B4-BE49-F238E27FC236}">
                <a16:creationId xmlns:a16="http://schemas.microsoft.com/office/drawing/2014/main" id="{7521C01D-D14D-7D4E-745D-48B2C16A1F8F}"/>
              </a:ext>
            </a:extLst>
          </p:cNvPr>
          <p:cNvSpPr>
            <a:spLocks noGrp="1"/>
          </p:cNvSpPr>
          <p:nvPr>
            <p:ph type="body" idx="1"/>
          </p:nvPr>
        </p:nvSpPr>
        <p:spPr/>
        <p:txBody>
          <a:bodyPr>
            <a:noAutofit/>
          </a:bodyPr>
          <a:lstStyle/>
          <a:p>
            <a:r>
              <a:rPr lang="en-US"/>
              <a:t>In this phase, we implement the design into source code and modules. We combine all the modules together into a training environment that detects errors and defects. We also test the functionality, performance, and quality of the system. Some of the tasks in this phase are: 
- Write the source code for rain sensing wipers using a programming language such as C or Arduino.
- Compile and debug the source code using an IDE such as Visual Studio or Arduino IDE.
- Test the individual modules and components using unit testing and integration testing techniques.
- Test the whole system using system testing and acceptance testing techniques.
- Prepare a test report that contains errors and defects found during testing.</a:t>
            </a:r>
          </a:p>
        </p:txBody>
      </p:sp>
    </p:spTree>
    <p:extLst>
      <p:ext uri="{BB962C8B-B14F-4D97-AF65-F5344CB8AC3E}">
        <p14:creationId xmlns:p14="http://schemas.microsoft.com/office/powerpoint/2010/main" val="414771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CE422-D404-F805-2962-8CC2D404E135}"/>
              </a:ext>
            </a:extLst>
          </p:cNvPr>
          <p:cNvSpPr>
            <a:spLocks noGrp="1"/>
          </p:cNvSpPr>
          <p:nvPr>
            <p:ph type="title"/>
          </p:nvPr>
        </p:nvSpPr>
        <p:spPr/>
        <p:txBody>
          <a:bodyPr>
            <a:normAutofit/>
          </a:bodyPr>
          <a:lstStyle/>
          <a:p>
            <a:pPr algn="ctr"/>
            <a:r>
              <a:rPr lang="en-US" sz="4000" b="1"/>
              <a:t>Deployment</a:t>
            </a:r>
          </a:p>
        </p:txBody>
      </p:sp>
      <p:sp>
        <p:nvSpPr>
          <p:cNvPr id="3" name="Text Placeholder 2">
            <a:extLst>
              <a:ext uri="{FF2B5EF4-FFF2-40B4-BE49-F238E27FC236}">
                <a16:creationId xmlns:a16="http://schemas.microsoft.com/office/drawing/2014/main" id="{1548640B-7DAA-91CB-0BF0-69A95AF43265}"/>
              </a:ext>
            </a:extLst>
          </p:cNvPr>
          <p:cNvSpPr>
            <a:spLocks noGrp="1"/>
          </p:cNvSpPr>
          <p:nvPr>
            <p:ph type="body" idx="1"/>
          </p:nvPr>
        </p:nvSpPr>
        <p:spPr/>
        <p:txBody>
          <a:bodyPr>
            <a:noAutofit/>
          </a:bodyPr>
          <a:lstStyle/>
          <a:p>
            <a:r>
              <a:rPr lang="en-US"/>
              <a:t>In this phase, we integrate and install the system into its environment. We also train and support the users and customers who will use the system. Some of the tasks in this phase are: 
- Install the rain sensor on the windshield near the rearview mirror.
- Connect the rain sensor to the microcontroller and driver IC using wires.
- Connect the driver IC to the wiper motor using wires.
- Upload the source code to the microcontroller using a USB cable.
- Calibrate and configure the system according to user preferences.
- Train and educate users on how to use rain sensing wipers.</a:t>
            </a:r>
          </a:p>
        </p:txBody>
      </p:sp>
    </p:spTree>
    <p:extLst>
      <p:ext uri="{BB962C8B-B14F-4D97-AF65-F5344CB8AC3E}">
        <p14:creationId xmlns:p14="http://schemas.microsoft.com/office/powerpoint/2010/main" val="1424941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776</Words>
  <Application>Microsoft Macintosh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Rain Sensing Auto Windshield Wipers</vt:lpstr>
      <vt:lpstr>Introduction</vt:lpstr>
      <vt:lpstr>Planning</vt:lpstr>
      <vt:lpstr>Design</vt:lpstr>
      <vt:lpstr>Development</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Sensing Auto Windshield Wipers</dc:title>
  <dc:creator>NITHISH KUMAR PUJARI</dc:creator>
  <cp:lastModifiedBy>NITHISH KUMAR PUJARI</cp:lastModifiedBy>
  <cp:revision>2</cp:revision>
  <dcterms:created xsi:type="dcterms:W3CDTF">2023-04-10T11:54:26Z</dcterms:created>
  <dcterms:modified xsi:type="dcterms:W3CDTF">2023-04-11T08:46:35Z</dcterms:modified>
</cp:coreProperties>
</file>