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a0b67e9835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a0b67e9835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a99f0830d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a99f0830d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a99f0830d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a99f0830d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a99f0830d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a99f0830d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a99f0830d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a99f0830d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a99f0830d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a99f0830d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a99f0830d1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a99f0830d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a99f0830d1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a99f0830d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a0b67e9835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a0b67e983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a0b67e9835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a0b67e9835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a0b67e9835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a0b67e9835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a0b67e9835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a0b67e9835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a0b67e9835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a0b67e9835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a0b67e9835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a0b67e9835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a0b67e9835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a0b67e9835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a0b67e9835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a0b67e9835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techcrunch.com/2021/12/01/bitly-makes-first-acquisition-with-qr-code-leader-egoditor/" TargetMode="External"/><Relationship Id="rId4" Type="http://schemas.openxmlformats.org/officeDocument/2006/relationships/hyperlink" Target="https://tcrn.ch/3yJH0vv"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mailto:surya@skill-lync.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141050"/>
            <a:ext cx="8520600" cy="1837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5400">
                <a:latin typeface="Trebuchet MS"/>
                <a:ea typeface="Trebuchet MS"/>
                <a:cs typeface="Trebuchet MS"/>
                <a:sym typeface="Trebuchet MS"/>
              </a:rPr>
              <a:t>EMAIL ETIQUETTE</a:t>
            </a:r>
            <a:endParaRPr b="1" sz="5400">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712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rebuchet MS"/>
                <a:ea typeface="Trebuchet MS"/>
                <a:cs typeface="Trebuchet MS"/>
                <a:sym typeface="Trebuchet MS"/>
              </a:rPr>
              <a:t>8. Marking the recipients in appropriate tags</a:t>
            </a:r>
            <a:endParaRPr b="1">
              <a:latin typeface="Trebuchet MS"/>
              <a:ea typeface="Trebuchet MS"/>
              <a:cs typeface="Trebuchet MS"/>
              <a:sym typeface="Trebuchet MS"/>
            </a:endParaRPr>
          </a:p>
        </p:txBody>
      </p:sp>
      <p:sp>
        <p:nvSpPr>
          <p:cNvPr id="109" name="Google Shape;109;p22"/>
          <p:cNvSpPr txBox="1"/>
          <p:nvPr>
            <p:ph idx="1" type="body"/>
          </p:nvPr>
        </p:nvSpPr>
        <p:spPr>
          <a:xfrm>
            <a:off x="311700" y="1328750"/>
            <a:ext cx="8520600" cy="3240300"/>
          </a:xfrm>
          <a:prstGeom prst="rect">
            <a:avLst/>
          </a:prstGeom>
        </p:spPr>
        <p:txBody>
          <a:bodyPr anchorCtr="0" anchor="t" bIns="91425" lIns="91425" spcFirstLastPara="1" rIns="91425" wrap="square" tIns="91425">
            <a:normAutofit lnSpcReduction="20000"/>
          </a:bodyPr>
          <a:lstStyle/>
          <a:p>
            <a:pPr indent="-355600" lvl="0" marL="457200" rtl="0" algn="l">
              <a:spcBef>
                <a:spcPts val="0"/>
              </a:spcBef>
              <a:spcAft>
                <a:spcPts val="0"/>
              </a:spcAft>
              <a:buClr>
                <a:schemeClr val="dk1"/>
              </a:buClr>
              <a:buSzPts val="2000"/>
              <a:buFont typeface="Trebuchet MS"/>
              <a:buChar char="●"/>
            </a:pPr>
            <a:r>
              <a:rPr b="1" lang="en" sz="2000">
                <a:solidFill>
                  <a:schemeClr val="dk1"/>
                </a:solidFill>
                <a:latin typeface="Trebuchet MS"/>
                <a:ea typeface="Trebuchet MS"/>
                <a:cs typeface="Trebuchet MS"/>
                <a:sym typeface="Trebuchet MS"/>
              </a:rPr>
              <a:t>To</a:t>
            </a:r>
            <a:r>
              <a:rPr lang="en" sz="2000">
                <a:solidFill>
                  <a:schemeClr val="dk1"/>
                </a:solidFill>
                <a:latin typeface="Trebuchet MS"/>
                <a:ea typeface="Trebuchet MS"/>
                <a:cs typeface="Trebuchet MS"/>
                <a:sym typeface="Trebuchet MS"/>
              </a:rPr>
              <a:t> : The people who must take any necessary action relating to the email must be mentioned in the To field.</a:t>
            </a:r>
            <a:br>
              <a:rPr lang="en" sz="2000">
                <a:solidFill>
                  <a:schemeClr val="dk1"/>
                </a:solidFill>
                <a:latin typeface="Trebuchet MS"/>
                <a:ea typeface="Trebuchet MS"/>
                <a:cs typeface="Trebuchet MS"/>
                <a:sym typeface="Trebuchet MS"/>
              </a:rPr>
            </a:br>
            <a:endParaRPr sz="2000">
              <a:solidFill>
                <a:schemeClr val="dk1"/>
              </a:solidFill>
              <a:latin typeface="Trebuchet MS"/>
              <a:ea typeface="Trebuchet MS"/>
              <a:cs typeface="Trebuchet MS"/>
              <a:sym typeface="Trebuchet MS"/>
            </a:endParaRPr>
          </a:p>
          <a:p>
            <a:pPr indent="-355600" lvl="0" marL="457200" rtl="0" algn="l">
              <a:spcBef>
                <a:spcPts val="0"/>
              </a:spcBef>
              <a:spcAft>
                <a:spcPts val="0"/>
              </a:spcAft>
              <a:buClr>
                <a:schemeClr val="dk1"/>
              </a:buClr>
              <a:buSzPts val="2000"/>
              <a:buFont typeface="Trebuchet MS"/>
              <a:buChar char="●"/>
            </a:pPr>
            <a:r>
              <a:rPr b="1" lang="en" sz="2000">
                <a:solidFill>
                  <a:schemeClr val="dk1"/>
                </a:solidFill>
                <a:latin typeface="Trebuchet MS"/>
                <a:ea typeface="Trebuchet MS"/>
                <a:cs typeface="Trebuchet MS"/>
                <a:sym typeface="Trebuchet MS"/>
              </a:rPr>
              <a:t>Cc</a:t>
            </a:r>
            <a:r>
              <a:rPr lang="en" sz="2000">
                <a:solidFill>
                  <a:schemeClr val="dk1"/>
                </a:solidFill>
                <a:latin typeface="Trebuchet MS"/>
                <a:ea typeface="Trebuchet MS"/>
                <a:cs typeface="Trebuchet MS"/>
                <a:sym typeface="Trebuchet MS"/>
              </a:rPr>
              <a:t> : People can be added with whom don't wish to take action but who should be aware of the changes can be included in the CC (carbon copy) field.</a:t>
            </a:r>
            <a:br>
              <a:rPr lang="en" sz="2000">
                <a:solidFill>
                  <a:schemeClr val="dk1"/>
                </a:solidFill>
                <a:latin typeface="Trebuchet MS"/>
                <a:ea typeface="Trebuchet MS"/>
                <a:cs typeface="Trebuchet MS"/>
                <a:sym typeface="Trebuchet MS"/>
              </a:rPr>
            </a:br>
            <a:endParaRPr sz="2000">
              <a:solidFill>
                <a:schemeClr val="dk1"/>
              </a:solidFill>
              <a:latin typeface="Trebuchet MS"/>
              <a:ea typeface="Trebuchet MS"/>
              <a:cs typeface="Trebuchet MS"/>
              <a:sym typeface="Trebuchet MS"/>
            </a:endParaRPr>
          </a:p>
          <a:p>
            <a:pPr indent="-355600" lvl="0" marL="457200" rtl="0" algn="l">
              <a:spcBef>
                <a:spcPts val="0"/>
              </a:spcBef>
              <a:spcAft>
                <a:spcPts val="0"/>
              </a:spcAft>
              <a:buClr>
                <a:schemeClr val="dk1"/>
              </a:buClr>
              <a:buSzPts val="2000"/>
              <a:buFont typeface="Trebuchet MS"/>
              <a:buChar char="●"/>
            </a:pPr>
            <a:r>
              <a:rPr b="1" lang="en" sz="2000">
                <a:solidFill>
                  <a:schemeClr val="dk1"/>
                </a:solidFill>
                <a:latin typeface="Trebuchet MS"/>
                <a:ea typeface="Trebuchet MS"/>
                <a:cs typeface="Trebuchet MS"/>
                <a:sym typeface="Trebuchet MS"/>
              </a:rPr>
              <a:t>Bcc</a:t>
            </a:r>
            <a:r>
              <a:rPr lang="en" sz="2000">
                <a:solidFill>
                  <a:schemeClr val="dk1"/>
                </a:solidFill>
                <a:latin typeface="Trebuchet MS"/>
                <a:ea typeface="Trebuchet MS"/>
                <a:cs typeface="Trebuchet MS"/>
                <a:sym typeface="Trebuchet MS"/>
              </a:rPr>
              <a:t> : The BCC (blind carbon copy) field is where recipients are added whose identities must remain hidden. The people who are added to the BCC cannot be seen by the other email recipients.</a:t>
            </a:r>
            <a:endParaRPr sz="2000">
              <a:solidFill>
                <a:schemeClr val="dk1"/>
              </a:solidFill>
              <a:highlight>
                <a:srgbClr val="FFFFFF"/>
              </a:highlight>
              <a:latin typeface="Trebuchet MS"/>
              <a:ea typeface="Trebuchet MS"/>
              <a:cs typeface="Trebuchet MS"/>
              <a:sym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rebuchet MS"/>
                <a:ea typeface="Trebuchet MS"/>
                <a:cs typeface="Trebuchet MS"/>
                <a:sym typeface="Trebuchet MS"/>
              </a:rPr>
              <a:t>9. Usage of ‘Reply’ and ‘Reply all’</a:t>
            </a:r>
            <a:endParaRPr b="1">
              <a:latin typeface="Trebuchet MS"/>
              <a:ea typeface="Trebuchet MS"/>
              <a:cs typeface="Trebuchet MS"/>
              <a:sym typeface="Trebuchet MS"/>
            </a:endParaRPr>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1"/>
                </a:solidFill>
                <a:latin typeface="Trebuchet MS"/>
                <a:ea typeface="Trebuchet MS"/>
                <a:cs typeface="Trebuchet MS"/>
                <a:sym typeface="Trebuchet MS"/>
              </a:rPr>
              <a:t>Reply:</a:t>
            </a:r>
            <a:r>
              <a:rPr lang="en">
                <a:solidFill>
                  <a:schemeClr val="dk1"/>
                </a:solidFill>
                <a:latin typeface="Trebuchet MS"/>
                <a:ea typeface="Trebuchet MS"/>
                <a:cs typeface="Trebuchet MS"/>
                <a:sym typeface="Trebuchet MS"/>
              </a:rPr>
              <a:t> It directly responds to the person who emailed you last. If you respond directly to the initial message, your reply will go to the original sender of the email. </a:t>
            </a:r>
            <a:br>
              <a:rPr lang="en">
                <a:solidFill>
                  <a:schemeClr val="dk1"/>
                </a:solidFill>
                <a:latin typeface="Trebuchet MS"/>
                <a:ea typeface="Trebuchet MS"/>
                <a:cs typeface="Trebuchet MS"/>
                <a:sym typeface="Trebuchet MS"/>
              </a:rPr>
            </a:br>
            <a:r>
              <a:rPr lang="en">
                <a:solidFill>
                  <a:schemeClr val="dk1"/>
                </a:solidFill>
                <a:latin typeface="Trebuchet MS"/>
                <a:ea typeface="Trebuchet MS"/>
                <a:cs typeface="Trebuchet MS"/>
                <a:sym typeface="Trebuchet MS"/>
              </a:rPr>
              <a:t>But if you respond to someone else’s email in the thread that follows, you will end up replying just to that person.</a:t>
            </a:r>
            <a:endParaRPr>
              <a:solidFill>
                <a:schemeClr val="dk1"/>
              </a:solidFill>
              <a:latin typeface="Trebuchet MS"/>
              <a:ea typeface="Trebuchet MS"/>
              <a:cs typeface="Trebuchet MS"/>
              <a:sym typeface="Trebuchet MS"/>
            </a:endParaRPr>
          </a:p>
          <a:p>
            <a:pPr indent="0" lvl="0" marL="0" rtl="0" algn="l">
              <a:spcBef>
                <a:spcPts val="1200"/>
              </a:spcBef>
              <a:spcAft>
                <a:spcPts val="1200"/>
              </a:spcAft>
              <a:buNone/>
            </a:pPr>
            <a:r>
              <a:rPr b="1" lang="en">
                <a:solidFill>
                  <a:schemeClr val="dk1"/>
                </a:solidFill>
                <a:latin typeface="Trebuchet MS"/>
                <a:ea typeface="Trebuchet MS"/>
                <a:cs typeface="Trebuchet MS"/>
                <a:sym typeface="Trebuchet MS"/>
              </a:rPr>
              <a:t>Reply all:</a:t>
            </a:r>
            <a:r>
              <a:rPr lang="en">
                <a:solidFill>
                  <a:schemeClr val="dk1"/>
                </a:solidFill>
                <a:latin typeface="Trebuchet MS"/>
                <a:ea typeface="Trebuchet MS"/>
                <a:cs typeface="Trebuchet MS"/>
                <a:sym typeface="Trebuchet MS"/>
              </a:rPr>
              <a:t> It responds to everyone who is either in the "To" or “Cc" fields. </a:t>
            </a:r>
            <a:br>
              <a:rPr lang="en">
                <a:solidFill>
                  <a:schemeClr val="dk1"/>
                </a:solidFill>
                <a:latin typeface="Trebuchet MS"/>
                <a:ea typeface="Trebuchet MS"/>
                <a:cs typeface="Trebuchet MS"/>
                <a:sym typeface="Trebuchet MS"/>
              </a:rPr>
            </a:br>
            <a:r>
              <a:rPr lang="en">
                <a:solidFill>
                  <a:schemeClr val="dk1"/>
                </a:solidFill>
                <a:latin typeface="Trebuchet MS"/>
                <a:ea typeface="Trebuchet MS"/>
                <a:cs typeface="Trebuchet MS"/>
                <a:sym typeface="Trebuchet MS"/>
              </a:rPr>
              <a:t>The benefit of "Reply all" is letting those in the thread know a certain issue has been addressed. It’s also helpful when you have information everyone cares about.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584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rebuchet MS"/>
                <a:ea typeface="Trebuchet MS"/>
                <a:cs typeface="Trebuchet MS"/>
                <a:sym typeface="Trebuchet MS"/>
              </a:rPr>
              <a:t>10. Need of timely response</a:t>
            </a:r>
            <a:endParaRPr b="1">
              <a:latin typeface="Trebuchet MS"/>
              <a:ea typeface="Trebuchet MS"/>
              <a:cs typeface="Trebuchet MS"/>
              <a:sym typeface="Trebuchet MS"/>
            </a:endParaRPr>
          </a:p>
        </p:txBody>
      </p:sp>
      <p:sp>
        <p:nvSpPr>
          <p:cNvPr id="121" name="Google Shape;121;p24"/>
          <p:cNvSpPr txBox="1"/>
          <p:nvPr>
            <p:ph idx="1" type="body"/>
          </p:nvPr>
        </p:nvSpPr>
        <p:spPr>
          <a:xfrm>
            <a:off x="311700" y="1221575"/>
            <a:ext cx="8520600" cy="33363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solidFill>
                  <a:schemeClr val="dk1"/>
                </a:solidFill>
                <a:latin typeface="Trebuchet MS"/>
                <a:ea typeface="Trebuchet MS"/>
                <a:cs typeface="Trebuchet MS"/>
                <a:sym typeface="Trebuchet MS"/>
              </a:rPr>
              <a:t>The response window depends on the proximity of the responder with the sender.</a:t>
            </a:r>
            <a:endParaRPr>
              <a:solidFill>
                <a:schemeClr val="dk1"/>
              </a:solidFill>
              <a:latin typeface="Trebuchet MS"/>
              <a:ea typeface="Trebuchet MS"/>
              <a:cs typeface="Trebuchet MS"/>
              <a:sym typeface="Trebuchet MS"/>
            </a:endParaRPr>
          </a:p>
          <a:p>
            <a:pPr indent="0" lvl="0" marL="0" rtl="0" algn="l">
              <a:spcBef>
                <a:spcPts val="1200"/>
              </a:spcBef>
              <a:spcAft>
                <a:spcPts val="0"/>
              </a:spcAft>
              <a:buNone/>
            </a:pPr>
            <a:r>
              <a:rPr b="1" lang="en">
                <a:solidFill>
                  <a:schemeClr val="dk1"/>
                </a:solidFill>
              </a:rPr>
              <a:t>Immediate Teammates:</a:t>
            </a:r>
            <a:r>
              <a:rPr lang="en">
                <a:solidFill>
                  <a:schemeClr val="dk1"/>
                </a:solidFill>
              </a:rPr>
              <a:t> Respond within 6 - 12 hours, if it is not that urgent. The team relies on your quick and efficient work.</a:t>
            </a:r>
            <a:endParaRPr>
              <a:solidFill>
                <a:schemeClr val="dk1"/>
              </a:solidFill>
            </a:endParaRPr>
          </a:p>
          <a:p>
            <a:pPr indent="0" lvl="0" marL="0" rtl="0" algn="l">
              <a:spcBef>
                <a:spcPts val="1200"/>
              </a:spcBef>
              <a:spcAft>
                <a:spcPts val="0"/>
              </a:spcAft>
              <a:buNone/>
            </a:pPr>
            <a:r>
              <a:rPr b="1" lang="en">
                <a:solidFill>
                  <a:schemeClr val="dk1"/>
                </a:solidFill>
              </a:rPr>
              <a:t>General Colleagues:</a:t>
            </a:r>
            <a:r>
              <a:rPr lang="en">
                <a:solidFill>
                  <a:schemeClr val="dk1"/>
                </a:solidFill>
              </a:rPr>
              <a:t> Respond within 24 hours. And if a particular task has not been completed in time, respond by letting them know that it will be followed up within a specific time.</a:t>
            </a:r>
            <a:endParaRPr>
              <a:solidFill>
                <a:schemeClr val="dk1"/>
              </a:solidFill>
            </a:endParaRPr>
          </a:p>
          <a:p>
            <a:pPr indent="0" lvl="0" marL="0" rtl="0" algn="l">
              <a:spcBef>
                <a:spcPts val="1200"/>
              </a:spcBef>
              <a:spcAft>
                <a:spcPts val="1200"/>
              </a:spcAft>
              <a:buNone/>
            </a:pPr>
            <a:r>
              <a:rPr b="1" lang="en">
                <a:solidFill>
                  <a:schemeClr val="dk1"/>
                </a:solidFill>
              </a:rPr>
              <a:t>External Contacts:</a:t>
            </a:r>
            <a:r>
              <a:rPr lang="en">
                <a:solidFill>
                  <a:schemeClr val="dk1"/>
                </a:solidFill>
              </a:rPr>
              <a:t> Unless marked as an urgent email or one that needs an ASAP response, responding to external contacts by the end of the week in which it was sent is perfectly appropriate. </a:t>
            </a:r>
            <a:br>
              <a:rPr lang="en">
                <a:solidFill>
                  <a:schemeClr val="dk1"/>
                </a:solidFill>
              </a:rPr>
            </a:br>
            <a:r>
              <a:rPr lang="en">
                <a:solidFill>
                  <a:schemeClr val="dk1"/>
                </a:solidFill>
              </a:rPr>
              <a:t>For high-value contacts, it may be worth responding within a 24-hour time frame.</a:t>
            </a:r>
            <a:endParaRPr>
              <a:solidFill>
                <a:schemeClr val="dk1"/>
              </a:solidFill>
              <a:latin typeface="Trebuchet MS"/>
              <a:ea typeface="Trebuchet MS"/>
              <a:cs typeface="Trebuchet MS"/>
              <a:sym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rebuchet MS"/>
                <a:ea typeface="Trebuchet MS"/>
                <a:cs typeface="Trebuchet MS"/>
                <a:sym typeface="Trebuchet MS"/>
              </a:rPr>
              <a:t>11. Email Signature</a:t>
            </a:r>
            <a:endParaRPr b="1">
              <a:latin typeface="Trebuchet MS"/>
              <a:ea typeface="Trebuchet MS"/>
              <a:cs typeface="Trebuchet MS"/>
              <a:sym typeface="Trebuchet MS"/>
            </a:endParaRPr>
          </a:p>
        </p:txBody>
      </p:sp>
      <p:sp>
        <p:nvSpPr>
          <p:cNvPr id="127" name="Google Shape;127;p25"/>
          <p:cNvSpPr txBox="1"/>
          <p:nvPr>
            <p:ph idx="1" type="body"/>
          </p:nvPr>
        </p:nvSpPr>
        <p:spPr>
          <a:xfrm>
            <a:off x="311700" y="1017725"/>
            <a:ext cx="8520600" cy="35511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sz="2085">
                <a:solidFill>
                  <a:schemeClr val="dk1"/>
                </a:solidFill>
                <a:latin typeface="Trebuchet MS"/>
                <a:ea typeface="Trebuchet MS"/>
                <a:cs typeface="Trebuchet MS"/>
                <a:sym typeface="Trebuchet MS"/>
              </a:rPr>
              <a:t>The signature should be relatively small, simple, and restrained. Stick to the name, job title, LinkedIn URL and/or company website, and phone number.</a:t>
            </a:r>
            <a:endParaRPr b="1" sz="2085">
              <a:solidFill>
                <a:schemeClr val="dk1"/>
              </a:solidFill>
              <a:latin typeface="Trebuchet MS"/>
              <a:ea typeface="Trebuchet MS"/>
              <a:cs typeface="Trebuchet MS"/>
              <a:sym typeface="Trebuchet MS"/>
            </a:endParaRPr>
          </a:p>
          <a:p>
            <a:pPr indent="0" lvl="0" marL="0" rtl="0" algn="l">
              <a:spcBef>
                <a:spcPts val="1200"/>
              </a:spcBef>
              <a:spcAft>
                <a:spcPts val="0"/>
              </a:spcAft>
              <a:buClr>
                <a:schemeClr val="dk1"/>
              </a:buClr>
              <a:buSzPct val="61111"/>
              <a:buFont typeface="Arial"/>
              <a:buNone/>
            </a:pPr>
            <a:r>
              <a:rPr b="1" lang="en">
                <a:solidFill>
                  <a:schemeClr val="dk1"/>
                </a:solidFill>
                <a:latin typeface="Trebuchet MS"/>
                <a:ea typeface="Trebuchet MS"/>
                <a:cs typeface="Trebuchet MS"/>
                <a:sym typeface="Trebuchet MS"/>
              </a:rPr>
              <a:t>Do’s</a:t>
            </a:r>
            <a:endParaRPr b="1">
              <a:solidFill>
                <a:schemeClr val="dk1"/>
              </a:solidFill>
              <a:latin typeface="Trebuchet MS"/>
              <a:ea typeface="Trebuchet MS"/>
              <a:cs typeface="Trebuchet MS"/>
              <a:sym typeface="Trebuchet MS"/>
            </a:endParaRPr>
          </a:p>
          <a:p>
            <a:pPr indent="0" lvl="0" marL="0" rtl="0" algn="l">
              <a:spcBef>
                <a:spcPts val="1200"/>
              </a:spcBef>
              <a:spcAft>
                <a:spcPts val="0"/>
              </a:spcAft>
              <a:buClr>
                <a:schemeClr val="dk1"/>
              </a:buClr>
              <a:buSzPct val="61111"/>
              <a:buFont typeface="Arial"/>
              <a:buNone/>
            </a:pPr>
            <a:r>
              <a:rPr lang="en">
                <a:solidFill>
                  <a:schemeClr val="dk1"/>
                </a:solidFill>
                <a:latin typeface="Trebuchet MS"/>
                <a:ea typeface="Trebuchet MS"/>
                <a:cs typeface="Trebuchet MS"/>
                <a:sym typeface="Trebuchet MS"/>
              </a:rPr>
              <a:t>✔️ Add full name and contact details.</a:t>
            </a:r>
            <a:endParaRPr>
              <a:solidFill>
                <a:schemeClr val="dk1"/>
              </a:solidFill>
              <a:latin typeface="Trebuchet MS"/>
              <a:ea typeface="Trebuchet MS"/>
              <a:cs typeface="Trebuchet MS"/>
              <a:sym typeface="Trebuchet MS"/>
            </a:endParaRPr>
          </a:p>
          <a:p>
            <a:pPr indent="0" lvl="0" marL="0" rtl="0" algn="l">
              <a:spcBef>
                <a:spcPts val="1200"/>
              </a:spcBef>
              <a:spcAft>
                <a:spcPts val="0"/>
              </a:spcAft>
              <a:buClr>
                <a:schemeClr val="dk1"/>
              </a:buClr>
              <a:buSzPct val="61111"/>
              <a:buFont typeface="Arial"/>
              <a:buNone/>
            </a:pPr>
            <a:r>
              <a:rPr lang="en">
                <a:solidFill>
                  <a:schemeClr val="dk1"/>
                </a:solidFill>
                <a:latin typeface="Trebuchet MS"/>
                <a:ea typeface="Trebuchet MS"/>
                <a:cs typeface="Trebuchet MS"/>
                <a:sym typeface="Trebuchet MS"/>
              </a:rPr>
              <a:t>✔️ Insert photo, company website, and address. [Optional]</a:t>
            </a:r>
            <a:endParaRPr>
              <a:solidFill>
                <a:schemeClr val="dk1"/>
              </a:solidFill>
              <a:latin typeface="Trebuchet MS"/>
              <a:ea typeface="Trebuchet MS"/>
              <a:cs typeface="Trebuchet MS"/>
              <a:sym typeface="Trebuchet MS"/>
            </a:endParaRPr>
          </a:p>
          <a:p>
            <a:pPr indent="0" lvl="0" marL="0" rtl="0" algn="l">
              <a:spcBef>
                <a:spcPts val="1200"/>
              </a:spcBef>
              <a:spcAft>
                <a:spcPts val="0"/>
              </a:spcAft>
              <a:buClr>
                <a:schemeClr val="dk1"/>
              </a:buClr>
              <a:buSzPct val="61111"/>
              <a:buFont typeface="Arial"/>
              <a:buNone/>
            </a:pPr>
            <a:r>
              <a:rPr lang="en">
                <a:solidFill>
                  <a:schemeClr val="dk1"/>
                </a:solidFill>
                <a:latin typeface="Trebuchet MS"/>
                <a:ea typeface="Trebuchet MS"/>
                <a:cs typeface="Trebuchet MS"/>
                <a:sym typeface="Trebuchet MS"/>
              </a:rPr>
              <a:t>✔️ Add social media links. [Optional]</a:t>
            </a:r>
            <a:endParaRPr>
              <a:solidFill>
                <a:schemeClr val="dk1"/>
              </a:solidFill>
              <a:latin typeface="Trebuchet MS"/>
              <a:ea typeface="Trebuchet MS"/>
              <a:cs typeface="Trebuchet MS"/>
              <a:sym typeface="Trebuchet MS"/>
            </a:endParaRPr>
          </a:p>
          <a:p>
            <a:pPr indent="0" lvl="0" marL="0" rtl="0" algn="l">
              <a:spcBef>
                <a:spcPts val="1200"/>
              </a:spcBef>
              <a:spcAft>
                <a:spcPts val="0"/>
              </a:spcAft>
              <a:buClr>
                <a:schemeClr val="dk1"/>
              </a:buClr>
              <a:buSzPct val="61111"/>
              <a:buFont typeface="Arial"/>
              <a:buNone/>
            </a:pPr>
            <a:r>
              <a:rPr b="1" lang="en">
                <a:solidFill>
                  <a:schemeClr val="dk1"/>
                </a:solidFill>
                <a:latin typeface="Trebuchet MS"/>
                <a:ea typeface="Trebuchet MS"/>
                <a:cs typeface="Trebuchet MS"/>
                <a:sym typeface="Trebuchet MS"/>
              </a:rPr>
              <a:t>Don'ts</a:t>
            </a:r>
            <a:endParaRPr b="1">
              <a:solidFill>
                <a:schemeClr val="dk1"/>
              </a:solidFill>
              <a:latin typeface="Trebuchet MS"/>
              <a:ea typeface="Trebuchet MS"/>
              <a:cs typeface="Trebuchet MS"/>
              <a:sym typeface="Trebuchet MS"/>
            </a:endParaRPr>
          </a:p>
          <a:p>
            <a:pPr indent="0" lvl="0" marL="0" rtl="0" algn="l">
              <a:spcBef>
                <a:spcPts val="1200"/>
              </a:spcBef>
              <a:spcAft>
                <a:spcPts val="0"/>
              </a:spcAft>
              <a:buClr>
                <a:schemeClr val="dk1"/>
              </a:buClr>
              <a:buSzPct val="61111"/>
              <a:buFont typeface="Arial"/>
              <a:buNone/>
            </a:pPr>
            <a:r>
              <a:rPr lang="en">
                <a:solidFill>
                  <a:schemeClr val="dk1"/>
                </a:solidFill>
                <a:latin typeface="Trebuchet MS"/>
                <a:ea typeface="Trebuchet MS"/>
                <a:cs typeface="Trebuchet MS"/>
                <a:sym typeface="Trebuchet MS"/>
              </a:rPr>
              <a:t>❌ Add no more than 4 to 5 lines</a:t>
            </a:r>
            <a:endParaRPr>
              <a:solidFill>
                <a:schemeClr val="dk1"/>
              </a:solidFill>
              <a:latin typeface="Trebuchet MS"/>
              <a:ea typeface="Trebuchet MS"/>
              <a:cs typeface="Trebuchet MS"/>
              <a:sym typeface="Trebuchet MS"/>
            </a:endParaRPr>
          </a:p>
          <a:p>
            <a:pPr indent="0" lvl="0" marL="0" rtl="0" algn="l">
              <a:spcBef>
                <a:spcPts val="1200"/>
              </a:spcBef>
              <a:spcAft>
                <a:spcPts val="0"/>
              </a:spcAft>
              <a:buClr>
                <a:schemeClr val="dk1"/>
              </a:buClr>
              <a:buSzPct val="61111"/>
              <a:buFont typeface="Arial"/>
              <a:buNone/>
            </a:pPr>
            <a:r>
              <a:rPr lang="en">
                <a:solidFill>
                  <a:schemeClr val="dk1"/>
                </a:solidFill>
                <a:latin typeface="Trebuchet MS"/>
                <a:ea typeface="Trebuchet MS"/>
                <a:cs typeface="Trebuchet MS"/>
                <a:sym typeface="Trebuchet MS"/>
              </a:rPr>
              <a:t>❌ Adding image-only signatures</a:t>
            </a:r>
            <a:endParaRPr>
              <a:solidFill>
                <a:schemeClr val="dk1"/>
              </a:solidFill>
              <a:latin typeface="Trebuchet MS"/>
              <a:ea typeface="Trebuchet MS"/>
              <a:cs typeface="Trebuchet MS"/>
              <a:sym typeface="Trebuchet MS"/>
            </a:endParaRPr>
          </a:p>
          <a:p>
            <a:pPr indent="0" lvl="0" marL="0" rtl="0" algn="l">
              <a:spcBef>
                <a:spcPts val="1200"/>
              </a:spcBef>
              <a:spcAft>
                <a:spcPts val="1200"/>
              </a:spcAft>
              <a:buNone/>
            </a:pPr>
            <a:r>
              <a:rPr lang="en">
                <a:solidFill>
                  <a:schemeClr val="dk1"/>
                </a:solidFill>
                <a:latin typeface="Trebuchet MS"/>
                <a:ea typeface="Trebuchet MS"/>
                <a:cs typeface="Trebuchet MS"/>
                <a:sym typeface="Trebuchet MS"/>
              </a:rPr>
              <a:t>❌ Non-responsive signatures</a:t>
            </a:r>
            <a:endParaRPr>
              <a:latin typeface="Trebuchet MS"/>
              <a:ea typeface="Trebuchet MS"/>
              <a:cs typeface="Trebuchet MS"/>
              <a:sym typeface="Trebuchet M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386700" y="562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rebuchet MS"/>
                <a:ea typeface="Trebuchet MS"/>
                <a:cs typeface="Trebuchet MS"/>
                <a:sym typeface="Trebuchet MS"/>
              </a:rPr>
              <a:t>12. Use of Standard size and Formatting</a:t>
            </a:r>
            <a:endParaRPr b="1">
              <a:latin typeface="Trebuchet MS"/>
              <a:ea typeface="Trebuchet MS"/>
              <a:cs typeface="Trebuchet MS"/>
              <a:sym typeface="Trebuchet MS"/>
            </a:endParaRPr>
          </a:p>
        </p:txBody>
      </p:sp>
      <p:sp>
        <p:nvSpPr>
          <p:cNvPr id="133" name="Google Shape;133;p26"/>
          <p:cNvSpPr txBox="1"/>
          <p:nvPr>
            <p:ph idx="1" type="body"/>
          </p:nvPr>
        </p:nvSpPr>
        <p:spPr>
          <a:xfrm>
            <a:off x="311700" y="1296600"/>
            <a:ext cx="8520600" cy="3272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Make u</a:t>
            </a:r>
            <a:r>
              <a:rPr lang="en">
                <a:solidFill>
                  <a:schemeClr val="dk1"/>
                </a:solidFill>
              </a:rPr>
              <a:t>se of the standard black font. </a:t>
            </a:r>
            <a:endParaRPr>
              <a:solidFill>
                <a:schemeClr val="dk1"/>
              </a:solidFill>
            </a:endParaRPr>
          </a:p>
          <a:p>
            <a:pPr indent="0" lvl="0" marL="0" rtl="0" algn="l">
              <a:spcBef>
                <a:spcPts val="1200"/>
              </a:spcBef>
              <a:spcAft>
                <a:spcPts val="0"/>
              </a:spcAft>
              <a:buNone/>
            </a:pPr>
            <a:r>
              <a:rPr lang="en">
                <a:solidFill>
                  <a:schemeClr val="dk1"/>
                </a:solidFill>
              </a:rPr>
              <a:t>Use the standard font size. </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Don’t bold or italicize more than one word (or string of words) in a single email.</a:t>
            </a:r>
            <a:endParaRPr>
              <a:solidFill>
                <a:schemeClr val="dk1"/>
              </a:solidFill>
            </a:endParaRPr>
          </a:p>
          <a:p>
            <a:pPr indent="0" lvl="0" marL="0" rtl="0" algn="l">
              <a:spcBef>
                <a:spcPts val="1200"/>
              </a:spcBef>
              <a:spcAft>
                <a:spcPts val="1200"/>
              </a:spcAft>
              <a:buNone/>
            </a:pPr>
            <a:r>
              <a:rPr lang="en">
                <a:solidFill>
                  <a:schemeClr val="dk1"/>
                </a:solidFill>
              </a:rPr>
              <a:t>If a text is being copied and pasted, make sure to highlight it and clear the formatting. If not, the snippet will appear differently than the rest of your email.</a:t>
            </a:r>
            <a:endParaRPr>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rebuchet MS"/>
                <a:ea typeface="Trebuchet MS"/>
                <a:cs typeface="Trebuchet MS"/>
                <a:sym typeface="Trebuchet MS"/>
              </a:rPr>
              <a:t>13. </a:t>
            </a:r>
            <a:r>
              <a:rPr b="1" lang="en">
                <a:latin typeface="Trebuchet MS"/>
                <a:ea typeface="Trebuchet MS"/>
                <a:cs typeface="Trebuchet MS"/>
                <a:sym typeface="Trebuchet MS"/>
              </a:rPr>
              <a:t>Shorten or hyperlink the URL</a:t>
            </a:r>
            <a:endParaRPr b="1">
              <a:latin typeface="Trebuchet MS"/>
              <a:ea typeface="Trebuchet MS"/>
              <a:cs typeface="Trebuchet MS"/>
              <a:sym typeface="Trebuchet MS"/>
            </a:endParaRPr>
          </a:p>
        </p:txBody>
      </p:sp>
      <p:sp>
        <p:nvSpPr>
          <p:cNvPr id="139" name="Google Shape;139;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latin typeface="Trebuchet MS"/>
                <a:ea typeface="Trebuchet MS"/>
                <a:cs typeface="Trebuchet MS"/>
                <a:sym typeface="Trebuchet MS"/>
              </a:rPr>
              <a:t>Instead of adding a complete URL to the email content, shorten the URLs or use hyperlinks to make emails look clean and easy to read.</a:t>
            </a:r>
            <a:endParaRPr>
              <a:solidFill>
                <a:schemeClr val="dk1"/>
              </a:solidFill>
              <a:latin typeface="Trebuchet MS"/>
              <a:ea typeface="Trebuchet MS"/>
              <a:cs typeface="Trebuchet MS"/>
              <a:sym typeface="Trebuchet MS"/>
            </a:endParaRPr>
          </a:p>
          <a:p>
            <a:pPr indent="0" lvl="0" marL="0" rtl="0" algn="l">
              <a:spcBef>
                <a:spcPts val="1200"/>
              </a:spcBef>
              <a:spcAft>
                <a:spcPts val="0"/>
              </a:spcAft>
              <a:buNone/>
            </a:pPr>
            <a:r>
              <a:rPr lang="en">
                <a:solidFill>
                  <a:schemeClr val="dk1"/>
                </a:solidFill>
                <a:latin typeface="Trebuchet MS"/>
                <a:ea typeface="Trebuchet MS"/>
                <a:cs typeface="Trebuchet MS"/>
                <a:sym typeface="Trebuchet MS"/>
              </a:rPr>
              <a:t>Eg: Change </a:t>
            </a:r>
            <a:r>
              <a:rPr lang="en"/>
              <a:t>“</a:t>
            </a:r>
            <a:r>
              <a:rPr lang="en" u="sng">
                <a:solidFill>
                  <a:schemeClr val="hlink"/>
                </a:solidFill>
                <a:hlinkClick r:id="rId3"/>
              </a:rPr>
              <a:t>https://techcrunch.com/2021/12/01/bitly-makes-first-acquisition-with-qr-code-leader-egoditor/</a:t>
            </a:r>
            <a:r>
              <a:rPr lang="en"/>
              <a:t>”</a:t>
            </a:r>
            <a:endParaRPr/>
          </a:p>
          <a:p>
            <a:pPr indent="0" lvl="0" marL="0" rtl="0" algn="l">
              <a:spcBef>
                <a:spcPts val="1200"/>
              </a:spcBef>
              <a:spcAft>
                <a:spcPts val="0"/>
              </a:spcAft>
              <a:buNone/>
            </a:pPr>
            <a:r>
              <a:rPr lang="en">
                <a:solidFill>
                  <a:schemeClr val="dk1"/>
                </a:solidFill>
              </a:rPr>
              <a:t>to</a:t>
            </a:r>
            <a:endParaRPr>
              <a:solidFill>
                <a:schemeClr val="dk1"/>
              </a:solidFill>
            </a:endParaRPr>
          </a:p>
          <a:p>
            <a:pPr indent="0" lvl="0" marL="0" rtl="0" algn="l">
              <a:spcBef>
                <a:spcPts val="1200"/>
              </a:spcBef>
              <a:spcAft>
                <a:spcPts val="1200"/>
              </a:spcAft>
              <a:buNone/>
            </a:pPr>
            <a:r>
              <a:rPr lang="en" u="sng">
                <a:solidFill>
                  <a:schemeClr val="hlink"/>
                </a:solidFill>
                <a:hlinkClick r:id="rId4"/>
              </a:rPr>
              <a:t>https://tcrn.ch/3yJH0vv</a:t>
            </a:r>
            <a:r>
              <a:rPr lang="en"/>
              <a: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rebuchet MS"/>
                <a:ea typeface="Trebuchet MS"/>
                <a:cs typeface="Trebuchet MS"/>
                <a:sym typeface="Trebuchet MS"/>
              </a:rPr>
              <a:t>13. Points before forwarding</a:t>
            </a:r>
            <a:endParaRPr b="1">
              <a:latin typeface="Trebuchet MS"/>
              <a:ea typeface="Trebuchet MS"/>
              <a:cs typeface="Trebuchet MS"/>
              <a:sym typeface="Trebuchet MS"/>
            </a:endParaRPr>
          </a:p>
        </p:txBody>
      </p:sp>
      <p:sp>
        <p:nvSpPr>
          <p:cNvPr id="145" name="Google Shape;145;p28"/>
          <p:cNvSpPr txBox="1"/>
          <p:nvPr>
            <p:ph idx="1" type="body"/>
          </p:nvPr>
        </p:nvSpPr>
        <p:spPr>
          <a:xfrm>
            <a:off x="311700" y="1152475"/>
            <a:ext cx="8520600" cy="35946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Clr>
                <a:schemeClr val="dk1"/>
              </a:buClr>
              <a:buSzPts val="1800"/>
              <a:buChar char="●"/>
            </a:pPr>
            <a:r>
              <a:rPr lang="en">
                <a:solidFill>
                  <a:schemeClr val="dk1"/>
                </a:solidFill>
              </a:rPr>
              <a:t>Some emails are not intended to be forwarded. </a:t>
            </a:r>
            <a:br>
              <a:rPr lang="en">
                <a:solidFill>
                  <a:schemeClr val="dk1"/>
                </a:solidFill>
              </a:rPr>
            </a:br>
            <a:r>
              <a:rPr lang="en">
                <a:solidFill>
                  <a:schemeClr val="dk1"/>
                </a:solidFill>
              </a:rPr>
              <a:t>If a contact is sending a private or sensitive information, use high caution before forwarding it along.</a:t>
            </a:r>
            <a:br>
              <a:rPr lang="en">
                <a:solidFill>
                  <a:schemeClr val="dk1"/>
                </a:solidFill>
              </a:rPr>
            </a:b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When forwarding a long email thread, summarize what’s being discussed below so the recipient knows exactly what you want from them.</a:t>
            </a:r>
            <a:br>
              <a:rPr lang="en">
                <a:solidFill>
                  <a:schemeClr val="dk1"/>
                </a:solidFill>
              </a:rPr>
            </a:b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If you’d like your forwarded email to start a new email chain (rather than being a part of your current thread) simply include your own commentary in the subject line.</a:t>
            </a:r>
            <a:endParaRPr>
              <a:solidFill>
                <a:schemeClr val="dk1"/>
              </a:solidFill>
            </a:endParaRPr>
          </a:p>
          <a:p>
            <a:pPr indent="0" lvl="0" marL="457200" rtl="0" algn="l">
              <a:spcBef>
                <a:spcPts val="1200"/>
              </a:spcBef>
              <a:spcAft>
                <a:spcPts val="1200"/>
              </a:spcAft>
              <a:buNone/>
            </a:pPr>
            <a:r>
              <a:rPr lang="en">
                <a:solidFill>
                  <a:schemeClr val="dk1"/>
                </a:solidFill>
              </a:rPr>
              <a:t>Same Thread Subject Line: ‘FW: notes from Tuesday’</a:t>
            </a:r>
            <a:br>
              <a:rPr lang="en">
                <a:solidFill>
                  <a:schemeClr val="dk1"/>
                </a:solidFill>
              </a:rPr>
            </a:br>
            <a:r>
              <a:rPr lang="en">
                <a:solidFill>
                  <a:schemeClr val="dk1"/>
                </a:solidFill>
              </a:rPr>
              <a:t>New Thread Subject Line: ‘Check this out! FW: notes from Tuesday’</a:t>
            </a:r>
            <a:endParaRPr>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9"/>
          <p:cNvSpPr txBox="1"/>
          <p:nvPr>
            <p:ph type="title"/>
          </p:nvPr>
        </p:nvSpPr>
        <p:spPr>
          <a:xfrm>
            <a:off x="311700" y="2150850"/>
            <a:ext cx="82395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a:latin typeface="Trebuchet MS"/>
                <a:ea typeface="Trebuchet MS"/>
                <a:cs typeface="Trebuchet MS"/>
                <a:sym typeface="Trebuchet MS"/>
              </a:rPr>
              <a:t>Thank you for your time.</a:t>
            </a:r>
            <a:endParaRPr b="1">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lnSpc>
                <a:spcPct val="115000"/>
              </a:lnSpc>
              <a:spcBef>
                <a:spcPts val="0"/>
              </a:spcBef>
              <a:spcAft>
                <a:spcPts val="0"/>
              </a:spcAft>
              <a:buNone/>
            </a:pPr>
            <a:r>
              <a:rPr b="1" lang="en" sz="2400">
                <a:latin typeface="Trebuchet MS"/>
                <a:ea typeface="Trebuchet MS"/>
                <a:cs typeface="Trebuchet MS"/>
                <a:sym typeface="Trebuchet MS"/>
              </a:rPr>
              <a:t>Email etiquette is a set of principles to write or answer emails in a socially or professionally acceptable manner. </a:t>
            </a:r>
            <a:endParaRPr b="1" sz="2400">
              <a:latin typeface="Trebuchet MS"/>
              <a:ea typeface="Trebuchet MS"/>
              <a:cs typeface="Trebuchet MS"/>
              <a:sym typeface="Trebuchet MS"/>
            </a:endParaRPr>
          </a:p>
          <a:p>
            <a:pPr indent="0" lvl="0" marL="0" rtl="0" algn="ctr">
              <a:lnSpc>
                <a:spcPct val="115000"/>
              </a:lnSpc>
              <a:spcBef>
                <a:spcPts val="0"/>
              </a:spcBef>
              <a:spcAft>
                <a:spcPts val="0"/>
              </a:spcAft>
              <a:buClr>
                <a:schemeClr val="dk1"/>
              </a:buClr>
              <a:buSzPct val="45833"/>
              <a:buFont typeface="Arial"/>
              <a:buNone/>
            </a:pPr>
            <a:r>
              <a:rPr b="1" lang="en" sz="2400">
                <a:latin typeface="Trebuchet MS"/>
                <a:ea typeface="Trebuchet MS"/>
                <a:cs typeface="Trebuchet MS"/>
                <a:sym typeface="Trebuchet MS"/>
              </a:rPr>
              <a:t>It includes language, structure, grammar, and tone.</a:t>
            </a:r>
            <a:endParaRPr b="1" sz="2400">
              <a:latin typeface="Trebuchet MS"/>
              <a:ea typeface="Trebuchet MS"/>
              <a:cs typeface="Trebuchet MS"/>
              <a:sym typeface="Trebuchet MS"/>
            </a:endParaRPr>
          </a:p>
          <a:p>
            <a:pPr indent="0" lvl="0" marL="0" rtl="0" algn="ctr">
              <a:lnSpc>
                <a:spcPct val="115000"/>
              </a:lnSpc>
              <a:spcBef>
                <a:spcPts val="0"/>
              </a:spcBef>
              <a:spcAft>
                <a:spcPts val="0"/>
              </a:spcAft>
              <a:buClr>
                <a:schemeClr val="dk1"/>
              </a:buClr>
              <a:buSzPct val="45833"/>
              <a:buFont typeface="Arial"/>
              <a:buNone/>
            </a:pPr>
            <a:r>
              <a:rPr b="1" lang="en" sz="2400">
                <a:latin typeface="Trebuchet MS"/>
                <a:ea typeface="Trebuchet MS"/>
                <a:cs typeface="Trebuchet MS"/>
                <a:sym typeface="Trebuchet MS"/>
              </a:rPr>
              <a:t>It differs based on the recipient and between professional and personal emails.</a:t>
            </a:r>
            <a:endParaRPr b="1" sz="2400">
              <a:solidFill>
                <a:srgbClr val="101043"/>
              </a:solidFill>
              <a:highlight>
                <a:srgbClr val="FFFFFF"/>
              </a:highlight>
              <a:latin typeface="Trebuchet MS"/>
              <a:ea typeface="Trebuchet MS"/>
              <a:cs typeface="Trebuchet MS"/>
              <a:sym typeface="Trebuchet MS"/>
            </a:endParaRPr>
          </a:p>
          <a:p>
            <a:pPr indent="0" lvl="0" marL="0" rtl="0" algn="ctr">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5"/>
          <p:cNvSpPr txBox="1"/>
          <p:nvPr>
            <p:ph type="title"/>
          </p:nvPr>
        </p:nvSpPr>
        <p:spPr>
          <a:xfrm>
            <a:off x="311700" y="841500"/>
            <a:ext cx="8520600" cy="572700"/>
          </a:xfrm>
          <a:prstGeom prst="rect">
            <a:avLst/>
          </a:prstGeom>
        </p:spPr>
        <p:txBody>
          <a:bodyPr anchorCtr="0" anchor="t" bIns="91425" lIns="91425" spcFirstLastPara="1" rIns="91425" wrap="square" tIns="91425">
            <a:normAutofit/>
          </a:bodyPr>
          <a:lstStyle/>
          <a:p>
            <a:pPr indent="-387350" lvl="0" marL="457200" rtl="0" algn="l">
              <a:spcBef>
                <a:spcPts val="0"/>
              </a:spcBef>
              <a:spcAft>
                <a:spcPts val="0"/>
              </a:spcAft>
              <a:buSzPts val="2500"/>
              <a:buFont typeface="Trebuchet MS"/>
              <a:buAutoNum type="arabicPeriod"/>
            </a:pPr>
            <a:r>
              <a:rPr b="1" lang="en" sz="2500">
                <a:latin typeface="Trebuchet MS"/>
                <a:ea typeface="Trebuchet MS"/>
                <a:cs typeface="Trebuchet MS"/>
                <a:sym typeface="Trebuchet MS"/>
              </a:rPr>
              <a:t>Keeping a professional tone.</a:t>
            </a:r>
            <a:endParaRPr b="1" sz="2500">
              <a:latin typeface="Trebuchet MS"/>
              <a:ea typeface="Trebuchet MS"/>
              <a:cs typeface="Trebuchet MS"/>
              <a:sym typeface="Trebuchet MS"/>
            </a:endParaRPr>
          </a:p>
        </p:txBody>
      </p:sp>
      <p:sp>
        <p:nvSpPr>
          <p:cNvPr id="65" name="Google Shape;65;p15"/>
          <p:cNvSpPr txBox="1"/>
          <p:nvPr>
            <p:ph idx="1" type="body"/>
          </p:nvPr>
        </p:nvSpPr>
        <p:spPr>
          <a:xfrm>
            <a:off x="311700" y="1564475"/>
            <a:ext cx="8520600" cy="3004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000">
                <a:solidFill>
                  <a:schemeClr val="dk1"/>
                </a:solidFill>
                <a:latin typeface="Trebuchet MS"/>
                <a:ea typeface="Trebuchet MS"/>
                <a:cs typeface="Trebuchet MS"/>
                <a:sym typeface="Trebuchet MS"/>
              </a:rPr>
              <a:t>The tone of an email reveals the writer's emotional state toward the reader or subject matter. So considering the way in which the recipient interpret the email would always be better. </a:t>
            </a:r>
            <a:endParaRPr sz="2000">
              <a:solidFill>
                <a:schemeClr val="dk1"/>
              </a:solidFill>
              <a:latin typeface="Trebuchet MS"/>
              <a:ea typeface="Trebuchet MS"/>
              <a:cs typeface="Trebuchet MS"/>
              <a:sym typeface="Trebuchet MS"/>
            </a:endParaRPr>
          </a:p>
          <a:p>
            <a:pPr indent="-355600" lvl="0" marL="457200" rtl="0" algn="l">
              <a:spcBef>
                <a:spcPts val="1200"/>
              </a:spcBef>
              <a:spcAft>
                <a:spcPts val="0"/>
              </a:spcAft>
              <a:buClr>
                <a:schemeClr val="dk1"/>
              </a:buClr>
              <a:buSzPts val="2000"/>
              <a:buFont typeface="Trebuchet MS"/>
              <a:buChar char="●"/>
            </a:pPr>
            <a:r>
              <a:rPr lang="en" sz="2000">
                <a:solidFill>
                  <a:schemeClr val="dk1"/>
                </a:solidFill>
                <a:latin typeface="Trebuchet MS"/>
                <a:ea typeface="Trebuchet MS"/>
                <a:cs typeface="Trebuchet MS"/>
                <a:sym typeface="Trebuchet MS"/>
              </a:rPr>
              <a:t>Use words that are courteous and positive.</a:t>
            </a:r>
            <a:endParaRPr sz="2000">
              <a:solidFill>
                <a:schemeClr val="dk1"/>
              </a:solidFill>
              <a:latin typeface="Trebuchet MS"/>
              <a:ea typeface="Trebuchet MS"/>
              <a:cs typeface="Trebuchet MS"/>
              <a:sym typeface="Trebuchet MS"/>
            </a:endParaRPr>
          </a:p>
          <a:p>
            <a:pPr indent="-355600" lvl="0" marL="457200" rtl="0" algn="l">
              <a:spcBef>
                <a:spcPts val="0"/>
              </a:spcBef>
              <a:spcAft>
                <a:spcPts val="0"/>
              </a:spcAft>
              <a:buClr>
                <a:schemeClr val="dk1"/>
              </a:buClr>
              <a:buSzPts val="2000"/>
              <a:buFont typeface="Trebuchet MS"/>
              <a:buChar char="●"/>
            </a:pPr>
            <a:r>
              <a:rPr lang="en" sz="2000">
                <a:solidFill>
                  <a:schemeClr val="dk1"/>
                </a:solidFill>
                <a:latin typeface="Trebuchet MS"/>
                <a:ea typeface="Trebuchet MS"/>
                <a:cs typeface="Trebuchet MS"/>
                <a:sym typeface="Trebuchet MS"/>
              </a:rPr>
              <a:t>Use language that is non-judgmental and non-discriminatory.</a:t>
            </a:r>
            <a:endParaRPr sz="2000">
              <a:solidFill>
                <a:schemeClr val="dk1"/>
              </a:solidFill>
              <a:latin typeface="Trebuchet MS"/>
              <a:ea typeface="Trebuchet MS"/>
              <a:cs typeface="Trebuchet MS"/>
              <a:sym typeface="Trebuchet MS"/>
            </a:endParaRPr>
          </a:p>
          <a:p>
            <a:pPr indent="-355600" lvl="0" marL="457200" rtl="0" algn="l">
              <a:spcBef>
                <a:spcPts val="0"/>
              </a:spcBef>
              <a:spcAft>
                <a:spcPts val="0"/>
              </a:spcAft>
              <a:buClr>
                <a:schemeClr val="dk1"/>
              </a:buClr>
              <a:buSzPts val="2000"/>
              <a:buFont typeface="Trebuchet MS"/>
              <a:buChar char="●"/>
            </a:pPr>
            <a:r>
              <a:rPr lang="en" sz="2000">
                <a:solidFill>
                  <a:schemeClr val="dk1"/>
                </a:solidFill>
                <a:latin typeface="Trebuchet MS"/>
                <a:ea typeface="Trebuchet MS"/>
                <a:cs typeface="Trebuchet MS"/>
                <a:sym typeface="Trebuchet MS"/>
              </a:rPr>
              <a:t>Write with clear and neutral language.</a:t>
            </a:r>
            <a:endParaRPr sz="2000">
              <a:solidFill>
                <a:schemeClr val="dk1"/>
              </a:solidFill>
              <a:latin typeface="Trebuchet MS"/>
              <a:ea typeface="Trebuchet MS"/>
              <a:cs typeface="Trebuchet MS"/>
              <a:sym typeface="Trebuchet MS"/>
            </a:endParaRPr>
          </a:p>
          <a:p>
            <a:pPr indent="-355600" lvl="0" marL="457200" rtl="0" algn="l">
              <a:spcBef>
                <a:spcPts val="0"/>
              </a:spcBef>
              <a:spcAft>
                <a:spcPts val="0"/>
              </a:spcAft>
              <a:buClr>
                <a:schemeClr val="dk1"/>
              </a:buClr>
              <a:buSzPts val="2000"/>
              <a:buFont typeface="Trebuchet MS"/>
              <a:buChar char="●"/>
            </a:pPr>
            <a:r>
              <a:rPr lang="en" sz="2000">
                <a:solidFill>
                  <a:schemeClr val="dk1"/>
                </a:solidFill>
                <a:latin typeface="Trebuchet MS"/>
                <a:ea typeface="Trebuchet MS"/>
                <a:cs typeface="Trebuchet MS"/>
                <a:sym typeface="Trebuchet MS"/>
              </a:rPr>
              <a:t>Avoid writing in all caps.</a:t>
            </a:r>
            <a:endParaRPr sz="2000">
              <a:solidFill>
                <a:schemeClr val="dk1"/>
              </a:solidFill>
              <a:latin typeface="Trebuchet MS"/>
              <a:ea typeface="Trebuchet MS"/>
              <a:cs typeface="Trebuchet MS"/>
              <a:sym typeface="Trebuchet MS"/>
            </a:endParaRPr>
          </a:p>
          <a:p>
            <a:pPr indent="-355600" lvl="0" marL="457200" rtl="0" algn="l">
              <a:spcBef>
                <a:spcPts val="0"/>
              </a:spcBef>
              <a:spcAft>
                <a:spcPts val="0"/>
              </a:spcAft>
              <a:buClr>
                <a:schemeClr val="dk1"/>
              </a:buClr>
              <a:buSzPts val="2000"/>
              <a:buFont typeface="Trebuchet MS"/>
              <a:buChar char="●"/>
            </a:pPr>
            <a:r>
              <a:rPr lang="en" sz="2000">
                <a:solidFill>
                  <a:schemeClr val="dk1"/>
                </a:solidFill>
                <a:latin typeface="Trebuchet MS"/>
                <a:ea typeface="Trebuchet MS"/>
                <a:cs typeface="Trebuchet MS"/>
                <a:sym typeface="Trebuchet MS"/>
              </a:rPr>
              <a:t>Use emojis sparingly.</a:t>
            </a:r>
            <a:endParaRPr sz="2000">
              <a:solidFill>
                <a:schemeClr val="dk1"/>
              </a:solidFill>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ph type="title"/>
          </p:nvPr>
        </p:nvSpPr>
        <p:spPr>
          <a:xfrm>
            <a:off x="311700" y="830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rebuchet MS"/>
                <a:ea typeface="Trebuchet MS"/>
                <a:cs typeface="Trebuchet MS"/>
                <a:sym typeface="Trebuchet MS"/>
              </a:rPr>
              <a:t>2</a:t>
            </a:r>
            <a:r>
              <a:rPr b="1" lang="en">
                <a:latin typeface="Trebuchet MS"/>
                <a:ea typeface="Trebuchet MS"/>
                <a:cs typeface="Trebuchet MS"/>
                <a:sym typeface="Trebuchet MS"/>
              </a:rPr>
              <a:t>. Using a professional email address.</a:t>
            </a:r>
            <a:endParaRPr b="1">
              <a:latin typeface="Trebuchet MS"/>
              <a:ea typeface="Trebuchet MS"/>
              <a:cs typeface="Trebuchet MS"/>
              <a:sym typeface="Trebuchet MS"/>
            </a:endParaRPr>
          </a:p>
        </p:txBody>
      </p:sp>
      <p:sp>
        <p:nvSpPr>
          <p:cNvPr id="71" name="Google Shape;71;p16"/>
          <p:cNvSpPr txBox="1"/>
          <p:nvPr>
            <p:ph idx="1" type="body"/>
          </p:nvPr>
        </p:nvSpPr>
        <p:spPr>
          <a:xfrm>
            <a:off x="311700" y="1543050"/>
            <a:ext cx="8520600" cy="288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chemeClr val="dk1"/>
                </a:solidFill>
                <a:latin typeface="Trebuchet MS"/>
                <a:ea typeface="Trebuchet MS"/>
                <a:cs typeface="Trebuchet MS"/>
                <a:sym typeface="Trebuchet MS"/>
              </a:rPr>
              <a:t>Create and use a formal email address that people can remember. </a:t>
            </a:r>
            <a:br>
              <a:rPr lang="en" sz="2000">
                <a:solidFill>
                  <a:schemeClr val="dk1"/>
                </a:solidFill>
                <a:latin typeface="Trebuchet MS"/>
                <a:ea typeface="Trebuchet MS"/>
                <a:cs typeface="Trebuchet MS"/>
                <a:sym typeface="Trebuchet MS"/>
              </a:rPr>
            </a:br>
            <a:r>
              <a:rPr lang="en" sz="2000">
                <a:solidFill>
                  <a:schemeClr val="dk1"/>
                </a:solidFill>
                <a:latin typeface="Trebuchet MS"/>
                <a:ea typeface="Trebuchet MS"/>
                <a:cs typeface="Trebuchet MS"/>
                <a:sym typeface="Trebuchet MS"/>
              </a:rPr>
              <a:t>The email address can be one’s first name or a combination of the first and the last name. One can also use one or two numbers in your email address. </a:t>
            </a:r>
            <a:br>
              <a:rPr lang="en" sz="2000">
                <a:solidFill>
                  <a:schemeClr val="dk1"/>
                </a:solidFill>
                <a:latin typeface="Trebuchet MS"/>
                <a:ea typeface="Trebuchet MS"/>
                <a:cs typeface="Trebuchet MS"/>
                <a:sym typeface="Trebuchet MS"/>
              </a:rPr>
            </a:br>
            <a:r>
              <a:rPr lang="en" sz="2000">
                <a:solidFill>
                  <a:schemeClr val="dk1"/>
                </a:solidFill>
                <a:latin typeface="Trebuchet MS"/>
                <a:ea typeface="Trebuchet MS"/>
                <a:cs typeface="Trebuchet MS"/>
                <a:sym typeface="Trebuchet MS"/>
              </a:rPr>
              <a:t>Eg: </a:t>
            </a:r>
            <a:r>
              <a:rPr lang="en">
                <a:solidFill>
                  <a:schemeClr val="dk1"/>
                </a:solidFill>
                <a:latin typeface="Trebuchet MS"/>
                <a:ea typeface="Trebuchet MS"/>
                <a:cs typeface="Trebuchet MS"/>
                <a:sym typeface="Trebuchet MS"/>
              </a:rPr>
              <a:t>Mr. Suryanarayanan Paneerselvam</a:t>
            </a:r>
            <a:r>
              <a:rPr lang="en" sz="2000">
                <a:solidFill>
                  <a:schemeClr val="dk1"/>
                </a:solidFill>
                <a:latin typeface="Trebuchet MS"/>
                <a:ea typeface="Trebuchet MS"/>
                <a:cs typeface="Trebuchet MS"/>
                <a:sym typeface="Trebuchet MS"/>
              </a:rPr>
              <a:t> - </a:t>
            </a:r>
            <a:r>
              <a:rPr b="1" lang="en" sz="1500" u="sng">
                <a:solidFill>
                  <a:schemeClr val="dk1"/>
                </a:solidFill>
                <a:highlight>
                  <a:srgbClr val="FFFFFF"/>
                </a:highlight>
                <a:latin typeface="Trebuchet MS"/>
                <a:ea typeface="Trebuchet MS"/>
                <a:cs typeface="Trebuchet MS"/>
                <a:sym typeface="Trebuchet MS"/>
                <a:hlinkClick r:id="rId3">
                  <a:extLst>
                    <a:ext uri="{A12FA001-AC4F-418D-AE19-62706E023703}">
                      <ahyp:hlinkClr val="tx"/>
                    </a:ext>
                  </a:extLst>
                </a:hlinkClick>
              </a:rPr>
              <a:t>surya@skill-lync.com</a:t>
            </a:r>
            <a:endParaRPr sz="2200">
              <a:solidFill>
                <a:schemeClr val="dk1"/>
              </a:solidFill>
              <a:latin typeface="Trebuchet MS"/>
              <a:ea typeface="Trebuchet MS"/>
              <a:cs typeface="Trebuchet MS"/>
              <a:sym typeface="Trebuchet MS"/>
            </a:endParaRPr>
          </a:p>
          <a:p>
            <a:pPr indent="0" lvl="0" marL="0" rtl="0" algn="l">
              <a:spcBef>
                <a:spcPts val="1200"/>
              </a:spcBef>
              <a:spcAft>
                <a:spcPts val="1200"/>
              </a:spcAft>
              <a:buNone/>
            </a:pPr>
            <a:r>
              <a:rPr lang="en" sz="2000">
                <a:solidFill>
                  <a:schemeClr val="dk1"/>
                </a:solidFill>
                <a:latin typeface="Trebuchet MS"/>
                <a:ea typeface="Trebuchet MS"/>
                <a:cs typeface="Trebuchet MS"/>
                <a:sym typeface="Trebuchet MS"/>
              </a:rPr>
              <a:t>Don't use weird names and symbols in your email address.</a:t>
            </a:r>
            <a:br>
              <a:rPr lang="en" sz="2000">
                <a:solidFill>
                  <a:schemeClr val="dk1"/>
                </a:solidFill>
                <a:latin typeface="Trebuchet MS"/>
                <a:ea typeface="Trebuchet MS"/>
                <a:cs typeface="Trebuchet MS"/>
                <a:sym typeface="Trebuchet MS"/>
              </a:rPr>
            </a:br>
            <a:r>
              <a:rPr lang="en" sz="2000">
                <a:solidFill>
                  <a:schemeClr val="dk1"/>
                </a:solidFill>
                <a:latin typeface="Trebuchet MS"/>
                <a:ea typeface="Trebuchet MS"/>
                <a:cs typeface="Trebuchet MS"/>
                <a:sym typeface="Trebuchet MS"/>
              </a:rPr>
              <a:t>Eg:</a:t>
            </a:r>
            <a:r>
              <a:rPr lang="en">
                <a:solidFill>
                  <a:schemeClr val="dk1"/>
                </a:solidFill>
                <a:latin typeface="Trebuchet MS"/>
                <a:ea typeface="Trebuchet MS"/>
                <a:cs typeface="Trebuchet MS"/>
                <a:sym typeface="Trebuchet MS"/>
              </a:rPr>
              <a:t> Mr. Douglas Garfield - </a:t>
            </a:r>
            <a:r>
              <a:rPr b="1" lang="en" sz="1500">
                <a:solidFill>
                  <a:schemeClr val="dk1"/>
                </a:solidFill>
                <a:latin typeface="Trebuchet MS"/>
                <a:ea typeface="Trebuchet MS"/>
                <a:cs typeface="Trebuchet MS"/>
                <a:sym typeface="Trebuchet MS"/>
              </a:rPr>
              <a:t>dog$$@google.com</a:t>
            </a:r>
            <a:r>
              <a:rPr b="1" lang="en" sz="1500">
                <a:latin typeface="Trebuchet MS"/>
                <a:ea typeface="Trebuchet MS"/>
                <a:cs typeface="Trebuchet MS"/>
                <a:sym typeface="Trebuchet MS"/>
              </a:rPr>
              <a:t> </a:t>
            </a:r>
            <a:endParaRPr b="1" sz="1500">
              <a:solidFill>
                <a:schemeClr val="dk1"/>
              </a:solidFill>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7"/>
          <p:cNvSpPr txBox="1"/>
          <p:nvPr>
            <p:ph type="title"/>
          </p:nvPr>
        </p:nvSpPr>
        <p:spPr>
          <a:xfrm>
            <a:off x="311700" y="905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rebuchet MS"/>
                <a:ea typeface="Trebuchet MS"/>
                <a:cs typeface="Trebuchet MS"/>
                <a:sym typeface="Trebuchet MS"/>
              </a:rPr>
              <a:t>3. Use a clear, professional subject line.</a:t>
            </a:r>
            <a:endParaRPr b="1" sz="2750">
              <a:solidFill>
                <a:srgbClr val="212529"/>
              </a:solidFill>
              <a:highlight>
                <a:srgbClr val="FFFFFF"/>
              </a:highlight>
              <a:latin typeface="Trebuchet MS"/>
              <a:ea typeface="Trebuchet MS"/>
              <a:cs typeface="Trebuchet MS"/>
              <a:sym typeface="Trebuchet MS"/>
            </a:endParaRPr>
          </a:p>
          <a:p>
            <a:pPr indent="0" lvl="0" marL="0" rtl="0" algn="l">
              <a:spcBef>
                <a:spcPts val="0"/>
              </a:spcBef>
              <a:spcAft>
                <a:spcPts val="0"/>
              </a:spcAft>
              <a:buNone/>
            </a:pPr>
            <a:r>
              <a:t/>
            </a:r>
            <a:endParaRPr>
              <a:latin typeface="Trebuchet MS"/>
              <a:ea typeface="Trebuchet MS"/>
              <a:cs typeface="Trebuchet MS"/>
              <a:sym typeface="Trebuchet MS"/>
            </a:endParaRPr>
          </a:p>
        </p:txBody>
      </p:sp>
      <p:sp>
        <p:nvSpPr>
          <p:cNvPr id="77" name="Google Shape;77;p17"/>
          <p:cNvSpPr txBox="1"/>
          <p:nvPr>
            <p:ph idx="1" type="body"/>
          </p:nvPr>
        </p:nvSpPr>
        <p:spPr>
          <a:xfrm>
            <a:off x="311700" y="1650200"/>
            <a:ext cx="8520600" cy="291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chemeClr val="dk1"/>
                </a:solidFill>
                <a:latin typeface="Trebuchet MS"/>
                <a:ea typeface="Trebuchet MS"/>
                <a:cs typeface="Trebuchet MS"/>
                <a:sym typeface="Trebuchet MS"/>
              </a:rPr>
              <a:t>Most people open their emails based on the subject line. </a:t>
            </a:r>
            <a:endParaRPr sz="2000">
              <a:solidFill>
                <a:schemeClr val="dk1"/>
              </a:solidFill>
              <a:latin typeface="Trebuchet MS"/>
              <a:ea typeface="Trebuchet MS"/>
              <a:cs typeface="Trebuchet MS"/>
              <a:sym typeface="Trebuchet MS"/>
            </a:endParaRPr>
          </a:p>
          <a:p>
            <a:pPr indent="0" lvl="0" marL="0" rtl="0" algn="l">
              <a:spcBef>
                <a:spcPts val="1200"/>
              </a:spcBef>
              <a:spcAft>
                <a:spcPts val="1200"/>
              </a:spcAft>
              <a:buNone/>
            </a:pPr>
            <a:r>
              <a:rPr lang="en" sz="2000">
                <a:solidFill>
                  <a:schemeClr val="dk1"/>
                </a:solidFill>
                <a:latin typeface="Trebuchet MS"/>
                <a:ea typeface="Trebuchet MS"/>
                <a:cs typeface="Trebuchet MS"/>
                <a:sym typeface="Trebuchet MS"/>
              </a:rPr>
              <a:t>Keep your subject lines descriptive, clear, and actionable, especially if the email is for marketing purposes.</a:t>
            </a:r>
            <a:endParaRPr sz="2000">
              <a:solidFill>
                <a:schemeClr val="dk1"/>
              </a:solidFill>
              <a:latin typeface="Trebuchet MS"/>
              <a:ea typeface="Trebuchet MS"/>
              <a:cs typeface="Trebuchet MS"/>
              <a:sym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rebuchet MS"/>
                <a:ea typeface="Trebuchet MS"/>
                <a:cs typeface="Trebuchet MS"/>
                <a:sym typeface="Trebuchet MS"/>
              </a:rPr>
              <a:t>4. Choosing the right salutation</a:t>
            </a:r>
            <a:endParaRPr b="1">
              <a:latin typeface="Trebuchet MS"/>
              <a:ea typeface="Trebuchet MS"/>
              <a:cs typeface="Trebuchet MS"/>
              <a:sym typeface="Trebuchet MS"/>
            </a:endParaRPr>
          </a:p>
        </p:txBody>
      </p:sp>
      <p:sp>
        <p:nvSpPr>
          <p:cNvPr id="83" name="Google Shape;83;p18"/>
          <p:cNvSpPr txBox="1"/>
          <p:nvPr>
            <p:ph idx="1" type="body"/>
          </p:nvPr>
        </p:nvSpPr>
        <p:spPr>
          <a:xfrm>
            <a:off x="311700" y="1152475"/>
            <a:ext cx="8520600" cy="36804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sz="2000">
                <a:solidFill>
                  <a:srgbClr val="2E475D"/>
                </a:solidFill>
                <a:latin typeface="Trebuchet MS"/>
                <a:ea typeface="Trebuchet MS"/>
                <a:cs typeface="Trebuchet MS"/>
                <a:sym typeface="Trebuchet MS"/>
              </a:rPr>
              <a:t>Pick a greeting, which can be formal or informal, depending on whom you’re emailing and what your relationship is like.</a:t>
            </a:r>
            <a:endParaRPr sz="2000">
              <a:solidFill>
                <a:srgbClr val="2E475D"/>
              </a:solidFill>
              <a:latin typeface="Trebuchet MS"/>
              <a:ea typeface="Trebuchet MS"/>
              <a:cs typeface="Trebuchet MS"/>
              <a:sym typeface="Trebuchet MS"/>
            </a:endParaRPr>
          </a:p>
          <a:p>
            <a:pPr indent="-228600" lvl="0" marL="457200" rtl="0" algn="l">
              <a:spcBef>
                <a:spcPts val="1200"/>
              </a:spcBef>
              <a:spcAft>
                <a:spcPts val="0"/>
              </a:spcAft>
              <a:buClr>
                <a:schemeClr val="dk1"/>
              </a:buClr>
              <a:buSzPct val="71428"/>
              <a:buFont typeface="Trebuchet MS"/>
              <a:buNone/>
            </a:pPr>
            <a:r>
              <a:rPr b="1" lang="en" sz="2520">
                <a:solidFill>
                  <a:schemeClr val="dk1"/>
                </a:solidFill>
                <a:latin typeface="Trebuchet MS"/>
                <a:ea typeface="Trebuchet MS"/>
                <a:cs typeface="Trebuchet MS"/>
                <a:sym typeface="Trebuchet MS"/>
              </a:rPr>
              <a:t>Casual</a:t>
            </a:r>
            <a:r>
              <a:rPr b="1" lang="en" sz="2187">
                <a:solidFill>
                  <a:schemeClr val="dk1"/>
                </a:solidFill>
                <a:latin typeface="Trebuchet MS"/>
                <a:ea typeface="Trebuchet MS"/>
                <a:cs typeface="Trebuchet MS"/>
                <a:sym typeface="Trebuchet MS"/>
              </a:rPr>
              <a:t>	</a:t>
            </a:r>
            <a:r>
              <a:rPr lang="en">
                <a:solidFill>
                  <a:schemeClr val="dk1"/>
                </a:solidFill>
                <a:latin typeface="Trebuchet MS"/>
                <a:ea typeface="Trebuchet MS"/>
                <a:cs typeface="Trebuchet MS"/>
                <a:sym typeface="Trebuchet MS"/>
              </a:rPr>
              <a:t>				</a:t>
            </a:r>
            <a:endParaRPr>
              <a:solidFill>
                <a:schemeClr val="dk1"/>
              </a:solidFill>
              <a:latin typeface="Trebuchet MS"/>
              <a:ea typeface="Trebuchet MS"/>
              <a:cs typeface="Trebuchet MS"/>
              <a:sym typeface="Trebuchet MS"/>
            </a:endParaRPr>
          </a:p>
          <a:p>
            <a:pPr indent="0" lvl="0" marL="457200" rtl="0" algn="l">
              <a:spcBef>
                <a:spcPts val="1200"/>
              </a:spcBef>
              <a:spcAft>
                <a:spcPts val="0"/>
              </a:spcAft>
              <a:buNone/>
            </a:pPr>
            <a:r>
              <a:rPr lang="en">
                <a:solidFill>
                  <a:schemeClr val="dk1"/>
                </a:solidFill>
                <a:latin typeface="Trebuchet MS"/>
                <a:ea typeface="Trebuchet MS"/>
                <a:cs typeface="Trebuchet MS"/>
                <a:sym typeface="Trebuchet MS"/>
              </a:rPr>
              <a:t>Hi / Hey</a:t>
            </a:r>
            <a:endParaRPr>
              <a:solidFill>
                <a:schemeClr val="dk1"/>
              </a:solidFill>
              <a:latin typeface="Trebuchet MS"/>
              <a:ea typeface="Trebuchet MS"/>
              <a:cs typeface="Trebuchet MS"/>
              <a:sym typeface="Trebuchet MS"/>
            </a:endParaRPr>
          </a:p>
          <a:p>
            <a:pPr indent="-228600" lvl="0" marL="457200" rtl="0" algn="l">
              <a:spcBef>
                <a:spcPts val="1200"/>
              </a:spcBef>
              <a:spcAft>
                <a:spcPts val="0"/>
              </a:spcAft>
              <a:buClr>
                <a:schemeClr val="dk1"/>
              </a:buClr>
              <a:buSzPct val="100000"/>
              <a:buFont typeface="Trebuchet MS"/>
              <a:buNone/>
            </a:pPr>
            <a:r>
              <a:rPr lang="en">
                <a:solidFill>
                  <a:schemeClr val="dk1"/>
                </a:solidFill>
                <a:latin typeface="Trebuchet MS"/>
                <a:ea typeface="Trebuchet MS"/>
                <a:cs typeface="Trebuchet MS"/>
                <a:sym typeface="Trebuchet MS"/>
              </a:rPr>
              <a:t>Hey/Hi there</a:t>
            </a:r>
            <a:endParaRPr>
              <a:solidFill>
                <a:schemeClr val="dk1"/>
              </a:solidFill>
              <a:latin typeface="Trebuchet MS"/>
              <a:ea typeface="Trebuchet MS"/>
              <a:cs typeface="Trebuchet MS"/>
              <a:sym typeface="Trebuchet MS"/>
            </a:endParaRPr>
          </a:p>
          <a:p>
            <a:pPr indent="0" lvl="0" marL="457200" rtl="0" algn="l">
              <a:spcBef>
                <a:spcPts val="1200"/>
              </a:spcBef>
              <a:spcAft>
                <a:spcPts val="0"/>
              </a:spcAft>
              <a:buNone/>
            </a:pPr>
            <a:r>
              <a:rPr lang="en">
                <a:solidFill>
                  <a:schemeClr val="dk1"/>
                </a:solidFill>
                <a:latin typeface="Trebuchet MS"/>
                <a:ea typeface="Trebuchet MS"/>
                <a:cs typeface="Trebuchet MS"/>
                <a:sym typeface="Trebuchet MS"/>
              </a:rPr>
              <a:t>Good [morning, afternoon]</a:t>
            </a:r>
            <a:endParaRPr>
              <a:solidFill>
                <a:schemeClr val="dk1"/>
              </a:solidFill>
              <a:latin typeface="Trebuchet MS"/>
              <a:ea typeface="Trebuchet MS"/>
              <a:cs typeface="Trebuchet MS"/>
              <a:sym typeface="Trebuchet MS"/>
            </a:endParaRPr>
          </a:p>
          <a:p>
            <a:pPr indent="-228600" lvl="0" marL="457200" rtl="0" algn="l">
              <a:spcBef>
                <a:spcPts val="1200"/>
              </a:spcBef>
              <a:spcAft>
                <a:spcPts val="0"/>
              </a:spcAft>
              <a:buClr>
                <a:schemeClr val="dk1"/>
              </a:buClr>
              <a:buSzPct val="100000"/>
              <a:buFont typeface="Trebuchet MS"/>
              <a:buNone/>
            </a:pPr>
            <a:r>
              <a:rPr lang="en">
                <a:solidFill>
                  <a:schemeClr val="dk1"/>
                </a:solidFill>
                <a:latin typeface="Trebuchet MS"/>
                <a:ea typeface="Trebuchet MS"/>
                <a:cs typeface="Trebuchet MS"/>
                <a:sym typeface="Trebuchet MS"/>
              </a:rPr>
              <a:t>[Name]</a:t>
            </a:r>
            <a:endParaRPr>
              <a:solidFill>
                <a:schemeClr val="dk1"/>
              </a:solidFill>
              <a:latin typeface="Trebuchet MS"/>
              <a:ea typeface="Trebuchet MS"/>
              <a:cs typeface="Trebuchet MS"/>
              <a:sym typeface="Trebuchet MS"/>
            </a:endParaRPr>
          </a:p>
          <a:p>
            <a:pPr indent="-228600" lvl="0" marL="457200" rtl="0" algn="l">
              <a:lnSpc>
                <a:spcPct val="175000"/>
              </a:lnSpc>
              <a:spcBef>
                <a:spcPts val="0"/>
              </a:spcBef>
              <a:spcAft>
                <a:spcPts val="0"/>
              </a:spcAft>
              <a:buClr>
                <a:schemeClr val="dk1"/>
              </a:buClr>
              <a:buSzPct val="100000"/>
              <a:buFont typeface="Trebuchet MS"/>
              <a:buNone/>
            </a:pPr>
            <a:r>
              <a:t/>
            </a:r>
            <a:endParaRPr b="1" sz="1400">
              <a:solidFill>
                <a:schemeClr val="dk1"/>
              </a:solidFill>
              <a:latin typeface="Trebuchet MS"/>
              <a:ea typeface="Trebuchet MS"/>
              <a:cs typeface="Trebuchet MS"/>
              <a:sym typeface="Trebuchet MS"/>
            </a:endParaRPr>
          </a:p>
          <a:p>
            <a:pPr indent="-228600" lvl="0" marL="457200" rtl="0" algn="l">
              <a:spcBef>
                <a:spcPts val="0"/>
              </a:spcBef>
              <a:spcAft>
                <a:spcPts val="0"/>
              </a:spcAft>
              <a:buClr>
                <a:schemeClr val="dk1"/>
              </a:buClr>
              <a:buSzPct val="100000"/>
              <a:buFont typeface="Trebuchet MS"/>
              <a:buNone/>
            </a:pPr>
            <a:r>
              <a:rPr b="1" lang="en" sz="2450">
                <a:solidFill>
                  <a:schemeClr val="dk1"/>
                </a:solidFill>
                <a:latin typeface="Trebuchet MS"/>
                <a:ea typeface="Trebuchet MS"/>
                <a:cs typeface="Trebuchet MS"/>
                <a:sym typeface="Trebuchet MS"/>
              </a:rPr>
              <a:t>Formal</a:t>
            </a:r>
            <a:endParaRPr b="1" sz="2450">
              <a:solidFill>
                <a:schemeClr val="dk1"/>
              </a:solidFill>
              <a:latin typeface="Trebuchet MS"/>
              <a:ea typeface="Trebuchet MS"/>
              <a:cs typeface="Trebuchet MS"/>
              <a:sym typeface="Trebuchet MS"/>
            </a:endParaRPr>
          </a:p>
          <a:p>
            <a:pPr indent="0" lvl="0" marL="457200" rtl="0" algn="l">
              <a:spcBef>
                <a:spcPts val="1200"/>
              </a:spcBef>
              <a:spcAft>
                <a:spcPts val="0"/>
              </a:spcAft>
              <a:buNone/>
            </a:pPr>
            <a:r>
              <a:rPr lang="en">
                <a:solidFill>
                  <a:schemeClr val="dk1"/>
                </a:solidFill>
                <a:latin typeface="Trebuchet MS"/>
                <a:ea typeface="Trebuchet MS"/>
                <a:cs typeface="Trebuchet MS"/>
                <a:sym typeface="Trebuchet MS"/>
              </a:rPr>
              <a:t>Dear [first name]</a:t>
            </a:r>
            <a:endParaRPr>
              <a:solidFill>
                <a:schemeClr val="dk1"/>
              </a:solidFill>
              <a:latin typeface="Trebuchet MS"/>
              <a:ea typeface="Trebuchet MS"/>
              <a:cs typeface="Trebuchet MS"/>
              <a:sym typeface="Trebuchet MS"/>
            </a:endParaRPr>
          </a:p>
          <a:p>
            <a:pPr indent="-228600" lvl="0" marL="457200" rtl="0" algn="l">
              <a:spcBef>
                <a:spcPts val="1200"/>
              </a:spcBef>
              <a:spcAft>
                <a:spcPts val="0"/>
              </a:spcAft>
              <a:buClr>
                <a:schemeClr val="dk1"/>
              </a:buClr>
              <a:buSzPct val="100000"/>
              <a:buFont typeface="Trebuchet MS"/>
              <a:buNone/>
            </a:pPr>
            <a:r>
              <a:rPr lang="en">
                <a:solidFill>
                  <a:schemeClr val="dk1"/>
                </a:solidFill>
                <a:latin typeface="Trebuchet MS"/>
                <a:ea typeface="Trebuchet MS"/>
                <a:cs typeface="Trebuchet MS"/>
                <a:sym typeface="Trebuchet MS"/>
              </a:rPr>
              <a:t>Dear Mr./Ms. [last name]</a:t>
            </a:r>
            <a:endParaRPr>
              <a:solidFill>
                <a:schemeClr val="dk1"/>
              </a:solidFill>
              <a:latin typeface="Trebuchet MS"/>
              <a:ea typeface="Trebuchet MS"/>
              <a:cs typeface="Trebuchet MS"/>
              <a:sym typeface="Trebuchet MS"/>
            </a:endParaRPr>
          </a:p>
          <a:p>
            <a:pPr indent="0" lvl="0" marL="0" rtl="0" algn="l">
              <a:spcBef>
                <a:spcPts val="1200"/>
              </a:spcBef>
              <a:spcAft>
                <a:spcPts val="1200"/>
              </a:spcAft>
              <a:buNone/>
            </a:pPr>
            <a:r>
              <a:t/>
            </a:r>
            <a:endParaRPr sz="2000">
              <a:solidFill>
                <a:srgbClr val="2E475D"/>
              </a:solidFill>
              <a:latin typeface="Trebuchet MS"/>
              <a:ea typeface="Trebuchet MS"/>
              <a:cs typeface="Trebuchet MS"/>
              <a:sym typeface="Trebuchet MS"/>
            </a:endParaRPr>
          </a:p>
        </p:txBody>
      </p:sp>
      <p:sp>
        <p:nvSpPr>
          <p:cNvPr id="84" name="Google Shape;84;p18"/>
          <p:cNvSpPr txBox="1"/>
          <p:nvPr/>
        </p:nvSpPr>
        <p:spPr>
          <a:xfrm>
            <a:off x="4254100" y="1588025"/>
            <a:ext cx="4578000" cy="3607500"/>
          </a:xfrm>
          <a:prstGeom prst="rect">
            <a:avLst/>
          </a:prstGeom>
          <a:noFill/>
          <a:ln>
            <a:noFill/>
          </a:ln>
        </p:spPr>
        <p:txBody>
          <a:bodyPr anchorCtr="0" anchor="t" bIns="91425" lIns="91425" spcFirstLastPara="1" rIns="91425" wrap="square" tIns="91425">
            <a:spAutoFit/>
          </a:bodyPr>
          <a:lstStyle/>
          <a:p>
            <a:pPr indent="-228600" lvl="0" marL="457200" rtl="0" algn="l">
              <a:lnSpc>
                <a:spcPct val="175000"/>
              </a:lnSpc>
              <a:spcBef>
                <a:spcPts val="3500"/>
              </a:spcBef>
              <a:spcAft>
                <a:spcPts val="0"/>
              </a:spcAft>
              <a:buClr>
                <a:srgbClr val="101043"/>
              </a:buClr>
              <a:buSzPts val="1450"/>
              <a:buFont typeface="Trebuchet MS"/>
              <a:buNone/>
            </a:pPr>
            <a:r>
              <a:rPr b="1" lang="en" sz="1450">
                <a:solidFill>
                  <a:srgbClr val="101043"/>
                </a:solidFill>
                <a:latin typeface="Trebuchet MS"/>
                <a:ea typeface="Trebuchet MS"/>
                <a:cs typeface="Trebuchet MS"/>
                <a:sym typeface="Trebuchet MS"/>
              </a:rPr>
              <a:t>Not Preferred/ Not to be used</a:t>
            </a:r>
            <a:endParaRPr b="1" sz="1450">
              <a:solidFill>
                <a:srgbClr val="101043"/>
              </a:solidFill>
              <a:latin typeface="Trebuchet MS"/>
              <a:ea typeface="Trebuchet MS"/>
              <a:cs typeface="Trebuchet MS"/>
              <a:sym typeface="Trebuchet MS"/>
            </a:endParaRPr>
          </a:p>
          <a:p>
            <a:pPr indent="-228600" lvl="0" marL="457200" rtl="0" algn="l">
              <a:lnSpc>
                <a:spcPct val="175000"/>
              </a:lnSpc>
              <a:spcBef>
                <a:spcPts val="0"/>
              </a:spcBef>
              <a:spcAft>
                <a:spcPts val="0"/>
              </a:spcAft>
              <a:buClr>
                <a:srgbClr val="101043"/>
              </a:buClr>
              <a:buSzPts val="1200"/>
              <a:buFont typeface="Trebuchet MS"/>
              <a:buNone/>
            </a:pPr>
            <a:r>
              <a:rPr lang="en" sz="1200">
                <a:solidFill>
                  <a:srgbClr val="101043"/>
                </a:solidFill>
                <a:latin typeface="Trebuchet MS"/>
                <a:ea typeface="Trebuchet MS"/>
                <a:cs typeface="Trebuchet MS"/>
                <a:sym typeface="Trebuchet MS"/>
              </a:rPr>
              <a:t>Yo: Too informal</a:t>
            </a:r>
            <a:endParaRPr sz="1200">
              <a:solidFill>
                <a:srgbClr val="101043"/>
              </a:solidFill>
              <a:latin typeface="Trebuchet MS"/>
              <a:ea typeface="Trebuchet MS"/>
              <a:cs typeface="Trebuchet MS"/>
              <a:sym typeface="Trebuchet MS"/>
            </a:endParaRPr>
          </a:p>
          <a:p>
            <a:pPr indent="-228600" lvl="0" marL="457200" rtl="0" algn="l">
              <a:lnSpc>
                <a:spcPct val="175000"/>
              </a:lnSpc>
              <a:spcBef>
                <a:spcPts val="0"/>
              </a:spcBef>
              <a:spcAft>
                <a:spcPts val="0"/>
              </a:spcAft>
              <a:buClr>
                <a:srgbClr val="101043"/>
              </a:buClr>
              <a:buSzPts val="1200"/>
              <a:buFont typeface="Trebuchet MS"/>
              <a:buNone/>
            </a:pPr>
            <a:r>
              <a:rPr lang="en" sz="1200">
                <a:solidFill>
                  <a:srgbClr val="101043"/>
                </a:solidFill>
                <a:latin typeface="Trebuchet MS"/>
                <a:ea typeface="Trebuchet MS"/>
                <a:cs typeface="Trebuchet MS"/>
                <a:sym typeface="Trebuchet MS"/>
              </a:rPr>
              <a:t>Hey!: Too intimate and eager</a:t>
            </a:r>
            <a:endParaRPr sz="1200">
              <a:solidFill>
                <a:srgbClr val="101043"/>
              </a:solidFill>
              <a:latin typeface="Trebuchet MS"/>
              <a:ea typeface="Trebuchet MS"/>
              <a:cs typeface="Trebuchet MS"/>
              <a:sym typeface="Trebuchet MS"/>
            </a:endParaRPr>
          </a:p>
          <a:p>
            <a:pPr indent="-228600" lvl="0" marL="457200" rtl="0" algn="l">
              <a:lnSpc>
                <a:spcPct val="175000"/>
              </a:lnSpc>
              <a:spcBef>
                <a:spcPts val="0"/>
              </a:spcBef>
              <a:spcAft>
                <a:spcPts val="0"/>
              </a:spcAft>
              <a:buClr>
                <a:srgbClr val="101043"/>
              </a:buClr>
              <a:buSzPts val="1200"/>
              <a:buFont typeface="Trebuchet MS"/>
              <a:buNone/>
            </a:pPr>
            <a:r>
              <a:rPr lang="en" sz="1200">
                <a:solidFill>
                  <a:srgbClr val="101043"/>
                </a:solidFill>
                <a:latin typeface="Trebuchet MS"/>
                <a:ea typeface="Trebuchet MS"/>
                <a:cs typeface="Trebuchet MS"/>
                <a:sym typeface="Trebuchet MS"/>
              </a:rPr>
              <a:t>[Name]!: Too off-putting</a:t>
            </a:r>
            <a:endParaRPr sz="1200">
              <a:solidFill>
                <a:srgbClr val="101043"/>
              </a:solidFill>
              <a:latin typeface="Trebuchet MS"/>
              <a:ea typeface="Trebuchet MS"/>
              <a:cs typeface="Trebuchet MS"/>
              <a:sym typeface="Trebuchet MS"/>
            </a:endParaRPr>
          </a:p>
          <a:p>
            <a:pPr indent="-228600" lvl="0" marL="457200" rtl="0" algn="l">
              <a:lnSpc>
                <a:spcPct val="175000"/>
              </a:lnSpc>
              <a:spcBef>
                <a:spcPts val="0"/>
              </a:spcBef>
              <a:spcAft>
                <a:spcPts val="0"/>
              </a:spcAft>
              <a:buClr>
                <a:srgbClr val="101043"/>
              </a:buClr>
              <a:buSzPts val="1200"/>
              <a:buFont typeface="Trebuchet MS"/>
              <a:buNone/>
            </a:pPr>
            <a:r>
              <a:rPr lang="en" sz="1200">
                <a:solidFill>
                  <a:srgbClr val="101043"/>
                </a:solidFill>
                <a:latin typeface="Trebuchet MS"/>
                <a:ea typeface="Trebuchet MS"/>
                <a:cs typeface="Trebuchet MS"/>
                <a:sym typeface="Trebuchet MS"/>
              </a:rPr>
              <a:t>To whom it may concern: Too impersonal</a:t>
            </a:r>
            <a:endParaRPr sz="1200">
              <a:solidFill>
                <a:srgbClr val="101043"/>
              </a:solidFill>
              <a:latin typeface="Trebuchet MS"/>
              <a:ea typeface="Trebuchet MS"/>
              <a:cs typeface="Trebuchet MS"/>
              <a:sym typeface="Trebuchet MS"/>
            </a:endParaRPr>
          </a:p>
          <a:p>
            <a:pPr indent="-228600" lvl="0" marL="457200" rtl="0" algn="l">
              <a:lnSpc>
                <a:spcPct val="175000"/>
              </a:lnSpc>
              <a:spcBef>
                <a:spcPts val="0"/>
              </a:spcBef>
              <a:spcAft>
                <a:spcPts val="0"/>
              </a:spcAft>
              <a:buClr>
                <a:srgbClr val="101043"/>
              </a:buClr>
              <a:buSzPts val="1200"/>
              <a:buFont typeface="Trebuchet MS"/>
              <a:buNone/>
            </a:pPr>
            <a:r>
              <a:rPr lang="en" sz="1200">
                <a:solidFill>
                  <a:srgbClr val="101043"/>
                </a:solidFill>
                <a:latin typeface="Trebuchet MS"/>
                <a:ea typeface="Trebuchet MS"/>
                <a:cs typeface="Trebuchet MS"/>
                <a:sym typeface="Trebuchet MS"/>
              </a:rPr>
              <a:t>Dear sir or madam: Too stiff</a:t>
            </a:r>
            <a:endParaRPr sz="1200">
              <a:solidFill>
                <a:srgbClr val="101043"/>
              </a:solidFill>
              <a:latin typeface="Trebuchet MS"/>
              <a:ea typeface="Trebuchet MS"/>
              <a:cs typeface="Trebuchet MS"/>
              <a:sym typeface="Trebuchet MS"/>
            </a:endParaRPr>
          </a:p>
          <a:p>
            <a:pPr indent="-228600" lvl="0" marL="457200" rtl="0" algn="l">
              <a:lnSpc>
                <a:spcPct val="175000"/>
              </a:lnSpc>
              <a:spcBef>
                <a:spcPts val="0"/>
              </a:spcBef>
              <a:spcAft>
                <a:spcPts val="0"/>
              </a:spcAft>
              <a:buClr>
                <a:srgbClr val="101043"/>
              </a:buClr>
              <a:buSzPts val="1200"/>
              <a:buFont typeface="Trebuchet MS"/>
              <a:buNone/>
            </a:pPr>
            <a:r>
              <a:rPr lang="en" sz="1200">
                <a:solidFill>
                  <a:srgbClr val="101043"/>
                </a:solidFill>
                <a:latin typeface="Trebuchet MS"/>
                <a:ea typeface="Trebuchet MS"/>
                <a:cs typeface="Trebuchet MS"/>
                <a:sym typeface="Trebuchet MS"/>
              </a:rPr>
              <a:t>Hi friend: Too intimate</a:t>
            </a:r>
            <a:endParaRPr sz="1200">
              <a:solidFill>
                <a:srgbClr val="101043"/>
              </a:solidFill>
              <a:latin typeface="Trebuchet MS"/>
              <a:ea typeface="Trebuchet MS"/>
              <a:cs typeface="Trebuchet MS"/>
              <a:sym typeface="Trebuchet MS"/>
            </a:endParaRPr>
          </a:p>
          <a:p>
            <a:pPr indent="-228600" lvl="0" marL="457200" rtl="0" algn="l">
              <a:lnSpc>
                <a:spcPct val="175000"/>
              </a:lnSpc>
              <a:spcBef>
                <a:spcPts val="0"/>
              </a:spcBef>
              <a:spcAft>
                <a:spcPts val="0"/>
              </a:spcAft>
              <a:buClr>
                <a:srgbClr val="101043"/>
              </a:buClr>
              <a:buSzPts val="1200"/>
              <a:buFont typeface="Trebuchet MS"/>
              <a:buNone/>
            </a:pPr>
            <a:r>
              <a:rPr lang="en" sz="1200">
                <a:solidFill>
                  <a:srgbClr val="101043"/>
                </a:solidFill>
                <a:latin typeface="Trebuchet MS"/>
                <a:ea typeface="Trebuchet MS"/>
                <a:cs typeface="Trebuchet MS"/>
                <a:sym typeface="Trebuchet MS"/>
              </a:rPr>
              <a:t>Gentlemen: Too old-fashioned</a:t>
            </a:r>
            <a:endParaRPr sz="1200">
              <a:solidFill>
                <a:srgbClr val="101043"/>
              </a:solidFill>
              <a:latin typeface="Trebuchet MS"/>
              <a:ea typeface="Trebuchet MS"/>
              <a:cs typeface="Trebuchet MS"/>
              <a:sym typeface="Trebuchet MS"/>
            </a:endParaRPr>
          </a:p>
          <a:p>
            <a:pPr indent="-228600" lvl="0" marL="457200" rtl="0" algn="l">
              <a:lnSpc>
                <a:spcPct val="175000"/>
              </a:lnSpc>
              <a:spcBef>
                <a:spcPts val="0"/>
              </a:spcBef>
              <a:spcAft>
                <a:spcPts val="0"/>
              </a:spcAft>
              <a:buClr>
                <a:srgbClr val="101043"/>
              </a:buClr>
              <a:buSzPts val="1200"/>
              <a:buFont typeface="Trebuchet MS"/>
              <a:buNone/>
            </a:pPr>
            <a:r>
              <a:rPr lang="en" sz="1200">
                <a:solidFill>
                  <a:srgbClr val="101043"/>
                </a:solidFill>
                <a:latin typeface="Trebuchet MS"/>
                <a:ea typeface="Trebuchet MS"/>
                <a:cs typeface="Trebuchet MS"/>
                <a:sym typeface="Trebuchet MS"/>
              </a:rPr>
              <a:t>All: Too cold</a:t>
            </a:r>
            <a:endParaRPr sz="1200">
              <a:solidFill>
                <a:srgbClr val="101043"/>
              </a:solidFill>
              <a:latin typeface="Trebuchet MS"/>
              <a:ea typeface="Trebuchet MS"/>
              <a:cs typeface="Trebuchet MS"/>
              <a:sym typeface="Trebuchet MS"/>
            </a:endParaRPr>
          </a:p>
          <a:p>
            <a:pPr indent="0" lvl="0" marL="0" rtl="0" algn="l">
              <a:spcBef>
                <a:spcPts val="18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755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rebuchet MS"/>
                <a:ea typeface="Trebuchet MS"/>
                <a:cs typeface="Trebuchet MS"/>
                <a:sym typeface="Trebuchet MS"/>
              </a:rPr>
              <a:t>5</a:t>
            </a:r>
            <a:r>
              <a:rPr b="1" lang="en">
                <a:latin typeface="Trebuchet MS"/>
                <a:ea typeface="Trebuchet MS"/>
                <a:cs typeface="Trebuchet MS"/>
                <a:sym typeface="Trebuchet MS"/>
              </a:rPr>
              <a:t>. Usage of proper punctuations.</a:t>
            </a:r>
            <a:endParaRPr b="1">
              <a:latin typeface="Trebuchet MS"/>
              <a:ea typeface="Trebuchet MS"/>
              <a:cs typeface="Trebuchet MS"/>
              <a:sym typeface="Trebuchet MS"/>
            </a:endParaRPr>
          </a:p>
        </p:txBody>
      </p:sp>
      <p:sp>
        <p:nvSpPr>
          <p:cNvPr id="90" name="Google Shape;90;p19"/>
          <p:cNvSpPr txBox="1"/>
          <p:nvPr>
            <p:ph idx="1" type="body"/>
          </p:nvPr>
        </p:nvSpPr>
        <p:spPr>
          <a:xfrm>
            <a:off x="311700" y="1564475"/>
            <a:ext cx="8520600" cy="3004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Trebuchet MS"/>
              <a:buAutoNum type="arabicParenR"/>
            </a:pPr>
            <a:r>
              <a:rPr lang="en">
                <a:solidFill>
                  <a:schemeClr val="dk1"/>
                </a:solidFill>
                <a:latin typeface="Trebuchet MS"/>
                <a:ea typeface="Trebuchet MS"/>
                <a:cs typeface="Trebuchet MS"/>
                <a:sym typeface="Trebuchet MS"/>
              </a:rPr>
              <a:t>Period</a:t>
            </a:r>
            <a:endParaRPr>
              <a:solidFill>
                <a:schemeClr val="dk1"/>
              </a:solidFill>
              <a:latin typeface="Trebuchet MS"/>
              <a:ea typeface="Trebuchet MS"/>
              <a:cs typeface="Trebuchet MS"/>
              <a:sym typeface="Trebuchet MS"/>
            </a:endParaRPr>
          </a:p>
          <a:p>
            <a:pPr indent="-342900" lvl="0" marL="457200" rtl="0" algn="l">
              <a:spcBef>
                <a:spcPts val="0"/>
              </a:spcBef>
              <a:spcAft>
                <a:spcPts val="0"/>
              </a:spcAft>
              <a:buClr>
                <a:schemeClr val="dk1"/>
              </a:buClr>
              <a:buSzPts val="1800"/>
              <a:buFont typeface="Trebuchet MS"/>
              <a:buAutoNum type="arabicParenR"/>
            </a:pPr>
            <a:r>
              <a:rPr lang="en">
                <a:solidFill>
                  <a:schemeClr val="dk1"/>
                </a:solidFill>
                <a:latin typeface="Trebuchet MS"/>
                <a:ea typeface="Trebuchet MS"/>
                <a:cs typeface="Trebuchet MS"/>
                <a:sym typeface="Trebuchet MS"/>
              </a:rPr>
              <a:t>Question mark</a:t>
            </a:r>
            <a:endParaRPr>
              <a:solidFill>
                <a:schemeClr val="dk1"/>
              </a:solidFill>
              <a:latin typeface="Trebuchet MS"/>
              <a:ea typeface="Trebuchet MS"/>
              <a:cs typeface="Trebuchet MS"/>
              <a:sym typeface="Trebuchet MS"/>
            </a:endParaRPr>
          </a:p>
          <a:p>
            <a:pPr indent="-342900" lvl="0" marL="457200" rtl="0" algn="l">
              <a:spcBef>
                <a:spcPts val="0"/>
              </a:spcBef>
              <a:spcAft>
                <a:spcPts val="0"/>
              </a:spcAft>
              <a:buClr>
                <a:schemeClr val="dk1"/>
              </a:buClr>
              <a:buSzPts val="1800"/>
              <a:buFont typeface="Trebuchet MS"/>
              <a:buAutoNum type="arabicParenR"/>
            </a:pPr>
            <a:r>
              <a:rPr lang="en">
                <a:solidFill>
                  <a:schemeClr val="dk1"/>
                </a:solidFill>
                <a:latin typeface="Trebuchet MS"/>
                <a:ea typeface="Trebuchet MS"/>
                <a:cs typeface="Trebuchet MS"/>
                <a:sym typeface="Trebuchet MS"/>
              </a:rPr>
              <a:t>Exclamation mark</a:t>
            </a:r>
            <a:endParaRPr>
              <a:solidFill>
                <a:schemeClr val="dk1"/>
              </a:solidFill>
              <a:latin typeface="Trebuchet MS"/>
              <a:ea typeface="Trebuchet MS"/>
              <a:cs typeface="Trebuchet MS"/>
              <a:sym typeface="Trebuchet MS"/>
            </a:endParaRPr>
          </a:p>
          <a:p>
            <a:pPr indent="-342900" lvl="0" marL="457200" rtl="0" algn="l">
              <a:spcBef>
                <a:spcPts val="0"/>
              </a:spcBef>
              <a:spcAft>
                <a:spcPts val="0"/>
              </a:spcAft>
              <a:buClr>
                <a:schemeClr val="dk1"/>
              </a:buClr>
              <a:buSzPts val="1800"/>
              <a:buFont typeface="Trebuchet MS"/>
              <a:buAutoNum type="arabicParenR"/>
            </a:pPr>
            <a:r>
              <a:rPr lang="en">
                <a:solidFill>
                  <a:schemeClr val="dk1"/>
                </a:solidFill>
                <a:latin typeface="Trebuchet MS"/>
                <a:ea typeface="Trebuchet MS"/>
                <a:cs typeface="Trebuchet MS"/>
                <a:sym typeface="Trebuchet MS"/>
              </a:rPr>
              <a:t>Comma</a:t>
            </a:r>
            <a:endParaRPr>
              <a:solidFill>
                <a:schemeClr val="dk1"/>
              </a:solidFill>
              <a:latin typeface="Trebuchet MS"/>
              <a:ea typeface="Trebuchet MS"/>
              <a:cs typeface="Trebuchet MS"/>
              <a:sym typeface="Trebuchet MS"/>
            </a:endParaRPr>
          </a:p>
          <a:p>
            <a:pPr indent="-342900" lvl="0" marL="457200" rtl="0" algn="l">
              <a:spcBef>
                <a:spcPts val="0"/>
              </a:spcBef>
              <a:spcAft>
                <a:spcPts val="0"/>
              </a:spcAft>
              <a:buClr>
                <a:schemeClr val="dk1"/>
              </a:buClr>
              <a:buSzPts val="1800"/>
              <a:buFont typeface="Trebuchet MS"/>
              <a:buAutoNum type="arabicParenR"/>
            </a:pPr>
            <a:r>
              <a:rPr lang="en">
                <a:solidFill>
                  <a:schemeClr val="dk1"/>
                </a:solidFill>
                <a:latin typeface="Trebuchet MS"/>
                <a:ea typeface="Trebuchet MS"/>
                <a:cs typeface="Trebuchet MS"/>
                <a:sym typeface="Trebuchet MS"/>
              </a:rPr>
              <a:t>Semicolon</a:t>
            </a:r>
            <a:endParaRPr>
              <a:solidFill>
                <a:schemeClr val="dk1"/>
              </a:solidFill>
              <a:latin typeface="Trebuchet MS"/>
              <a:ea typeface="Trebuchet MS"/>
              <a:cs typeface="Trebuchet MS"/>
              <a:sym typeface="Trebuchet MS"/>
            </a:endParaRPr>
          </a:p>
          <a:p>
            <a:pPr indent="-342900" lvl="0" marL="457200" rtl="0" algn="l">
              <a:spcBef>
                <a:spcPts val="0"/>
              </a:spcBef>
              <a:spcAft>
                <a:spcPts val="0"/>
              </a:spcAft>
              <a:buClr>
                <a:schemeClr val="dk1"/>
              </a:buClr>
              <a:buSzPts val="1800"/>
              <a:buFont typeface="Trebuchet MS"/>
              <a:buAutoNum type="arabicParenR"/>
            </a:pPr>
            <a:r>
              <a:rPr lang="en">
                <a:solidFill>
                  <a:schemeClr val="dk1"/>
                </a:solidFill>
                <a:latin typeface="Trebuchet MS"/>
                <a:ea typeface="Trebuchet MS"/>
                <a:cs typeface="Trebuchet MS"/>
                <a:sym typeface="Trebuchet MS"/>
              </a:rPr>
              <a:t>Colon</a:t>
            </a:r>
            <a:endParaRPr>
              <a:solidFill>
                <a:schemeClr val="dk1"/>
              </a:solidFill>
              <a:latin typeface="Trebuchet MS"/>
              <a:ea typeface="Trebuchet MS"/>
              <a:cs typeface="Trebuchet MS"/>
              <a:sym typeface="Trebuchet MS"/>
            </a:endParaRPr>
          </a:p>
          <a:p>
            <a:pPr indent="0" lvl="0" marL="0" rtl="0" algn="l">
              <a:spcBef>
                <a:spcPts val="1200"/>
              </a:spcBef>
              <a:spcAft>
                <a:spcPts val="0"/>
              </a:spcAft>
              <a:buNone/>
            </a:pPr>
            <a:r>
              <a:t/>
            </a:r>
            <a:endParaRPr sz="1350">
              <a:solidFill>
                <a:srgbClr val="2E475D"/>
              </a:solidFill>
            </a:endParaRPr>
          </a:p>
          <a:p>
            <a:pPr indent="0" lvl="0" marL="0" rtl="0" algn="l">
              <a:spcBef>
                <a:spcPts val="1200"/>
              </a:spcBef>
              <a:spcAft>
                <a:spcPts val="1200"/>
              </a:spcAft>
              <a:buNone/>
            </a:pPr>
            <a:r>
              <a:t/>
            </a:r>
            <a:endParaRPr sz="2000">
              <a:solidFill>
                <a:schemeClr val="dk1"/>
              </a:solidFill>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type="title"/>
          </p:nvPr>
        </p:nvSpPr>
        <p:spPr>
          <a:xfrm>
            <a:off x="311700" y="6807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rebuchet MS"/>
                <a:ea typeface="Trebuchet MS"/>
                <a:cs typeface="Trebuchet MS"/>
                <a:sym typeface="Trebuchet MS"/>
              </a:rPr>
              <a:t>6. Having a proper structure to the mail</a:t>
            </a:r>
            <a:endParaRPr b="1">
              <a:latin typeface="Trebuchet MS"/>
              <a:ea typeface="Trebuchet MS"/>
              <a:cs typeface="Trebuchet MS"/>
              <a:sym typeface="Trebuchet MS"/>
            </a:endParaRPr>
          </a:p>
        </p:txBody>
      </p:sp>
      <p:sp>
        <p:nvSpPr>
          <p:cNvPr id="96" name="Google Shape;96;p20"/>
          <p:cNvSpPr txBox="1"/>
          <p:nvPr>
            <p:ph idx="1" type="body"/>
          </p:nvPr>
        </p:nvSpPr>
        <p:spPr>
          <a:xfrm>
            <a:off x="311700" y="1457325"/>
            <a:ext cx="8520600" cy="311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latin typeface="Trebuchet MS"/>
                <a:ea typeface="Trebuchet MS"/>
                <a:cs typeface="Trebuchet MS"/>
                <a:sym typeface="Trebuchet MS"/>
              </a:rPr>
              <a:t>A professional email should include a subject line, greeting, body, sign-off, and signature. </a:t>
            </a:r>
            <a:endParaRPr>
              <a:solidFill>
                <a:schemeClr val="dk1"/>
              </a:solidFill>
              <a:latin typeface="Trebuchet MS"/>
              <a:ea typeface="Trebuchet MS"/>
              <a:cs typeface="Trebuchet MS"/>
              <a:sym typeface="Trebuchet MS"/>
            </a:endParaRPr>
          </a:p>
          <a:p>
            <a:pPr indent="0" lvl="0" marL="0" rtl="0" algn="l">
              <a:spcBef>
                <a:spcPts val="1200"/>
              </a:spcBef>
              <a:spcAft>
                <a:spcPts val="0"/>
              </a:spcAft>
              <a:buNone/>
            </a:pPr>
            <a:r>
              <a:rPr lang="en">
                <a:solidFill>
                  <a:schemeClr val="dk1"/>
                </a:solidFill>
                <a:latin typeface="Trebuchet MS"/>
                <a:ea typeface="Trebuchet MS"/>
                <a:cs typeface="Trebuchet MS"/>
                <a:sym typeface="Trebuchet MS"/>
              </a:rPr>
              <a:t>Always separate these parts with paragraphs, starting the most important information, to make your message easily readable.</a:t>
            </a:r>
            <a:endParaRPr>
              <a:solidFill>
                <a:schemeClr val="dk1"/>
              </a:solidFill>
              <a:latin typeface="Trebuchet MS"/>
              <a:ea typeface="Trebuchet MS"/>
              <a:cs typeface="Trebuchet MS"/>
              <a:sym typeface="Trebuchet MS"/>
            </a:endParaRPr>
          </a:p>
          <a:p>
            <a:pPr indent="0" lvl="0" marL="0" rtl="0" algn="l">
              <a:spcBef>
                <a:spcPts val="1200"/>
              </a:spcBef>
              <a:spcAft>
                <a:spcPts val="1200"/>
              </a:spcAft>
              <a:buNone/>
            </a:pPr>
            <a:r>
              <a:rPr lang="en">
                <a:solidFill>
                  <a:schemeClr val="dk1"/>
                </a:solidFill>
                <a:latin typeface="Trebuchet MS"/>
                <a:ea typeface="Trebuchet MS"/>
                <a:cs typeface="Trebuchet MS"/>
                <a:sym typeface="Trebuchet MS"/>
              </a:rPr>
              <a:t>In case you feel the risk of information excess, consider using bullet points or numbered lists to bring more structure to the writing.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type="title"/>
          </p:nvPr>
        </p:nvSpPr>
        <p:spPr>
          <a:xfrm>
            <a:off x="311700" y="723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Trebuchet MS"/>
                <a:ea typeface="Trebuchet MS"/>
                <a:cs typeface="Trebuchet MS"/>
                <a:sym typeface="Trebuchet MS"/>
              </a:rPr>
              <a:t>7. Choosing the right sign-off</a:t>
            </a:r>
            <a:endParaRPr b="1">
              <a:latin typeface="Trebuchet MS"/>
              <a:ea typeface="Trebuchet MS"/>
              <a:cs typeface="Trebuchet MS"/>
              <a:sym typeface="Trebuchet MS"/>
            </a:endParaRPr>
          </a:p>
        </p:txBody>
      </p:sp>
      <p:sp>
        <p:nvSpPr>
          <p:cNvPr id="102" name="Google Shape;102;p21"/>
          <p:cNvSpPr txBox="1"/>
          <p:nvPr>
            <p:ph idx="1" type="body"/>
          </p:nvPr>
        </p:nvSpPr>
        <p:spPr>
          <a:xfrm>
            <a:off x="311700" y="1463225"/>
            <a:ext cx="39999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b="1" lang="en" sz="1600">
                <a:solidFill>
                  <a:schemeClr val="dk1"/>
                </a:solidFill>
                <a:latin typeface="Trebuchet MS"/>
                <a:ea typeface="Trebuchet MS"/>
                <a:cs typeface="Trebuchet MS"/>
                <a:sym typeface="Trebuchet MS"/>
              </a:rPr>
              <a:t>Informal sign-offs:</a:t>
            </a:r>
            <a:endParaRPr b="1" sz="1600">
              <a:solidFill>
                <a:schemeClr val="dk1"/>
              </a:solidFill>
              <a:latin typeface="Trebuchet MS"/>
              <a:ea typeface="Trebuchet MS"/>
              <a:cs typeface="Trebuchet MS"/>
              <a:sym typeface="Trebuchet MS"/>
            </a:endParaRPr>
          </a:p>
          <a:p>
            <a:pPr indent="-228600" lvl="0" marL="457200" rtl="0" algn="l">
              <a:lnSpc>
                <a:spcPct val="115000"/>
              </a:lnSpc>
              <a:spcBef>
                <a:spcPts val="1200"/>
              </a:spcBef>
              <a:spcAft>
                <a:spcPts val="0"/>
              </a:spcAft>
              <a:buClr>
                <a:schemeClr val="dk1"/>
              </a:buClr>
              <a:buSzPts val="1400"/>
              <a:buNone/>
            </a:pPr>
            <a:r>
              <a:rPr lang="en">
                <a:solidFill>
                  <a:schemeClr val="dk1"/>
                </a:solidFill>
              </a:rPr>
              <a:t>Thanks</a:t>
            </a:r>
            <a:endParaRPr>
              <a:solidFill>
                <a:schemeClr val="dk1"/>
              </a:solidFill>
            </a:endParaRPr>
          </a:p>
          <a:p>
            <a:pPr indent="-228600" lvl="0" marL="457200" rtl="0" algn="l">
              <a:lnSpc>
                <a:spcPct val="115000"/>
              </a:lnSpc>
              <a:spcBef>
                <a:spcPts val="0"/>
              </a:spcBef>
              <a:spcAft>
                <a:spcPts val="0"/>
              </a:spcAft>
              <a:buClr>
                <a:schemeClr val="dk1"/>
              </a:buClr>
              <a:buSzPts val="1400"/>
              <a:buNone/>
            </a:pPr>
            <a:r>
              <a:rPr lang="en">
                <a:solidFill>
                  <a:schemeClr val="dk1"/>
                </a:solidFill>
              </a:rPr>
              <a:t>Thanks again</a:t>
            </a:r>
            <a:endParaRPr>
              <a:solidFill>
                <a:schemeClr val="dk1"/>
              </a:solidFill>
            </a:endParaRPr>
          </a:p>
          <a:p>
            <a:pPr indent="-228600" lvl="0" marL="457200" rtl="0" algn="l">
              <a:lnSpc>
                <a:spcPct val="115000"/>
              </a:lnSpc>
              <a:spcBef>
                <a:spcPts val="0"/>
              </a:spcBef>
              <a:spcAft>
                <a:spcPts val="0"/>
              </a:spcAft>
              <a:buClr>
                <a:schemeClr val="dk1"/>
              </a:buClr>
              <a:buSzPts val="1400"/>
              <a:buNone/>
            </a:pPr>
            <a:r>
              <a:rPr lang="en">
                <a:solidFill>
                  <a:schemeClr val="dk1"/>
                </a:solidFill>
              </a:rPr>
              <a:t>Best</a:t>
            </a:r>
            <a:endParaRPr>
              <a:solidFill>
                <a:schemeClr val="dk1"/>
              </a:solidFill>
            </a:endParaRPr>
          </a:p>
          <a:p>
            <a:pPr indent="-228600" lvl="0" marL="457200" rtl="0" algn="l">
              <a:lnSpc>
                <a:spcPct val="115000"/>
              </a:lnSpc>
              <a:spcBef>
                <a:spcPts val="0"/>
              </a:spcBef>
              <a:spcAft>
                <a:spcPts val="0"/>
              </a:spcAft>
              <a:buClr>
                <a:schemeClr val="dk1"/>
              </a:buClr>
              <a:buSzPts val="1400"/>
              <a:buNone/>
            </a:pPr>
            <a:r>
              <a:rPr lang="en">
                <a:solidFill>
                  <a:schemeClr val="dk1"/>
                </a:solidFill>
              </a:rPr>
              <a:t>Cheers</a:t>
            </a:r>
            <a:endParaRPr>
              <a:solidFill>
                <a:schemeClr val="dk1"/>
              </a:solidFill>
            </a:endParaRPr>
          </a:p>
          <a:p>
            <a:pPr indent="-228600" lvl="0" marL="457200" rtl="0" algn="l">
              <a:lnSpc>
                <a:spcPct val="115000"/>
              </a:lnSpc>
              <a:spcBef>
                <a:spcPts val="0"/>
              </a:spcBef>
              <a:spcAft>
                <a:spcPts val="0"/>
              </a:spcAft>
              <a:buClr>
                <a:schemeClr val="dk1"/>
              </a:buClr>
              <a:buSzPts val="1400"/>
              <a:buNone/>
            </a:pPr>
            <a:r>
              <a:rPr lang="en">
                <a:solidFill>
                  <a:schemeClr val="dk1"/>
                </a:solidFill>
              </a:rPr>
              <a:t>Happy [day of the week]</a:t>
            </a:r>
            <a:endParaRPr>
              <a:solidFill>
                <a:schemeClr val="dk1"/>
              </a:solidFill>
            </a:endParaRPr>
          </a:p>
          <a:p>
            <a:pPr indent="-228600" lvl="0" marL="457200" rtl="0" algn="l">
              <a:lnSpc>
                <a:spcPct val="115000"/>
              </a:lnSpc>
              <a:spcBef>
                <a:spcPts val="0"/>
              </a:spcBef>
              <a:spcAft>
                <a:spcPts val="0"/>
              </a:spcAft>
              <a:buClr>
                <a:schemeClr val="dk1"/>
              </a:buClr>
              <a:buSzPts val="1400"/>
              <a:buNone/>
            </a:pPr>
            <a:r>
              <a:rPr lang="en">
                <a:solidFill>
                  <a:schemeClr val="dk1"/>
                </a:solidFill>
              </a:rPr>
              <a:t>Enjoy the weekend</a:t>
            </a:r>
            <a:endParaRPr>
              <a:solidFill>
                <a:schemeClr val="dk1"/>
              </a:solidFill>
            </a:endParaRPr>
          </a:p>
          <a:p>
            <a:pPr indent="-228600" lvl="0" marL="457200" rtl="0" algn="l">
              <a:lnSpc>
                <a:spcPct val="115000"/>
              </a:lnSpc>
              <a:spcBef>
                <a:spcPts val="0"/>
              </a:spcBef>
              <a:spcAft>
                <a:spcPts val="0"/>
              </a:spcAft>
              <a:buClr>
                <a:schemeClr val="dk1"/>
              </a:buClr>
              <a:buSzPts val="1400"/>
              <a:buNone/>
            </a:pPr>
            <a:r>
              <a:rPr lang="en">
                <a:solidFill>
                  <a:schemeClr val="dk1"/>
                </a:solidFill>
              </a:rPr>
              <a:t>Talk soon</a:t>
            </a:r>
            <a:endParaRPr>
              <a:solidFill>
                <a:schemeClr val="dk1"/>
              </a:solidFill>
            </a:endParaRPr>
          </a:p>
          <a:p>
            <a:pPr indent="-228600" lvl="0" marL="457200" rtl="0" algn="l">
              <a:lnSpc>
                <a:spcPct val="115000"/>
              </a:lnSpc>
              <a:spcBef>
                <a:spcPts val="0"/>
              </a:spcBef>
              <a:spcAft>
                <a:spcPts val="0"/>
              </a:spcAft>
              <a:buClr>
                <a:schemeClr val="dk1"/>
              </a:buClr>
              <a:buSzPts val="1400"/>
              <a:buNone/>
            </a:pPr>
            <a:r>
              <a:rPr lang="en">
                <a:solidFill>
                  <a:schemeClr val="dk1"/>
                </a:solidFill>
              </a:rPr>
              <a:t>Talk to you [tomorrow, on Wednesday, when you get back]</a:t>
            </a:r>
            <a:endParaRPr>
              <a:solidFill>
                <a:schemeClr val="dk1"/>
              </a:solidFill>
            </a:endParaRPr>
          </a:p>
          <a:p>
            <a:pPr indent="-228600" lvl="0" marL="457200" rtl="0" algn="l">
              <a:lnSpc>
                <a:spcPct val="115000"/>
              </a:lnSpc>
              <a:spcBef>
                <a:spcPts val="0"/>
              </a:spcBef>
              <a:spcAft>
                <a:spcPts val="0"/>
              </a:spcAft>
              <a:buClr>
                <a:schemeClr val="dk1"/>
              </a:buClr>
              <a:buSzPts val="1400"/>
              <a:buNone/>
            </a:pPr>
            <a:r>
              <a:rPr lang="en">
                <a:solidFill>
                  <a:schemeClr val="dk1"/>
                </a:solidFill>
              </a:rPr>
              <a:t>Looking forward to working together</a:t>
            </a:r>
            <a:endParaRPr>
              <a:solidFill>
                <a:schemeClr val="dk1"/>
              </a:solidFill>
            </a:endParaRPr>
          </a:p>
          <a:p>
            <a:pPr indent="-228600" lvl="0" marL="457200" rtl="0" algn="l">
              <a:lnSpc>
                <a:spcPct val="115000"/>
              </a:lnSpc>
              <a:spcBef>
                <a:spcPts val="0"/>
              </a:spcBef>
              <a:spcAft>
                <a:spcPts val="0"/>
              </a:spcAft>
              <a:buClr>
                <a:schemeClr val="dk1"/>
              </a:buClr>
              <a:buSzPts val="1400"/>
              <a:buNone/>
            </a:pPr>
            <a:r>
              <a:rPr lang="en">
                <a:solidFill>
                  <a:schemeClr val="dk1"/>
                </a:solidFill>
              </a:rPr>
              <a:t>Looking forward to our next conversation</a:t>
            </a:r>
            <a:endParaRPr>
              <a:solidFill>
                <a:schemeClr val="dk1"/>
              </a:solidFill>
            </a:endParaRPr>
          </a:p>
          <a:p>
            <a:pPr indent="-228600" lvl="0" marL="457200" rtl="0" algn="l">
              <a:lnSpc>
                <a:spcPct val="115000"/>
              </a:lnSpc>
              <a:spcBef>
                <a:spcPts val="0"/>
              </a:spcBef>
              <a:spcAft>
                <a:spcPts val="0"/>
              </a:spcAft>
              <a:buClr>
                <a:schemeClr val="dk1"/>
              </a:buClr>
              <a:buSzPts val="1400"/>
              <a:buNone/>
            </a:pPr>
            <a:r>
              <a:rPr lang="en">
                <a:solidFill>
                  <a:schemeClr val="dk1"/>
                </a:solidFill>
              </a:rPr>
              <a:t>Excited to hear your thoughts</a:t>
            </a:r>
            <a:endParaRPr>
              <a:solidFill>
                <a:schemeClr val="dk1"/>
              </a:solidFill>
            </a:endParaRPr>
          </a:p>
        </p:txBody>
      </p:sp>
      <p:sp>
        <p:nvSpPr>
          <p:cNvPr id="103" name="Google Shape;103;p21"/>
          <p:cNvSpPr txBox="1"/>
          <p:nvPr>
            <p:ph idx="2" type="body"/>
          </p:nvPr>
        </p:nvSpPr>
        <p:spPr>
          <a:xfrm>
            <a:off x="4832400" y="1463225"/>
            <a:ext cx="39999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b="1" lang="en" sz="1600">
                <a:solidFill>
                  <a:schemeClr val="dk1"/>
                </a:solidFill>
                <a:latin typeface="Trebuchet MS"/>
                <a:ea typeface="Trebuchet MS"/>
                <a:cs typeface="Trebuchet MS"/>
                <a:sym typeface="Trebuchet MS"/>
              </a:rPr>
              <a:t>Formal sign-offs:</a:t>
            </a:r>
            <a:endParaRPr b="1" sz="1600">
              <a:solidFill>
                <a:schemeClr val="dk1"/>
              </a:solidFill>
              <a:latin typeface="Trebuchet MS"/>
              <a:ea typeface="Trebuchet MS"/>
              <a:cs typeface="Trebuchet MS"/>
              <a:sym typeface="Trebuchet MS"/>
            </a:endParaRPr>
          </a:p>
          <a:p>
            <a:pPr indent="-228600" lvl="0" marL="457200" rtl="0" algn="l">
              <a:spcBef>
                <a:spcPts val="1200"/>
              </a:spcBef>
              <a:spcAft>
                <a:spcPts val="0"/>
              </a:spcAft>
              <a:buClr>
                <a:schemeClr val="dk1"/>
              </a:buClr>
              <a:buSzPts val="1400"/>
              <a:buNone/>
            </a:pPr>
            <a:r>
              <a:rPr lang="en">
                <a:solidFill>
                  <a:schemeClr val="dk1"/>
                </a:solidFill>
              </a:rPr>
              <a:t>Thank you</a:t>
            </a:r>
            <a:endParaRPr>
              <a:solidFill>
                <a:schemeClr val="dk1"/>
              </a:solidFill>
            </a:endParaRPr>
          </a:p>
          <a:p>
            <a:pPr indent="-228600" lvl="0" marL="457200" rtl="0" algn="l">
              <a:spcBef>
                <a:spcPts val="0"/>
              </a:spcBef>
              <a:spcAft>
                <a:spcPts val="0"/>
              </a:spcAft>
              <a:buClr>
                <a:schemeClr val="dk1"/>
              </a:buClr>
              <a:buSzPts val="1400"/>
              <a:buNone/>
            </a:pPr>
            <a:r>
              <a:rPr lang="en">
                <a:solidFill>
                  <a:schemeClr val="dk1"/>
                </a:solidFill>
              </a:rPr>
              <a:t>Thank you for your time</a:t>
            </a:r>
            <a:endParaRPr>
              <a:solidFill>
                <a:schemeClr val="dk1"/>
              </a:solidFill>
            </a:endParaRPr>
          </a:p>
          <a:p>
            <a:pPr indent="-228600" lvl="0" marL="457200" rtl="0" algn="l">
              <a:spcBef>
                <a:spcPts val="0"/>
              </a:spcBef>
              <a:spcAft>
                <a:spcPts val="0"/>
              </a:spcAft>
              <a:buClr>
                <a:schemeClr val="dk1"/>
              </a:buClr>
              <a:buSzPts val="1400"/>
              <a:buNone/>
            </a:pPr>
            <a:r>
              <a:rPr lang="en">
                <a:solidFill>
                  <a:schemeClr val="dk1"/>
                </a:solidFill>
              </a:rPr>
              <a:t>Have a wonderful [day, weekend]</a:t>
            </a:r>
            <a:endParaRPr>
              <a:solidFill>
                <a:schemeClr val="dk1"/>
              </a:solidFill>
            </a:endParaRPr>
          </a:p>
          <a:p>
            <a:pPr indent="-228600" lvl="0" marL="457200" rtl="0" algn="l">
              <a:spcBef>
                <a:spcPts val="0"/>
              </a:spcBef>
              <a:spcAft>
                <a:spcPts val="0"/>
              </a:spcAft>
              <a:buClr>
                <a:schemeClr val="dk1"/>
              </a:buClr>
              <a:buSzPts val="1400"/>
              <a:buFont typeface="Trebuchet MS"/>
              <a:buNone/>
            </a:pPr>
            <a:r>
              <a:rPr lang="en">
                <a:solidFill>
                  <a:schemeClr val="dk1"/>
                </a:solidFill>
                <a:latin typeface="Trebuchet MS"/>
                <a:ea typeface="Trebuchet MS"/>
                <a:cs typeface="Trebuchet MS"/>
                <a:sym typeface="Trebuchet MS"/>
              </a:rPr>
              <a:t>Regards</a:t>
            </a:r>
            <a:endParaRPr>
              <a:solidFill>
                <a:schemeClr val="dk1"/>
              </a:solidFill>
              <a:latin typeface="Trebuchet MS"/>
              <a:ea typeface="Trebuchet MS"/>
              <a:cs typeface="Trebuchet MS"/>
              <a:sym typeface="Trebuchet MS"/>
            </a:endParaRPr>
          </a:p>
          <a:p>
            <a:pPr indent="0" lvl="0" marL="0" rtl="0" algn="l">
              <a:spcBef>
                <a:spcPts val="1200"/>
              </a:spcBef>
              <a:spcAft>
                <a:spcPts val="0"/>
              </a:spcAft>
              <a:buNone/>
            </a:pPr>
            <a:r>
              <a:rPr b="1" lang="en" sz="1600">
                <a:solidFill>
                  <a:schemeClr val="dk1"/>
                </a:solidFill>
                <a:latin typeface="Trebuchet MS"/>
                <a:ea typeface="Trebuchet MS"/>
                <a:cs typeface="Trebuchet MS"/>
                <a:sym typeface="Trebuchet MS"/>
              </a:rPr>
              <a:t>Not to be used sign-offs:</a:t>
            </a:r>
            <a:endParaRPr b="1" sz="1600">
              <a:solidFill>
                <a:schemeClr val="dk1"/>
              </a:solidFill>
              <a:latin typeface="Trebuchet MS"/>
              <a:ea typeface="Trebuchet MS"/>
              <a:cs typeface="Trebuchet MS"/>
              <a:sym typeface="Trebuchet MS"/>
            </a:endParaRPr>
          </a:p>
          <a:p>
            <a:pPr indent="-228600" lvl="0" marL="457200" rtl="0" algn="l">
              <a:spcBef>
                <a:spcPts val="1200"/>
              </a:spcBef>
              <a:spcAft>
                <a:spcPts val="0"/>
              </a:spcAft>
              <a:buClr>
                <a:schemeClr val="dk1"/>
              </a:buClr>
              <a:buSzPts val="1400"/>
              <a:buNone/>
            </a:pPr>
            <a:r>
              <a:rPr lang="en">
                <a:solidFill>
                  <a:schemeClr val="dk1"/>
                </a:solidFill>
              </a:rPr>
              <a:t>Sincerely: Too outdated</a:t>
            </a:r>
            <a:endParaRPr>
              <a:solidFill>
                <a:schemeClr val="dk1"/>
              </a:solidFill>
            </a:endParaRPr>
          </a:p>
          <a:p>
            <a:pPr indent="-228600" lvl="0" marL="457200" rtl="0" algn="l">
              <a:spcBef>
                <a:spcPts val="0"/>
              </a:spcBef>
              <a:spcAft>
                <a:spcPts val="0"/>
              </a:spcAft>
              <a:buClr>
                <a:schemeClr val="dk1"/>
              </a:buClr>
              <a:buSzPts val="1400"/>
              <a:buNone/>
            </a:pPr>
            <a:r>
              <a:rPr lang="en">
                <a:solidFill>
                  <a:schemeClr val="dk1"/>
                </a:solidFill>
              </a:rPr>
              <a:t>Kind regards: Too unnatural</a:t>
            </a:r>
            <a:endParaRPr>
              <a:solidFill>
                <a:schemeClr val="dk1"/>
              </a:solidFill>
            </a:endParaRPr>
          </a:p>
          <a:p>
            <a:pPr indent="-228600" lvl="0" marL="457200" rtl="0" algn="l">
              <a:spcBef>
                <a:spcPts val="0"/>
              </a:spcBef>
              <a:spcAft>
                <a:spcPts val="0"/>
              </a:spcAft>
              <a:buClr>
                <a:schemeClr val="dk1"/>
              </a:buClr>
              <a:buSzPts val="1400"/>
              <a:buNone/>
            </a:pPr>
            <a:r>
              <a:rPr lang="en">
                <a:solidFill>
                  <a:schemeClr val="dk1"/>
                </a:solidFill>
              </a:rPr>
              <a:t>Warmly: Too relaxed</a:t>
            </a:r>
            <a:endParaRPr>
              <a:solidFill>
                <a:schemeClr val="dk1"/>
              </a:solidFill>
            </a:endParaRPr>
          </a:p>
          <a:p>
            <a:pPr indent="-228600" lvl="0" marL="457200" rtl="0" algn="l">
              <a:spcBef>
                <a:spcPts val="0"/>
              </a:spcBef>
              <a:spcAft>
                <a:spcPts val="0"/>
              </a:spcAft>
              <a:buClr>
                <a:schemeClr val="dk1"/>
              </a:buClr>
              <a:buSzPts val="1400"/>
              <a:buNone/>
            </a:pPr>
            <a:r>
              <a:rPr lang="en">
                <a:solidFill>
                  <a:schemeClr val="dk1"/>
                </a:solidFill>
              </a:rPr>
              <a:t>Respectfully: Too random</a:t>
            </a:r>
            <a:endParaRPr>
              <a:solidFill>
                <a:schemeClr val="dk1"/>
              </a:solidFill>
            </a:endParaRPr>
          </a:p>
          <a:p>
            <a:pPr indent="-228600" lvl="0" marL="457200" rtl="0" algn="l">
              <a:spcBef>
                <a:spcPts val="0"/>
              </a:spcBef>
              <a:spcAft>
                <a:spcPts val="0"/>
              </a:spcAft>
              <a:buClr>
                <a:schemeClr val="dk1"/>
              </a:buClr>
              <a:buSzPts val="1400"/>
              <a:buNone/>
            </a:pPr>
            <a:r>
              <a:rPr lang="en">
                <a:solidFill>
                  <a:schemeClr val="dk1"/>
                </a:solidFill>
              </a:rPr>
              <a:t>Xoxo: Too intimate</a:t>
            </a:r>
            <a:endParaRPr>
              <a:solidFill>
                <a:schemeClr val="dk1"/>
              </a:solidFill>
            </a:endParaRPr>
          </a:p>
          <a:p>
            <a:pPr indent="-228600" lvl="0" marL="457200" rtl="0" algn="l">
              <a:spcBef>
                <a:spcPts val="0"/>
              </a:spcBef>
              <a:spcAft>
                <a:spcPts val="0"/>
              </a:spcAft>
              <a:buClr>
                <a:schemeClr val="dk1"/>
              </a:buClr>
              <a:buSzPts val="1400"/>
              <a:buNone/>
            </a:pPr>
            <a:r>
              <a:rPr lang="en">
                <a:solidFill>
                  <a:schemeClr val="dk1"/>
                </a:solidFill>
              </a:rPr>
              <a:t>Cordially: Too stilted</a:t>
            </a:r>
            <a:endParaRPr>
              <a:solidFill>
                <a:schemeClr val="dk1"/>
              </a:solidFill>
            </a:endParaRPr>
          </a:p>
          <a:p>
            <a:pPr indent="-228600" lvl="0" marL="457200" rtl="0" algn="l">
              <a:spcBef>
                <a:spcPts val="0"/>
              </a:spcBef>
              <a:spcAft>
                <a:spcPts val="0"/>
              </a:spcAft>
              <a:buClr>
                <a:schemeClr val="dk1"/>
              </a:buClr>
              <a:buSzPts val="1400"/>
              <a:buNone/>
            </a:pPr>
            <a:r>
              <a:rPr lang="en">
                <a:solidFill>
                  <a:schemeClr val="dk1"/>
                </a:solidFill>
              </a:rPr>
              <a:t>- [Your name]: Too abrupt</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