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6061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72135" y="104842"/>
            <a:ext cx="2132965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900" y="282685"/>
            <a:ext cx="167640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7848" y="1144992"/>
            <a:ext cx="7914640" cy="3743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2837" y="6413246"/>
            <a:ext cx="20510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200400" y="228600"/>
            <a:ext cx="617219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/>
              <a:t>COIMBATORE INSTITUTE OF TECHNOLOGY</a:t>
            </a:r>
            <a:endParaRPr sz="2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200400" y="685800"/>
            <a:ext cx="6096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 smtClean="0">
                <a:latin typeface="Times New Roman"/>
                <a:cs typeface="Times New Roman"/>
              </a:rPr>
              <a:t>DEPARTMENT OF COMPUTER SCIENCE AND ENGINEERING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0797" y="1718608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</a:t>
            </a:r>
            <a:r>
              <a:rPr lang="en-US" sz="2000" dirty="0" smtClean="0"/>
              <a:t>PROJECT TITLE:</a:t>
            </a:r>
          </a:p>
          <a:p>
            <a:endParaRPr lang="en-US" sz="800" dirty="0" smtClean="0"/>
          </a:p>
          <a:p>
            <a:r>
              <a:rPr lang="en-US" sz="2800" b="1" dirty="0" smtClean="0"/>
              <a:t>             LEARNQUEST </a:t>
            </a:r>
            <a:endParaRPr lang="en-US" sz="800" b="1" dirty="0" smtClean="0"/>
          </a:p>
          <a:p>
            <a:endParaRPr lang="en-US" sz="800" b="1" dirty="0" smtClean="0"/>
          </a:p>
          <a:p>
            <a:r>
              <a:rPr lang="en-US" sz="2400" dirty="0" smtClean="0"/>
              <a:t>   </a:t>
            </a:r>
            <a:r>
              <a:rPr lang="en-US" sz="2400" dirty="0" smtClean="0"/>
              <a:t>    A </a:t>
            </a:r>
            <a:r>
              <a:rPr lang="en-US" sz="2400" dirty="0" smtClean="0"/>
              <a:t>Collaborative</a:t>
            </a:r>
            <a:r>
              <a:rPr lang="en-US" sz="2400" dirty="0" smtClean="0"/>
              <a:t> Coding Platform</a:t>
            </a:r>
            <a:endParaRPr lang="en-US" sz="2400" dirty="0" smtClean="0"/>
          </a:p>
          <a:p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3657600"/>
            <a:ext cx="51816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MEMBERS:</a:t>
            </a:r>
          </a:p>
          <a:p>
            <a:endParaRPr lang="en-US" sz="800" dirty="0" smtClean="0"/>
          </a:p>
          <a:p>
            <a:pPr marL="342900" indent="-342900">
              <a:buAutoNum type="arabicPeriod"/>
            </a:pPr>
            <a:r>
              <a:rPr lang="en-US" dirty="0" smtClean="0"/>
              <a:t>NITHIVARSHA TP</a:t>
            </a:r>
          </a:p>
          <a:p>
            <a:endParaRPr lang="en-US" sz="800" dirty="0" smtClean="0"/>
          </a:p>
          <a:p>
            <a:r>
              <a:rPr lang="en-US" dirty="0" smtClean="0"/>
              <a:t>2. SANTHIYA P</a:t>
            </a:r>
          </a:p>
          <a:p>
            <a:endParaRPr lang="en-US" sz="800" dirty="0" smtClean="0"/>
          </a:p>
          <a:p>
            <a:r>
              <a:rPr lang="en-US" dirty="0" smtClean="0"/>
              <a:t>3. VARSHINI K</a:t>
            </a:r>
          </a:p>
          <a:p>
            <a:endParaRPr lang="en-US" sz="800" dirty="0" smtClean="0"/>
          </a:p>
          <a:p>
            <a:r>
              <a:rPr lang="en-US" dirty="0" smtClean="0"/>
              <a:t>4. POOJA GR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1128479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23CS423-PYTHON PROGRAMMING LABORATORY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00" y="282685"/>
            <a:ext cx="65097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TOOLS AND TECHNOLOGY USED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10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7244" y="1143000"/>
            <a:ext cx="9067800" cy="586057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Frontend</a:t>
            </a:r>
            <a:r>
              <a:rPr lang="en-US" sz="2400" b="1" dirty="0" smtClean="0"/>
              <a:t>:</a:t>
            </a:r>
            <a:endParaRPr lang="en-US" sz="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React.js</a:t>
            </a:r>
            <a:r>
              <a:rPr lang="en-US" sz="2400" dirty="0"/>
              <a:t>: JavaScript library for building the user interface, providing a dynamic and responsive experience</a:t>
            </a:r>
            <a:r>
              <a:rPr lang="en-US" sz="2400" dirty="0" smtClean="0"/>
              <a:t>.</a:t>
            </a:r>
          </a:p>
          <a:p>
            <a:pPr lvl="1"/>
            <a:endParaRPr lang="en-US" sz="800" dirty="0"/>
          </a:p>
          <a:p>
            <a:pPr lvl="1"/>
            <a:r>
              <a:rPr lang="en-US" sz="2400" b="1" dirty="0" smtClean="0"/>
              <a:t>2.  Tailwind </a:t>
            </a:r>
            <a:r>
              <a:rPr lang="en-US" sz="2400" b="1" dirty="0"/>
              <a:t>CSS</a:t>
            </a:r>
            <a:r>
              <a:rPr lang="en-US" sz="2400" dirty="0"/>
              <a:t>: Utility-first CSS framework for designing a clean, modern, and customizable interface</a:t>
            </a:r>
            <a:r>
              <a:rPr lang="en-US" sz="2400" dirty="0" smtClean="0"/>
              <a:t>.</a:t>
            </a:r>
          </a:p>
          <a:p>
            <a:pPr lvl="1"/>
            <a:endParaRPr lang="en-US" sz="800" dirty="0"/>
          </a:p>
          <a:p>
            <a:pPr lvl="1"/>
            <a:r>
              <a:rPr lang="en-US" sz="2400" b="1" dirty="0" smtClean="0"/>
              <a:t>3.   </a:t>
            </a:r>
            <a:r>
              <a:rPr lang="en-US" sz="2400" b="1" dirty="0" err="1" smtClean="0"/>
              <a:t>Axios</a:t>
            </a:r>
            <a:r>
              <a:rPr lang="en-US" sz="2400" dirty="0"/>
              <a:t>: To make HTTP requests from the frontend to the backend API</a:t>
            </a:r>
            <a:r>
              <a:rPr lang="en-US" sz="2400" dirty="0" smtClean="0"/>
              <a:t>.</a:t>
            </a:r>
            <a:endParaRPr lang="en-US" sz="8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Backend</a:t>
            </a:r>
            <a:r>
              <a:rPr lang="en-US" sz="2400" b="1" dirty="0" smtClean="0"/>
              <a:t>:</a:t>
            </a:r>
            <a:endParaRPr lang="en-US" sz="800" dirty="0"/>
          </a:p>
          <a:p>
            <a:pPr lvl="1"/>
            <a:r>
              <a:rPr lang="en-US" sz="2400" b="1" dirty="0" smtClean="0"/>
              <a:t>1. Python</a:t>
            </a:r>
            <a:r>
              <a:rPr lang="en-US" sz="2400" dirty="0"/>
              <a:t>: The core programming language for the backend logic</a:t>
            </a:r>
            <a:r>
              <a:rPr lang="en-US" sz="2400" dirty="0" smtClean="0"/>
              <a:t>.</a:t>
            </a:r>
          </a:p>
          <a:p>
            <a:pPr lvl="1"/>
            <a:endParaRPr lang="en-US" sz="800" dirty="0"/>
          </a:p>
          <a:p>
            <a:pPr lvl="1"/>
            <a:r>
              <a:rPr lang="en-US" sz="2400" b="1" dirty="0" smtClean="0"/>
              <a:t>2. Flask </a:t>
            </a:r>
            <a:r>
              <a:rPr lang="en-US" sz="2400" b="1" dirty="0"/>
              <a:t>/ </a:t>
            </a:r>
            <a:r>
              <a:rPr lang="en-US" sz="2400" b="1" dirty="0" err="1"/>
              <a:t>FastAPI</a:t>
            </a:r>
            <a:r>
              <a:rPr lang="en-US" sz="2400" dirty="0"/>
              <a:t>: Web frameworks for building </a:t>
            </a:r>
            <a:r>
              <a:rPr lang="en-US" sz="2400" dirty="0" err="1"/>
              <a:t>RESTful</a:t>
            </a:r>
            <a:r>
              <a:rPr lang="en-US" sz="2400" dirty="0"/>
              <a:t> APIs to handle user authentication, challenge management, and data processing</a:t>
            </a:r>
            <a:r>
              <a:rPr lang="en-US" sz="2400" dirty="0" smtClean="0"/>
              <a:t>.</a:t>
            </a:r>
          </a:p>
          <a:p>
            <a:pPr lvl="1"/>
            <a:endParaRPr lang="en-US" sz="800" dirty="0"/>
          </a:p>
          <a:p>
            <a:pPr lvl="1"/>
            <a:r>
              <a:rPr lang="en-US" sz="2400" b="1" dirty="0" smtClean="0"/>
              <a:t>3. JWT </a:t>
            </a:r>
            <a:r>
              <a:rPr lang="en-US" sz="2400" b="1" dirty="0"/>
              <a:t>(JSON Web Tokens)</a:t>
            </a:r>
            <a:r>
              <a:rPr lang="en-US" sz="2400" dirty="0"/>
              <a:t>: For secure user authentication and managing sessions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17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00" y="282685"/>
            <a:ext cx="61287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TOOLS AND TECH USED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11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52400" y="1277820"/>
            <a:ext cx="8991600" cy="559896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Database</a:t>
            </a:r>
            <a:r>
              <a:rPr lang="en-US" sz="2400" b="1" dirty="0" smtClean="0"/>
              <a:t>:</a:t>
            </a:r>
            <a:endParaRPr lang="en-US" sz="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err="1"/>
              <a:t>MongoDB</a:t>
            </a:r>
            <a:r>
              <a:rPr lang="en-US" sz="2400" dirty="0"/>
              <a:t>: </a:t>
            </a:r>
            <a:r>
              <a:rPr lang="en-US" sz="2400" dirty="0" err="1"/>
              <a:t>NoSQL</a:t>
            </a:r>
            <a:r>
              <a:rPr lang="en-US" sz="2400" dirty="0"/>
              <a:t> database for storing user data, challenge information, progress tracking, and achievements in a flexible schema</a:t>
            </a:r>
            <a:r>
              <a:rPr lang="en-US" sz="2400" dirty="0" smtClean="0"/>
              <a:t>.</a:t>
            </a:r>
            <a:endParaRPr lang="en-US" sz="8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Version Control</a:t>
            </a:r>
            <a:r>
              <a:rPr lang="en-US" sz="2400" b="1" dirty="0" smtClean="0"/>
              <a:t>:</a:t>
            </a:r>
            <a:endParaRPr lang="en-US" sz="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err="1"/>
              <a:t>Git</a:t>
            </a:r>
            <a:r>
              <a:rPr lang="en-US" sz="2400" dirty="0"/>
              <a:t>: Version control system to track changes in code and collaborate with the development team</a:t>
            </a:r>
            <a:r>
              <a:rPr lang="en-US" sz="2400" dirty="0" smtClean="0"/>
              <a:t>.</a:t>
            </a:r>
            <a:endParaRPr lang="en-US" sz="800" dirty="0"/>
          </a:p>
          <a:p>
            <a:pPr lvl="1"/>
            <a:r>
              <a:rPr lang="en-US" sz="2400" b="1" dirty="0" smtClean="0"/>
              <a:t>2.   </a:t>
            </a:r>
            <a:r>
              <a:rPr lang="en-US" sz="2400" b="1" dirty="0" err="1" smtClean="0"/>
              <a:t>GitHub</a:t>
            </a:r>
            <a:r>
              <a:rPr lang="en-US" sz="2400" b="1" dirty="0" smtClean="0"/>
              <a:t> </a:t>
            </a:r>
            <a:r>
              <a:rPr lang="en-US" sz="2400" b="1" dirty="0"/>
              <a:t>/ </a:t>
            </a:r>
            <a:r>
              <a:rPr lang="en-US" sz="2400" b="1" dirty="0" err="1"/>
              <a:t>GitLab</a:t>
            </a:r>
            <a:r>
              <a:rPr lang="en-US" sz="2400" dirty="0"/>
              <a:t>: Repository hosting services for collaboration, code management, and version control</a:t>
            </a:r>
            <a:r>
              <a:rPr lang="en-US" sz="2400" dirty="0" smtClean="0"/>
              <a:t>.</a:t>
            </a:r>
            <a:endParaRPr lang="en-US" sz="8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Testing</a:t>
            </a:r>
            <a:r>
              <a:rPr lang="en-US" sz="2400" b="1" dirty="0" smtClean="0"/>
              <a:t>:</a:t>
            </a:r>
            <a:endParaRPr lang="en-US" sz="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Jest</a:t>
            </a:r>
            <a:r>
              <a:rPr lang="en-US" sz="2400" dirty="0"/>
              <a:t>: JavaScript testing framework, used to test frontend components</a:t>
            </a:r>
            <a:r>
              <a:rPr lang="en-US" sz="2400" dirty="0" smtClean="0"/>
              <a:t>.</a:t>
            </a:r>
            <a:endParaRPr lang="en-US" sz="800" dirty="0"/>
          </a:p>
          <a:p>
            <a:pPr lvl="1"/>
            <a:r>
              <a:rPr lang="en-US" sz="2400" b="1" dirty="0" smtClean="0"/>
              <a:t>2.   </a:t>
            </a:r>
            <a:r>
              <a:rPr lang="en-US" sz="2400" b="1" dirty="0" err="1" smtClean="0"/>
              <a:t>PyTest</a:t>
            </a:r>
            <a:r>
              <a:rPr lang="en-US" sz="2400" b="1" dirty="0" smtClean="0"/>
              <a:t> </a:t>
            </a:r>
            <a:r>
              <a:rPr lang="en-US" sz="2400" b="1" dirty="0"/>
              <a:t>/ </a:t>
            </a:r>
            <a:r>
              <a:rPr lang="en-US" sz="2400" b="1" dirty="0" err="1"/>
              <a:t>Unittest</a:t>
            </a:r>
            <a:r>
              <a:rPr lang="en-US" sz="2400" dirty="0"/>
              <a:t>: Testing libraries for the Python backend to ensure the correct functionality of APIs and logic</a:t>
            </a:r>
            <a:r>
              <a:rPr lang="en-US" dirty="0"/>
              <a:t>.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20675" algn="l"/>
              </a:tabLst>
            </a:pP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6042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00" y="282685"/>
            <a:ext cx="49857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CONCLUSION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12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839200" cy="561435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8450" indent="-285750">
              <a:spcBef>
                <a:spcPts val="580"/>
              </a:spcBef>
              <a:buFont typeface="Wingdings" pitchFamily="2" charset="2"/>
              <a:buChar char="q"/>
              <a:tabLst>
                <a:tab pos="320675" algn="l"/>
              </a:tabLst>
            </a:pPr>
            <a:r>
              <a:rPr lang="en-US" sz="2200" dirty="0" err="1"/>
              <a:t>LearnQuest</a:t>
            </a:r>
            <a:r>
              <a:rPr lang="en-US" sz="2200" dirty="0"/>
              <a:t> is more than just a platform for solving coding problems—it's a </a:t>
            </a:r>
            <a:r>
              <a:rPr lang="en-US" sz="2200" dirty="0" err="1"/>
              <a:t>gamified</a:t>
            </a:r>
            <a:r>
              <a:rPr lang="en-US" sz="2200" dirty="0"/>
              <a:t>, collaborative learning ecosystem designed to make programming both engaging and meaningful</a:t>
            </a:r>
            <a:r>
              <a:rPr lang="en-US" sz="2200" dirty="0" smtClean="0"/>
              <a:t>.</a:t>
            </a:r>
          </a:p>
          <a:p>
            <a:pPr marL="12700">
              <a:spcBef>
                <a:spcPts val="580"/>
              </a:spcBef>
              <a:tabLst>
                <a:tab pos="320675" algn="l"/>
              </a:tabLst>
            </a:pPr>
            <a:r>
              <a:rPr lang="en-US" sz="2200" dirty="0" smtClean="0"/>
              <a:t> </a:t>
            </a:r>
          </a:p>
          <a:p>
            <a:pPr marL="298450" indent="-285750">
              <a:spcBef>
                <a:spcPts val="580"/>
              </a:spcBef>
              <a:buFont typeface="Wingdings" pitchFamily="2" charset="2"/>
              <a:buChar char="q"/>
              <a:tabLst>
                <a:tab pos="320675" algn="l"/>
              </a:tabLst>
            </a:pPr>
            <a:r>
              <a:rPr lang="en-US" sz="2200" dirty="0" smtClean="0"/>
              <a:t>By </a:t>
            </a:r>
            <a:r>
              <a:rPr lang="en-US" sz="2200" dirty="0"/>
              <a:t>combining creative challenge formats, community-driven content, and visual progress tracking, </a:t>
            </a:r>
            <a:r>
              <a:rPr lang="en-US" sz="2200" dirty="0" err="1"/>
              <a:t>LearnQuest</a:t>
            </a:r>
            <a:r>
              <a:rPr lang="en-US" sz="2200" dirty="0"/>
              <a:t> empowers learners to build their skills while having fun. </a:t>
            </a:r>
            <a:endParaRPr lang="en-US" sz="2200" dirty="0" smtClean="0"/>
          </a:p>
          <a:p>
            <a:pPr marL="12700">
              <a:spcBef>
                <a:spcPts val="580"/>
              </a:spcBef>
              <a:tabLst>
                <a:tab pos="320675" algn="l"/>
              </a:tabLst>
            </a:pPr>
            <a:endParaRPr lang="en-US" sz="2200" dirty="0" smtClean="0"/>
          </a:p>
          <a:p>
            <a:pPr marL="298450" indent="-285750">
              <a:spcBef>
                <a:spcPts val="580"/>
              </a:spcBef>
              <a:buFont typeface="Wingdings" pitchFamily="2" charset="2"/>
              <a:buChar char="q"/>
              <a:tabLst>
                <a:tab pos="320675" algn="l"/>
              </a:tabLst>
            </a:pPr>
            <a:r>
              <a:rPr lang="en-US" sz="2200" dirty="0" smtClean="0"/>
              <a:t>The </a:t>
            </a:r>
            <a:r>
              <a:rPr lang="en-US" sz="2200" dirty="0"/>
              <a:t>integration of peer interaction, achievement-based motivation, and intuitive design ensures that users not only learn how to code but also grow as thinkers, collaborators, and problem solvers. </a:t>
            </a:r>
            <a:endParaRPr lang="en-US" sz="2200" dirty="0" smtClean="0"/>
          </a:p>
          <a:p>
            <a:pPr marL="12700">
              <a:spcBef>
                <a:spcPts val="580"/>
              </a:spcBef>
              <a:tabLst>
                <a:tab pos="320675" algn="l"/>
              </a:tabLst>
            </a:pPr>
            <a:endParaRPr lang="en-US" sz="2200" dirty="0" smtClean="0"/>
          </a:p>
          <a:p>
            <a:pPr marL="298450" indent="-285750">
              <a:spcBef>
                <a:spcPts val="580"/>
              </a:spcBef>
              <a:buFont typeface="Wingdings" pitchFamily="2" charset="2"/>
              <a:buChar char="q"/>
              <a:tabLst>
                <a:tab pos="320675" algn="l"/>
              </a:tabLst>
            </a:pPr>
            <a:r>
              <a:rPr lang="en-US" sz="2200" dirty="0" smtClean="0"/>
              <a:t>This </a:t>
            </a:r>
            <a:r>
              <a:rPr lang="en-US" sz="2200" dirty="0"/>
              <a:t>project stands as a testament to how technology and </a:t>
            </a:r>
            <a:r>
              <a:rPr lang="en-US" sz="2200" dirty="0" err="1"/>
              <a:t>gamification</a:t>
            </a:r>
            <a:r>
              <a:rPr lang="en-US" sz="2200" dirty="0"/>
              <a:t> can transform traditional learning into an exciting quest for knowledge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470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8410" y="2895600"/>
            <a:ext cx="7914640" cy="1354217"/>
          </a:xfrm>
        </p:spPr>
        <p:txBody>
          <a:bodyPr/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149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63807" y="1905000"/>
            <a:ext cx="7914640" cy="397031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580"/>
              </a:spcBef>
              <a:buChar char="•"/>
              <a:tabLst>
                <a:tab pos="320675" algn="l"/>
              </a:tabLst>
            </a:pPr>
            <a:r>
              <a:rPr sz="3200" b="1" spc="-10" dirty="0">
                <a:latin typeface="Arial"/>
                <a:cs typeface="Arial"/>
              </a:rPr>
              <a:t>Introduction</a:t>
            </a:r>
            <a:r>
              <a:rPr sz="3200" b="1" spc="-20" dirty="0">
                <a:latin typeface="Arial"/>
                <a:cs typeface="Arial"/>
              </a:rPr>
              <a:t> </a:t>
            </a:r>
            <a:endParaRPr lang="en-US" sz="3200" b="1" spc="-20" dirty="0" smtClean="0">
              <a:latin typeface="Arial"/>
              <a:cs typeface="Arial"/>
            </a:endParaRPr>
          </a:p>
          <a:p>
            <a:pPr marL="320675" indent="-307975">
              <a:lnSpc>
                <a:spcPct val="100000"/>
              </a:lnSpc>
              <a:spcBef>
                <a:spcPts val="580"/>
              </a:spcBef>
              <a:buChar char="•"/>
              <a:tabLst>
                <a:tab pos="320675" algn="l"/>
              </a:tabLst>
            </a:pPr>
            <a:r>
              <a:rPr sz="3200" b="1" dirty="0" smtClean="0">
                <a:latin typeface="Arial"/>
                <a:cs typeface="Arial"/>
              </a:rPr>
              <a:t>Problem</a:t>
            </a:r>
            <a:r>
              <a:rPr sz="3200" b="1" spc="-20" dirty="0" smtClean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Statement</a:t>
            </a:r>
            <a:r>
              <a:rPr sz="3200" b="1" spc="-20" dirty="0">
                <a:latin typeface="Arial"/>
                <a:cs typeface="Arial"/>
              </a:rPr>
              <a:t> </a:t>
            </a:r>
            <a:endParaRPr lang="en-US" sz="3200" b="1" spc="-20" dirty="0" smtClean="0">
              <a:latin typeface="Arial"/>
              <a:cs typeface="Arial"/>
            </a:endParaRPr>
          </a:p>
          <a:p>
            <a:pPr marL="320675" indent="-307975">
              <a:lnSpc>
                <a:spcPct val="100000"/>
              </a:lnSpc>
              <a:spcBef>
                <a:spcPts val="580"/>
              </a:spcBef>
              <a:buChar char="•"/>
              <a:tabLst>
                <a:tab pos="320675" algn="l"/>
              </a:tabLst>
            </a:pPr>
            <a:r>
              <a:rPr sz="3200" b="1" dirty="0" smtClean="0">
                <a:latin typeface="Arial"/>
                <a:cs typeface="Arial"/>
              </a:rPr>
              <a:t>Objectives</a:t>
            </a:r>
            <a:r>
              <a:rPr sz="3200" b="1" spc="-20" dirty="0" smtClean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&amp;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Scope</a:t>
            </a:r>
            <a:r>
              <a:rPr sz="3200" b="1" spc="-20" dirty="0">
                <a:latin typeface="Arial"/>
                <a:cs typeface="Arial"/>
              </a:rPr>
              <a:t> </a:t>
            </a:r>
            <a:endParaRPr lang="en-US" sz="3200" b="1" spc="-20" dirty="0" smtClean="0">
              <a:latin typeface="Arial"/>
              <a:cs typeface="Arial"/>
            </a:endParaRPr>
          </a:p>
          <a:p>
            <a:pPr marL="320675" indent="-307975">
              <a:lnSpc>
                <a:spcPct val="100000"/>
              </a:lnSpc>
              <a:spcBef>
                <a:spcPts val="580"/>
              </a:spcBef>
              <a:buChar char="•"/>
              <a:tabLst>
                <a:tab pos="320675" algn="l"/>
              </a:tabLst>
            </a:pPr>
            <a:r>
              <a:rPr sz="3200" b="1" dirty="0" smtClean="0">
                <a:latin typeface="Arial"/>
                <a:cs typeface="Arial"/>
              </a:rPr>
              <a:t>Process</a:t>
            </a:r>
            <a:r>
              <a:rPr sz="3200" b="1" spc="-30" dirty="0" smtClean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Flow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diagram</a:t>
            </a:r>
            <a:r>
              <a:rPr sz="3200" b="1" spc="-10" dirty="0">
                <a:latin typeface="Arial"/>
                <a:cs typeface="Arial"/>
              </a:rPr>
              <a:t> </a:t>
            </a:r>
            <a:endParaRPr lang="en-US" sz="3200" b="1" spc="-10" dirty="0" smtClean="0">
              <a:latin typeface="Arial"/>
              <a:cs typeface="Arial"/>
            </a:endParaRPr>
          </a:p>
          <a:p>
            <a:pPr marL="320675" indent="-307975">
              <a:lnSpc>
                <a:spcPct val="100000"/>
              </a:lnSpc>
              <a:spcBef>
                <a:spcPts val="580"/>
              </a:spcBef>
              <a:buChar char="•"/>
              <a:tabLst>
                <a:tab pos="320675" algn="l"/>
              </a:tabLst>
            </a:pPr>
            <a:r>
              <a:rPr sz="3200" b="1" dirty="0" smtClean="0">
                <a:latin typeface="Arial"/>
                <a:cs typeface="Arial"/>
              </a:rPr>
              <a:t>Modules</a:t>
            </a:r>
            <a:r>
              <a:rPr sz="3200" b="1" spc="-10" dirty="0" smtClean="0">
                <a:latin typeface="Arial"/>
                <a:cs typeface="Arial"/>
              </a:rPr>
              <a:t> </a:t>
            </a:r>
            <a:endParaRPr lang="en-US" sz="3200" b="1" spc="-10" dirty="0" smtClean="0">
              <a:latin typeface="Arial"/>
              <a:cs typeface="Arial"/>
            </a:endParaRPr>
          </a:p>
          <a:p>
            <a:pPr marL="320675" indent="-307975">
              <a:lnSpc>
                <a:spcPct val="100000"/>
              </a:lnSpc>
              <a:spcBef>
                <a:spcPts val="580"/>
              </a:spcBef>
              <a:buChar char="•"/>
              <a:tabLst>
                <a:tab pos="320675" algn="l"/>
              </a:tabLst>
            </a:pPr>
            <a:r>
              <a:rPr sz="3200" b="1" dirty="0" smtClean="0">
                <a:latin typeface="Arial"/>
                <a:cs typeface="Arial"/>
              </a:rPr>
              <a:t>Tools</a:t>
            </a:r>
            <a:r>
              <a:rPr sz="3200" b="1" spc="-30" dirty="0" smtClean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&amp;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Technologies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 smtClean="0">
                <a:latin typeface="Arial"/>
                <a:cs typeface="Arial"/>
              </a:rPr>
              <a:t>Used</a:t>
            </a:r>
            <a:endParaRPr sz="3200" spc="-50" dirty="0"/>
          </a:p>
          <a:p>
            <a:pPr marL="321310" marR="194945" indent="-309245">
              <a:lnSpc>
                <a:spcPct val="100000"/>
              </a:lnSpc>
              <a:spcBef>
                <a:spcPts val="480"/>
              </a:spcBef>
              <a:buChar char="•"/>
              <a:tabLst>
                <a:tab pos="321310" algn="l"/>
              </a:tabLst>
            </a:pPr>
            <a:r>
              <a:rPr sz="3200" b="1" dirty="0">
                <a:latin typeface="Arial"/>
                <a:cs typeface="Arial"/>
              </a:rPr>
              <a:t>Conclusion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&amp;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Future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 smtClean="0">
                <a:latin typeface="Arial"/>
                <a:cs typeface="Arial"/>
              </a:rPr>
              <a:t>Scope</a:t>
            </a:r>
            <a:endParaRPr sz="3200" spc="-10" dirty="0"/>
          </a:p>
        </p:txBody>
      </p:sp>
    </p:spTree>
    <p:extLst>
      <p:ext uri="{BB962C8B-B14F-4D97-AF65-F5344CB8AC3E}">
        <p14:creationId xmlns:p14="http://schemas.microsoft.com/office/powerpoint/2010/main" val="19035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00" y="282685"/>
            <a:ext cx="38427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INTRODUCTION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52400" y="1447800"/>
            <a:ext cx="8991600" cy="50603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 err="1"/>
              <a:t>LearnQuest</a:t>
            </a:r>
            <a:r>
              <a:rPr lang="en-US" sz="2800" dirty="0"/>
              <a:t> is an interactive and </a:t>
            </a:r>
            <a:r>
              <a:rPr lang="en-US" sz="2800" dirty="0" err="1"/>
              <a:t>gamified</a:t>
            </a:r>
            <a:r>
              <a:rPr lang="en-US" sz="2800" dirty="0"/>
              <a:t> learning platform that allows users to engage in coding challenges collaboratively. </a:t>
            </a:r>
            <a:endParaRPr lang="en-US" sz="2800" dirty="0" smtClean="0"/>
          </a:p>
          <a:p>
            <a:endParaRPr lang="en-US" sz="8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It </a:t>
            </a:r>
            <a:r>
              <a:rPr lang="en-US" sz="2800" dirty="0"/>
              <a:t>is designed to foster </a:t>
            </a:r>
            <a:endParaRPr lang="en-US" sz="2800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800" dirty="0" smtClean="0"/>
              <a:t>peer-to-peer </a:t>
            </a:r>
            <a:r>
              <a:rPr lang="en-US" sz="2800" dirty="0"/>
              <a:t>learning, </a:t>
            </a:r>
            <a:endParaRPr lang="en-US" sz="2800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800" dirty="0" smtClean="0"/>
              <a:t>creativity</a:t>
            </a:r>
            <a:r>
              <a:rPr lang="en-US" sz="2800" dirty="0"/>
              <a:t>, and </a:t>
            </a:r>
            <a:endParaRPr lang="en-US" sz="2800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800" dirty="0" smtClean="0"/>
              <a:t>skill </a:t>
            </a:r>
            <a:r>
              <a:rPr lang="en-US" sz="2800" dirty="0"/>
              <a:t>development in programming. </a:t>
            </a:r>
          </a:p>
          <a:p>
            <a:pPr lvl="1"/>
            <a:endParaRPr lang="en-US" sz="8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Users </a:t>
            </a:r>
            <a:r>
              <a:rPr lang="en-US" sz="2800" dirty="0"/>
              <a:t>can </a:t>
            </a:r>
            <a:endParaRPr lang="en-US" sz="2800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800" dirty="0" smtClean="0"/>
              <a:t>solve </a:t>
            </a:r>
            <a:r>
              <a:rPr lang="en-US" sz="2800" dirty="0"/>
              <a:t>challenges</a:t>
            </a:r>
            <a:r>
              <a:rPr lang="en-US" sz="2800" dirty="0" smtClean="0"/>
              <a:t>,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800" dirty="0" smtClean="0"/>
              <a:t> </a:t>
            </a:r>
            <a:r>
              <a:rPr lang="en-US" sz="2800" dirty="0"/>
              <a:t>post their own, </a:t>
            </a:r>
            <a:endParaRPr lang="en-US" sz="2800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800" dirty="0" smtClean="0"/>
              <a:t>explore </a:t>
            </a:r>
            <a:r>
              <a:rPr lang="en-US" sz="2800" dirty="0"/>
              <a:t>themed learning zones.</a:t>
            </a:r>
          </a:p>
        </p:txBody>
      </p:sp>
    </p:spTree>
    <p:extLst>
      <p:ext uri="{BB962C8B-B14F-4D97-AF65-F5344CB8AC3E}">
        <p14:creationId xmlns:p14="http://schemas.microsoft.com/office/powerpoint/2010/main" val="406905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00" y="282685"/>
            <a:ext cx="50619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PROBLEM STATEMENT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52400" y="1371600"/>
            <a:ext cx="8839200" cy="519885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Many aspiring programmers lose motivation due to dull, isolated learning experiences. </a:t>
            </a:r>
            <a:endParaRPr lang="en-US" sz="2400" dirty="0" smtClean="0"/>
          </a:p>
          <a:p>
            <a:endParaRPr lang="en-US" sz="8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/>
              <a:t>Traditional </a:t>
            </a:r>
            <a:r>
              <a:rPr lang="en-US" sz="2400" dirty="0"/>
              <a:t>platforms often lack creativity, interactivity, and community support, making it hard to stay engaged and grow effectively</a:t>
            </a:r>
            <a:r>
              <a:rPr lang="en-US" sz="2400" dirty="0" smtClean="0"/>
              <a:t>.</a:t>
            </a:r>
          </a:p>
          <a:p>
            <a:endParaRPr lang="en-US" sz="800" dirty="0"/>
          </a:p>
          <a:p>
            <a:r>
              <a:rPr lang="en-US" sz="3200" dirty="0" smtClean="0"/>
              <a:t>IMPORTANCE OF THE PROJECT</a:t>
            </a:r>
          </a:p>
          <a:p>
            <a:endParaRPr lang="en-US" sz="800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err="1"/>
              <a:t>LearnQuest</a:t>
            </a:r>
            <a:r>
              <a:rPr lang="en-US" sz="2400" dirty="0"/>
              <a:t> turns coding into an engaging adventure through </a:t>
            </a:r>
            <a:r>
              <a:rPr lang="en-US" sz="2400" dirty="0" err="1"/>
              <a:t>gamification</a:t>
            </a:r>
            <a:r>
              <a:rPr lang="en-US" sz="2400" dirty="0"/>
              <a:t>, collaboration, and creativity. </a:t>
            </a:r>
            <a:endParaRPr lang="en-US" sz="2400" dirty="0" smtClean="0"/>
          </a:p>
          <a:p>
            <a:endParaRPr lang="en-US" sz="8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/>
              <a:t>By </a:t>
            </a:r>
            <a:r>
              <a:rPr lang="en-US" sz="2400" dirty="0"/>
              <a:t>making learning fun and community-driven, it helps users stay motivated, build real skills, and enjoy the journey of becoming better coders.</a:t>
            </a:r>
          </a:p>
          <a:p>
            <a:pPr marL="320675" indent="-307975">
              <a:lnSpc>
                <a:spcPct val="100000"/>
              </a:lnSpc>
              <a:spcBef>
                <a:spcPts val="580"/>
              </a:spcBef>
              <a:buChar char="•"/>
              <a:tabLst>
                <a:tab pos="320675" algn="l"/>
              </a:tabLst>
            </a:pPr>
            <a:endParaRPr sz="2400" spc="-10" dirty="0"/>
          </a:p>
        </p:txBody>
      </p:sp>
    </p:spTree>
    <p:extLst>
      <p:ext uri="{BB962C8B-B14F-4D97-AF65-F5344CB8AC3E}">
        <p14:creationId xmlns:p14="http://schemas.microsoft.com/office/powerpoint/2010/main" val="401745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00" y="282685"/>
            <a:ext cx="55191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OBJECTIVES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4800" y="1752600"/>
            <a:ext cx="8686800" cy="4398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To create a </a:t>
            </a:r>
            <a:r>
              <a:rPr lang="en-US" sz="2800" dirty="0" err="1"/>
              <a:t>gamified</a:t>
            </a:r>
            <a:r>
              <a:rPr lang="en-US" sz="2800" dirty="0"/>
              <a:t> platform that makes coding practice fun and engaging</a:t>
            </a:r>
            <a:r>
              <a:rPr lang="en-US" sz="2800" dirty="0" smtClean="0"/>
              <a:t>.</a:t>
            </a:r>
          </a:p>
          <a:p>
            <a:endParaRPr lang="en-US" sz="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To foster collaborative learning through user-generated challenges and peer interaction</a:t>
            </a:r>
            <a:r>
              <a:rPr lang="en-US" sz="2800" dirty="0" smtClean="0"/>
              <a:t>.</a:t>
            </a:r>
          </a:p>
          <a:p>
            <a:endParaRPr lang="en-US" sz="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To </a:t>
            </a:r>
            <a:r>
              <a:rPr lang="en-US" sz="2800" dirty="0"/>
              <a:t>provide structured learning paths that guide users based on skill level and interests</a:t>
            </a:r>
            <a:r>
              <a:rPr lang="en-US" sz="2800" dirty="0" smtClean="0"/>
              <a:t>.</a:t>
            </a:r>
          </a:p>
          <a:p>
            <a:endParaRPr lang="en-US" sz="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To track and reward user progress through badges, leaderboards, and personal reflections.</a:t>
            </a:r>
          </a:p>
          <a:p>
            <a:pPr marL="320675" indent="-307975">
              <a:lnSpc>
                <a:spcPct val="100000"/>
              </a:lnSpc>
              <a:spcBef>
                <a:spcPts val="580"/>
              </a:spcBef>
              <a:buChar char="•"/>
              <a:tabLst>
                <a:tab pos="320675" algn="l"/>
              </a:tabLst>
            </a:pPr>
            <a:endParaRPr sz="2800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00" y="282685"/>
            <a:ext cx="55191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SCOPES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8610600" cy="513730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Development </a:t>
            </a:r>
            <a:r>
              <a:rPr lang="en-US" sz="2800" dirty="0"/>
              <a:t>of a web-based platform using React.js, Python (Flask/</a:t>
            </a:r>
            <a:r>
              <a:rPr lang="en-US" sz="2800" dirty="0" err="1"/>
              <a:t>FastAPI</a:t>
            </a:r>
            <a:r>
              <a:rPr lang="en-US" sz="2800" dirty="0"/>
              <a:t>), and </a:t>
            </a:r>
            <a:r>
              <a:rPr lang="en-US" sz="2800" dirty="0" err="1"/>
              <a:t>MongoDB</a:t>
            </a:r>
            <a:r>
              <a:rPr lang="en-US" sz="2800" dirty="0" smtClean="0"/>
              <a:t>.</a:t>
            </a:r>
          </a:p>
          <a:p>
            <a:endParaRPr lang="en-US" sz="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Implementation of core modules: challenge browser, search/filter, challenge creation, and peer submissions</a:t>
            </a:r>
            <a:r>
              <a:rPr lang="en-US" sz="2800" dirty="0" smtClean="0"/>
              <a:t>.</a:t>
            </a:r>
          </a:p>
          <a:p>
            <a:endParaRPr lang="en-US" sz="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Integration of </a:t>
            </a:r>
            <a:r>
              <a:rPr lang="en-US" sz="2800" dirty="0" err="1"/>
              <a:t>gamification</a:t>
            </a:r>
            <a:r>
              <a:rPr lang="en-US" sz="2800" dirty="0"/>
              <a:t> elements like badges, </a:t>
            </a:r>
            <a:r>
              <a:rPr lang="en-US" sz="2800" dirty="0" smtClean="0"/>
              <a:t>leaderboards.</a:t>
            </a:r>
          </a:p>
          <a:p>
            <a:endParaRPr lang="en-US" sz="8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Initial </a:t>
            </a:r>
            <a:r>
              <a:rPr lang="en-US" sz="2800" dirty="0"/>
              <a:t>focus on beginner to intermediate level coding challenges, with future scalability for advanced content.</a:t>
            </a:r>
          </a:p>
          <a:p>
            <a:pPr marL="320675" indent="-307975">
              <a:lnSpc>
                <a:spcPct val="100000"/>
              </a:lnSpc>
              <a:spcBef>
                <a:spcPts val="580"/>
              </a:spcBef>
              <a:buChar char="•"/>
              <a:tabLst>
                <a:tab pos="320675" algn="l"/>
              </a:tabLst>
            </a:pPr>
            <a:endParaRPr sz="2000" spc="-10" dirty="0"/>
          </a:p>
        </p:txBody>
      </p:sp>
    </p:spTree>
    <p:extLst>
      <p:ext uri="{BB962C8B-B14F-4D97-AF65-F5344CB8AC3E}">
        <p14:creationId xmlns:p14="http://schemas.microsoft.com/office/powerpoint/2010/main" val="168562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00" y="282685"/>
            <a:ext cx="39189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KEY FEATURES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97285" y="1289809"/>
            <a:ext cx="8915400" cy="5568191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b="1" dirty="0"/>
              <a:t>Arena of </a:t>
            </a:r>
            <a:r>
              <a:rPr lang="en-US" sz="2000" b="1" dirty="0" smtClean="0"/>
              <a:t>Quests - </a:t>
            </a:r>
            <a:r>
              <a:rPr lang="en-US" sz="2000" dirty="0"/>
              <a:t>A variety of coding challenges categorized by difficulty (Easy, Intermediate, Hard</a:t>
            </a:r>
            <a:r>
              <a:rPr lang="en-US" sz="2000" dirty="0" smtClean="0"/>
              <a:t>).</a:t>
            </a:r>
          </a:p>
          <a:p>
            <a:endParaRPr lang="en-US" sz="8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b="1" dirty="0" smtClean="0"/>
              <a:t>Search </a:t>
            </a:r>
            <a:r>
              <a:rPr lang="en-US" sz="2000" b="1" dirty="0"/>
              <a:t>and Filter </a:t>
            </a:r>
            <a:r>
              <a:rPr lang="en-US" sz="2000" b="1" dirty="0" smtClean="0"/>
              <a:t>Functionality - </a:t>
            </a:r>
            <a:r>
              <a:rPr lang="en-US" sz="2000" dirty="0"/>
              <a:t>Users can easily search for challenges using keywords, titles, or </a:t>
            </a:r>
            <a:r>
              <a:rPr lang="en-US" sz="2000" dirty="0" smtClean="0"/>
              <a:t>tags and </a:t>
            </a:r>
            <a:r>
              <a:rPr lang="en-US" sz="2000" dirty="0"/>
              <a:t>f</a:t>
            </a:r>
            <a:r>
              <a:rPr lang="en-US" sz="2000" dirty="0" smtClean="0"/>
              <a:t>ilter </a:t>
            </a:r>
            <a:r>
              <a:rPr lang="en-US" sz="2000" dirty="0"/>
              <a:t>challenges by </a:t>
            </a:r>
            <a:r>
              <a:rPr lang="en-US" sz="2000" dirty="0" smtClean="0"/>
              <a:t>difficulty.</a:t>
            </a:r>
          </a:p>
          <a:p>
            <a:endParaRPr lang="en-US" sz="8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b="1" dirty="0" smtClean="0"/>
              <a:t>Peer-to-Peer Missions - </a:t>
            </a:r>
            <a:r>
              <a:rPr lang="en-US" sz="2000" dirty="0"/>
              <a:t>Users can create and post their own coding </a:t>
            </a:r>
            <a:r>
              <a:rPr lang="en-US" sz="2000" dirty="0" smtClean="0"/>
              <a:t>challenges</a:t>
            </a:r>
            <a:r>
              <a:rPr lang="en-US" sz="2000" dirty="0"/>
              <a:t> </a:t>
            </a:r>
            <a:r>
              <a:rPr lang="en-US" sz="2000" dirty="0" smtClean="0"/>
              <a:t>that encourages </a:t>
            </a:r>
            <a:r>
              <a:rPr lang="en-US" sz="2000" dirty="0"/>
              <a:t>collaborative problem-solving through user-submitted content and shared challenges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b="1" dirty="0" smtClean="0"/>
              <a:t>Badge </a:t>
            </a:r>
            <a:r>
              <a:rPr lang="en-US" sz="2000" b="1" dirty="0"/>
              <a:t>and Achievement </a:t>
            </a:r>
            <a:r>
              <a:rPr lang="en-US" sz="2000" b="1" dirty="0" smtClean="0"/>
              <a:t>System - </a:t>
            </a:r>
            <a:r>
              <a:rPr lang="en-US" sz="2000" dirty="0"/>
              <a:t>Users earn badges for completing challenges at different difficulty </a:t>
            </a:r>
            <a:r>
              <a:rPr lang="en-US" sz="2000" dirty="0" smtClean="0"/>
              <a:t>levels which serves as motivation and shows their progress.</a:t>
            </a:r>
          </a:p>
          <a:p>
            <a:endParaRPr lang="en-US" sz="8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b="1" dirty="0" smtClean="0"/>
              <a:t>Leaderboard - </a:t>
            </a:r>
            <a:r>
              <a:rPr lang="en-US" sz="2000" dirty="0"/>
              <a:t>Adds a competitive and social element, motivating users to push their limits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b="1" dirty="0" smtClean="0"/>
              <a:t>Interactive </a:t>
            </a:r>
            <a:r>
              <a:rPr lang="en-US" sz="2000" b="1" dirty="0"/>
              <a:t>User </a:t>
            </a:r>
            <a:r>
              <a:rPr lang="en-US" sz="2000" b="1" dirty="0" smtClean="0"/>
              <a:t>Profiles - </a:t>
            </a:r>
            <a:r>
              <a:rPr lang="en-US" sz="2000" dirty="0"/>
              <a:t>Users can track their growth, share their journey, and interact with others in the community.</a:t>
            </a:r>
          </a:p>
          <a:p>
            <a:pPr marL="320675" indent="-307975">
              <a:lnSpc>
                <a:spcPct val="100000"/>
              </a:lnSpc>
              <a:spcBef>
                <a:spcPts val="580"/>
              </a:spcBef>
              <a:buChar char="•"/>
              <a:tabLst>
                <a:tab pos="320675" algn="l"/>
              </a:tabLst>
            </a:pPr>
            <a:endParaRPr sz="2000" spc="-10" dirty="0"/>
          </a:p>
        </p:txBody>
      </p:sp>
    </p:spTree>
    <p:extLst>
      <p:ext uri="{BB962C8B-B14F-4D97-AF65-F5344CB8AC3E}">
        <p14:creationId xmlns:p14="http://schemas.microsoft.com/office/powerpoint/2010/main" val="41871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00" y="282685"/>
            <a:ext cx="84147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PROCESS FLOW DIAGRAM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97848" y="1144992"/>
            <a:ext cx="7914640" cy="35137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580"/>
              </a:spcBef>
              <a:buChar char="•"/>
              <a:tabLst>
                <a:tab pos="320675" algn="l"/>
              </a:tabLst>
            </a:pPr>
            <a:endParaRPr spc="-1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00" y="282685"/>
            <a:ext cx="24711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MODULES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2000" y="1066800"/>
            <a:ext cx="8763000" cy="655307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FRONTEND MODULES:</a:t>
            </a:r>
            <a:endParaRPr lang="en-US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User </a:t>
            </a:r>
            <a:r>
              <a:rPr lang="en-US" sz="2400" dirty="0"/>
              <a:t>Authentication </a:t>
            </a:r>
            <a:r>
              <a:rPr lang="en-US" sz="2400" dirty="0" smtClean="0"/>
              <a:t>Module</a:t>
            </a:r>
          </a:p>
          <a:p>
            <a:pPr lvl="1"/>
            <a:endParaRPr lang="en-US" sz="800" dirty="0" smtClean="0"/>
          </a:p>
          <a:p>
            <a:pPr lvl="1"/>
            <a:r>
              <a:rPr lang="en-US" sz="2400" dirty="0" smtClean="0"/>
              <a:t>2. Challenge </a:t>
            </a:r>
            <a:r>
              <a:rPr lang="en-US" sz="2400" dirty="0"/>
              <a:t>Browsing and Search </a:t>
            </a:r>
            <a:r>
              <a:rPr lang="en-US" sz="2400" dirty="0" smtClean="0"/>
              <a:t>Module</a:t>
            </a:r>
          </a:p>
          <a:p>
            <a:pPr lvl="1"/>
            <a:endParaRPr lang="en-US" sz="800" dirty="0" smtClean="0"/>
          </a:p>
          <a:p>
            <a:pPr lvl="1"/>
            <a:r>
              <a:rPr lang="en-US" sz="2400" dirty="0" smtClean="0"/>
              <a:t>3. Challenge </a:t>
            </a:r>
            <a:r>
              <a:rPr lang="en-US" sz="2400" dirty="0"/>
              <a:t>Creation </a:t>
            </a:r>
            <a:r>
              <a:rPr lang="en-US" sz="2400" dirty="0" smtClean="0"/>
              <a:t>Module</a:t>
            </a:r>
          </a:p>
          <a:p>
            <a:pPr lvl="1"/>
            <a:endParaRPr lang="en-US" sz="800" dirty="0" smtClean="0"/>
          </a:p>
          <a:p>
            <a:pPr lvl="1"/>
            <a:r>
              <a:rPr lang="en-US" sz="2400" dirty="0" smtClean="0"/>
              <a:t>4. Leaderboard </a:t>
            </a:r>
            <a:r>
              <a:rPr lang="en-US" sz="2400" dirty="0"/>
              <a:t>and Progress Tracker </a:t>
            </a:r>
            <a:r>
              <a:rPr lang="en-US" sz="2400" dirty="0" smtClean="0"/>
              <a:t>Module</a:t>
            </a:r>
            <a:endParaRPr lang="en-US" sz="8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BACKEND MODULES: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User </a:t>
            </a:r>
            <a:r>
              <a:rPr lang="en-US" sz="2400" dirty="0"/>
              <a:t>Authentication and Session </a:t>
            </a:r>
            <a:r>
              <a:rPr lang="en-US" sz="2400" dirty="0" smtClean="0"/>
              <a:t>Management </a:t>
            </a:r>
          </a:p>
          <a:p>
            <a:pPr lvl="1"/>
            <a:endParaRPr lang="en-US" sz="800" dirty="0" smtClean="0"/>
          </a:p>
          <a:p>
            <a:pPr lvl="1"/>
            <a:r>
              <a:rPr lang="en-US" sz="2400" dirty="0" smtClean="0"/>
              <a:t>2. Challenge </a:t>
            </a:r>
            <a:r>
              <a:rPr lang="en-US" sz="2400" dirty="0"/>
              <a:t>Management </a:t>
            </a:r>
            <a:r>
              <a:rPr lang="en-US" sz="2400" dirty="0" smtClean="0"/>
              <a:t>System</a:t>
            </a:r>
          </a:p>
          <a:p>
            <a:pPr lvl="1"/>
            <a:endParaRPr lang="en-US" sz="800" dirty="0" smtClean="0"/>
          </a:p>
          <a:p>
            <a:pPr lvl="1"/>
            <a:r>
              <a:rPr lang="en-US" sz="2400" dirty="0" smtClean="0"/>
              <a:t>3. Code </a:t>
            </a:r>
            <a:r>
              <a:rPr lang="en-US" sz="2400" dirty="0"/>
              <a:t>Evaluation </a:t>
            </a:r>
            <a:r>
              <a:rPr lang="en-US" sz="2400" dirty="0" smtClean="0"/>
              <a:t>System</a:t>
            </a:r>
          </a:p>
          <a:p>
            <a:pPr lvl="1"/>
            <a:endParaRPr lang="en-US" sz="800" dirty="0" smtClean="0"/>
          </a:p>
          <a:p>
            <a:pPr lvl="1"/>
            <a:r>
              <a:rPr lang="en-US" sz="2400" dirty="0" smtClean="0"/>
              <a:t>4. Badge </a:t>
            </a:r>
            <a:r>
              <a:rPr lang="en-US" sz="2400" dirty="0"/>
              <a:t>and Achievement </a:t>
            </a:r>
            <a:r>
              <a:rPr lang="en-US" sz="2400" dirty="0" smtClean="0"/>
              <a:t>System</a:t>
            </a:r>
          </a:p>
          <a:p>
            <a:endParaRPr lang="en-US" sz="8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DATABASE MODULES:</a:t>
            </a:r>
            <a:endParaRPr lang="en-US" sz="24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User Data </a:t>
            </a:r>
            <a:r>
              <a:rPr lang="en-US" sz="2400" dirty="0" smtClean="0"/>
              <a:t>Management</a:t>
            </a:r>
          </a:p>
          <a:p>
            <a:pPr lvl="1"/>
            <a:endParaRPr lang="en-US" sz="800" dirty="0" smtClean="0"/>
          </a:p>
          <a:p>
            <a:pPr lvl="1"/>
            <a:r>
              <a:rPr lang="en-US" sz="2400" dirty="0" smtClean="0"/>
              <a:t>2. Challenge </a:t>
            </a:r>
            <a:r>
              <a:rPr lang="en-US" sz="2400" dirty="0"/>
              <a:t>Data Storage</a:t>
            </a:r>
          </a:p>
          <a:p>
            <a:pPr marL="320675" indent="-307975">
              <a:lnSpc>
                <a:spcPct val="100000"/>
              </a:lnSpc>
              <a:spcBef>
                <a:spcPts val="580"/>
              </a:spcBef>
              <a:buChar char="•"/>
              <a:tabLst>
                <a:tab pos="320675" algn="l"/>
              </a:tabLst>
            </a:pPr>
            <a:endParaRPr sz="2400" spc="-10" dirty="0"/>
          </a:p>
        </p:txBody>
      </p:sp>
    </p:spTree>
    <p:extLst>
      <p:ext uri="{BB962C8B-B14F-4D97-AF65-F5344CB8AC3E}">
        <p14:creationId xmlns:p14="http://schemas.microsoft.com/office/powerpoint/2010/main" val="15524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838</Words>
  <Application>Microsoft Office PowerPoint</Application>
  <PresentationFormat>On-screen Show (4:3)</PresentationFormat>
  <Paragraphs>141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COIMBATORE INSTITUTE OF TECHNOLOGY</vt:lpstr>
      <vt:lpstr>AGENDA</vt:lpstr>
      <vt:lpstr>INTRODUCTION</vt:lpstr>
      <vt:lpstr>PROBLEM STATEMENT</vt:lpstr>
      <vt:lpstr>OBJECTIVES</vt:lpstr>
      <vt:lpstr>SCOPES</vt:lpstr>
      <vt:lpstr>KEY FEATURES</vt:lpstr>
      <vt:lpstr>PROCESS FLOW DIAGRAM</vt:lpstr>
      <vt:lpstr>MODULES</vt:lpstr>
      <vt:lpstr>TOOLS AND TECHNOLOGY USED</vt:lpstr>
      <vt:lpstr>TOOLS AND TECH USED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COIMBATORE INSTITUTE OF TECHNOLOGY</dc:title>
  <dc:creator>welcome</dc:creator>
  <cp:lastModifiedBy>welcome</cp:lastModifiedBy>
  <cp:revision>16</cp:revision>
  <dcterms:created xsi:type="dcterms:W3CDTF">2025-04-14T13:41:53Z</dcterms:created>
  <dcterms:modified xsi:type="dcterms:W3CDTF">2025-04-16T02:07:15Z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2025-04-14T00:00:00Z</vt:filetime>
  </property>
  <property fmtid="{D5CDD505-2E9C-101B-9397-08002B2CF9AE}" pid="3" name="Creator">
    <vt:lpwstr>Google</vt:lpwstr>
  </property>
  <property fmtid="{D5CDD505-2E9C-101B-9397-08002B2CF9AE}" pid="4" name="LastSaved">
    <vt:filetime>2025-04-14T00:00:00Z</vt:filetime>
  </property>
</Properties>
</file>