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5" r:id="rId13"/>
    <p:sldId id="276" r:id="rId14"/>
  </p:sldIdLst>
  <p:sldSz cx="18288000" cy="10287000"/>
  <p:notesSz cx="6858000" cy="9144000"/>
  <p:embeddedFontLst>
    <p:embeddedFont>
      <p:font typeface="Open Sauce Semi-Bold" panose="020B0604020202020204" charset="0"/>
      <p:regular r:id="rId16"/>
    </p:embeddedFont>
    <p:embeddedFont>
      <p:font typeface="Trajan Pro" panose="02020502050506020301" charset="0"/>
      <p:regular r:id="rId17"/>
      <p:bold r:id="rId18"/>
    </p:embeddedFont>
    <p:embeddedFont>
      <p:font typeface="Trajan Pr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22" autoAdjust="0"/>
  </p:normalViewPr>
  <p:slideViewPr>
    <p:cSldViewPr>
      <p:cViewPr>
        <p:scale>
          <a:sx n="44" d="100"/>
          <a:sy n="44" d="100"/>
        </p:scale>
        <p:origin x="1332" y="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8F7E-8B00-4B6B-9CBF-0AAD80069F77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B0C19-7BE2-4F86-8D1A-8AB05B851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0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0C19-7BE2-4F86-8D1A-8AB05B85168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1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7EAB7-7933-FCD1-4C5E-9CF014345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217B9-AE13-A5D4-C6EE-1487B2E7A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B7277-4A5B-69AF-7F02-DD411A72E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9715-73A7-8433-5799-E56E31A43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0C19-7BE2-4F86-8D1A-8AB05B85168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7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138B-DC24-E7F6-1552-1277DC2DC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BE6B6-96F3-06AA-CC32-095314909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69D9-4BE8-25D1-F3CE-11897733F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713FB-DEE6-B2A0-269A-2E895A482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0C19-7BE2-4F86-8D1A-8AB05B85168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6801-771D-E870-85C2-E3D2489A4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BEFB34-D907-CAE7-FE23-23482D3D9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10CC3C-FCB3-EAF8-F7D9-DFB12C289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9E984-F78D-B146-952B-2933297B5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0C19-7BE2-4F86-8D1A-8AB05B85168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7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06F48-F45B-3521-BC8E-9E5FD2C55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88A8C-DDA9-EC75-FB3A-76B40E8C2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6E374D-7924-B7AB-E09F-51F56380D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4D3C-7A4C-C260-DCCC-FCB5754AD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B0C19-7BE2-4F86-8D1A-8AB05B85168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724018"/>
            <a:ext cx="18288000" cy="2562982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48849" y="2492758"/>
            <a:ext cx="17534351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Transmission Using LED and LDR Over a Custom Communication Protocol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/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/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232223" y="483042"/>
            <a:ext cx="6358731" cy="54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sz="3114">
                <a:solidFill>
                  <a:srgbClr val="FFFFFF"/>
                </a:solidFill>
                <a:latin typeface="Trajan Pro Bold"/>
              </a:rPr>
              <a:t>SRI MANAKULA VINAYAGAR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32223" y="1063009"/>
            <a:ext cx="405040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341">
                <a:solidFill>
                  <a:srgbClr val="FFFFFF"/>
                </a:solidFill>
                <a:latin typeface="Trajan Pro"/>
              </a:rPr>
              <a:t>ENGINEERING COLLEGE</a:t>
            </a:r>
          </a:p>
        </p:txBody>
      </p:sp>
      <p:sp>
        <p:nvSpPr>
          <p:cNvPr id="21" name="AutoShape 21"/>
          <p:cNvSpPr/>
          <p:nvPr/>
        </p:nvSpPr>
        <p:spPr>
          <a:xfrm>
            <a:off x="2232223" y="1585094"/>
            <a:ext cx="405040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2232223" y="1708919"/>
            <a:ext cx="4474215" cy="246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3"/>
              </a:lnSpc>
            </a:pPr>
            <a:r>
              <a:rPr lang="en-US" sz="1700" spc="102">
                <a:solidFill>
                  <a:srgbClr val="DBA328"/>
                </a:solidFill>
                <a:latin typeface="Trajan Pro Bold"/>
              </a:rPr>
              <a:t>(An autonomous institutioN)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51D64-84E2-447B-E03B-A5398ADB9CFC}"/>
              </a:ext>
            </a:extLst>
          </p:cNvPr>
          <p:cNvSpPr txBox="1"/>
          <p:nvPr/>
        </p:nvSpPr>
        <p:spPr>
          <a:xfrm>
            <a:off x="286366" y="7835348"/>
            <a:ext cx="79421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NITHYALAKSHMI S</a:t>
            </a:r>
          </a:p>
          <a:p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PRATIBHA P</a:t>
            </a:r>
          </a:p>
          <a:p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POOJASRI P</a:t>
            </a:r>
          </a:p>
          <a:p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MONICA S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53986-94E5-9479-592E-ED3306AC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3DEFDAC-83C1-3446-0ADF-147FEBA674FD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B5D6E839-C3AD-2F24-3EC6-C8D10322FE7F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C87D662-131F-BBAE-1FF1-F53E4BCF8A6D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49143E-4566-1F6C-7BDA-89390EC68355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C858629-D81D-2BDF-6951-53433D9E09AF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C6344E7-6023-312F-1553-E798A19B684C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2201226-603A-9462-2459-0B20A0A4F773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916AAFB-6530-6243-1CA6-D6879B8CE0B9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76F0BFE-3C22-F9B1-2D09-2B605DF81FC9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820090A-F9FE-A074-6ECB-785AF7A7DB61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EB8549D-2945-67DF-8AA6-8EE5110BD480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13303BF-CA17-F705-3022-D1E2F403837C}"/>
              </a:ext>
            </a:extLst>
          </p:cNvPr>
          <p:cNvSpPr txBox="1"/>
          <p:nvPr/>
        </p:nvSpPr>
        <p:spPr>
          <a:xfrm>
            <a:off x="2122995" y="632304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and Future Scope</a:t>
            </a:r>
          </a:p>
        </p:txBody>
      </p:sp>
      <p:sp>
        <p:nvSpPr>
          <p:cNvPr id="22" name="AutoShape 8" descr="Generated image">
            <a:extLst>
              <a:ext uri="{FF2B5EF4-FFF2-40B4-BE49-F238E27FC236}">
                <a16:creationId xmlns:a16="http://schemas.microsoft.com/office/drawing/2014/main" id="{240B38A4-F3A8-A902-C57D-5463D1FECB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928" y="4991100"/>
            <a:ext cx="7708472" cy="77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B1B4B8-6189-B748-EE4E-C855F463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92" y="1349318"/>
            <a:ext cx="1479484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IN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>
              <a:buNone/>
            </a:pPr>
            <a:endParaRPr lang="en-IN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Short-range communication (e.g., hospitals, airplanes)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tool for embedded systems and networking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data transfer in IoT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Underwater Communication</a:t>
            </a:r>
          </a:p>
          <a:p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Enhancements:</a:t>
            </a:r>
          </a:p>
          <a:p>
            <a:pPr>
              <a:buNone/>
            </a:pPr>
            <a:endParaRPr lang="en-IN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 bits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error checking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photodiodes or amplifiers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better reception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messages or files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 into a 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Li-Fi prototype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 descr="0 The Figure tell us about the LIFI system Work with the assistance of ...">
            <a:extLst>
              <a:ext uri="{FF2B5EF4-FFF2-40B4-BE49-F238E27FC236}">
                <a16:creationId xmlns:a16="http://schemas.microsoft.com/office/drawing/2014/main" id="{2963494D-DC0D-62D4-1ED1-CB9AE7BE6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10515600" cy="105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8" name="Picture 6" descr="0 The Figure tell us about the LIFI system Work with the assistance of ...">
            <a:extLst>
              <a:ext uri="{FF2B5EF4-FFF2-40B4-BE49-F238E27FC236}">
                <a16:creationId xmlns:a16="http://schemas.microsoft.com/office/drawing/2014/main" id="{BB709EC1-AFE4-4C3F-3A39-4A53B457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75" y="0"/>
            <a:ext cx="81536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pact of Internet of Things initiatives on IT infrastructure - Smart ...">
            <a:extLst>
              <a:ext uri="{FF2B5EF4-FFF2-40B4-BE49-F238E27FC236}">
                <a16:creationId xmlns:a16="http://schemas.microsoft.com/office/drawing/2014/main" id="{D21A917A-3F21-D188-1C8E-DD8C17BC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74" y="4305300"/>
            <a:ext cx="815362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2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65DDF-4361-3097-CE7F-7911E9ECC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CA9EDF-1211-89FF-8209-C9898A8B4AE7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7BA76E98-8325-68DC-565F-9B2656BA45D7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A36C401-CE1D-14C1-BFD6-FE2C5F3FCEAD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BC68FF7-CFFD-19C6-D824-3AF744204179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03D6D83-FFC4-8900-7A65-B47583B2D4A5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9FFC0B5-8CD0-012C-4D86-3D53F29554B5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663ED4C-89A2-4BB5-CE58-077AD5CA25D4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9E7A434-08EA-36CB-F599-F9AB32509586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EF323C2-B13B-D056-E6C1-B28ADB71C25A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069578-6497-53BA-1F81-95D67A70BF2C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371A1BA-5381-7575-EC10-09FEFC336271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EDC319-1BCD-6D65-9CBD-48CC70F42FB8}"/>
              </a:ext>
            </a:extLst>
          </p:cNvPr>
          <p:cNvSpPr txBox="1"/>
          <p:nvPr/>
        </p:nvSpPr>
        <p:spPr>
          <a:xfrm>
            <a:off x="2362200" y="645029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sp>
        <p:nvSpPr>
          <p:cNvPr id="22" name="AutoShape 8" descr="Generated image">
            <a:extLst>
              <a:ext uri="{FF2B5EF4-FFF2-40B4-BE49-F238E27FC236}">
                <a16:creationId xmlns:a16="http://schemas.microsoft.com/office/drawing/2014/main" id="{2FFE7E95-3585-FC1D-BF41-E0BCA874E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8425" y="2781300"/>
            <a:ext cx="7708472" cy="77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88BDC9-3A1D-77E0-0AD1-8104BB7F9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7" b="20115"/>
          <a:stretch/>
        </p:blipFill>
        <p:spPr bwMode="auto">
          <a:xfrm>
            <a:off x="9545322" y="1741112"/>
            <a:ext cx="8742678" cy="68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Transfer Using LED Light (Li-Fi)">
            <a:extLst>
              <a:ext uri="{FF2B5EF4-FFF2-40B4-BE49-F238E27FC236}">
                <a16:creationId xmlns:a16="http://schemas.microsoft.com/office/drawing/2014/main" id="{15119F22-0006-3194-DA2C-8F1DDFE8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2608"/>
            <a:ext cx="9144000" cy="69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2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856" y="-6724"/>
            <a:ext cx="18301856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8"/>
          <p:cNvSpPr txBox="1"/>
          <p:nvPr/>
        </p:nvSpPr>
        <p:spPr>
          <a:xfrm>
            <a:off x="-4716226" y="1796876"/>
            <a:ext cx="33430573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endParaRPr lang="en-US" sz="11100" dirty="0">
              <a:solidFill>
                <a:srgbClr val="FFFFFF"/>
              </a:solidFill>
              <a:latin typeface="Open Sauce Semi-Bold"/>
            </a:endParaRPr>
          </a:p>
        </p:txBody>
      </p:sp>
      <p:pic>
        <p:nvPicPr>
          <p:cNvPr id="6" name="Picture 4" descr="Premium AI Image | photo light bulb with question mark inside">
            <a:extLst>
              <a:ext uri="{FF2B5EF4-FFF2-40B4-BE49-F238E27FC236}">
                <a16:creationId xmlns:a16="http://schemas.microsoft.com/office/drawing/2014/main" id="{25A52B87-CA9E-B5E3-E1AC-2FF8E62C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" y="-13448"/>
            <a:ext cx="10238012" cy="86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29729-1B36-A493-64E2-F079627F170A}"/>
              </a:ext>
            </a:extLst>
          </p:cNvPr>
          <p:cNvSpPr txBox="1"/>
          <p:nvPr/>
        </p:nvSpPr>
        <p:spPr>
          <a:xfrm>
            <a:off x="10224156" y="730846"/>
            <a:ext cx="7786257" cy="554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9400" b="1" dirty="0">
                <a:solidFill>
                  <a:srgbClr val="E7E3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QUERIES</a:t>
            </a:r>
            <a:endParaRPr lang="en-IN" sz="9400" b="1" dirty="0">
              <a:solidFill>
                <a:srgbClr val="E7E3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CFCA-7EBB-12F1-1FED-565D5112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C8739FF-295A-EF8C-C29C-62E94B8DE340}"/>
              </a:ext>
            </a:extLst>
          </p:cNvPr>
          <p:cNvSpPr/>
          <p:nvPr/>
        </p:nvSpPr>
        <p:spPr>
          <a:xfrm>
            <a:off x="-13856" y="-6724"/>
            <a:ext cx="18301856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8C83F64-0157-81EA-8085-700793B4248C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7435CA05-270F-477E-CAB4-CA4956F1EEF3}"/>
              </a:ext>
            </a:extLst>
          </p:cNvPr>
          <p:cNvSpPr txBox="1"/>
          <p:nvPr/>
        </p:nvSpPr>
        <p:spPr>
          <a:xfrm>
            <a:off x="-4716226" y="1796876"/>
            <a:ext cx="33430573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endParaRPr lang="en-US" sz="11100" dirty="0">
              <a:solidFill>
                <a:srgbClr val="FFFFFF"/>
              </a:solidFill>
              <a:latin typeface="Open Sauce Semi-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454B7-2530-0CBF-DD1C-954AF3B1FAA5}"/>
              </a:ext>
            </a:extLst>
          </p:cNvPr>
          <p:cNvSpPr txBox="1"/>
          <p:nvPr/>
        </p:nvSpPr>
        <p:spPr>
          <a:xfrm>
            <a:off x="4572000" y="2717477"/>
            <a:ext cx="18024269" cy="2588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9600" b="1" u="sng" dirty="0">
                <a:solidFill>
                  <a:srgbClr val="E7E3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en-IN" sz="9600" b="1" u="sng" dirty="0">
              <a:solidFill>
                <a:srgbClr val="E7E3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89AB9-539A-A930-C5D7-8442FB9F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86EBB06-BB27-CF82-6E08-EC1F8D3592A8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02E8C725-323C-482C-2D0B-6A01FC5E1F22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8ADBE78-AF71-20BB-8953-2068A2B49FB8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6E78013-FC99-A971-5415-D89CDA432FAA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3ED8F0A-9C3E-A3F7-6C2B-466A8C09C9CA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41837D7-C5FF-B62A-8247-69515F9EB2BB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52320AB-0E42-95A9-04A4-DCFFFCE62B7E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85592D1-1276-EE3F-F711-D71F51F65BAE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411EB91-0761-EB8E-5490-1F4635B4C8D8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960F829-69D4-7618-3CE2-33C599256621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F1DA345-808D-BE9A-4B2A-71BA0791A2DD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7787051-58E7-77BD-7BAA-0AA5F1F2956E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AGENDA</a:t>
            </a:r>
            <a:endParaRPr lang="en-IN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A812-4346-53AE-2A8E-9884907C1154}"/>
              </a:ext>
            </a:extLst>
          </p:cNvPr>
          <p:cNvSpPr txBox="1"/>
          <p:nvPr/>
        </p:nvSpPr>
        <p:spPr>
          <a:xfrm>
            <a:off x="1185287" y="2171700"/>
            <a:ext cx="10092313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 to Binary Conversion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Concepts of the Code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 and How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and Future Scope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endParaRPr lang="en-IN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7A629-B8F2-D3F0-3414-880D2EAE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8A957FD-E890-9735-F81F-FEB1D47956A7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600929F-C589-6081-ADD0-6BA2CE2B9E5E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5D13198-B334-BB5A-A7C8-EEE1D203E7F5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C469512-CA2F-D446-BF0F-A33849070ABD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354D37F-D646-4174-4749-054F32ADCFFD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C300414-470F-DE85-F5E5-CD35EEE4C6EE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21B532B-3764-B8D8-54F5-2DAEFF782084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94C43B-8D04-A6D2-FF3A-4637695FC8FF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112639-0CF7-06BD-3FAB-A28D537A159F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3378829-D49A-AE1A-4737-91EC4BE867C9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6DB53F1-212C-5D28-A4EA-1264BDB6209F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E51343F7-1999-DDF1-302C-7A898C3C0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53" y="1986156"/>
            <a:ext cx="16086132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Title: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Transmission Using LED and LDR Over a Custom Communication Protocol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 Members: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[NITHYALAKSHMI S]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Project Designer and Coder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[MONICA S]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Hardware Assembler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PRATIBHA P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Documentation and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[POOJASRI P]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and Visual Design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Introduction: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project demonstrates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low-cost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simple data transmission system using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visible light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an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LED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 the transmitter and an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LDR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 the receiver.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Aims to create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 communication protocol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data exchange.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FBF173-879B-1DBD-A39E-0C3D64E03DA1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Overview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16785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A89C7-281B-C349-5C70-B7C9A510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B4F9A4-3A60-AFCA-9CDB-91144530EF9E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4F4BA4A-78DC-10F3-6229-83ABA8EAC275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6055840-635C-4057-B9D1-CADC63BFFD4B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BBE0BEF-EC74-4D88-7EF6-2212807EFB57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ACA5D47-1943-B845-1E82-D6D923EB2F81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54A9D-6F2A-FFAA-B1B9-B889DF50B2C6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6900C5A-4D88-004C-1A4D-0F941EFC806E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7DEA78C-233B-9C5F-A1A4-E85D587AD5FF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2EE0082-D6D9-65C1-7313-BEDCECA84FD9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0FD00A9-974C-DB10-F7ED-71C5BE2D3EF5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52D9FBE-0CC9-77B3-0D62-EBAAA36B7C5E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2C07E63-2749-C9F2-9F71-43248661DEF0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764A4C-A324-3251-FB2B-249D45BA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4" y="2232340"/>
            <a:ext cx="1724581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Problem: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RF-based wireless systems face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interference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security risks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 pollution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Need for a cleaner, short-range communication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Background: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Based on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Visible Light Communication (VLC)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concepts like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Li-Fi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VLC is secure, efficient, and uses light instead of radio waves.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Inspiration: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“During Diwali, I saw light before hearing sound. That moment reminded me that light travels faster, which sparked this idea.”</a:t>
            </a:r>
          </a:p>
        </p:txBody>
      </p:sp>
    </p:spTree>
    <p:extLst>
      <p:ext uri="{BB962C8B-B14F-4D97-AF65-F5344CB8AC3E}">
        <p14:creationId xmlns:p14="http://schemas.microsoft.com/office/powerpoint/2010/main" val="34748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58033-D435-CF8C-0F3B-05338B21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B5C74C-EF58-F7F6-7F50-523216373239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0F4CC136-1EFB-F02A-7883-06BE7DDAC2DB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86D9217-D73B-7B32-BD5D-661EE5F7E956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4D145BE-78A6-52E8-ABCE-A6D4AB4A59A4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5C54439-A158-84D1-0F71-959DEF65779A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363D086-7CBB-0C75-FA0F-205AA5DA2C19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F505D46-F148-347B-8A3E-104A9AE2D12B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8D10DDF-37B1-6123-AE96-DE09ED41CBEC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A72D39-730D-07D7-D711-7400607FCEB9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2445855-10EE-8313-6A41-3F96E2FCF167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216F6EC-9D28-11F8-B471-643C4BD12645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08BCC66-1C5C-BF99-D77C-ED95B1A66426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D473D3-9A3E-6B81-7609-C7E5DC48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43" y="1814490"/>
            <a:ext cx="1630277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Existing Research: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“Complete Data Transmission using Li-Fi Technology” – INCOFT 2022 (IEEE)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Achieved high-speed VLC using specialized hardware.</a:t>
            </a:r>
            <a:endParaRPr lang="en-US" altLang="en-US" sz="3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Gaps Identified: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systems are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costly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complex, and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 suited for educational use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Lack of basic, DIY-friendly VLC implementations.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Research Questions: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we create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low-cost VLC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system with basic components?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reliable is it under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ambient noise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short-range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conditions?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the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technical limitations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8E8BD-CA8C-E282-C01B-FE7E0943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265338C-C2AA-90F8-A348-36DC1864DEBA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690DE3B-7455-185B-281F-04149CF54976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B51EB55-57DA-6BA7-A705-977406C031B1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E6A6AE9-FEED-E13F-0E86-0870919F711E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143F891-4E2B-03B5-EEC2-61B45BA92BA9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6DDF53-A463-E9B7-4CD8-B6249FCFF84A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4DACD25-D2F6-C0F0-5289-EFB05B37F6C0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282026B-D4AF-D483-B42C-DF5AFEE70F82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647F8D8-B0A8-05F6-B3BF-C3FB62A3332D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B23BED7-4DE8-852C-63F2-CB2BF4EED7BB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88953E5-BCA5-1C93-2C2E-5CA76AAC9C4F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E5F72D-CFBF-92BF-3DA1-DA11CF43897E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IN" sz="4000" dirty="0"/>
              <a:t> </a:t>
            </a:r>
            <a:endParaRPr lang="en-IN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383FD0-C692-DD30-90BE-E5E82FC9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88" y="1646695"/>
            <a:ext cx="16302775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Used: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Uno, LED, LDR, Resistors</a:t>
            </a:r>
          </a:p>
          <a:p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Tools: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IDE</a:t>
            </a:r>
          </a:p>
          <a:p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Transmitter converts text to binary.</a:t>
            </a:r>
          </a:p>
          <a:p>
            <a:pPr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blinks ON/OFF for 1s and 0s.</a:t>
            </a:r>
          </a:p>
          <a:p>
            <a:pPr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detects changes in light and reconstructs bits into characters.</a:t>
            </a:r>
          </a:p>
          <a:p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Setup:</a:t>
            </a:r>
            <a:endParaRPr lang="en-GB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faces LDR in a fixed short distance.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Low-light environment to reduce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monitor shows decoded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72CA6633-7FFB-9023-A03B-08041F6E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614" y="1"/>
            <a:ext cx="6659386" cy="860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4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4CB72-D069-4440-920E-7143D654D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B434DA-8DA9-0DC1-1ADF-3F5E228999DD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C26E656-2C18-C6F4-1CEC-A090A58BFF3C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AA05090-9099-098B-BD4B-1148E101C2DA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07EEE89-B04E-BD47-DB83-2F2BA1914281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098EBC8-8556-7670-6606-378C2B224132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6AD8471-B8F0-3C63-6166-BB95D87CD3B1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A2ADA2A-41D1-5CDE-4061-7EDBF00DFDE7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D433983-F140-B0E2-FDE0-78D1EB553F95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4EF30B8-0A06-D0AB-8370-DEAF6C101B78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ABC27596-87DA-47EC-8CE5-FECA59EF7893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77A44A2-3D57-59AE-178B-48CEF0398E82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D7E005-5CB7-52B4-FA42-5D5728C82326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 to Binary Conversion</a:t>
            </a:r>
          </a:p>
        </p:txBody>
      </p:sp>
      <p:sp>
        <p:nvSpPr>
          <p:cNvPr id="22" name="AutoShape 8" descr="Generated image">
            <a:extLst>
              <a:ext uri="{FF2B5EF4-FFF2-40B4-BE49-F238E27FC236}">
                <a16:creationId xmlns:a16="http://schemas.microsoft.com/office/drawing/2014/main" id="{4BA18215-C8A4-AD3C-8B15-080831EB20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928" y="4991100"/>
            <a:ext cx="7708472" cy="77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93772F-8B05-B7B2-1AE5-97180D9FDA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059"/>
          <a:stretch/>
        </p:blipFill>
        <p:spPr>
          <a:xfrm>
            <a:off x="9492741" y="0"/>
            <a:ext cx="8777330" cy="8604250"/>
          </a:xfrm>
          <a:prstGeom prst="rect">
            <a:avLst/>
          </a:prstGeom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88076165-9789-FF0E-5D6C-91D16E5D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4" y="2301951"/>
            <a:ext cx="839404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Step-by-Step Example for 'h':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'h' → ASCII: 104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104 ÷ 2 = 52 remainder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 ÷ 2 = 26 remainder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binary = 01101000 (read remainders from bottom up)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of these 8 bits is sent via LED with fixed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intervals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88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321392-63B8-8F74-1446-3062BF7B8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349088A-6B35-930E-13F6-87F0A98E4C4D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B8F3FF08-9D6D-8C5D-A2E5-354E57AF00D2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74B9C0-A81D-D762-04CD-8C0FD8C1CAC6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1C353C-7A0D-5183-8059-3B298ACB9DB9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59F7BE3-5679-3E42-1E52-3440B4068557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7A00A30-C448-E913-4E9F-F908D47EF046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69F941F-4F57-8AEA-9AFF-FD0C556240F1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255C2C5-FBD4-19D5-42AE-982271B83078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FFC27C8-6106-966C-B733-FDBFC0B39D68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6B5EC56-C895-AC7E-7D39-E70521918B15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0E436B4-C911-DA6B-6008-C3BDFC6A1C96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3D636FC-71C8-52F8-5768-3492F76621E2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Concepts of the Code</a:t>
            </a:r>
            <a:endParaRPr lang="en-IN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8" descr="Generated image">
            <a:extLst>
              <a:ext uri="{FF2B5EF4-FFF2-40B4-BE49-F238E27FC236}">
                <a16:creationId xmlns:a16="http://schemas.microsoft.com/office/drawing/2014/main" id="{0A006E38-3A4D-6841-D897-3D3B97E5D3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928" y="4991100"/>
            <a:ext cx="7708472" cy="77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E89287-A768-E3F6-62AD-4D79694C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53" y="1680633"/>
            <a:ext cx="1479484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Transmitter (send_byte()):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character converted into 8-bit binary.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start bit → 8 data bits → stop bit.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digitalWrite(LED_PIN, HIGH/LOW).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Receiver (get_byte()):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LDR reads analog values using analogRead().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Converts light to digital 1/0 by comparing against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n-US" alt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 signal every PERIOD ms to decode character.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key—both sender and receiver use same PERIOD.</a:t>
            </a:r>
          </a:p>
        </p:txBody>
      </p:sp>
    </p:spTree>
    <p:extLst>
      <p:ext uri="{BB962C8B-B14F-4D97-AF65-F5344CB8AC3E}">
        <p14:creationId xmlns:p14="http://schemas.microsoft.com/office/powerpoint/2010/main" val="394481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4FD6E-CC65-0E21-BD59-C780BFBA7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8DC1EC-F526-4FEB-5002-8EEFFFD7314E}"/>
              </a:ext>
            </a:extLst>
          </p:cNvPr>
          <p:cNvSpPr/>
          <p:nvPr/>
        </p:nvSpPr>
        <p:spPr>
          <a:xfrm>
            <a:off x="0" y="8604250"/>
            <a:ext cx="18288000" cy="1682750"/>
          </a:xfrm>
          <a:custGeom>
            <a:avLst/>
            <a:gdLst/>
            <a:ahLst/>
            <a:cxnLst/>
            <a:rect l="l" t="t" r="r" b="b"/>
            <a:pathLst>
              <a:path w="18634362" h="6312390">
                <a:moveTo>
                  <a:pt x="0" y="0"/>
                </a:moveTo>
                <a:lnTo>
                  <a:pt x="18634362" y="0"/>
                </a:lnTo>
                <a:lnTo>
                  <a:pt x="18634362" y="6312390"/>
                </a:lnTo>
                <a:lnTo>
                  <a:pt x="0" y="631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98AAFA5-764F-DAA9-A538-C06B8DBCEE33}"/>
              </a:ext>
            </a:extLst>
          </p:cNvPr>
          <p:cNvGrpSpPr>
            <a:grpSpLocks noChangeAspect="1"/>
          </p:cNvGrpSpPr>
          <p:nvPr/>
        </p:nvGrpSpPr>
        <p:grpSpPr>
          <a:xfrm>
            <a:off x="423065" y="207549"/>
            <a:ext cx="1491797" cy="1492952"/>
            <a:chOff x="0" y="0"/>
            <a:chExt cx="3673970" cy="367681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9E7D503-20E3-03A4-CE00-D83D8524F605}"/>
                </a:ext>
              </a:extLst>
            </p:cNvPr>
            <p:cNvSpPr/>
            <p:nvPr/>
          </p:nvSpPr>
          <p:spPr>
            <a:xfrm>
              <a:off x="123825" y="63500"/>
              <a:ext cx="3426206" cy="1776857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E183DB8-FCC1-35FF-1F64-88B01CD518EB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AE08F3E-A8F0-A11E-F562-73305E9AE198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3FF5719-1A76-5AB3-107F-B46217E41525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97E721A-C88E-5039-698D-69130B5717B7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5A746F4-D17A-49E1-EF8D-14F49862F844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C9383F3-2519-8AFE-1562-99B4EAEE5D40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53D8B40-508F-20C8-2103-C551146F1BB7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C8B76AC-DA33-BE84-3BFF-0A10E1E76D98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9583B3-DC8E-4E73-82F7-B7B06E52259D}"/>
              </a:ext>
            </a:extLst>
          </p:cNvPr>
          <p:cNvSpPr txBox="1"/>
          <p:nvPr/>
        </p:nvSpPr>
        <p:spPr>
          <a:xfrm>
            <a:off x="2362200" y="645029"/>
            <a:ext cx="744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 and How</a:t>
            </a:r>
            <a:endParaRPr lang="en-IN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8" descr="Generated image">
            <a:extLst>
              <a:ext uri="{FF2B5EF4-FFF2-40B4-BE49-F238E27FC236}">
                <a16:creationId xmlns:a16="http://schemas.microsoft.com/office/drawing/2014/main" id="{AF4FD8D8-A979-A06F-2945-302A27025B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928" y="4991100"/>
            <a:ext cx="7708472" cy="77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65DC4C-1CF7-75FE-DCC6-53FC4466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4" y="1858658"/>
            <a:ext cx="1479484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Setup: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connected to Arduino (A1)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with resistor on A2 (voltage divider circuit)</a:t>
            </a:r>
          </a:p>
          <a:p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Logic: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Transmitter code sends data via blinking 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reads light changes and decodes to ASCII.</a:t>
            </a:r>
          </a:p>
          <a:p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Flow: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input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Converted to binary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blinks ON/OFF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 captures pattern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reconstructs original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34D84-E1CC-9EE2-7C4A-CEC84F9A7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7" b="5417"/>
          <a:stretch/>
        </p:blipFill>
        <p:spPr>
          <a:xfrm>
            <a:off x="9144000" y="0"/>
            <a:ext cx="9144001" cy="86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662</Words>
  <Application>Microsoft Office PowerPoint</Application>
  <PresentationFormat>Custom</PresentationFormat>
  <Paragraphs>139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Open Sauce Semi-Bold</vt:lpstr>
      <vt:lpstr>Calibri</vt:lpstr>
      <vt:lpstr>Trajan Pro Bold</vt:lpstr>
      <vt:lpstr>Trajan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Sruthi Raja</dc:creator>
  <cp:lastModifiedBy>Em Gal</cp:lastModifiedBy>
  <cp:revision>19</cp:revision>
  <dcterms:created xsi:type="dcterms:W3CDTF">2006-08-16T00:00:00Z</dcterms:created>
  <dcterms:modified xsi:type="dcterms:W3CDTF">2025-04-23T02:06:37Z</dcterms:modified>
  <dc:identifier>DAGGzyT3C9M</dc:identifier>
</cp:coreProperties>
</file>