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Proxima Nova"/>
      <p:regular r:id="rId22"/>
      <p:bold r:id="rId23"/>
      <p:italic r:id="rId24"/>
      <p:boldItalic r:id="rId25"/>
    </p:embeddedFont>
    <p:embeddedFont>
      <p:font typeface="Roboto"/>
      <p:regular r:id="rId26"/>
      <p:bold r:id="rId27"/>
      <p:italic r:id="rId28"/>
      <p:boldItalic r:id="rId29"/>
    </p:embeddedFont>
    <p:embeddedFont>
      <p:font typeface="Quattrocento Sans"/>
      <p:regular r:id="rId30"/>
      <p:bold r:id="rId31"/>
      <p:italic r:id="rId32"/>
      <p:boldItalic r:id="rId33"/>
    </p:embeddedFont>
    <p:embeddedFont>
      <p:font typeface="Oi"/>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hh/HdaCtQl85cVpjUZSFtNgRdK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roximaNova-regular.fntdata"/><Relationship Id="rId21" Type="http://schemas.openxmlformats.org/officeDocument/2006/relationships/slide" Target="slides/slide17.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font" Target="fonts/ProximaNova-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QuattrocentoSans-bold.fntdata"/><Relationship Id="rId30" Type="http://schemas.openxmlformats.org/officeDocument/2006/relationships/font" Target="fonts/QuattrocentoSans-regular.fntdata"/><Relationship Id="rId11" Type="http://schemas.openxmlformats.org/officeDocument/2006/relationships/slide" Target="slides/slide7.xml"/><Relationship Id="rId33" Type="http://schemas.openxmlformats.org/officeDocument/2006/relationships/font" Target="fonts/QuattrocentoSans-boldItalic.fntdata"/><Relationship Id="rId10" Type="http://schemas.openxmlformats.org/officeDocument/2006/relationships/slide" Target="slides/slide6.xml"/><Relationship Id="rId32" Type="http://schemas.openxmlformats.org/officeDocument/2006/relationships/font" Target="fonts/QuattrocentoSans-italic.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Oi-regular.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7165863b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7165863b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7165863b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7165863b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7165863b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7165863b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2b1f4011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2b1f401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2b1f4011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2b1f4011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7165863b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7165863b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7165863b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7165863b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7165863b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7165863b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7165863b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7165863b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7165863b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7165863b0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7165863b0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7165863b0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7165863b0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7165863b0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7165863b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7165863b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7165863b0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7165863b0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7165863b0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7165863b0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7165863b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7165863b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Dark)" type="title">
  <p:cSld name="TITLE">
    <p:bg>
      <p:bgPr>
        <a:solidFill>
          <a:srgbClr val="3EADA7"/>
        </a:solidFill>
      </p:bgPr>
    </p:bg>
    <p:spTree>
      <p:nvGrpSpPr>
        <p:cNvPr id="9" name="Shape 9"/>
        <p:cNvGrpSpPr/>
        <p:nvPr/>
      </p:nvGrpSpPr>
      <p:grpSpPr>
        <a:xfrm>
          <a:off x="0" y="0"/>
          <a:ext cx="0" cy="0"/>
          <a:chOff x="0" y="0"/>
          <a:chExt cx="0" cy="0"/>
        </a:xfrm>
      </p:grpSpPr>
      <p:sp>
        <p:nvSpPr>
          <p:cNvPr id="10" name="Google Shape;10;p3"/>
          <p:cNvSpPr txBox="1"/>
          <p:nvPr>
            <p:ph type="ctrTitle"/>
          </p:nvPr>
        </p:nvSpPr>
        <p:spPr>
          <a:xfrm>
            <a:off x="311700" y="965800"/>
            <a:ext cx="7705800" cy="79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000"/>
              <a:buFont typeface="Proxima Nova"/>
              <a:buNone/>
              <a:defRPr b="1" sz="4000">
                <a:solidFill>
                  <a:schemeClr val="lt1"/>
                </a:solidFill>
                <a:latin typeface="Proxima Nova"/>
                <a:ea typeface="Proxima Nova"/>
                <a:cs typeface="Proxima Nova"/>
                <a:sym typeface="Proxima Nova"/>
              </a:defRPr>
            </a:lvl1pPr>
            <a:lvl2pPr lvl="1" algn="l">
              <a:lnSpc>
                <a:spcPct val="100000"/>
              </a:lnSpc>
              <a:spcBef>
                <a:spcPts val="0"/>
              </a:spcBef>
              <a:spcAft>
                <a:spcPts val="0"/>
              </a:spcAft>
              <a:buClr>
                <a:schemeClr val="lt1"/>
              </a:buClr>
              <a:buSzPts val="4000"/>
              <a:buNone/>
              <a:defRPr sz="4000">
                <a:solidFill>
                  <a:schemeClr val="lt1"/>
                </a:solidFill>
              </a:defRPr>
            </a:lvl2pPr>
            <a:lvl3pPr lvl="2" algn="l">
              <a:lnSpc>
                <a:spcPct val="100000"/>
              </a:lnSpc>
              <a:spcBef>
                <a:spcPts val="0"/>
              </a:spcBef>
              <a:spcAft>
                <a:spcPts val="0"/>
              </a:spcAft>
              <a:buClr>
                <a:schemeClr val="lt1"/>
              </a:buClr>
              <a:buSzPts val="4000"/>
              <a:buNone/>
              <a:defRPr sz="4000">
                <a:solidFill>
                  <a:schemeClr val="lt1"/>
                </a:solidFill>
              </a:defRPr>
            </a:lvl3pPr>
            <a:lvl4pPr lvl="3" algn="l">
              <a:lnSpc>
                <a:spcPct val="100000"/>
              </a:lnSpc>
              <a:spcBef>
                <a:spcPts val="0"/>
              </a:spcBef>
              <a:spcAft>
                <a:spcPts val="0"/>
              </a:spcAft>
              <a:buClr>
                <a:schemeClr val="lt1"/>
              </a:buClr>
              <a:buSzPts val="4000"/>
              <a:buNone/>
              <a:defRPr sz="4000">
                <a:solidFill>
                  <a:schemeClr val="lt1"/>
                </a:solidFill>
              </a:defRPr>
            </a:lvl4pPr>
            <a:lvl5pPr lvl="4" algn="l">
              <a:lnSpc>
                <a:spcPct val="100000"/>
              </a:lnSpc>
              <a:spcBef>
                <a:spcPts val="0"/>
              </a:spcBef>
              <a:spcAft>
                <a:spcPts val="0"/>
              </a:spcAft>
              <a:buClr>
                <a:schemeClr val="lt1"/>
              </a:buClr>
              <a:buSzPts val="4000"/>
              <a:buNone/>
              <a:defRPr sz="4000">
                <a:solidFill>
                  <a:schemeClr val="lt1"/>
                </a:solidFill>
              </a:defRPr>
            </a:lvl5pPr>
            <a:lvl6pPr lvl="5" algn="l">
              <a:lnSpc>
                <a:spcPct val="100000"/>
              </a:lnSpc>
              <a:spcBef>
                <a:spcPts val="0"/>
              </a:spcBef>
              <a:spcAft>
                <a:spcPts val="0"/>
              </a:spcAft>
              <a:buClr>
                <a:schemeClr val="lt1"/>
              </a:buClr>
              <a:buSzPts val="4000"/>
              <a:buNone/>
              <a:defRPr sz="4000">
                <a:solidFill>
                  <a:schemeClr val="lt1"/>
                </a:solidFill>
              </a:defRPr>
            </a:lvl6pPr>
            <a:lvl7pPr lvl="6" algn="l">
              <a:lnSpc>
                <a:spcPct val="100000"/>
              </a:lnSpc>
              <a:spcBef>
                <a:spcPts val="0"/>
              </a:spcBef>
              <a:spcAft>
                <a:spcPts val="0"/>
              </a:spcAft>
              <a:buClr>
                <a:schemeClr val="lt1"/>
              </a:buClr>
              <a:buSzPts val="4000"/>
              <a:buNone/>
              <a:defRPr sz="4000">
                <a:solidFill>
                  <a:schemeClr val="lt1"/>
                </a:solidFill>
              </a:defRPr>
            </a:lvl7pPr>
            <a:lvl8pPr lvl="7" algn="l">
              <a:lnSpc>
                <a:spcPct val="100000"/>
              </a:lnSpc>
              <a:spcBef>
                <a:spcPts val="0"/>
              </a:spcBef>
              <a:spcAft>
                <a:spcPts val="0"/>
              </a:spcAft>
              <a:buClr>
                <a:schemeClr val="lt1"/>
              </a:buClr>
              <a:buSzPts val="4000"/>
              <a:buNone/>
              <a:defRPr sz="4000">
                <a:solidFill>
                  <a:schemeClr val="lt1"/>
                </a:solidFill>
              </a:defRPr>
            </a:lvl8pPr>
            <a:lvl9pPr lvl="8" algn="l">
              <a:lnSpc>
                <a:spcPct val="100000"/>
              </a:lnSpc>
              <a:spcBef>
                <a:spcPts val="0"/>
              </a:spcBef>
              <a:spcAft>
                <a:spcPts val="0"/>
              </a:spcAft>
              <a:buClr>
                <a:schemeClr val="lt1"/>
              </a:buClr>
              <a:buSzPts val="4000"/>
              <a:buNone/>
              <a:defRPr sz="4000">
                <a:solidFill>
                  <a:schemeClr val="lt1"/>
                </a:solidFill>
              </a:defRPr>
            </a:lvl9pPr>
          </a:lstStyle>
          <a:p/>
        </p:txBody>
      </p:sp>
      <p:sp>
        <p:nvSpPr>
          <p:cNvPr id="11" name="Google Shape;11;p3"/>
          <p:cNvSpPr txBox="1"/>
          <p:nvPr>
            <p:ph idx="1" type="subTitle"/>
          </p:nvPr>
        </p:nvSpPr>
        <p:spPr>
          <a:xfrm>
            <a:off x="311700" y="1838650"/>
            <a:ext cx="64767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3F3F3"/>
              </a:buClr>
              <a:buSzPts val="2800"/>
              <a:buFont typeface="Proxima Nova"/>
              <a:buNone/>
              <a:defRPr sz="2800">
                <a:solidFill>
                  <a:srgbClr val="F3F3F3"/>
                </a:solidFill>
                <a:latin typeface="Proxima Nova"/>
                <a:ea typeface="Proxima Nova"/>
                <a:cs typeface="Proxima Nova"/>
                <a:sym typeface="Proxima Nova"/>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12" name="Google Shape;12;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13" name="Google Shape;13;p3"/>
          <p:cNvCxnSpPr/>
          <p:nvPr/>
        </p:nvCxnSpPr>
        <p:spPr>
          <a:xfrm>
            <a:off x="395025" y="1831850"/>
            <a:ext cx="7344600" cy="0"/>
          </a:xfrm>
          <a:prstGeom prst="straightConnector1">
            <a:avLst/>
          </a:prstGeom>
          <a:noFill/>
          <a:ln cap="flat" cmpd="sng" w="9525">
            <a:solidFill>
              <a:schemeClr val="lt1"/>
            </a:solidFill>
            <a:prstDash val="solid"/>
            <a:round/>
            <a:headEnd len="sm" w="sm" type="none"/>
            <a:tailEnd len="sm" w="sm" type="none"/>
          </a:ln>
        </p:spPr>
      </p:cxnSp>
      <p:pic>
        <p:nvPicPr>
          <p:cNvPr descr="style3singlecolormid.png" id="14" name="Google Shape;14;p3"/>
          <p:cNvPicPr preferRelativeResize="0"/>
          <p:nvPr/>
        </p:nvPicPr>
        <p:blipFill rotWithShape="1">
          <a:blip r:embed="rId2">
            <a:alphaModFix/>
          </a:blip>
          <a:srcRect b="0" l="0" r="0" t="0"/>
          <a:stretch/>
        </p:blipFill>
        <p:spPr>
          <a:xfrm>
            <a:off x="395025" y="4094150"/>
            <a:ext cx="4813400" cy="962675"/>
          </a:xfrm>
          <a:prstGeom prst="rect">
            <a:avLst/>
          </a:prstGeom>
          <a:noFill/>
          <a:ln>
            <a:noFill/>
          </a:ln>
        </p:spPr>
      </p:pic>
      <p:pic>
        <p:nvPicPr>
          <p:cNvPr descr="strips_white.png" id="15" name="Google Shape;15;p3"/>
          <p:cNvPicPr preferRelativeResize="0"/>
          <p:nvPr/>
        </p:nvPicPr>
        <p:blipFill rotWithShape="1">
          <a:blip r:embed="rId3">
            <a:alphaModFix/>
          </a:blip>
          <a:srcRect b="0" l="0" r="0" t="0"/>
          <a:stretch/>
        </p:blipFill>
        <p:spPr>
          <a:xfrm>
            <a:off x="7038963" y="3524250"/>
            <a:ext cx="2105025" cy="1619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1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57" name="Google Shape;5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2"/>
          <p:cNvSpPr/>
          <p:nvPr/>
        </p:nvSpPr>
        <p:spPr>
          <a:xfrm>
            <a:off x="-73150" y="5056825"/>
            <a:ext cx="9264000" cy="86400"/>
          </a:xfrm>
          <a:prstGeom prst="rect">
            <a:avLst/>
          </a:prstGeom>
          <a:solidFill>
            <a:srgbClr val="3EADA7"/>
          </a:solidFill>
          <a:ln cap="flat" cmpd="sng" w="9525">
            <a:solidFill>
              <a:srgbClr val="3EADA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59" name="Shape 59"/>
        <p:cNvGrpSpPr/>
        <p:nvPr/>
      </p:nvGrpSpPr>
      <p:grpSpPr>
        <a:xfrm>
          <a:off x="0" y="0"/>
          <a:ext cx="0" cy="0"/>
          <a:chOff x="0" y="0"/>
          <a:chExt cx="0" cy="0"/>
        </a:xfrm>
      </p:grpSpPr>
      <p:sp>
        <p:nvSpPr>
          <p:cNvPr id="60" name="Google Shape;60;p13"/>
          <p:cNvSpPr/>
          <p:nvPr/>
        </p:nvSpPr>
        <p:spPr>
          <a:xfrm>
            <a:off x="0" y="3891675"/>
            <a:ext cx="9144000" cy="1251900"/>
          </a:xfrm>
          <a:prstGeom prst="rect">
            <a:avLst/>
          </a:prstGeom>
          <a:solidFill>
            <a:srgbClr val="3EAD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F3F3F3"/>
              </a:buClr>
              <a:buSzPts val="1800"/>
              <a:buNone/>
              <a:defRPr>
                <a:solidFill>
                  <a:srgbClr val="F3F3F3"/>
                </a:solidFill>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2" name="Google Shape;6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ctr">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ctr">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65" name="Google Shape;6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4"/>
          <p:cNvSpPr/>
          <p:nvPr/>
        </p:nvSpPr>
        <p:spPr>
          <a:xfrm>
            <a:off x="100" y="0"/>
            <a:ext cx="9144000" cy="87600"/>
          </a:xfrm>
          <a:prstGeom prst="rect">
            <a:avLst/>
          </a:prstGeom>
          <a:solidFill>
            <a:srgbClr val="3EAD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txBox="1"/>
          <p:nvPr/>
        </p:nvSpPr>
        <p:spPr>
          <a:xfrm>
            <a:off x="1155800" y="1097275"/>
            <a:ext cx="6774000" cy="2055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1" i="0" lang="en" sz="12000" u="none" cap="none" strike="noStrike">
                <a:solidFill>
                  <a:srgbClr val="000000"/>
                </a:solidFill>
                <a:latin typeface="Oi"/>
                <a:ea typeface="Oi"/>
                <a:cs typeface="Oi"/>
                <a:sym typeface="Oi"/>
              </a:rPr>
              <a:t>xx%</a:t>
            </a:r>
            <a:endParaRPr b="1" i="0" sz="12000" u="none" cap="none" strike="noStrike">
              <a:solidFill>
                <a:srgbClr val="000000"/>
              </a:solidFill>
              <a:latin typeface="Oi"/>
              <a:ea typeface="Oi"/>
              <a:cs typeface="Oi"/>
              <a:sym typeface="O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15"/>
          <p:cNvPicPr preferRelativeResize="0"/>
          <p:nvPr/>
        </p:nvPicPr>
        <p:blipFill rotWithShape="1">
          <a:blip r:embed="rId2">
            <a:alphaModFix/>
          </a:blip>
          <a:srcRect b="0" l="0" r="0" t="0"/>
          <a:stretch/>
        </p:blipFill>
        <p:spPr>
          <a:xfrm>
            <a:off x="5005450" y="951000"/>
            <a:ext cx="3711525" cy="2783651"/>
          </a:xfrm>
          <a:prstGeom prst="rect">
            <a:avLst/>
          </a:prstGeom>
          <a:noFill/>
          <a:ln>
            <a:noFill/>
          </a:ln>
        </p:spPr>
      </p:pic>
      <p:cxnSp>
        <p:nvCxnSpPr>
          <p:cNvPr id="71" name="Google Shape;71;p15"/>
          <p:cNvCxnSpPr/>
          <p:nvPr/>
        </p:nvCxnSpPr>
        <p:spPr>
          <a:xfrm>
            <a:off x="4676250" y="386475"/>
            <a:ext cx="0" cy="4286700"/>
          </a:xfrm>
          <a:prstGeom prst="straightConnector1">
            <a:avLst/>
          </a:prstGeom>
          <a:noFill/>
          <a:ln cap="flat" cmpd="sng" w="9525">
            <a:solidFill>
              <a:srgbClr val="3EADA7"/>
            </a:solidFill>
            <a:prstDash val="solid"/>
            <a:round/>
            <a:headEnd len="sm" w="sm" type="none"/>
            <a:tailEnd len="sm" w="sm" type="none"/>
          </a:ln>
        </p:spPr>
      </p:cxnSp>
      <p:sp>
        <p:nvSpPr>
          <p:cNvPr id="72" name="Google Shape;72;p15"/>
          <p:cNvSpPr txBox="1"/>
          <p:nvPr>
            <p:ph type="title"/>
          </p:nvPr>
        </p:nvSpPr>
        <p:spPr>
          <a:xfrm>
            <a:off x="658375" y="1389900"/>
            <a:ext cx="3423600" cy="518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3" name="Google Shape;73;p15"/>
          <p:cNvSpPr txBox="1"/>
          <p:nvPr>
            <p:ph idx="1" type="subTitle"/>
          </p:nvPr>
        </p:nvSpPr>
        <p:spPr>
          <a:xfrm>
            <a:off x="658425" y="2574950"/>
            <a:ext cx="3423600" cy="17850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800"/>
              <a:buNone/>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ight)">
  <p:cSld name="CUSTOM">
    <p:spTree>
      <p:nvGrpSpPr>
        <p:cNvPr id="16" name="Shape 16"/>
        <p:cNvGrpSpPr/>
        <p:nvPr/>
      </p:nvGrpSpPr>
      <p:grpSpPr>
        <a:xfrm>
          <a:off x="0" y="0"/>
          <a:ext cx="0" cy="0"/>
          <a:chOff x="0" y="0"/>
          <a:chExt cx="0" cy="0"/>
        </a:xfrm>
      </p:grpSpPr>
      <p:sp>
        <p:nvSpPr>
          <p:cNvPr id="17" name="Google Shape;17;p4"/>
          <p:cNvSpPr txBox="1"/>
          <p:nvPr>
            <p:ph type="title"/>
          </p:nvPr>
        </p:nvSpPr>
        <p:spPr>
          <a:xfrm>
            <a:off x="311700" y="1041825"/>
            <a:ext cx="8520600" cy="81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b="1" sz="3600">
                <a:latin typeface="Proxima Nova"/>
                <a:ea typeface="Proxima Nova"/>
                <a:cs typeface="Proxima Nova"/>
                <a:sym typeface="Proxima Nova"/>
              </a:defRPr>
            </a:lvl1pPr>
            <a:lvl2pPr lvl="1" algn="l">
              <a:lnSpc>
                <a:spcPct val="100000"/>
              </a:lnSpc>
              <a:spcBef>
                <a:spcPts val="0"/>
              </a:spcBef>
              <a:spcAft>
                <a:spcPts val="0"/>
              </a:spcAft>
              <a:buSzPts val="2800"/>
              <a:buNone/>
              <a:defRPr>
                <a:latin typeface="Proxima Nova"/>
                <a:ea typeface="Proxima Nova"/>
                <a:cs typeface="Proxima Nova"/>
                <a:sym typeface="Proxima Nova"/>
              </a:defRPr>
            </a:lvl2pPr>
            <a:lvl3pPr lvl="2" algn="l">
              <a:lnSpc>
                <a:spcPct val="100000"/>
              </a:lnSpc>
              <a:spcBef>
                <a:spcPts val="0"/>
              </a:spcBef>
              <a:spcAft>
                <a:spcPts val="0"/>
              </a:spcAft>
              <a:buSzPts val="2800"/>
              <a:buNone/>
              <a:defRPr>
                <a:latin typeface="Proxima Nova"/>
                <a:ea typeface="Proxima Nova"/>
                <a:cs typeface="Proxima Nova"/>
                <a:sym typeface="Proxima Nova"/>
              </a:defRPr>
            </a:lvl3pPr>
            <a:lvl4pPr lvl="3" algn="l">
              <a:lnSpc>
                <a:spcPct val="100000"/>
              </a:lnSpc>
              <a:spcBef>
                <a:spcPts val="0"/>
              </a:spcBef>
              <a:spcAft>
                <a:spcPts val="0"/>
              </a:spcAft>
              <a:buSzPts val="2800"/>
              <a:buNone/>
              <a:defRPr>
                <a:latin typeface="Proxima Nova"/>
                <a:ea typeface="Proxima Nova"/>
                <a:cs typeface="Proxima Nova"/>
                <a:sym typeface="Proxima Nova"/>
              </a:defRPr>
            </a:lvl4pPr>
            <a:lvl5pPr lvl="4" algn="l">
              <a:lnSpc>
                <a:spcPct val="100000"/>
              </a:lnSpc>
              <a:spcBef>
                <a:spcPts val="0"/>
              </a:spcBef>
              <a:spcAft>
                <a:spcPts val="0"/>
              </a:spcAft>
              <a:buSzPts val="2800"/>
              <a:buNone/>
              <a:defRPr>
                <a:latin typeface="Proxima Nova"/>
                <a:ea typeface="Proxima Nova"/>
                <a:cs typeface="Proxima Nova"/>
                <a:sym typeface="Proxima Nova"/>
              </a:defRPr>
            </a:lvl5pPr>
            <a:lvl6pPr lvl="5" algn="l">
              <a:lnSpc>
                <a:spcPct val="100000"/>
              </a:lnSpc>
              <a:spcBef>
                <a:spcPts val="0"/>
              </a:spcBef>
              <a:spcAft>
                <a:spcPts val="0"/>
              </a:spcAft>
              <a:buSzPts val="2800"/>
              <a:buNone/>
              <a:defRPr>
                <a:latin typeface="Proxima Nova"/>
                <a:ea typeface="Proxima Nova"/>
                <a:cs typeface="Proxima Nova"/>
                <a:sym typeface="Proxima Nova"/>
              </a:defRPr>
            </a:lvl6pPr>
            <a:lvl7pPr lvl="6" algn="l">
              <a:lnSpc>
                <a:spcPct val="100000"/>
              </a:lnSpc>
              <a:spcBef>
                <a:spcPts val="0"/>
              </a:spcBef>
              <a:spcAft>
                <a:spcPts val="0"/>
              </a:spcAft>
              <a:buSzPts val="2800"/>
              <a:buNone/>
              <a:defRPr>
                <a:latin typeface="Proxima Nova"/>
                <a:ea typeface="Proxima Nova"/>
                <a:cs typeface="Proxima Nova"/>
                <a:sym typeface="Proxima Nova"/>
              </a:defRPr>
            </a:lvl7pPr>
            <a:lvl8pPr lvl="7" algn="l">
              <a:lnSpc>
                <a:spcPct val="100000"/>
              </a:lnSpc>
              <a:spcBef>
                <a:spcPts val="0"/>
              </a:spcBef>
              <a:spcAft>
                <a:spcPts val="0"/>
              </a:spcAft>
              <a:buSzPts val="2800"/>
              <a:buNone/>
              <a:defRPr>
                <a:latin typeface="Proxima Nova"/>
                <a:ea typeface="Proxima Nova"/>
                <a:cs typeface="Proxima Nova"/>
                <a:sym typeface="Proxima Nova"/>
              </a:defRPr>
            </a:lvl8pPr>
            <a:lvl9pPr lvl="8" algn="l">
              <a:lnSpc>
                <a:spcPct val="100000"/>
              </a:lnSpc>
              <a:spcBef>
                <a:spcPts val="0"/>
              </a:spcBef>
              <a:spcAft>
                <a:spcPts val="0"/>
              </a:spcAft>
              <a:buSzPts val="2800"/>
              <a:buNone/>
              <a:defRPr>
                <a:latin typeface="Proxima Nova"/>
                <a:ea typeface="Proxima Nova"/>
                <a:cs typeface="Proxima Nova"/>
                <a:sym typeface="Proxima Nova"/>
              </a:defRPr>
            </a:lvl9pPr>
          </a:lstStyle>
          <a:p/>
        </p:txBody>
      </p:sp>
      <p:pic>
        <p:nvPicPr>
          <p:cNvPr descr="style3colormid.png" id="18" name="Google Shape;18;p4"/>
          <p:cNvPicPr preferRelativeResize="0"/>
          <p:nvPr/>
        </p:nvPicPr>
        <p:blipFill rotWithShape="1">
          <a:blip r:embed="rId2">
            <a:alphaModFix/>
          </a:blip>
          <a:srcRect b="0" l="0" r="0" t="0"/>
          <a:stretch/>
        </p:blipFill>
        <p:spPr>
          <a:xfrm>
            <a:off x="76200" y="4150625"/>
            <a:ext cx="4828025" cy="965600"/>
          </a:xfrm>
          <a:prstGeom prst="rect">
            <a:avLst/>
          </a:prstGeom>
          <a:noFill/>
          <a:ln>
            <a:noFill/>
          </a:ln>
        </p:spPr>
      </p:pic>
      <p:sp>
        <p:nvSpPr>
          <p:cNvPr id="19" name="Google Shape;19;p4"/>
          <p:cNvSpPr txBox="1"/>
          <p:nvPr>
            <p:ph idx="2" type="title"/>
          </p:nvPr>
        </p:nvSpPr>
        <p:spPr>
          <a:xfrm>
            <a:off x="311700" y="1841000"/>
            <a:ext cx="8520600" cy="813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2400">
                <a:latin typeface="Proxima Nova"/>
                <a:ea typeface="Proxima Nova"/>
                <a:cs typeface="Proxima Nova"/>
                <a:sym typeface="Proxima Nova"/>
              </a:defRPr>
            </a:lvl1pPr>
            <a:lvl2pPr lvl="1" algn="l">
              <a:lnSpc>
                <a:spcPct val="100000"/>
              </a:lnSpc>
              <a:spcBef>
                <a:spcPts val="0"/>
              </a:spcBef>
              <a:spcAft>
                <a:spcPts val="0"/>
              </a:spcAft>
              <a:buSzPts val="2800"/>
              <a:buNone/>
              <a:defRPr sz="2400">
                <a:latin typeface="Proxima Nova"/>
                <a:ea typeface="Proxima Nova"/>
                <a:cs typeface="Proxima Nova"/>
                <a:sym typeface="Proxima Nova"/>
              </a:defRPr>
            </a:lvl2pPr>
            <a:lvl3pPr lvl="2" algn="l">
              <a:lnSpc>
                <a:spcPct val="100000"/>
              </a:lnSpc>
              <a:spcBef>
                <a:spcPts val="0"/>
              </a:spcBef>
              <a:spcAft>
                <a:spcPts val="0"/>
              </a:spcAft>
              <a:buSzPts val="2800"/>
              <a:buNone/>
              <a:defRPr sz="2400">
                <a:latin typeface="Proxima Nova"/>
                <a:ea typeface="Proxima Nova"/>
                <a:cs typeface="Proxima Nova"/>
                <a:sym typeface="Proxima Nova"/>
              </a:defRPr>
            </a:lvl3pPr>
            <a:lvl4pPr lvl="3" algn="l">
              <a:lnSpc>
                <a:spcPct val="100000"/>
              </a:lnSpc>
              <a:spcBef>
                <a:spcPts val="0"/>
              </a:spcBef>
              <a:spcAft>
                <a:spcPts val="0"/>
              </a:spcAft>
              <a:buSzPts val="2800"/>
              <a:buNone/>
              <a:defRPr sz="2400">
                <a:latin typeface="Proxima Nova"/>
                <a:ea typeface="Proxima Nova"/>
                <a:cs typeface="Proxima Nova"/>
                <a:sym typeface="Proxima Nova"/>
              </a:defRPr>
            </a:lvl4pPr>
            <a:lvl5pPr lvl="4" algn="l">
              <a:lnSpc>
                <a:spcPct val="100000"/>
              </a:lnSpc>
              <a:spcBef>
                <a:spcPts val="0"/>
              </a:spcBef>
              <a:spcAft>
                <a:spcPts val="0"/>
              </a:spcAft>
              <a:buSzPts val="2800"/>
              <a:buNone/>
              <a:defRPr sz="2400">
                <a:latin typeface="Proxima Nova"/>
                <a:ea typeface="Proxima Nova"/>
                <a:cs typeface="Proxima Nova"/>
                <a:sym typeface="Proxima Nova"/>
              </a:defRPr>
            </a:lvl5pPr>
            <a:lvl6pPr lvl="5" algn="l">
              <a:lnSpc>
                <a:spcPct val="100000"/>
              </a:lnSpc>
              <a:spcBef>
                <a:spcPts val="0"/>
              </a:spcBef>
              <a:spcAft>
                <a:spcPts val="0"/>
              </a:spcAft>
              <a:buSzPts val="2800"/>
              <a:buNone/>
              <a:defRPr sz="2400">
                <a:latin typeface="Proxima Nova"/>
                <a:ea typeface="Proxima Nova"/>
                <a:cs typeface="Proxima Nova"/>
                <a:sym typeface="Proxima Nova"/>
              </a:defRPr>
            </a:lvl6pPr>
            <a:lvl7pPr lvl="6" algn="l">
              <a:lnSpc>
                <a:spcPct val="100000"/>
              </a:lnSpc>
              <a:spcBef>
                <a:spcPts val="0"/>
              </a:spcBef>
              <a:spcAft>
                <a:spcPts val="0"/>
              </a:spcAft>
              <a:buSzPts val="2800"/>
              <a:buNone/>
              <a:defRPr sz="2400">
                <a:latin typeface="Proxima Nova"/>
                <a:ea typeface="Proxima Nova"/>
                <a:cs typeface="Proxima Nova"/>
                <a:sym typeface="Proxima Nova"/>
              </a:defRPr>
            </a:lvl7pPr>
            <a:lvl8pPr lvl="7" algn="l">
              <a:lnSpc>
                <a:spcPct val="100000"/>
              </a:lnSpc>
              <a:spcBef>
                <a:spcPts val="0"/>
              </a:spcBef>
              <a:spcAft>
                <a:spcPts val="0"/>
              </a:spcAft>
              <a:buSzPts val="2800"/>
              <a:buNone/>
              <a:defRPr sz="2400">
                <a:latin typeface="Proxima Nova"/>
                <a:ea typeface="Proxima Nova"/>
                <a:cs typeface="Proxima Nova"/>
                <a:sym typeface="Proxima Nova"/>
              </a:defRPr>
            </a:lvl8pPr>
            <a:lvl9pPr lvl="8" algn="l">
              <a:lnSpc>
                <a:spcPct val="100000"/>
              </a:lnSpc>
              <a:spcBef>
                <a:spcPts val="0"/>
              </a:spcBef>
              <a:spcAft>
                <a:spcPts val="0"/>
              </a:spcAft>
              <a:buSzPts val="2800"/>
              <a:buNone/>
              <a:defRPr sz="2400">
                <a:latin typeface="Proxima Nova"/>
                <a:ea typeface="Proxima Nova"/>
                <a:cs typeface="Proxima Nova"/>
                <a:sym typeface="Proxima Nova"/>
              </a:defRPr>
            </a:lvl9pPr>
          </a:lstStyle>
          <a:p/>
        </p:txBody>
      </p:sp>
      <p:cxnSp>
        <p:nvCxnSpPr>
          <p:cNvPr id="20" name="Google Shape;20;p4"/>
          <p:cNvCxnSpPr/>
          <p:nvPr/>
        </p:nvCxnSpPr>
        <p:spPr>
          <a:xfrm>
            <a:off x="380400" y="1799550"/>
            <a:ext cx="7929600" cy="43800"/>
          </a:xfrm>
          <a:prstGeom prst="straightConnector1">
            <a:avLst/>
          </a:prstGeom>
          <a:noFill/>
          <a:ln cap="flat" cmpd="sng" w="9525">
            <a:solidFill>
              <a:srgbClr val="3EADA7"/>
            </a:solidFill>
            <a:prstDash val="solid"/>
            <a:round/>
            <a:headEnd len="sm" w="sm" type="none"/>
            <a:tailEnd len="sm" w="sm" type="none"/>
          </a:ln>
        </p:spPr>
      </p:cxnSp>
      <p:pic>
        <p:nvPicPr>
          <p:cNvPr descr="strips_color.png" id="21" name="Google Shape;21;p4"/>
          <p:cNvPicPr preferRelativeResize="0"/>
          <p:nvPr/>
        </p:nvPicPr>
        <p:blipFill rotWithShape="1">
          <a:blip r:embed="rId3">
            <a:alphaModFix/>
          </a:blip>
          <a:srcRect b="0" l="0" r="0" t="0"/>
          <a:stretch/>
        </p:blipFill>
        <p:spPr>
          <a:xfrm>
            <a:off x="7038963" y="3524250"/>
            <a:ext cx="2105025" cy="1619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5"/>
          <p:cNvSpPr txBox="1"/>
          <p:nvPr>
            <p:ph type="title"/>
          </p:nvPr>
        </p:nvSpPr>
        <p:spPr>
          <a:xfrm>
            <a:off x="311700" y="20362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Proxima Nova"/>
              <a:buNone/>
              <a:defRPr sz="3600">
                <a:latin typeface="Proxima Nova"/>
                <a:ea typeface="Proxima Nova"/>
                <a:cs typeface="Proxima Nova"/>
                <a:sym typeface="Proxima Nova"/>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6"/>
          <p:cNvSpPr txBox="1"/>
          <p:nvPr>
            <p:ph type="title"/>
          </p:nvPr>
        </p:nvSpPr>
        <p:spPr>
          <a:xfrm>
            <a:off x="289825" y="16947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2800"/>
              <a:buFont typeface="Proxima Nova"/>
              <a:buNone/>
              <a:defRPr>
                <a:solidFill>
                  <a:srgbClr val="434343"/>
                </a:solidFill>
                <a:latin typeface="Proxima Nova"/>
                <a:ea typeface="Proxima Nova"/>
                <a:cs typeface="Proxima Nova"/>
                <a:sym typeface="Proxima Nova"/>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l">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29" name="Google Shape;29;p6"/>
          <p:cNvCxnSpPr/>
          <p:nvPr/>
        </p:nvCxnSpPr>
        <p:spPr>
          <a:xfrm>
            <a:off x="248725" y="848575"/>
            <a:ext cx="8602800" cy="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7"/>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Font typeface="Proxima Nova"/>
              <a:buNone/>
              <a:defRPr>
                <a:latin typeface="Proxima Nova"/>
                <a:ea typeface="Proxima Nova"/>
                <a:cs typeface="Proxima Nova"/>
                <a:sym typeface="Proxima Nova"/>
              </a:defRPr>
            </a:lvl1pPr>
            <a:lvl2pPr lvl="1"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2pPr>
            <a:lvl3pPr lvl="2"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3pPr>
            <a:lvl4pPr lvl="3"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4pPr>
            <a:lvl5pPr lvl="4"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5pPr>
            <a:lvl6pPr lvl="5"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6pPr>
            <a:lvl7pPr lvl="6"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7pPr>
            <a:lvl8pPr lvl="7"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8pPr>
            <a:lvl9pPr lvl="8" algn="l">
              <a:lnSpc>
                <a:spcPct val="100000"/>
              </a:lnSpc>
              <a:spcBef>
                <a:spcPts val="0"/>
              </a:spcBef>
              <a:spcAft>
                <a:spcPts val="0"/>
              </a:spcAft>
              <a:buSzPts val="2800"/>
              <a:buFont typeface="Quattrocento Sans"/>
              <a:buNone/>
              <a:defRPr>
                <a:latin typeface="Quattrocento Sans"/>
                <a:ea typeface="Quattrocento Sans"/>
                <a:cs typeface="Quattrocento Sans"/>
                <a:sym typeface="Quattrocento Sans"/>
              </a:defRPr>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33" name="Google Shape;33;p7"/>
          <p:cNvCxnSpPr/>
          <p:nvPr/>
        </p:nvCxnSpPr>
        <p:spPr>
          <a:xfrm flipH="1" rot="10800000">
            <a:off x="336500" y="848650"/>
            <a:ext cx="8412600" cy="4380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8"/>
          <p:cNvSpPr txBox="1"/>
          <p:nvPr>
            <p:ph type="title"/>
          </p:nvPr>
        </p:nvSpPr>
        <p:spPr>
          <a:xfrm>
            <a:off x="311700" y="4032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Proxima Nova"/>
              <a:buNone/>
              <a:defRPr sz="2400">
                <a:latin typeface="Proxima Nova"/>
                <a:ea typeface="Proxima Nova"/>
                <a:cs typeface="Proxima Nova"/>
                <a:sym typeface="Proxima Nova"/>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Font typeface="Proxima Nova"/>
              <a:buChar char="●"/>
              <a:defRPr sz="1200">
                <a:latin typeface="Proxima Nova"/>
                <a:ea typeface="Proxima Nova"/>
                <a:cs typeface="Proxima Nova"/>
                <a:sym typeface="Proxima Nova"/>
              </a:defRPr>
            </a:lvl1pPr>
            <a:lvl2pPr indent="-304800" lvl="1" marL="9144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2pPr>
            <a:lvl3pPr indent="-304800" lvl="2" marL="13716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3pPr>
            <a:lvl4pPr indent="-304800" lvl="3" marL="18288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4pPr>
            <a:lvl5pPr indent="-304800" lvl="4" marL="22860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5pPr>
            <a:lvl6pPr indent="-304800" lvl="5" marL="27432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6pPr>
            <a:lvl7pPr indent="-304800" lvl="6" marL="32004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7pPr>
            <a:lvl8pPr indent="-304800" lvl="7" marL="3657600" algn="l">
              <a:lnSpc>
                <a:spcPct val="115000"/>
              </a:lnSpc>
              <a:spcBef>
                <a:spcPts val="1600"/>
              </a:spcBef>
              <a:spcAft>
                <a:spcPts val="0"/>
              </a:spcAft>
              <a:buSzPts val="1200"/>
              <a:buFont typeface="Proxima Nova"/>
              <a:buChar char="○"/>
              <a:defRPr sz="1200">
                <a:latin typeface="Proxima Nova"/>
                <a:ea typeface="Proxima Nova"/>
                <a:cs typeface="Proxima Nova"/>
                <a:sym typeface="Proxima Nova"/>
              </a:defRPr>
            </a:lvl8pPr>
            <a:lvl9pPr indent="-304800" lvl="8" marL="4114800" algn="l">
              <a:lnSpc>
                <a:spcPct val="115000"/>
              </a:lnSpc>
              <a:spcBef>
                <a:spcPts val="1600"/>
              </a:spcBef>
              <a:spcAft>
                <a:spcPts val="1600"/>
              </a:spcAft>
              <a:buSzPts val="1200"/>
              <a:buFont typeface="Proxima Nova"/>
              <a:buChar char="■"/>
              <a:defRPr sz="1200">
                <a:latin typeface="Proxima Nova"/>
                <a:ea typeface="Proxima Nova"/>
                <a:cs typeface="Proxima Nova"/>
                <a:sym typeface="Proxima Nova"/>
              </a:defRPr>
            </a:lvl9pPr>
          </a:lstStyle>
          <a:p/>
        </p:txBody>
      </p:sp>
      <p:sp>
        <p:nvSpPr>
          <p:cNvPr id="37" name="Google Shape;3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38" name="Google Shape;38;p8"/>
          <p:cNvCxnSpPr/>
          <p:nvPr/>
        </p:nvCxnSpPr>
        <p:spPr>
          <a:xfrm>
            <a:off x="292600" y="1331375"/>
            <a:ext cx="2823600" cy="29100"/>
          </a:xfrm>
          <a:prstGeom prst="straightConnector1">
            <a:avLst/>
          </a:prstGeom>
          <a:noFill/>
          <a:ln cap="flat" cmpd="sng" w="9525">
            <a:solidFill>
              <a:srgbClr val="3EADA7"/>
            </a:solidFill>
            <a:prstDash val="solid"/>
            <a:round/>
            <a:headEnd len="sm" w="sm" type="none"/>
            <a:tailEnd len="sm" w="sm" type="none"/>
          </a:ln>
        </p:spPr>
      </p:cxnSp>
      <p:sp>
        <p:nvSpPr>
          <p:cNvPr id="39" name="Google Shape;39;p8"/>
          <p:cNvSpPr/>
          <p:nvPr/>
        </p:nvSpPr>
        <p:spPr>
          <a:xfrm>
            <a:off x="3189425" y="0"/>
            <a:ext cx="5954700" cy="5143500"/>
          </a:xfrm>
          <a:prstGeom prst="rect">
            <a:avLst/>
          </a:prstGeom>
          <a:solidFill>
            <a:schemeClr val="lt2"/>
          </a:solid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EADA7"/>
        </a:solidFill>
      </p:bgPr>
    </p:bg>
    <p:spTree>
      <p:nvGrpSpPr>
        <p:cNvPr id="40" name="Shape 40"/>
        <p:cNvGrpSpPr/>
        <p:nvPr/>
      </p:nvGrpSpPr>
      <p:grpSpPr>
        <a:xfrm>
          <a:off x="0" y="0"/>
          <a:ext cx="0" cy="0"/>
          <a:chOff x="0" y="0"/>
          <a:chExt cx="0" cy="0"/>
        </a:xfrm>
      </p:grpSpPr>
      <p:sp>
        <p:nvSpPr>
          <p:cNvPr id="41" name="Google Shape;41;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2pPr>
            <a:lvl3pPr lvl="2"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3pPr>
            <a:lvl4pPr lvl="3"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4pPr>
            <a:lvl5pPr lvl="4"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5pPr>
            <a:lvl6pPr lvl="5"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6pPr>
            <a:lvl7pPr lvl="6"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7pPr>
            <a:lvl8pPr lvl="7"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8pPr>
            <a:lvl9pPr lvl="8"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2" name="Google Shape;4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bg>
      <p:bgPr>
        <a:solidFill>
          <a:srgbClr val="3EADA7"/>
        </a:solidFill>
      </p:bgPr>
    </p:bg>
    <p:spTree>
      <p:nvGrpSpPr>
        <p:cNvPr id="43" name="Shape 43"/>
        <p:cNvGrpSpPr/>
        <p:nvPr/>
      </p:nvGrpSpPr>
      <p:grpSpPr>
        <a:xfrm>
          <a:off x="0" y="0"/>
          <a:ext cx="0" cy="0"/>
          <a:chOff x="0" y="0"/>
          <a:chExt cx="0" cy="0"/>
        </a:xfrm>
      </p:grpSpPr>
      <p:sp>
        <p:nvSpPr>
          <p:cNvPr id="44" name="Google Shape;44;p1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Font typeface="Proxima Nova"/>
              <a:buNone/>
              <a:defRPr b="1" sz="4800">
                <a:solidFill>
                  <a:schemeClr val="lt1"/>
                </a:solidFill>
                <a:latin typeface="Proxima Nova"/>
                <a:ea typeface="Proxima Nova"/>
                <a:cs typeface="Proxima Nova"/>
                <a:sym typeface="Proxima Nova"/>
              </a:defRPr>
            </a:lvl1pPr>
            <a:lvl2pPr lvl="1"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2pPr>
            <a:lvl3pPr lvl="2"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3pPr>
            <a:lvl4pPr lvl="3"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4pPr>
            <a:lvl5pPr lvl="4"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5pPr>
            <a:lvl6pPr lvl="5"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6pPr>
            <a:lvl7pPr lvl="6"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7pPr>
            <a:lvl8pPr lvl="7"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8pPr>
            <a:lvl9pPr lvl="8" algn="l">
              <a:lnSpc>
                <a:spcPct val="100000"/>
              </a:lnSpc>
              <a:spcBef>
                <a:spcPts val="0"/>
              </a:spcBef>
              <a:spcAft>
                <a:spcPts val="0"/>
              </a:spcAft>
              <a:buSzPts val="4800"/>
              <a:buFont typeface="Proxima Nova"/>
              <a:buNone/>
              <a:defRPr sz="4800">
                <a:latin typeface="Proxima Nova"/>
                <a:ea typeface="Proxima Nova"/>
                <a:cs typeface="Proxima Nova"/>
                <a:sym typeface="Proxima Nova"/>
              </a:defRPr>
            </a:lvl9pPr>
          </a:lstStyle>
          <a:p/>
        </p:txBody>
      </p:sp>
      <p:sp>
        <p:nvSpPr>
          <p:cNvPr id="45" name="Google Shape;4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strips_white.png" id="46" name="Google Shape;46;p10"/>
          <p:cNvPicPr preferRelativeResize="0"/>
          <p:nvPr/>
        </p:nvPicPr>
        <p:blipFill rotWithShape="1">
          <a:blip r:embed="rId2">
            <a:alphaModFix/>
          </a:blip>
          <a:srcRect b="0" l="0" r="0" t="0"/>
          <a:stretch/>
        </p:blipFill>
        <p:spPr>
          <a:xfrm>
            <a:off x="7038963" y="3524250"/>
            <a:ext cx="2105025" cy="16192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Font typeface="Proxima Nova"/>
              <a:buNone/>
              <a:defRPr sz="4200">
                <a:latin typeface="Proxima Nova"/>
                <a:ea typeface="Proxima Nova"/>
                <a:cs typeface="Proxima Nova"/>
                <a:sym typeface="Proxima Nova"/>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0" name="Google Shape;50;p1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Proxima Nova"/>
              <a:buNone/>
              <a:defRPr sz="2100">
                <a:latin typeface="Proxima Nova"/>
                <a:ea typeface="Proxima Nova"/>
                <a:cs typeface="Proxima Nova"/>
                <a:sym typeface="Proxima Nova"/>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1" name="Google Shape;51;p1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Font typeface="Proxima Nova"/>
              <a:buChar char="●"/>
              <a:defRPr>
                <a:latin typeface="Proxima Nova"/>
                <a:ea typeface="Proxima Nova"/>
                <a:cs typeface="Proxima Nova"/>
                <a:sym typeface="Proxima Nova"/>
              </a:defRPr>
            </a:lvl1pPr>
            <a:lvl2pPr indent="-317500" lvl="1" marL="9144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algn="l">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algn="l">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52" name="Google Shape;5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1"/>
          <p:cNvSpPr/>
          <p:nvPr/>
        </p:nvSpPr>
        <p:spPr>
          <a:xfrm>
            <a:off x="4433000" y="-125"/>
            <a:ext cx="234000" cy="5143500"/>
          </a:xfrm>
          <a:prstGeom prst="rect">
            <a:avLst/>
          </a:prstGeom>
          <a:solidFill>
            <a:srgbClr val="3EAD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4" name="Google Shape;54;p11"/>
          <p:cNvCxnSpPr/>
          <p:nvPr/>
        </p:nvCxnSpPr>
        <p:spPr>
          <a:xfrm flipH="1" rot="10800000">
            <a:off x="1638600" y="2691925"/>
            <a:ext cx="1302000" cy="14700"/>
          </a:xfrm>
          <a:prstGeom prst="straightConnector1">
            <a:avLst/>
          </a:prstGeom>
          <a:noFill/>
          <a:ln cap="flat" cmpd="sng" w="9525">
            <a:solidFill>
              <a:srgbClr val="3EADA7"/>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i.ytimg.com/vi/NW2y58eY6qY/hqdefault.jpg" TargetMode="External"/><Relationship Id="rId4" Type="http://schemas.openxmlformats.org/officeDocument/2006/relationships/hyperlink" Target="https://ak.picdn.net/shutterstock/videos/33088480/thumb/1.jpg" TargetMode="External"/><Relationship Id="rId5" Type="http://schemas.openxmlformats.org/officeDocument/2006/relationships/hyperlink" Target="https://www.thermofisher.com/blog/connectedlab/wp-content/uploads/sites/14/2020/01/istock-962219860-2-scaled.jpg" TargetMode="External"/><Relationship Id="rId6" Type="http://schemas.openxmlformats.org/officeDocument/2006/relationships/hyperlink" Target="https://github.com/Harsh3305/CropRecommendationSyste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
          <p:cNvSpPr txBox="1"/>
          <p:nvPr>
            <p:ph type="ctrTitle"/>
          </p:nvPr>
        </p:nvSpPr>
        <p:spPr>
          <a:xfrm>
            <a:off x="133950" y="1065800"/>
            <a:ext cx="7705800" cy="792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000"/>
              <a:buNone/>
            </a:pPr>
            <a:r>
              <a:rPr lang="en" sz="5300"/>
              <a:t>Crop Recommendation using ML</a:t>
            </a:r>
            <a:endParaRPr sz="5300"/>
          </a:p>
        </p:txBody>
      </p:sp>
      <p:sp>
        <p:nvSpPr>
          <p:cNvPr id="79" name="Google Shape;79;p1"/>
          <p:cNvSpPr txBox="1"/>
          <p:nvPr>
            <p:ph idx="1" type="subTitle"/>
          </p:nvPr>
        </p:nvSpPr>
        <p:spPr>
          <a:xfrm>
            <a:off x="592850" y="2247200"/>
            <a:ext cx="7705800" cy="20496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SzPts val="2800"/>
              <a:buNone/>
            </a:pPr>
            <a:r>
              <a:t/>
            </a:r>
            <a:endParaRPr/>
          </a:p>
          <a:p>
            <a:pPr indent="0" lvl="0" marL="0" rtl="0" algn="l">
              <a:lnSpc>
                <a:spcPct val="100000"/>
              </a:lnSpc>
              <a:spcBef>
                <a:spcPts val="0"/>
              </a:spcBef>
              <a:spcAft>
                <a:spcPts val="0"/>
              </a:spcAft>
              <a:buSzPts val="2800"/>
              <a:buNone/>
            </a:pPr>
            <a:r>
              <a:rPr b="1" lang="en" sz="1900"/>
              <a:t>Team No : 22	</a:t>
            </a:r>
            <a:r>
              <a:rPr lang="en"/>
              <a:t>		</a:t>
            </a:r>
            <a:r>
              <a:rPr b="1" lang="en" sz="1900"/>
              <a:t>Team Members: </a:t>
            </a:r>
            <a:endParaRPr b="1" sz="1900"/>
          </a:p>
          <a:p>
            <a:pPr indent="457200" lvl="0" marL="2286000" rtl="0" algn="l">
              <a:spcBef>
                <a:spcPts val="0"/>
              </a:spcBef>
              <a:spcAft>
                <a:spcPts val="0"/>
              </a:spcAft>
              <a:buClr>
                <a:schemeClr val="dk1"/>
              </a:buClr>
              <a:buSzPts val="2800"/>
              <a:buFont typeface="Arial"/>
              <a:buNone/>
            </a:pPr>
            <a:r>
              <a:rPr lang="en" sz="1900"/>
              <a:t>Nitin (2019181)        Dhananjay (2019161)</a:t>
            </a:r>
            <a:endParaRPr sz="1900"/>
          </a:p>
          <a:p>
            <a:pPr indent="457200" lvl="0" marL="2286000" rtl="0" algn="l">
              <a:spcBef>
                <a:spcPts val="0"/>
              </a:spcBef>
              <a:spcAft>
                <a:spcPts val="0"/>
              </a:spcAft>
              <a:buClr>
                <a:schemeClr val="dk1"/>
              </a:buClr>
              <a:buSzPts val="2800"/>
              <a:buFont typeface="Arial"/>
              <a:buNone/>
            </a:pPr>
            <a:r>
              <a:rPr lang="en" sz="1900"/>
              <a:t>Harsh (2019164)	  Ishaan (2019245)</a:t>
            </a:r>
            <a:endParaRPr sz="1900"/>
          </a:p>
          <a:p>
            <a:pPr indent="0" lvl="0" marL="0" rtl="0" algn="l">
              <a:lnSpc>
                <a:spcPct val="100000"/>
              </a:lnSpc>
              <a:spcBef>
                <a:spcPts val="0"/>
              </a:spcBef>
              <a:spcAft>
                <a:spcPts val="0"/>
              </a:spcAft>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f7165863b0_0_28"/>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50">
                <a:solidFill>
                  <a:srgbClr val="3C4043"/>
                </a:solidFill>
                <a:latin typeface="Roboto"/>
                <a:ea typeface="Roboto"/>
                <a:cs typeface="Roboto"/>
                <a:sym typeface="Roboto"/>
              </a:rPr>
              <a:t>Methodology </a:t>
            </a:r>
            <a:r>
              <a:rPr lang="en"/>
              <a:t>Continued..</a:t>
            </a:r>
            <a:endParaRPr/>
          </a:p>
        </p:txBody>
      </p:sp>
      <p:sp>
        <p:nvSpPr>
          <p:cNvPr id="149" name="Google Shape;149;gf7165863b0_0_28"/>
          <p:cNvSpPr txBox="1"/>
          <p:nvPr>
            <p:ph idx="1" type="body"/>
          </p:nvPr>
        </p:nvSpPr>
        <p:spPr>
          <a:xfrm>
            <a:off x="311700" y="1152475"/>
            <a:ext cx="8520600" cy="381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accent2"/>
                </a:solidFill>
                <a:highlight>
                  <a:srgbClr val="FFFFFF"/>
                </a:highlight>
              </a:rPr>
              <a:t>Relationship Analysis</a:t>
            </a:r>
            <a:endParaRPr>
              <a:solidFill>
                <a:schemeClr val="accent2"/>
              </a:solidFill>
              <a:highlight>
                <a:srgbClr val="FFFFFF"/>
              </a:highlight>
            </a:endParaRPr>
          </a:p>
          <a:p>
            <a:pPr indent="0" lvl="0" marL="0" rtl="0" algn="l">
              <a:spcBef>
                <a:spcPts val="0"/>
              </a:spcBef>
              <a:spcAft>
                <a:spcPts val="0"/>
              </a:spcAft>
              <a:buNone/>
            </a:pPr>
            <a:r>
              <a:rPr lang="en"/>
              <a:t>	● </a:t>
            </a:r>
            <a:r>
              <a:rPr lang="en">
                <a:solidFill>
                  <a:schemeClr val="accent2"/>
                </a:solidFill>
                <a:highlight>
                  <a:srgbClr val="FFFFFF"/>
                </a:highlight>
              </a:rPr>
              <a:t>Correlation				</a:t>
            </a:r>
            <a:endParaRPr/>
          </a:p>
          <a:p>
            <a:pPr indent="0" lvl="0" marL="0" rtl="0" algn="l">
              <a:spcBef>
                <a:spcPts val="0"/>
              </a:spcBef>
              <a:spcAft>
                <a:spcPts val="0"/>
              </a:spcAft>
              <a:buNone/>
            </a:pPr>
            <a:r>
              <a:rPr lang="en"/>
              <a:t>	</a:t>
            </a:r>
            <a:r>
              <a:rPr lang="en"/>
              <a:t>● </a:t>
            </a:r>
            <a:r>
              <a:rPr lang="en">
                <a:solidFill>
                  <a:schemeClr val="accent2"/>
                </a:solidFill>
                <a:highlight>
                  <a:srgbClr val="FFFFFF"/>
                </a:highlight>
              </a:rPr>
              <a:t>Plotting heatmap</a:t>
            </a:r>
            <a:endParaRPr>
              <a:solidFill>
                <a:schemeClr val="accent2"/>
              </a:solidFill>
              <a:highlight>
                <a:srgbClr val="FFFFFF"/>
              </a:highlight>
            </a:endParaRPr>
          </a:p>
          <a:p>
            <a:pPr indent="0" lvl="0" marL="0" rtl="0" algn="l">
              <a:spcBef>
                <a:spcPts val="0"/>
              </a:spcBef>
              <a:spcAft>
                <a:spcPts val="0"/>
              </a:spcAft>
              <a:buNone/>
            </a:pPr>
            <a:r>
              <a:rPr lang="en">
                <a:solidFill>
                  <a:schemeClr val="accent2"/>
                </a:solidFill>
                <a:highlight>
                  <a:srgbClr val="FFFFFF"/>
                </a:highlight>
              </a:rPr>
              <a:t>	</a:t>
            </a:r>
            <a:r>
              <a:rPr lang="en"/>
              <a:t>● </a:t>
            </a:r>
            <a:r>
              <a:rPr lang="en">
                <a:solidFill>
                  <a:schemeClr val="accent2"/>
                </a:solidFill>
                <a:highlight>
                  <a:srgbClr val="FFFFFF"/>
                </a:highlight>
              </a:rPr>
              <a:t>Plotting pairgrid</a:t>
            </a:r>
            <a:endParaRPr>
              <a:solidFill>
                <a:schemeClr val="accent2"/>
              </a:solidFill>
              <a:highlight>
                <a:srgbClr val="FFFFFF"/>
              </a:highlight>
            </a:endParaRPr>
          </a:p>
          <a:p>
            <a:pPr indent="0" lvl="0" marL="0" rtl="0" algn="l">
              <a:spcBef>
                <a:spcPts val="0"/>
              </a:spcBef>
              <a:spcAft>
                <a:spcPts val="0"/>
              </a:spcAft>
              <a:buNone/>
            </a:pPr>
            <a:r>
              <a:rPr lang="en"/>
              <a:t>	● </a:t>
            </a:r>
            <a:r>
              <a:rPr lang="en">
                <a:solidFill>
                  <a:schemeClr val="accent2"/>
                </a:solidFill>
                <a:highlight>
                  <a:srgbClr val="FFFFFF"/>
                </a:highlight>
              </a:rPr>
              <a:t>Plotting Relational Plot</a:t>
            </a:r>
            <a:endParaRPr>
              <a:solidFill>
                <a:schemeClr val="accent2"/>
              </a:solidFill>
              <a:highlight>
                <a:srgbClr val="FFFFFF"/>
              </a:highlight>
            </a:endParaRPr>
          </a:p>
          <a:p>
            <a:pPr indent="0" lvl="0" marL="0" rtl="0" algn="l">
              <a:spcBef>
                <a:spcPts val="0"/>
              </a:spcBef>
              <a:spcAft>
                <a:spcPts val="0"/>
              </a:spcAft>
              <a:buNone/>
            </a:pPr>
            <a:r>
              <a:rPr lang="en">
                <a:solidFill>
                  <a:schemeClr val="accent2"/>
                </a:solidFill>
                <a:highlight>
                  <a:srgbClr val="FFFFFF"/>
                </a:highlight>
              </a:rPr>
              <a:t>	</a:t>
            </a:r>
            <a:r>
              <a:rPr lang="en"/>
              <a:t>● </a:t>
            </a:r>
            <a:r>
              <a:rPr lang="en">
                <a:solidFill>
                  <a:schemeClr val="accent2"/>
                </a:solidFill>
                <a:highlight>
                  <a:srgbClr val="FFFFFF"/>
                </a:highlight>
              </a:rPr>
              <a:t>Data distribution plot</a:t>
            </a:r>
            <a:endParaRPr/>
          </a:p>
          <a:p>
            <a:pPr indent="0" lvl="0" marL="0" rtl="0" algn="l">
              <a:spcBef>
                <a:spcPts val="0"/>
              </a:spcBef>
              <a:spcAft>
                <a:spcPts val="0"/>
              </a:spcAft>
              <a:buNone/>
            </a:pPr>
            <a:r>
              <a:rPr lang="en"/>
              <a:t>	</a:t>
            </a:r>
            <a:r>
              <a:rPr lang="en"/>
              <a:t>● </a:t>
            </a:r>
            <a:r>
              <a:rPr lang="en">
                <a:solidFill>
                  <a:schemeClr val="accent2"/>
                </a:solidFill>
                <a:highlight>
                  <a:srgbClr val="FFFFFF"/>
                </a:highlight>
              </a:rPr>
              <a:t>Plotting mean value of all features for each crop type</a:t>
            </a:r>
            <a:endParaRPr>
              <a:solidFill>
                <a:schemeClr val="accent2"/>
              </a:solidFill>
              <a:highlight>
                <a:srgbClr val="FFFFFF"/>
              </a:highlight>
            </a:endParaRPr>
          </a:p>
          <a:p>
            <a:pPr indent="0" lvl="0" marL="0" rtl="0" algn="l">
              <a:spcBef>
                <a:spcPts val="0"/>
              </a:spcBef>
              <a:spcAft>
                <a:spcPts val="0"/>
              </a:spcAft>
              <a:buClr>
                <a:schemeClr val="dk1"/>
              </a:buClr>
              <a:buSzPts val="1100"/>
              <a:buFont typeface="Arial"/>
              <a:buNone/>
            </a:pPr>
            <a:r>
              <a:rPr lang="en"/>
              <a:t>●</a:t>
            </a:r>
            <a:r>
              <a:rPr lang="en">
                <a:solidFill>
                  <a:schemeClr val="dk1"/>
                </a:solidFill>
              </a:rPr>
              <a:t> Different Machine Learning Algorithms have been used and comparing results : </a:t>
            </a:r>
            <a:endParaRPr>
              <a:solidFill>
                <a:schemeClr val="dk1"/>
              </a:solidFill>
            </a:endParaRPr>
          </a:p>
          <a:p>
            <a:pPr indent="457200" lvl="0" marL="0" rtl="0" algn="l">
              <a:spcBef>
                <a:spcPts val="0"/>
              </a:spcBef>
              <a:spcAft>
                <a:spcPts val="0"/>
              </a:spcAft>
              <a:buClr>
                <a:schemeClr val="dk1"/>
              </a:buClr>
              <a:buSzPts val="1100"/>
              <a:buFont typeface="Arial"/>
              <a:buNone/>
            </a:pPr>
            <a:r>
              <a:rPr lang="en">
                <a:solidFill>
                  <a:schemeClr val="dk1"/>
                </a:solidFill>
              </a:rPr>
              <a:t>● Logistic regression, 			● Decision tree with Adaboost</a:t>
            </a:r>
            <a:endParaRPr>
              <a:solidFill>
                <a:schemeClr val="dk1"/>
              </a:solidFill>
            </a:endParaRPr>
          </a:p>
          <a:p>
            <a:pPr indent="457200" lvl="0" marL="0" rtl="0" algn="l">
              <a:spcBef>
                <a:spcPts val="0"/>
              </a:spcBef>
              <a:spcAft>
                <a:spcPts val="0"/>
              </a:spcAft>
              <a:buClr>
                <a:schemeClr val="dk1"/>
              </a:buClr>
              <a:buSzPts val="1100"/>
              <a:buFont typeface="Arial"/>
              <a:buNone/>
            </a:pPr>
            <a:r>
              <a:rPr lang="en">
                <a:solidFill>
                  <a:schemeClr val="dk1"/>
                </a:solidFill>
              </a:rPr>
              <a:t>● Naive Bayes,				● Artificial Neural Network(MLP)</a:t>
            </a:r>
            <a:endParaRPr>
              <a:solidFill>
                <a:schemeClr val="dk1"/>
              </a:solidFill>
            </a:endParaRPr>
          </a:p>
          <a:p>
            <a:pPr indent="457200" lvl="0" marL="0" rtl="0" algn="l">
              <a:spcBef>
                <a:spcPts val="0"/>
              </a:spcBef>
              <a:spcAft>
                <a:spcPts val="0"/>
              </a:spcAft>
              <a:buClr>
                <a:schemeClr val="dk1"/>
              </a:buClr>
              <a:buSzPts val="1100"/>
              <a:buFont typeface="Arial"/>
              <a:buNone/>
            </a:pPr>
            <a:r>
              <a:rPr lang="en">
                <a:solidFill>
                  <a:schemeClr val="dk1"/>
                </a:solidFill>
              </a:rPr>
              <a:t>●  Decision Tree,				● Support Vector Machine</a:t>
            </a:r>
            <a:endParaRPr>
              <a:solidFill>
                <a:schemeClr val="dk1"/>
              </a:solidFill>
            </a:endParaRPr>
          </a:p>
          <a:p>
            <a:pPr indent="457200" lvl="0" marL="0" rtl="0" algn="l">
              <a:spcBef>
                <a:spcPts val="0"/>
              </a:spcBef>
              <a:spcAft>
                <a:spcPts val="0"/>
              </a:spcAft>
              <a:buClr>
                <a:schemeClr val="dk1"/>
              </a:buClr>
              <a:buSzPts val="1100"/>
              <a:buFont typeface="Arial"/>
              <a:buNone/>
            </a:pPr>
            <a:r>
              <a:rPr lang="en">
                <a:solidFill>
                  <a:schemeClr val="dk1"/>
                </a:solidFill>
              </a:rPr>
              <a:t>●  Random Forest</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f7165863b0_0_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3C4043"/>
                </a:solidFill>
                <a:latin typeface="Roboto"/>
                <a:ea typeface="Roboto"/>
                <a:cs typeface="Roboto"/>
                <a:sym typeface="Roboto"/>
              </a:rPr>
              <a:t>Results/Analysis/conclusion</a:t>
            </a:r>
            <a:endParaRPr sz="3000"/>
          </a:p>
        </p:txBody>
      </p:sp>
      <p:sp>
        <p:nvSpPr>
          <p:cNvPr id="155" name="Google Shape;155;gf7165863b0_0_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In dataset we don’t have null values</a:t>
            </a:r>
            <a:endParaRPr/>
          </a:p>
          <a:p>
            <a:pPr indent="0" lvl="0" marL="0" rtl="0" algn="l">
              <a:spcBef>
                <a:spcPts val="0"/>
              </a:spcBef>
              <a:spcAft>
                <a:spcPts val="0"/>
              </a:spcAft>
              <a:buNone/>
            </a:pPr>
            <a:r>
              <a:rPr lang="en"/>
              <a:t>● In dataset we don’t have any repeated data</a:t>
            </a:r>
            <a:endParaRPr/>
          </a:p>
          <a:p>
            <a:pPr indent="0" lvl="0" marL="0" rtl="0" algn="l">
              <a:spcBef>
                <a:spcPts val="0"/>
              </a:spcBef>
              <a:spcAft>
                <a:spcPts val="0"/>
              </a:spcAft>
              <a:buNone/>
            </a:pPr>
            <a:r>
              <a:rPr lang="en"/>
              <a:t>● Features are not skewed</a:t>
            </a:r>
            <a:endParaRPr/>
          </a:p>
          <a:p>
            <a:pPr indent="0" lvl="0" marL="0" rtl="0" algn="l">
              <a:spcBef>
                <a:spcPts val="0"/>
              </a:spcBef>
              <a:spcAft>
                <a:spcPts val="0"/>
              </a:spcAft>
              <a:buClr>
                <a:schemeClr val="dk1"/>
              </a:buClr>
              <a:buSzPts val="1100"/>
              <a:buFont typeface="Arial"/>
              <a:buNone/>
            </a:pPr>
            <a:r>
              <a:rPr lang="en"/>
              <a:t>● Heat map plot for </a:t>
            </a:r>
            <a:endParaRPr/>
          </a:p>
          <a:p>
            <a:pPr indent="457200" lvl="0" marL="0" rtl="0" algn="l">
              <a:spcBef>
                <a:spcPts val="0"/>
              </a:spcBef>
              <a:spcAft>
                <a:spcPts val="0"/>
              </a:spcAft>
              <a:buClr>
                <a:schemeClr val="dk1"/>
              </a:buClr>
              <a:buSzPts val="1100"/>
              <a:buFont typeface="Arial"/>
              <a:buNone/>
            </a:pPr>
            <a:r>
              <a:rPr lang="en"/>
              <a:t>Correlation  :</a:t>
            </a:r>
            <a:endParaRPr/>
          </a:p>
          <a:p>
            <a:pPr indent="457200" lvl="0" marL="0" rtl="0" algn="l">
              <a:spcBef>
                <a:spcPts val="0"/>
              </a:spcBef>
              <a:spcAft>
                <a:spcPts val="0"/>
              </a:spcAft>
              <a:buClr>
                <a:schemeClr val="dk1"/>
              </a:buClr>
              <a:buSzPts val="1100"/>
              <a:buFont typeface="Arial"/>
              <a:buNone/>
            </a:pPr>
            <a:r>
              <a:t/>
            </a:r>
            <a:endParaRPr/>
          </a:p>
        </p:txBody>
      </p:sp>
      <p:pic>
        <p:nvPicPr>
          <p:cNvPr id="156" name="Google Shape;156;gf7165863b0_0_7"/>
          <p:cNvPicPr preferRelativeResize="0"/>
          <p:nvPr/>
        </p:nvPicPr>
        <p:blipFill>
          <a:blip r:embed="rId3">
            <a:alphaModFix/>
          </a:blip>
          <a:stretch>
            <a:fillRect/>
          </a:stretch>
        </p:blipFill>
        <p:spPr>
          <a:xfrm>
            <a:off x="3501125" y="1965950"/>
            <a:ext cx="5309299" cy="2971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f7165863b0_0_4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rgbClr val="3C4043"/>
                </a:solidFill>
                <a:latin typeface="Roboto"/>
                <a:ea typeface="Roboto"/>
                <a:cs typeface="Roboto"/>
                <a:sym typeface="Roboto"/>
              </a:rPr>
              <a:t>Results/Analysis/conclusion </a:t>
            </a:r>
            <a:r>
              <a:rPr lang="en"/>
              <a:t>Continued..</a:t>
            </a:r>
            <a:endParaRPr sz="3000">
              <a:solidFill>
                <a:srgbClr val="3C4043"/>
              </a:solidFill>
              <a:latin typeface="Roboto"/>
              <a:ea typeface="Roboto"/>
              <a:cs typeface="Roboto"/>
              <a:sym typeface="Roboto"/>
            </a:endParaRPr>
          </a:p>
          <a:p>
            <a:pPr indent="0" lvl="0" marL="0" rtl="0" algn="l">
              <a:spcBef>
                <a:spcPts val="0"/>
              </a:spcBef>
              <a:spcAft>
                <a:spcPts val="0"/>
              </a:spcAft>
              <a:buNone/>
            </a:pPr>
            <a:r>
              <a:t/>
            </a:r>
            <a:endParaRPr sz="1800"/>
          </a:p>
          <a:p>
            <a:pPr indent="457200" lvl="0" marL="1828800" rtl="0" algn="l">
              <a:spcBef>
                <a:spcPts val="0"/>
              </a:spcBef>
              <a:spcAft>
                <a:spcPts val="0"/>
              </a:spcAft>
              <a:buNone/>
            </a:pPr>
            <a:r>
              <a:rPr b="1" lang="en" sz="1800"/>
              <a:t>Accuracy of Different Models</a:t>
            </a:r>
            <a:endParaRPr b="1" sz="1800"/>
          </a:p>
          <a:p>
            <a:pPr indent="0" lvl="0" marL="0" rtl="0" algn="l">
              <a:spcBef>
                <a:spcPts val="0"/>
              </a:spcBef>
              <a:spcAft>
                <a:spcPts val="0"/>
              </a:spcAft>
              <a:buNone/>
            </a:pPr>
            <a:r>
              <a:rPr lang="en" sz="1800">
                <a:solidFill>
                  <a:schemeClr val="dk2"/>
                </a:solidFill>
              </a:rPr>
              <a:t>● </a:t>
            </a:r>
            <a:r>
              <a:rPr lang="en" sz="1800"/>
              <a:t>Logistic Regression : 77.68%	</a:t>
            </a:r>
            <a:endParaRPr sz="1800"/>
          </a:p>
          <a:p>
            <a:pPr indent="0" lvl="0" marL="0" rtl="0" algn="l">
              <a:spcBef>
                <a:spcPts val="0"/>
              </a:spcBef>
              <a:spcAft>
                <a:spcPts val="0"/>
              </a:spcAft>
              <a:buNone/>
            </a:pPr>
            <a:r>
              <a:rPr lang="en" sz="1800"/>
              <a:t>		</a:t>
            </a:r>
            <a:endParaRPr sz="1800"/>
          </a:p>
          <a:p>
            <a:pPr indent="0" lvl="0" marL="0" rtl="0" algn="l">
              <a:spcBef>
                <a:spcPts val="0"/>
              </a:spcBef>
              <a:spcAft>
                <a:spcPts val="0"/>
              </a:spcAft>
              <a:buNone/>
            </a:pPr>
            <a:r>
              <a:rPr lang="en" sz="1800">
                <a:solidFill>
                  <a:schemeClr val="dk2"/>
                </a:solidFill>
              </a:rPr>
              <a:t>● </a:t>
            </a:r>
            <a:r>
              <a:rPr lang="en" sz="1800"/>
              <a:t>Decision Tree : 72.83%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solidFill>
                  <a:schemeClr val="dk2"/>
                </a:solidFill>
              </a:rPr>
              <a:t>● Decision Tree with Adaboost : 89.58%</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 </a:t>
            </a:r>
            <a:r>
              <a:rPr lang="en" sz="1800"/>
              <a:t>Random Forest :  92.6%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 sz="1800">
                <a:solidFill>
                  <a:schemeClr val="dk2"/>
                </a:solidFill>
              </a:rPr>
              <a:t>● </a:t>
            </a:r>
            <a:r>
              <a:rPr lang="en" sz="1800"/>
              <a:t>Naive Bayes : 39.06 %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en" sz="1800">
                <a:solidFill>
                  <a:schemeClr val="dk2"/>
                </a:solidFill>
              </a:rPr>
              <a:t>● Artificial neural networks : 98.38 % </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lang="en" sz="1800">
                <a:solidFill>
                  <a:schemeClr val="dk2"/>
                </a:solidFill>
              </a:rPr>
              <a:t>● Support vector machine : 96.91 %</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102b1f40110_0_6"/>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rgbClr val="3C4043"/>
                </a:solidFill>
                <a:latin typeface="Roboto"/>
                <a:ea typeface="Roboto"/>
                <a:cs typeface="Roboto"/>
                <a:sym typeface="Roboto"/>
              </a:rPr>
              <a:t>Results/Analysis/conclusion </a:t>
            </a:r>
            <a:r>
              <a:rPr lang="en"/>
              <a:t>Continued..</a:t>
            </a:r>
            <a:endParaRPr/>
          </a:p>
        </p:txBody>
      </p:sp>
      <p:pic>
        <p:nvPicPr>
          <p:cNvPr id="167" name="Google Shape;167;g102b1f40110_0_6"/>
          <p:cNvPicPr preferRelativeResize="0"/>
          <p:nvPr/>
        </p:nvPicPr>
        <p:blipFill>
          <a:blip r:embed="rId3">
            <a:alphaModFix/>
          </a:blip>
          <a:stretch>
            <a:fillRect/>
          </a:stretch>
        </p:blipFill>
        <p:spPr>
          <a:xfrm>
            <a:off x="422900" y="1227725"/>
            <a:ext cx="8126751" cy="3264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102b1f40110_0_2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rgbClr val="3C4043"/>
                </a:solidFill>
                <a:latin typeface="Roboto"/>
                <a:ea typeface="Roboto"/>
                <a:cs typeface="Roboto"/>
                <a:sym typeface="Roboto"/>
              </a:rPr>
              <a:t>Results/Analysis/conclusion </a:t>
            </a:r>
            <a:r>
              <a:rPr lang="en"/>
              <a:t>Continued..</a:t>
            </a:r>
            <a:endParaRPr sz="3000">
              <a:solidFill>
                <a:srgbClr val="3C4043"/>
              </a:solidFill>
              <a:latin typeface="Roboto"/>
              <a:ea typeface="Roboto"/>
              <a:cs typeface="Roboto"/>
              <a:sym typeface="Roboto"/>
            </a:endParaRPr>
          </a:p>
          <a:p>
            <a:pPr indent="0" lvl="0" marL="0" rtl="0" algn="l">
              <a:spcBef>
                <a:spcPts val="0"/>
              </a:spcBef>
              <a:spcAft>
                <a:spcPts val="0"/>
              </a:spcAft>
              <a:buNone/>
            </a:pPr>
            <a:r>
              <a:t/>
            </a:r>
            <a:endParaRPr/>
          </a:p>
        </p:txBody>
      </p:sp>
      <p:sp>
        <p:nvSpPr>
          <p:cNvPr id="173" name="Google Shape;173;g102b1f40110_0_21"/>
          <p:cNvSpPr txBox="1"/>
          <p:nvPr>
            <p:ph idx="1" type="body"/>
          </p:nvPr>
        </p:nvSpPr>
        <p:spPr>
          <a:xfrm>
            <a:off x="311700" y="925825"/>
            <a:ext cx="8520600" cy="41151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b="1" lang="en"/>
              <a:t>From the Accuracy plot we can infer that</a:t>
            </a:r>
            <a:endParaRPr b="1"/>
          </a:p>
          <a:p>
            <a:pPr indent="-342900" lvl="0" marL="457200" rtl="0" algn="l">
              <a:spcBef>
                <a:spcPts val="0"/>
              </a:spcBef>
              <a:spcAft>
                <a:spcPts val="0"/>
              </a:spcAft>
              <a:buSzPts val="1800"/>
              <a:buChar char="●"/>
            </a:pPr>
            <a:r>
              <a:rPr lang="en"/>
              <a:t>Naive-bayes has least accuracy, around 40 % . This is because naive bayes assume independency of </a:t>
            </a:r>
            <a:r>
              <a:rPr lang="en"/>
              <a:t>features</a:t>
            </a:r>
            <a:r>
              <a:rPr lang="en"/>
              <a:t> which is not a case in practical </a:t>
            </a:r>
            <a:r>
              <a:rPr lang="en"/>
              <a:t>scenario</a:t>
            </a:r>
            <a:r>
              <a:rPr lang="en"/>
              <a:t>.</a:t>
            </a:r>
            <a:endParaRPr/>
          </a:p>
          <a:p>
            <a:pPr indent="-342900" lvl="0" marL="457200" rtl="0" algn="l">
              <a:spcBef>
                <a:spcPts val="0"/>
              </a:spcBef>
              <a:spcAft>
                <a:spcPts val="0"/>
              </a:spcAft>
              <a:buSzPts val="1800"/>
              <a:buChar char="●"/>
            </a:pPr>
            <a:r>
              <a:rPr lang="en"/>
              <a:t>Logistic Regression performs okay-ish (77%).</a:t>
            </a:r>
            <a:endParaRPr/>
          </a:p>
          <a:p>
            <a:pPr indent="-342900" lvl="0" marL="457200" rtl="0" algn="l">
              <a:spcBef>
                <a:spcPts val="0"/>
              </a:spcBef>
              <a:spcAft>
                <a:spcPts val="0"/>
              </a:spcAft>
              <a:buSzPts val="1800"/>
              <a:buChar char="●"/>
            </a:pPr>
            <a:r>
              <a:rPr lang="en"/>
              <a:t>Decision Tree has less accuracy(72%) than Random Forest (92%) / Decision Tree with adaboost(90%) as it is generally the case that Decision Tree overfit our training data.</a:t>
            </a:r>
            <a:endParaRPr/>
          </a:p>
          <a:p>
            <a:pPr indent="-342900" lvl="0" marL="457200" rtl="0" algn="l">
              <a:spcBef>
                <a:spcPts val="0"/>
              </a:spcBef>
              <a:spcAft>
                <a:spcPts val="0"/>
              </a:spcAft>
              <a:buSzPts val="1800"/>
              <a:buChar char="●"/>
            </a:pPr>
            <a:r>
              <a:rPr lang="en"/>
              <a:t>Neural Network(98%) and SVM(96%) </a:t>
            </a:r>
            <a:r>
              <a:rPr lang="en"/>
              <a:t>perform</a:t>
            </a:r>
            <a:r>
              <a:rPr lang="en"/>
              <a:t> very well  and it is quite </a:t>
            </a:r>
            <a:r>
              <a:rPr lang="en"/>
              <a:t>reasonable</a:t>
            </a:r>
            <a:r>
              <a:rPr lang="en"/>
              <a:t> due to their complexity and they are strong  classifiers.</a:t>
            </a:r>
            <a:endParaRPr/>
          </a:p>
          <a:p>
            <a:pPr indent="-342900" lvl="0" marL="457200" rtl="0" algn="l">
              <a:spcBef>
                <a:spcPts val="0"/>
              </a:spcBef>
              <a:spcAft>
                <a:spcPts val="0"/>
              </a:spcAft>
              <a:buSzPts val="1800"/>
              <a:buChar char="●"/>
            </a:pPr>
            <a:r>
              <a:rPr lang="en"/>
              <a:t>The best model is Neural Network having accuray of 98%. On the other hand it has high complexity .</a:t>
            </a:r>
            <a:endParaRPr/>
          </a:p>
          <a:p>
            <a:pPr indent="-342900" lvl="0" marL="457200" rtl="0" algn="l">
              <a:spcBef>
                <a:spcPts val="0"/>
              </a:spcBef>
              <a:spcAft>
                <a:spcPts val="0"/>
              </a:spcAft>
              <a:buSzPts val="1800"/>
              <a:buChar char="●"/>
            </a:pPr>
            <a:r>
              <a:rPr lang="en"/>
              <a:t>Our optimal </a:t>
            </a:r>
            <a:r>
              <a:rPr lang="en"/>
              <a:t>model</a:t>
            </a:r>
            <a:r>
              <a:rPr lang="en"/>
              <a:t> is : 	1) Neural network complexity is not an issue.</a:t>
            </a:r>
            <a:endParaRPr/>
          </a:p>
          <a:p>
            <a:pPr indent="0" lvl="0" marL="0" rtl="0" algn="l">
              <a:spcBef>
                <a:spcPts val="0"/>
              </a:spcBef>
              <a:spcAft>
                <a:spcPts val="0"/>
              </a:spcAft>
              <a:buNone/>
            </a:pPr>
            <a:r>
              <a:rPr lang="en"/>
              <a:t>2) SVM is relatively less complex and has </a:t>
            </a:r>
            <a:r>
              <a:rPr lang="en"/>
              <a:t>slightly</a:t>
            </a:r>
            <a:r>
              <a:rPr lang="en"/>
              <a:t> less accuracy than neural network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f7165863b0_0_13"/>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3C4043"/>
                </a:solidFill>
                <a:latin typeface="Roboto"/>
                <a:ea typeface="Roboto"/>
                <a:cs typeface="Roboto"/>
                <a:sym typeface="Roboto"/>
              </a:rPr>
              <a:t>Timeline</a:t>
            </a:r>
            <a:endParaRPr sz="3000"/>
          </a:p>
        </p:txBody>
      </p:sp>
      <p:sp>
        <p:nvSpPr>
          <p:cNvPr id="179" name="Google Shape;179;gf7165863b0_0_13"/>
          <p:cNvSpPr txBox="1"/>
          <p:nvPr>
            <p:ph idx="1" type="body"/>
          </p:nvPr>
        </p:nvSpPr>
        <p:spPr>
          <a:xfrm>
            <a:off x="311700" y="1152475"/>
            <a:ext cx="8520600" cy="389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September: </a:t>
            </a:r>
            <a:endParaRPr/>
          </a:p>
          <a:p>
            <a:pPr indent="457200" lvl="0" marL="0" rtl="0" algn="l">
              <a:spcBef>
                <a:spcPts val="0"/>
              </a:spcBef>
              <a:spcAft>
                <a:spcPts val="0"/>
              </a:spcAft>
              <a:buClr>
                <a:schemeClr val="dk1"/>
              </a:buClr>
              <a:buSzPts val="1100"/>
              <a:buFont typeface="Arial"/>
              <a:buNone/>
            </a:pPr>
            <a:r>
              <a:rPr lang="en"/>
              <a:t>● Data Extraction and Filtering Features. </a:t>
            </a:r>
            <a:endParaRPr/>
          </a:p>
          <a:p>
            <a:pPr indent="457200" lvl="0" marL="0" rtl="0" algn="l">
              <a:spcBef>
                <a:spcPts val="0"/>
              </a:spcBef>
              <a:spcAft>
                <a:spcPts val="0"/>
              </a:spcAft>
              <a:buClr>
                <a:schemeClr val="dk1"/>
              </a:buClr>
              <a:buSzPts val="1100"/>
              <a:buFont typeface="Arial"/>
              <a:buNone/>
            </a:pPr>
            <a:r>
              <a:rPr lang="en"/>
              <a:t>● Data Preprocessing.</a:t>
            </a:r>
            <a:endParaRPr/>
          </a:p>
          <a:p>
            <a:pPr indent="0" lvl="0" marL="0" rtl="0" algn="l">
              <a:spcBef>
                <a:spcPts val="0"/>
              </a:spcBef>
              <a:spcAft>
                <a:spcPts val="0"/>
              </a:spcAft>
              <a:buClr>
                <a:schemeClr val="dk1"/>
              </a:buClr>
              <a:buSzPts val="1100"/>
              <a:buFont typeface="Arial"/>
              <a:buNone/>
            </a:pPr>
            <a:r>
              <a:rPr lang="en"/>
              <a:t>October</a:t>
            </a:r>
            <a:endParaRPr/>
          </a:p>
          <a:p>
            <a:pPr indent="457200" lvl="0" marL="0" rtl="0" algn="l">
              <a:spcBef>
                <a:spcPts val="0"/>
              </a:spcBef>
              <a:spcAft>
                <a:spcPts val="0"/>
              </a:spcAft>
              <a:buClr>
                <a:schemeClr val="dk1"/>
              </a:buClr>
              <a:buSzPts val="1100"/>
              <a:buFont typeface="Arial"/>
              <a:buNone/>
            </a:pPr>
            <a:r>
              <a:rPr lang="en"/>
              <a:t>● Exploratory data analysis. </a:t>
            </a:r>
            <a:endParaRPr/>
          </a:p>
          <a:p>
            <a:pPr indent="457200" lvl="0" marL="0" rtl="0" algn="l">
              <a:spcBef>
                <a:spcPts val="0"/>
              </a:spcBef>
              <a:spcAft>
                <a:spcPts val="0"/>
              </a:spcAft>
              <a:buClr>
                <a:schemeClr val="dk1"/>
              </a:buClr>
              <a:buSzPts val="1100"/>
              <a:buFont typeface="Arial"/>
              <a:buNone/>
            </a:pPr>
            <a:r>
              <a:rPr lang="en"/>
              <a:t>● Applying different models. </a:t>
            </a:r>
            <a:endParaRPr/>
          </a:p>
          <a:p>
            <a:pPr indent="0" lvl="0" marL="0" rtl="0" algn="l">
              <a:spcBef>
                <a:spcPts val="0"/>
              </a:spcBef>
              <a:spcAft>
                <a:spcPts val="0"/>
              </a:spcAft>
              <a:buClr>
                <a:schemeClr val="dk1"/>
              </a:buClr>
              <a:buSzPts val="1100"/>
              <a:buFont typeface="Arial"/>
              <a:buNone/>
            </a:pPr>
            <a:r>
              <a:rPr lang="en"/>
              <a:t>November: </a:t>
            </a:r>
            <a:endParaRPr/>
          </a:p>
          <a:p>
            <a:pPr indent="457200" lvl="0" marL="0" rtl="0" algn="l">
              <a:spcBef>
                <a:spcPts val="0"/>
              </a:spcBef>
              <a:spcAft>
                <a:spcPts val="0"/>
              </a:spcAft>
              <a:buClr>
                <a:schemeClr val="dk1"/>
              </a:buClr>
              <a:buSzPts val="1100"/>
              <a:buFont typeface="Arial"/>
              <a:buNone/>
            </a:pPr>
            <a:r>
              <a:rPr lang="en"/>
              <a:t>● Classification and Data Training</a:t>
            </a:r>
            <a:endParaRPr/>
          </a:p>
          <a:p>
            <a:pPr indent="457200" lvl="0" marL="0" rtl="0" algn="l">
              <a:spcBef>
                <a:spcPts val="0"/>
              </a:spcBef>
              <a:spcAft>
                <a:spcPts val="0"/>
              </a:spcAft>
              <a:buClr>
                <a:schemeClr val="dk1"/>
              </a:buClr>
              <a:buSzPts val="1100"/>
              <a:buFont typeface="Arial"/>
              <a:buNone/>
            </a:pPr>
            <a:r>
              <a:rPr lang="en"/>
              <a:t>● Choosing the appropriate type of learning.</a:t>
            </a:r>
            <a:endParaRPr/>
          </a:p>
          <a:p>
            <a:pPr indent="0" lvl="0" marL="0" rtl="0" algn="l">
              <a:spcBef>
                <a:spcPts val="0"/>
              </a:spcBef>
              <a:spcAft>
                <a:spcPts val="0"/>
              </a:spcAft>
              <a:buClr>
                <a:schemeClr val="dk1"/>
              </a:buClr>
              <a:buSzPts val="1100"/>
              <a:buFont typeface="Arial"/>
              <a:buNone/>
            </a:pPr>
            <a:r>
              <a:rPr lang="en"/>
              <a:t>December: </a:t>
            </a:r>
            <a:endParaRPr/>
          </a:p>
          <a:p>
            <a:pPr indent="457200" lvl="0" marL="0" rtl="0" algn="l">
              <a:spcBef>
                <a:spcPts val="0"/>
              </a:spcBef>
              <a:spcAft>
                <a:spcPts val="0"/>
              </a:spcAft>
              <a:buClr>
                <a:schemeClr val="dk1"/>
              </a:buClr>
              <a:buSzPts val="1100"/>
              <a:buFont typeface="Arial"/>
              <a:buNone/>
            </a:pPr>
            <a:r>
              <a:rPr lang="en"/>
              <a:t>● Analyzing Accuracy among all models and reasoning for the best output.</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f7165863b0_0_1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3C4043"/>
                </a:solidFill>
                <a:latin typeface="Roboto"/>
                <a:ea typeface="Roboto"/>
                <a:cs typeface="Roboto"/>
                <a:sym typeface="Roboto"/>
              </a:rPr>
              <a:t>Individual team member’s contributions</a:t>
            </a:r>
            <a:endParaRPr sz="3000"/>
          </a:p>
        </p:txBody>
      </p:sp>
      <p:sp>
        <p:nvSpPr>
          <p:cNvPr id="185" name="Google Shape;185;gf7165863b0_0_19"/>
          <p:cNvSpPr txBox="1"/>
          <p:nvPr>
            <p:ph idx="1" type="body"/>
          </p:nvPr>
        </p:nvSpPr>
        <p:spPr>
          <a:xfrm>
            <a:off x="311700" y="865750"/>
            <a:ext cx="8520600" cy="38604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
              <a:t>Harsh:</a:t>
            </a:r>
            <a:endParaRPr b="1"/>
          </a:p>
          <a:p>
            <a:pPr indent="457200" lvl="0" marL="0" rtl="0" algn="l">
              <a:spcBef>
                <a:spcPts val="0"/>
              </a:spcBef>
              <a:spcAft>
                <a:spcPts val="0"/>
              </a:spcAft>
              <a:buClr>
                <a:schemeClr val="dk1"/>
              </a:buClr>
              <a:buSzPts val="1100"/>
              <a:buFont typeface="Arial"/>
              <a:buNone/>
            </a:pPr>
            <a:r>
              <a:rPr lang="en"/>
              <a:t>Finding dataset, data extraction, dataset cleaning, making presentation,  Logistic Regression, Random Forest, Support Vector Machine, MLP.</a:t>
            </a:r>
            <a:endParaRPr/>
          </a:p>
          <a:p>
            <a:pPr indent="457200" lvl="0" marL="0" rtl="0" algn="l">
              <a:spcBef>
                <a:spcPts val="0"/>
              </a:spcBef>
              <a:spcAft>
                <a:spcPts val="0"/>
              </a:spcAft>
              <a:buNone/>
            </a:pPr>
            <a:r>
              <a:rPr b="1" lang="en"/>
              <a:t>Nitin:</a:t>
            </a:r>
            <a:endParaRPr b="1"/>
          </a:p>
          <a:p>
            <a:pPr indent="457200" lvl="0" marL="0" rtl="0" algn="l">
              <a:spcBef>
                <a:spcPts val="0"/>
              </a:spcBef>
              <a:spcAft>
                <a:spcPts val="0"/>
              </a:spcAft>
              <a:buClr>
                <a:schemeClr val="dk1"/>
              </a:buClr>
              <a:buSzPts val="1100"/>
              <a:buFont typeface="Arial"/>
              <a:buNone/>
            </a:pPr>
            <a:r>
              <a:rPr lang="en"/>
              <a:t>Project Idea, EDA, data preprocessing and normalization of data, plotting graph, making presentation, comparing model accuracy, S</a:t>
            </a:r>
            <a:r>
              <a:rPr lang="en"/>
              <a:t>upport Vector Machine, MLP.</a:t>
            </a:r>
            <a:endParaRPr/>
          </a:p>
          <a:p>
            <a:pPr indent="457200" lvl="0" marL="0" rtl="0" algn="l">
              <a:spcBef>
                <a:spcPts val="0"/>
              </a:spcBef>
              <a:spcAft>
                <a:spcPts val="0"/>
              </a:spcAft>
              <a:buClr>
                <a:schemeClr val="dk1"/>
              </a:buClr>
              <a:buSzPts val="1100"/>
              <a:buFont typeface="Arial"/>
              <a:buNone/>
            </a:pPr>
            <a:r>
              <a:rPr b="1" lang="en"/>
              <a:t>Dhananjay:</a:t>
            </a:r>
            <a:endParaRPr b="1"/>
          </a:p>
          <a:p>
            <a:pPr indent="457200" lvl="0" marL="0" rtl="0" algn="l">
              <a:spcBef>
                <a:spcPts val="0"/>
              </a:spcBef>
              <a:spcAft>
                <a:spcPts val="0"/>
              </a:spcAft>
              <a:buClr>
                <a:schemeClr val="dk1"/>
              </a:buClr>
              <a:buSzPts val="1100"/>
              <a:buFont typeface="Arial"/>
              <a:buNone/>
            </a:pPr>
            <a:r>
              <a:rPr lang="en"/>
              <a:t>Project Idea, data extraction, dataset cleaning, report writing, Naïve Bayes, Decision Trees, Adaboost, Final Report.</a:t>
            </a:r>
            <a:endParaRPr/>
          </a:p>
          <a:p>
            <a:pPr indent="457200" lvl="0" marL="0" rtl="0" algn="l">
              <a:spcBef>
                <a:spcPts val="0"/>
              </a:spcBef>
              <a:spcAft>
                <a:spcPts val="0"/>
              </a:spcAft>
              <a:buClr>
                <a:schemeClr val="dk1"/>
              </a:buClr>
              <a:buSzPts val="1100"/>
              <a:buFont typeface="Arial"/>
              <a:buNone/>
            </a:pPr>
            <a:r>
              <a:rPr b="1" lang="en"/>
              <a:t>Ishaan:</a:t>
            </a:r>
            <a:endParaRPr b="1"/>
          </a:p>
          <a:p>
            <a:pPr indent="457200" lvl="0" marL="0" rtl="0" algn="l">
              <a:spcBef>
                <a:spcPts val="0"/>
              </a:spcBef>
              <a:spcAft>
                <a:spcPts val="0"/>
              </a:spcAft>
              <a:buClr>
                <a:schemeClr val="dk1"/>
              </a:buClr>
              <a:buSzPts val="1100"/>
              <a:buFont typeface="Arial"/>
              <a:buNone/>
            </a:pPr>
            <a:r>
              <a:rPr lang="en"/>
              <a:t>Finding dataset, EDA, plotting graphs, report writing, relationship analysis, </a:t>
            </a:r>
            <a:r>
              <a:rPr lang="en"/>
              <a:t>Naïve Bayes, Decision Trees, Adaboost, Final Report.</a:t>
            </a:r>
            <a:endParaRPr/>
          </a:p>
          <a:p>
            <a:pPr indent="457200" lvl="0" marL="0" rtl="0" algn="l">
              <a:spcBef>
                <a:spcPts val="0"/>
              </a:spcBef>
              <a:spcAft>
                <a:spcPts val="0"/>
              </a:spcAft>
              <a:buNone/>
            </a:pPr>
            <a:r>
              <a:t/>
            </a:r>
            <a:endParaRPr/>
          </a:p>
          <a:p>
            <a:pPr indent="45720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f7165863b0_1_10"/>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of Images </a:t>
            </a:r>
            <a:endParaRPr/>
          </a:p>
        </p:txBody>
      </p:sp>
      <p:sp>
        <p:nvSpPr>
          <p:cNvPr id="191" name="Google Shape;191;gf7165863b0_1_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https://i.ytimg.com/vi/NW2y58eY6qY/hqdefault.jpg</a:t>
            </a:r>
            <a:endParaRPr/>
          </a:p>
          <a:p>
            <a:pPr indent="-342900" lvl="0" marL="457200" rtl="0" algn="l">
              <a:spcBef>
                <a:spcPts val="0"/>
              </a:spcBef>
              <a:spcAft>
                <a:spcPts val="0"/>
              </a:spcAft>
              <a:buSzPts val="1800"/>
              <a:buChar char="●"/>
            </a:pPr>
            <a:r>
              <a:rPr lang="en" u="sng">
                <a:solidFill>
                  <a:schemeClr val="hlink"/>
                </a:solidFill>
                <a:hlinkClick r:id="rId4"/>
              </a:rPr>
              <a:t>https://ak.picdn.net/shutterstock/videos/33088480/thumb/1.jpg</a:t>
            </a:r>
            <a:endParaRPr/>
          </a:p>
          <a:p>
            <a:pPr indent="-342900" lvl="0" marL="457200" rtl="0" algn="l">
              <a:spcBef>
                <a:spcPts val="0"/>
              </a:spcBef>
              <a:spcAft>
                <a:spcPts val="0"/>
              </a:spcAft>
              <a:buSzPts val="1800"/>
              <a:buChar char="●"/>
            </a:pPr>
            <a:r>
              <a:rPr lang="en" u="sng">
                <a:solidFill>
                  <a:schemeClr val="hlink"/>
                </a:solidFill>
                <a:hlinkClick r:id="rId5"/>
              </a:rPr>
              <a:t>https://www.thermofisher.com/blog/connectedlab/wp-content/uploads/sites/14/2020/01/istock-962219860-2-scaled.jpg</a:t>
            </a:r>
            <a:endParaRPr/>
          </a:p>
          <a:p>
            <a:pPr indent="-342900" lvl="0" marL="457200" rtl="0" algn="l">
              <a:spcBef>
                <a:spcPts val="0"/>
              </a:spcBef>
              <a:spcAft>
                <a:spcPts val="0"/>
              </a:spcAft>
              <a:buSzPts val="1800"/>
              <a:buChar char="●"/>
            </a:pPr>
            <a:r>
              <a:rPr b="1" lang="en" u="sng">
                <a:solidFill>
                  <a:schemeClr val="hlink"/>
                </a:solidFill>
                <a:hlinkClick r:id="rId6"/>
              </a:rPr>
              <a:t>Source Code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f7165863b0_1_5"/>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latin typeface="Roboto"/>
                <a:ea typeface="Roboto"/>
                <a:cs typeface="Roboto"/>
                <a:sym typeface="Roboto"/>
              </a:rPr>
              <a:t>Motivation</a:t>
            </a:r>
            <a:endParaRPr sz="3000">
              <a:latin typeface="Roboto"/>
              <a:ea typeface="Roboto"/>
              <a:cs typeface="Roboto"/>
              <a:sym typeface="Roboto"/>
            </a:endParaRPr>
          </a:p>
        </p:txBody>
      </p:sp>
      <p:sp>
        <p:nvSpPr>
          <p:cNvPr id="85" name="Google Shape;85;gf7165863b0_1_5"/>
          <p:cNvSpPr txBox="1"/>
          <p:nvPr>
            <p:ph idx="1" type="body"/>
          </p:nvPr>
        </p:nvSpPr>
        <p:spPr>
          <a:xfrm>
            <a:off x="311700" y="101530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India’s </a:t>
            </a:r>
            <a:r>
              <a:rPr lang="en"/>
              <a:t>economy</a:t>
            </a:r>
            <a:r>
              <a:rPr lang="en"/>
              <a:t> is vastly dependent upon the agricultural sector.</a:t>
            </a:r>
            <a:endParaRPr/>
          </a:p>
          <a:p>
            <a:pPr indent="-342900" lvl="0" marL="457200" rtl="0" algn="l">
              <a:spcBef>
                <a:spcPts val="1000"/>
              </a:spcBef>
              <a:spcAft>
                <a:spcPts val="0"/>
              </a:spcAft>
              <a:buSzPts val="1800"/>
              <a:buChar char="●"/>
            </a:pPr>
            <a:r>
              <a:rPr lang="en"/>
              <a:t>Due to increasing population , now it is more </a:t>
            </a:r>
            <a:r>
              <a:rPr lang="en"/>
              <a:t>prominent</a:t>
            </a:r>
            <a:r>
              <a:rPr lang="en"/>
              <a:t> to utilize our agricultural lands as efficiently as possible.</a:t>
            </a:r>
            <a:endParaRPr/>
          </a:p>
          <a:p>
            <a:pPr indent="-342900" lvl="0" marL="457200" rtl="0" algn="l">
              <a:spcBef>
                <a:spcPts val="1000"/>
              </a:spcBef>
              <a:spcAft>
                <a:spcPts val="0"/>
              </a:spcAft>
              <a:buSzPts val="1800"/>
              <a:buChar char="●"/>
            </a:pPr>
            <a:r>
              <a:rPr lang="en"/>
              <a:t>Choosing</a:t>
            </a:r>
            <a:r>
              <a:rPr lang="en"/>
              <a:t> right crop for an </a:t>
            </a:r>
            <a:r>
              <a:rPr lang="en"/>
              <a:t>agricultural</a:t>
            </a:r>
            <a:r>
              <a:rPr lang="en"/>
              <a:t> land is very crucial. Due to the limited knowledge, it is sometimes difficult for the farmers to choose right crop for their field.</a:t>
            </a:r>
            <a:endParaRPr/>
          </a:p>
          <a:p>
            <a:pPr indent="-342900" lvl="0" marL="457200" rtl="0" algn="l">
              <a:spcBef>
                <a:spcPts val="1000"/>
              </a:spcBef>
              <a:spcAft>
                <a:spcPts val="0"/>
              </a:spcAft>
              <a:buSzPts val="1800"/>
              <a:buChar char="●"/>
            </a:pPr>
            <a:r>
              <a:rPr lang="en"/>
              <a:t>Due to the wrong </a:t>
            </a:r>
            <a:r>
              <a:rPr lang="en"/>
              <a:t>choice</a:t>
            </a:r>
            <a:r>
              <a:rPr lang="en"/>
              <a:t> of crop, farmers suffer a lot.</a:t>
            </a:r>
            <a:endParaRPr/>
          </a:p>
          <a:p>
            <a:pPr indent="-342900" lvl="1" marL="914400" rtl="0" algn="l">
              <a:spcBef>
                <a:spcPts val="0"/>
              </a:spcBef>
              <a:spcAft>
                <a:spcPts val="0"/>
              </a:spcAft>
              <a:buSzPts val="1800"/>
              <a:buChar char="○"/>
            </a:pPr>
            <a:r>
              <a:rPr lang="en" sz="1800"/>
              <a:t>It becomes difficult for them to get any profit. </a:t>
            </a:r>
            <a:endParaRPr sz="1800"/>
          </a:p>
          <a:p>
            <a:pPr indent="-342900" lvl="1" marL="914400" rtl="0" algn="l">
              <a:spcBef>
                <a:spcPts val="0"/>
              </a:spcBef>
              <a:spcAft>
                <a:spcPts val="0"/>
              </a:spcAft>
              <a:buSzPts val="1800"/>
              <a:buChar char="○"/>
            </a:pPr>
            <a:r>
              <a:rPr lang="en" sz="1800"/>
              <a:t>If the profit is less, it will be impossible for </a:t>
            </a:r>
            <a:endParaRPr sz="1800"/>
          </a:p>
          <a:p>
            <a:pPr indent="0" lvl="0" marL="914400" rtl="0" algn="l">
              <a:spcBef>
                <a:spcPts val="0"/>
              </a:spcBef>
              <a:spcAft>
                <a:spcPts val="0"/>
              </a:spcAft>
              <a:buNone/>
            </a:pPr>
            <a:r>
              <a:rPr lang="en" sz="1800"/>
              <a:t>farmers to expand </a:t>
            </a:r>
            <a:r>
              <a:rPr lang="en"/>
              <a:t>their agriculture.</a:t>
            </a:r>
            <a:endParaRPr/>
          </a:p>
        </p:txBody>
      </p:sp>
      <p:pic>
        <p:nvPicPr>
          <p:cNvPr descr="sad indian farmer suiciding - YouTube" id="86" name="Google Shape;86;gf7165863b0_1_5"/>
          <p:cNvPicPr preferRelativeResize="0"/>
          <p:nvPr/>
        </p:nvPicPr>
        <p:blipFill>
          <a:blip r:embed="rId3">
            <a:alphaModFix/>
          </a:blip>
          <a:stretch>
            <a:fillRect/>
          </a:stretch>
        </p:blipFill>
        <p:spPr>
          <a:xfrm>
            <a:off x="6172200" y="2983225"/>
            <a:ext cx="2660100" cy="1903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gf7165863b0_1_1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latin typeface="Roboto"/>
                <a:ea typeface="Roboto"/>
                <a:cs typeface="Roboto"/>
                <a:sym typeface="Roboto"/>
              </a:rPr>
              <a:t>Motivation Continued...</a:t>
            </a:r>
            <a:endParaRPr/>
          </a:p>
        </p:txBody>
      </p:sp>
      <p:sp>
        <p:nvSpPr>
          <p:cNvPr id="92" name="Google Shape;92;gf7165863b0_1_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Crop Recommender model will do this </a:t>
            </a:r>
            <a:r>
              <a:rPr lang="en"/>
              <a:t>crucial</a:t>
            </a:r>
            <a:r>
              <a:rPr lang="en"/>
              <a:t> selection of crop for a particular agricultural land.</a:t>
            </a:r>
            <a:endParaRPr/>
          </a:p>
          <a:p>
            <a:pPr indent="-342900" lvl="0" marL="457200" rtl="0" algn="l">
              <a:spcBef>
                <a:spcPts val="0"/>
              </a:spcBef>
              <a:spcAft>
                <a:spcPts val="0"/>
              </a:spcAft>
              <a:buSzPts val="1800"/>
              <a:buChar char="●"/>
            </a:pPr>
            <a:r>
              <a:rPr lang="en"/>
              <a:t>Based upon the climatic conditions of an agricultural land (such as rainfall, humidity and temperature) and soil conditions ( such as pH level, NPK level), our model will predict the best crop which will give the highest </a:t>
            </a:r>
            <a:r>
              <a:rPr lang="en"/>
              <a:t>yield</a:t>
            </a:r>
            <a:r>
              <a:rPr lang="en"/>
              <a:t> if grown on the given agricultural land.</a:t>
            </a:r>
            <a:endParaRPr/>
          </a:p>
          <a:p>
            <a:pPr indent="-342900" lvl="0" marL="457200" rtl="0" algn="l">
              <a:spcBef>
                <a:spcPts val="0"/>
              </a:spcBef>
              <a:spcAft>
                <a:spcPts val="0"/>
              </a:spcAft>
              <a:buSzPts val="1800"/>
              <a:buChar char="●"/>
            </a:pPr>
            <a:r>
              <a:rPr lang="en"/>
              <a:t>If the crop yield is high, then the </a:t>
            </a:r>
            <a:endParaRPr/>
          </a:p>
          <a:p>
            <a:pPr indent="0" lvl="0" marL="457200" rtl="0" algn="l">
              <a:spcBef>
                <a:spcPts val="0"/>
              </a:spcBef>
              <a:spcAft>
                <a:spcPts val="0"/>
              </a:spcAft>
              <a:buNone/>
            </a:pPr>
            <a:r>
              <a:rPr lang="en"/>
              <a:t>advancement of agricultural sector </a:t>
            </a:r>
            <a:endParaRPr/>
          </a:p>
          <a:p>
            <a:pPr indent="0" lvl="0" marL="457200" rtl="0" algn="l">
              <a:spcBef>
                <a:spcPts val="0"/>
              </a:spcBef>
              <a:spcAft>
                <a:spcPts val="0"/>
              </a:spcAft>
              <a:buNone/>
            </a:pPr>
            <a:r>
              <a:rPr lang="en"/>
              <a:t>in India will probably increases.</a:t>
            </a:r>
            <a:endParaRPr/>
          </a:p>
        </p:txBody>
      </p:sp>
      <p:pic>
        <p:nvPicPr>
          <p:cNvPr descr="Happy Thai Farmer Smile After Stock Footage Video (100% ..." id="93" name="Google Shape;93;gf7165863b0_1_19"/>
          <p:cNvPicPr preferRelativeResize="0"/>
          <p:nvPr/>
        </p:nvPicPr>
        <p:blipFill>
          <a:blip r:embed="rId3">
            <a:alphaModFix/>
          </a:blip>
          <a:stretch>
            <a:fillRect/>
          </a:stretch>
        </p:blipFill>
        <p:spPr>
          <a:xfrm>
            <a:off x="4674875" y="2883050"/>
            <a:ext cx="3989050" cy="1983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f7165863b0_1_2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99" name="Google Shape;99;gf7165863b0_1_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1700"/>
              <a:t>P. Priya, U.Muthaiah, M.Balamurugan, “Predicting yield of the crop using machine learning algorithm”, IJESRT International Journal of Engineering Sciences &amp; Research Technology, Volume 7(4), April 2018.</a:t>
            </a:r>
            <a:endParaRPr sz="1700"/>
          </a:p>
          <a:p>
            <a:pPr indent="-336550" lvl="0" marL="457200" rtl="0" algn="l">
              <a:spcBef>
                <a:spcPts val="0"/>
              </a:spcBef>
              <a:spcAft>
                <a:spcPts val="0"/>
              </a:spcAft>
              <a:buSzPts val="1700"/>
              <a:buChar char="●"/>
            </a:pPr>
            <a:r>
              <a:rPr lang="en" sz="1700"/>
              <a:t>In this study, researchers worked on the data set of Tamil Nadu from 1997 to 2013 and the various features are taken into account are rainfall, precipitation, production and temperature.</a:t>
            </a:r>
            <a:endParaRPr sz="1700"/>
          </a:p>
          <a:p>
            <a:pPr indent="-336550" lvl="0" marL="457200" rtl="0" algn="l">
              <a:spcBef>
                <a:spcPts val="0"/>
              </a:spcBef>
              <a:spcAft>
                <a:spcPts val="0"/>
              </a:spcAft>
              <a:buSzPts val="1700"/>
              <a:buChar char="●"/>
            </a:pPr>
            <a:r>
              <a:rPr lang="en" sz="1700"/>
              <a:t>Random Forest algorithm was used to study the performance of this approach on the dataset as data overfitting is less of an issue with random forest algorithm.</a:t>
            </a:r>
            <a:endParaRPr sz="1700"/>
          </a:p>
          <a:p>
            <a:pPr indent="-336550" lvl="0" marL="457200" rtl="0" algn="l">
              <a:spcBef>
                <a:spcPts val="0"/>
              </a:spcBef>
              <a:spcAft>
                <a:spcPts val="0"/>
              </a:spcAft>
              <a:buSzPts val="1700"/>
              <a:buChar char="●"/>
            </a:pPr>
            <a:r>
              <a:rPr lang="en" sz="1700"/>
              <a:t>Results show that we can attain an accurate crop yield prediction using the Random Forest algorithm as it achieves the largest number of crop yields with the lowest models and is suitable for for massive crop yield prediction in agricultural planning</a:t>
            </a:r>
            <a:r>
              <a:rPr lang="en"/>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f7165863b0_1_32"/>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Literature Review Continued..</a:t>
            </a:r>
            <a:endParaRPr/>
          </a:p>
        </p:txBody>
      </p:sp>
      <p:sp>
        <p:nvSpPr>
          <p:cNvPr id="105" name="Google Shape;105;gf7165863b0_1_32"/>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Aditya Shastry, H. A. Sanjay, and E. Bhanusree (2017)</a:t>
            </a:r>
            <a:endParaRPr/>
          </a:p>
          <a:p>
            <a:pPr indent="-342900" lvl="0" marL="457200" rtl="0" algn="l">
              <a:spcBef>
                <a:spcPts val="0"/>
              </a:spcBef>
              <a:spcAft>
                <a:spcPts val="0"/>
              </a:spcAft>
              <a:buSzPts val="1800"/>
              <a:buChar char="●"/>
            </a:pPr>
            <a:r>
              <a:rPr lang="en"/>
              <a:t>In this paper, the researchers worked with supervised algorithms to forecast crop production. </a:t>
            </a:r>
            <a:endParaRPr/>
          </a:p>
          <a:p>
            <a:pPr indent="-342900" lvl="0" marL="457200" rtl="0" algn="l">
              <a:spcBef>
                <a:spcPts val="0"/>
              </a:spcBef>
              <a:spcAft>
                <a:spcPts val="0"/>
              </a:spcAft>
              <a:buSzPts val="1800"/>
              <a:buChar char="●"/>
            </a:pPr>
            <a:r>
              <a:rPr lang="en"/>
              <a:t>The forecast is done mainly for crops : maize, cotton, wheat across different regions of India.</a:t>
            </a:r>
            <a:endParaRPr/>
          </a:p>
          <a:p>
            <a:pPr indent="-342900" lvl="0" marL="457200" rtl="0" algn="l">
              <a:spcBef>
                <a:spcPts val="0"/>
              </a:spcBef>
              <a:spcAft>
                <a:spcPts val="0"/>
              </a:spcAft>
              <a:buSzPts val="1800"/>
              <a:buChar char="●"/>
            </a:pPr>
            <a:r>
              <a:rPr lang="en"/>
              <a:t>Multiple regression analysis of different degree is done for crop </a:t>
            </a:r>
            <a:r>
              <a:rPr lang="en"/>
              <a:t>yield</a:t>
            </a:r>
            <a:r>
              <a:rPr lang="en"/>
              <a:t> prediction.</a:t>
            </a:r>
            <a:endParaRPr/>
          </a:p>
          <a:p>
            <a:pPr indent="-342900" lvl="0" marL="457200" rtl="0" algn="l">
              <a:spcBef>
                <a:spcPts val="0"/>
              </a:spcBef>
              <a:spcAft>
                <a:spcPts val="0"/>
              </a:spcAft>
              <a:buSzPts val="1800"/>
              <a:buChar char="●"/>
            </a:pPr>
            <a:r>
              <a:rPr lang="en"/>
              <a:t>The result of different regression models are compared using (R°), Root Mean Square Error (RMSE) and Mean Percentage Prediction Error (MPPE).</a:t>
            </a:r>
            <a:endParaRPr/>
          </a:p>
          <a:p>
            <a:pPr indent="-342900" lvl="0" marL="457200" rtl="0" algn="l">
              <a:spcBef>
                <a:spcPts val="0"/>
              </a:spcBef>
              <a:spcAft>
                <a:spcPts val="0"/>
              </a:spcAft>
              <a:buSzPts val="1800"/>
              <a:buChar char="●"/>
            </a:pPr>
            <a:r>
              <a:rPr lang="en"/>
              <a:t>The model which gives lower Root Mean Squared Error, Prediction Error and higher  R° statistics is considered to be the best model for the crop yield prediction.</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f7165863b0_1_3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Description</a:t>
            </a:r>
            <a:endParaRPr/>
          </a:p>
        </p:txBody>
      </p:sp>
      <p:sp>
        <p:nvSpPr>
          <p:cNvPr id="111" name="Google Shape;111;gf7165863b0_1_37"/>
          <p:cNvSpPr txBox="1"/>
          <p:nvPr>
            <p:ph idx="1" type="body"/>
          </p:nvPr>
        </p:nvSpPr>
        <p:spPr>
          <a:xfrm>
            <a:off x="311700" y="1152475"/>
            <a:ext cx="8520600" cy="3579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features which is used are :</a:t>
            </a:r>
            <a:endParaRPr/>
          </a:p>
          <a:p>
            <a:pPr indent="-330200" lvl="1" marL="914400" rtl="0" algn="l">
              <a:spcBef>
                <a:spcPts val="0"/>
              </a:spcBef>
              <a:spcAft>
                <a:spcPts val="0"/>
              </a:spcAft>
              <a:buSzPts val="1600"/>
              <a:buChar char="○"/>
            </a:pPr>
            <a:r>
              <a:rPr lang="en" sz="1600"/>
              <a:t>Rainfall in mm			`		</a:t>
            </a:r>
            <a:r>
              <a:rPr lang="en" sz="1600"/>
              <a:t>		Nitrogen(N) level of soil.</a:t>
            </a:r>
            <a:endParaRPr sz="1800"/>
          </a:p>
          <a:p>
            <a:pPr indent="-330200" lvl="1" marL="914400" rtl="0" algn="l">
              <a:spcBef>
                <a:spcPts val="0"/>
              </a:spcBef>
              <a:spcAft>
                <a:spcPts val="0"/>
              </a:spcAft>
              <a:buSzPts val="1600"/>
              <a:buChar char="○"/>
            </a:pPr>
            <a:r>
              <a:rPr lang="en" sz="1600"/>
              <a:t>Temperature in Celsius				</a:t>
            </a:r>
            <a:r>
              <a:rPr lang="en" sz="1600"/>
              <a:t>	Phosphorous(P) level of soil.</a:t>
            </a:r>
            <a:endParaRPr sz="1600"/>
          </a:p>
          <a:p>
            <a:pPr indent="-330200" lvl="1" marL="914400" rtl="0" algn="l">
              <a:spcBef>
                <a:spcPts val="0"/>
              </a:spcBef>
              <a:spcAft>
                <a:spcPts val="0"/>
              </a:spcAft>
              <a:buSzPts val="1600"/>
              <a:buChar char="○"/>
            </a:pPr>
            <a:r>
              <a:rPr lang="en" sz="1600"/>
              <a:t>Humidity								</a:t>
            </a:r>
            <a:r>
              <a:rPr lang="en" sz="1600"/>
              <a:t>Potassium(K) level of soil</a:t>
            </a:r>
            <a:endParaRPr sz="1600"/>
          </a:p>
          <a:p>
            <a:pPr indent="-330200" lvl="1" marL="914400" rtl="0" algn="l">
              <a:spcBef>
                <a:spcPts val="0"/>
              </a:spcBef>
              <a:spcAft>
                <a:spcPts val="0"/>
              </a:spcAft>
              <a:buSzPts val="1600"/>
              <a:buChar char="○"/>
            </a:pPr>
            <a:r>
              <a:rPr lang="en" sz="1600"/>
              <a:t>pH level of soil 							Manganese(Mn) level of soil</a:t>
            </a:r>
            <a:endParaRPr sz="1600"/>
          </a:p>
          <a:p>
            <a:pPr indent="-330200" lvl="1" marL="914400" rtl="0" algn="l">
              <a:spcBef>
                <a:spcPts val="0"/>
              </a:spcBef>
              <a:spcAft>
                <a:spcPts val="0"/>
              </a:spcAft>
              <a:buSzPts val="1600"/>
              <a:buChar char="○"/>
            </a:pPr>
            <a:r>
              <a:rPr lang="en" sz="1600"/>
              <a:t>Iron(Fe) level of soil						Sulphur(S) level of soil</a:t>
            </a:r>
            <a:endParaRPr sz="1600"/>
          </a:p>
          <a:p>
            <a:pPr indent="-330200" lvl="1" marL="914400" rtl="0" algn="l">
              <a:spcBef>
                <a:spcPts val="0"/>
              </a:spcBef>
              <a:spcAft>
                <a:spcPts val="0"/>
              </a:spcAft>
              <a:buSzPts val="1600"/>
              <a:buChar char="○"/>
            </a:pPr>
            <a:r>
              <a:rPr lang="en" sz="1600"/>
              <a:t>Calcium (Ca) level of soil					Magnesium(Mg) level of soil			</a:t>
            </a:r>
            <a:endParaRPr sz="1600"/>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
              <a:t>We have 12 features and 1 multiclass output label predicting the type of crop.</a:t>
            </a:r>
            <a:endParaRPr/>
          </a:p>
        </p:txBody>
      </p:sp>
      <p:pic>
        <p:nvPicPr>
          <p:cNvPr id="112" name="Google Shape;112;gf7165863b0_1_37"/>
          <p:cNvPicPr preferRelativeResize="0"/>
          <p:nvPr/>
        </p:nvPicPr>
        <p:blipFill>
          <a:blip r:embed="rId3">
            <a:alphaModFix/>
          </a:blip>
          <a:stretch>
            <a:fillRect/>
          </a:stretch>
        </p:blipFill>
        <p:spPr>
          <a:xfrm>
            <a:off x="4930150" y="1575600"/>
            <a:ext cx="304800" cy="257900"/>
          </a:xfrm>
          <a:prstGeom prst="rect">
            <a:avLst/>
          </a:prstGeom>
          <a:noFill/>
          <a:ln>
            <a:noFill/>
          </a:ln>
        </p:spPr>
      </p:pic>
      <p:pic>
        <p:nvPicPr>
          <p:cNvPr id="113" name="Google Shape;113;gf7165863b0_1_37"/>
          <p:cNvPicPr preferRelativeResize="0"/>
          <p:nvPr/>
        </p:nvPicPr>
        <p:blipFill>
          <a:blip r:embed="rId3">
            <a:alphaModFix/>
          </a:blip>
          <a:stretch>
            <a:fillRect/>
          </a:stretch>
        </p:blipFill>
        <p:spPr>
          <a:xfrm>
            <a:off x="4930150" y="1833500"/>
            <a:ext cx="304800" cy="257900"/>
          </a:xfrm>
          <a:prstGeom prst="rect">
            <a:avLst/>
          </a:prstGeom>
          <a:noFill/>
          <a:ln>
            <a:noFill/>
          </a:ln>
        </p:spPr>
      </p:pic>
      <p:pic>
        <p:nvPicPr>
          <p:cNvPr id="114" name="Google Shape;114;gf7165863b0_1_37"/>
          <p:cNvPicPr preferRelativeResize="0"/>
          <p:nvPr/>
        </p:nvPicPr>
        <p:blipFill>
          <a:blip r:embed="rId3">
            <a:alphaModFix/>
          </a:blip>
          <a:stretch>
            <a:fillRect/>
          </a:stretch>
        </p:blipFill>
        <p:spPr>
          <a:xfrm>
            <a:off x="4930150" y="2091400"/>
            <a:ext cx="304800" cy="257900"/>
          </a:xfrm>
          <a:prstGeom prst="rect">
            <a:avLst/>
          </a:prstGeom>
          <a:noFill/>
          <a:ln>
            <a:noFill/>
          </a:ln>
        </p:spPr>
      </p:pic>
      <p:pic>
        <p:nvPicPr>
          <p:cNvPr id="115" name="Google Shape;115;gf7165863b0_1_37"/>
          <p:cNvPicPr preferRelativeResize="0"/>
          <p:nvPr/>
        </p:nvPicPr>
        <p:blipFill>
          <a:blip r:embed="rId4">
            <a:alphaModFix/>
          </a:blip>
          <a:stretch>
            <a:fillRect/>
          </a:stretch>
        </p:blipFill>
        <p:spPr>
          <a:xfrm>
            <a:off x="4930150" y="1502200"/>
            <a:ext cx="304800" cy="331304"/>
          </a:xfrm>
          <a:prstGeom prst="rect">
            <a:avLst/>
          </a:prstGeom>
          <a:noFill/>
          <a:ln>
            <a:noFill/>
          </a:ln>
        </p:spPr>
      </p:pic>
      <p:pic>
        <p:nvPicPr>
          <p:cNvPr id="116" name="Google Shape;116;gf7165863b0_1_37"/>
          <p:cNvPicPr preferRelativeResize="0"/>
          <p:nvPr/>
        </p:nvPicPr>
        <p:blipFill>
          <a:blip r:embed="rId4">
            <a:alphaModFix/>
          </a:blip>
          <a:stretch>
            <a:fillRect/>
          </a:stretch>
        </p:blipFill>
        <p:spPr>
          <a:xfrm>
            <a:off x="4930150" y="1796800"/>
            <a:ext cx="304800" cy="331304"/>
          </a:xfrm>
          <a:prstGeom prst="rect">
            <a:avLst/>
          </a:prstGeom>
          <a:noFill/>
          <a:ln>
            <a:noFill/>
          </a:ln>
        </p:spPr>
      </p:pic>
      <p:pic>
        <p:nvPicPr>
          <p:cNvPr id="117" name="Google Shape;117;gf7165863b0_1_37"/>
          <p:cNvPicPr preferRelativeResize="0"/>
          <p:nvPr/>
        </p:nvPicPr>
        <p:blipFill>
          <a:blip r:embed="rId4">
            <a:alphaModFix/>
          </a:blip>
          <a:stretch>
            <a:fillRect/>
          </a:stretch>
        </p:blipFill>
        <p:spPr>
          <a:xfrm>
            <a:off x="4930150" y="2054700"/>
            <a:ext cx="304800" cy="331304"/>
          </a:xfrm>
          <a:prstGeom prst="rect">
            <a:avLst/>
          </a:prstGeom>
          <a:noFill/>
          <a:ln>
            <a:noFill/>
          </a:ln>
        </p:spPr>
      </p:pic>
      <p:pic>
        <p:nvPicPr>
          <p:cNvPr id="118" name="Google Shape;118;gf7165863b0_1_37"/>
          <p:cNvPicPr preferRelativeResize="0"/>
          <p:nvPr/>
        </p:nvPicPr>
        <p:blipFill>
          <a:blip r:embed="rId4">
            <a:alphaModFix/>
          </a:blip>
          <a:stretch>
            <a:fillRect/>
          </a:stretch>
        </p:blipFill>
        <p:spPr>
          <a:xfrm>
            <a:off x="4930150" y="2349300"/>
            <a:ext cx="304800" cy="331304"/>
          </a:xfrm>
          <a:prstGeom prst="rect">
            <a:avLst/>
          </a:prstGeom>
          <a:noFill/>
          <a:ln>
            <a:noFill/>
          </a:ln>
        </p:spPr>
      </p:pic>
      <p:pic>
        <p:nvPicPr>
          <p:cNvPr id="119" name="Google Shape;119;gf7165863b0_1_37"/>
          <p:cNvPicPr preferRelativeResize="0"/>
          <p:nvPr/>
        </p:nvPicPr>
        <p:blipFill>
          <a:blip r:embed="rId4">
            <a:alphaModFix/>
          </a:blip>
          <a:stretch>
            <a:fillRect/>
          </a:stretch>
        </p:blipFill>
        <p:spPr>
          <a:xfrm>
            <a:off x="4930150" y="2607200"/>
            <a:ext cx="304800" cy="331304"/>
          </a:xfrm>
          <a:prstGeom prst="rect">
            <a:avLst/>
          </a:prstGeom>
          <a:noFill/>
          <a:ln>
            <a:noFill/>
          </a:ln>
        </p:spPr>
      </p:pic>
      <p:pic>
        <p:nvPicPr>
          <p:cNvPr id="120" name="Google Shape;120;gf7165863b0_1_37"/>
          <p:cNvPicPr preferRelativeResize="0"/>
          <p:nvPr/>
        </p:nvPicPr>
        <p:blipFill>
          <a:blip r:embed="rId4">
            <a:alphaModFix/>
          </a:blip>
          <a:stretch>
            <a:fillRect/>
          </a:stretch>
        </p:blipFill>
        <p:spPr>
          <a:xfrm>
            <a:off x="4930150" y="2901800"/>
            <a:ext cx="304800" cy="3313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f7165863b0_1_47"/>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Dataset Description Continued...</a:t>
            </a:r>
            <a:endParaRPr/>
          </a:p>
        </p:txBody>
      </p:sp>
      <p:sp>
        <p:nvSpPr>
          <p:cNvPr id="126" name="Google Shape;126;gf7165863b0_1_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output label is multiclass classification.</a:t>
            </a:r>
            <a:endParaRPr/>
          </a:p>
          <a:p>
            <a:pPr indent="-342900" lvl="0" marL="457200" rtl="0" algn="l">
              <a:spcBef>
                <a:spcPts val="0"/>
              </a:spcBef>
              <a:spcAft>
                <a:spcPts val="0"/>
              </a:spcAft>
              <a:buSzPts val="1800"/>
              <a:buChar char="●"/>
            </a:pPr>
            <a:r>
              <a:rPr lang="en"/>
              <a:t>The dataset consists of 22 different class labels.</a:t>
            </a:r>
            <a:endParaRPr/>
          </a:p>
          <a:p>
            <a:pPr indent="-342900" lvl="0" marL="457200" rtl="0" algn="l">
              <a:spcBef>
                <a:spcPts val="0"/>
              </a:spcBef>
              <a:spcAft>
                <a:spcPts val="0"/>
              </a:spcAft>
              <a:buSzPts val="1800"/>
              <a:buChar char="●"/>
            </a:pPr>
            <a:r>
              <a:rPr lang="en"/>
              <a:t>Our dataset consists of 69,718 data samples.</a:t>
            </a:r>
            <a:endParaRPr/>
          </a:p>
          <a:p>
            <a:pPr indent="-342900" lvl="0" marL="457200" rtl="0" algn="l">
              <a:spcBef>
                <a:spcPts val="0"/>
              </a:spcBef>
              <a:spcAft>
                <a:spcPts val="0"/>
              </a:spcAft>
              <a:buSzPts val="1800"/>
              <a:buChar char="●"/>
            </a:pPr>
            <a:r>
              <a:rPr lang="en"/>
              <a:t>Glance of output labels : </a:t>
            </a:r>
            <a:endParaRPr/>
          </a:p>
          <a:p>
            <a:pPr indent="0" lvl="0" marL="0" rtl="0" algn="l">
              <a:spcBef>
                <a:spcPts val="0"/>
              </a:spcBef>
              <a:spcAft>
                <a:spcPts val="0"/>
              </a:spcAft>
              <a:buNone/>
            </a:pPr>
            <a:r>
              <a:t/>
            </a:r>
            <a:endParaRPr/>
          </a:p>
        </p:txBody>
      </p:sp>
      <p:pic>
        <p:nvPicPr>
          <p:cNvPr id="127" name="Google Shape;127;gf7165863b0_1_47"/>
          <p:cNvPicPr preferRelativeResize="0"/>
          <p:nvPr/>
        </p:nvPicPr>
        <p:blipFill>
          <a:blip r:embed="rId3">
            <a:alphaModFix/>
          </a:blip>
          <a:stretch>
            <a:fillRect/>
          </a:stretch>
        </p:blipFill>
        <p:spPr>
          <a:xfrm>
            <a:off x="952025" y="2675700"/>
            <a:ext cx="6703576" cy="200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f7165863b0_1_59"/>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Dataset Description Continued...</a:t>
            </a:r>
            <a:endParaRPr/>
          </a:p>
          <a:p>
            <a:pPr indent="0" lvl="0" marL="0" rtl="0" algn="l">
              <a:spcBef>
                <a:spcPts val="0"/>
              </a:spcBef>
              <a:spcAft>
                <a:spcPts val="0"/>
              </a:spcAft>
              <a:buNone/>
            </a:pPr>
            <a:r>
              <a:t/>
            </a:r>
            <a:endParaRPr/>
          </a:p>
        </p:txBody>
      </p:sp>
      <p:sp>
        <p:nvSpPr>
          <p:cNvPr id="133" name="Google Shape;133;gf7165863b0_1_59"/>
          <p:cNvSpPr txBox="1"/>
          <p:nvPr>
            <p:ph idx="1" type="body"/>
          </p:nvPr>
        </p:nvSpPr>
        <p:spPr>
          <a:xfrm>
            <a:off x="289825" y="9398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Preprocessing</a:t>
            </a:r>
            <a:r>
              <a:rPr lang="en"/>
              <a:t> done :</a:t>
            </a:r>
            <a:endParaRPr/>
          </a:p>
          <a:p>
            <a:pPr indent="-317500" lvl="1" marL="914400" rtl="0" algn="l">
              <a:spcBef>
                <a:spcPts val="0"/>
              </a:spcBef>
              <a:spcAft>
                <a:spcPts val="0"/>
              </a:spcAft>
              <a:buSzPts val="1400"/>
              <a:buChar char="○"/>
            </a:pPr>
            <a:r>
              <a:rPr lang="en"/>
              <a:t>Removed unnecessary feature columns.			Removing skewed feature if any.</a:t>
            </a:r>
            <a:endParaRPr/>
          </a:p>
          <a:p>
            <a:pPr indent="-317500" lvl="1" marL="914400" rtl="0" algn="l">
              <a:spcBef>
                <a:spcPts val="0"/>
              </a:spcBef>
              <a:spcAft>
                <a:spcPts val="0"/>
              </a:spcAft>
              <a:buSzPts val="1400"/>
              <a:buChar char="○"/>
            </a:pPr>
            <a:r>
              <a:rPr lang="en"/>
              <a:t>Checked for null values						Histogram plotting of each feature</a:t>
            </a:r>
            <a:endParaRPr/>
          </a:p>
          <a:p>
            <a:pPr indent="-317500" lvl="1" marL="914400" rtl="0" algn="l">
              <a:spcBef>
                <a:spcPts val="0"/>
              </a:spcBef>
              <a:spcAft>
                <a:spcPts val="0"/>
              </a:spcAft>
              <a:buSzPts val="1400"/>
              <a:buChar char="○"/>
            </a:pPr>
            <a:r>
              <a:rPr lang="en"/>
              <a:t>Checked for duplicate data samples</a:t>
            </a:r>
            <a:endParaRPr/>
          </a:p>
          <a:p>
            <a:pPr indent="-317500" lvl="1" marL="914400" rtl="0" algn="l">
              <a:spcBef>
                <a:spcPts val="0"/>
              </a:spcBef>
              <a:spcAft>
                <a:spcPts val="0"/>
              </a:spcAft>
              <a:buSzPts val="1400"/>
              <a:buChar char="○"/>
            </a:pPr>
            <a:r>
              <a:rPr lang="en"/>
              <a:t>Checked for </a:t>
            </a:r>
            <a:r>
              <a:rPr lang="en"/>
              <a:t>correlated</a:t>
            </a:r>
            <a:r>
              <a:rPr lang="en"/>
              <a:t> features using sns heat map.</a:t>
            </a:r>
            <a:endParaRPr/>
          </a:p>
          <a:p>
            <a:pPr indent="-317500" lvl="1" marL="914400" rtl="0" algn="l">
              <a:spcBef>
                <a:spcPts val="0"/>
              </a:spcBef>
              <a:spcAft>
                <a:spcPts val="0"/>
              </a:spcAft>
              <a:buSzPts val="1400"/>
              <a:buChar char="○"/>
            </a:pPr>
            <a:r>
              <a:rPr lang="en"/>
              <a:t>Normalization of data.</a:t>
            </a:r>
            <a:endParaRPr/>
          </a:p>
          <a:p>
            <a:pPr indent="0" lvl="0" marL="914400" rtl="0" algn="l">
              <a:spcBef>
                <a:spcPts val="0"/>
              </a:spcBef>
              <a:spcAft>
                <a:spcPts val="0"/>
              </a:spcAft>
              <a:buNone/>
            </a:pPr>
            <a:r>
              <a:t/>
            </a:r>
            <a:endParaRPr/>
          </a:p>
        </p:txBody>
      </p:sp>
      <p:pic>
        <p:nvPicPr>
          <p:cNvPr id="134" name="Google Shape;134;gf7165863b0_1_59"/>
          <p:cNvPicPr preferRelativeResize="0"/>
          <p:nvPr/>
        </p:nvPicPr>
        <p:blipFill>
          <a:blip r:embed="rId3">
            <a:alphaModFix/>
          </a:blip>
          <a:stretch>
            <a:fillRect/>
          </a:stretch>
        </p:blipFill>
        <p:spPr>
          <a:xfrm>
            <a:off x="4953025" y="1271025"/>
            <a:ext cx="304800" cy="331304"/>
          </a:xfrm>
          <a:prstGeom prst="rect">
            <a:avLst/>
          </a:prstGeom>
          <a:noFill/>
          <a:ln>
            <a:noFill/>
          </a:ln>
        </p:spPr>
      </p:pic>
      <p:pic>
        <p:nvPicPr>
          <p:cNvPr id="135" name="Google Shape;135;gf7165863b0_1_59"/>
          <p:cNvPicPr preferRelativeResize="0"/>
          <p:nvPr/>
        </p:nvPicPr>
        <p:blipFill>
          <a:blip r:embed="rId3">
            <a:alphaModFix/>
          </a:blip>
          <a:stretch>
            <a:fillRect/>
          </a:stretch>
        </p:blipFill>
        <p:spPr>
          <a:xfrm>
            <a:off x="4953025" y="1514875"/>
            <a:ext cx="304800" cy="331304"/>
          </a:xfrm>
          <a:prstGeom prst="rect">
            <a:avLst/>
          </a:prstGeom>
          <a:noFill/>
          <a:ln>
            <a:noFill/>
          </a:ln>
        </p:spPr>
      </p:pic>
      <p:pic>
        <p:nvPicPr>
          <p:cNvPr id="136" name="Google Shape;136;gf7165863b0_1_59"/>
          <p:cNvPicPr preferRelativeResize="0"/>
          <p:nvPr/>
        </p:nvPicPr>
        <p:blipFill>
          <a:blip r:embed="rId4">
            <a:alphaModFix/>
          </a:blip>
          <a:stretch>
            <a:fillRect/>
          </a:stretch>
        </p:blipFill>
        <p:spPr>
          <a:xfrm>
            <a:off x="289825" y="2779050"/>
            <a:ext cx="8250352" cy="1577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f7165863b0_0_1"/>
          <p:cNvSpPr txBox="1"/>
          <p:nvPr>
            <p:ph type="title"/>
          </p:nvPr>
        </p:nvSpPr>
        <p:spPr>
          <a:xfrm>
            <a:off x="289825" y="169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50">
                <a:solidFill>
                  <a:srgbClr val="3C4043"/>
                </a:solidFill>
                <a:latin typeface="Roboto"/>
                <a:ea typeface="Roboto"/>
                <a:cs typeface="Roboto"/>
                <a:sym typeface="Roboto"/>
              </a:rPr>
              <a:t>Methodology</a:t>
            </a:r>
            <a:endParaRPr sz="4800"/>
          </a:p>
        </p:txBody>
      </p:sp>
      <p:sp>
        <p:nvSpPr>
          <p:cNvPr id="142" name="Google Shape;142;gf7165863b0_0_1"/>
          <p:cNvSpPr txBox="1"/>
          <p:nvPr>
            <p:ph idx="1" type="body"/>
          </p:nvPr>
        </p:nvSpPr>
        <p:spPr>
          <a:xfrm>
            <a:off x="311700" y="1152475"/>
            <a:ext cx="8520600" cy="38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Libraries used in code</a:t>
            </a:r>
            <a:endParaRPr/>
          </a:p>
          <a:p>
            <a:pPr indent="457200" lvl="0" marL="0" rtl="0" algn="l">
              <a:spcBef>
                <a:spcPts val="0"/>
              </a:spcBef>
              <a:spcAft>
                <a:spcPts val="0"/>
              </a:spcAft>
              <a:buNone/>
            </a:pPr>
            <a:r>
              <a:rPr lang="en"/>
              <a:t>● Pandas</a:t>
            </a:r>
            <a:endParaRPr/>
          </a:p>
          <a:p>
            <a:pPr indent="457200" lvl="0" marL="0" rtl="0" algn="l">
              <a:spcBef>
                <a:spcPts val="0"/>
              </a:spcBef>
              <a:spcAft>
                <a:spcPts val="0"/>
              </a:spcAft>
              <a:buNone/>
            </a:pPr>
            <a:r>
              <a:rPr lang="en"/>
              <a:t>● Numpy</a:t>
            </a:r>
            <a:endParaRPr/>
          </a:p>
          <a:p>
            <a:pPr indent="457200" lvl="0" marL="0" rtl="0" algn="l">
              <a:spcBef>
                <a:spcPts val="0"/>
              </a:spcBef>
              <a:spcAft>
                <a:spcPts val="0"/>
              </a:spcAft>
              <a:buNone/>
            </a:pPr>
            <a:r>
              <a:rPr lang="en"/>
              <a:t>● Seaborn</a:t>
            </a:r>
            <a:endParaRPr/>
          </a:p>
          <a:p>
            <a:pPr indent="457200" lvl="0" marL="0" rtl="0" algn="l">
              <a:spcBef>
                <a:spcPts val="0"/>
              </a:spcBef>
              <a:spcAft>
                <a:spcPts val="0"/>
              </a:spcAft>
              <a:buNone/>
            </a:pPr>
            <a:r>
              <a:rPr lang="en"/>
              <a:t>● Matplotlib</a:t>
            </a:r>
            <a:endParaRPr/>
          </a:p>
          <a:p>
            <a:pPr indent="457200" lvl="0" marL="0" rtl="0" algn="l">
              <a:spcBef>
                <a:spcPts val="0"/>
              </a:spcBef>
              <a:spcAft>
                <a:spcPts val="0"/>
              </a:spcAft>
              <a:buNone/>
            </a:pPr>
            <a:r>
              <a:rPr lang="en"/>
              <a:t>● sklearn</a:t>
            </a:r>
            <a:endParaRPr/>
          </a:p>
          <a:p>
            <a:pPr indent="457200" lvl="0" marL="0" rtl="0" algn="l">
              <a:spcBef>
                <a:spcPts val="0"/>
              </a:spcBef>
              <a:spcAft>
                <a:spcPts val="0"/>
              </a:spcAft>
              <a:buNone/>
            </a:pPr>
            <a:r>
              <a:t/>
            </a:r>
            <a:endParaRPr/>
          </a:p>
          <a:p>
            <a:pPr indent="0" lvl="0" marL="0" rtl="0" algn="l">
              <a:spcBef>
                <a:spcPts val="0"/>
              </a:spcBef>
              <a:spcAft>
                <a:spcPts val="0"/>
              </a:spcAft>
              <a:buNone/>
            </a:pPr>
            <a:r>
              <a:rPr lang="en"/>
              <a:t>● Data Pre - Processing </a:t>
            </a:r>
            <a:endParaRPr/>
          </a:p>
          <a:p>
            <a:pPr indent="0" lvl="0" marL="0" rtl="0" algn="l">
              <a:spcBef>
                <a:spcPts val="0"/>
              </a:spcBef>
              <a:spcAft>
                <a:spcPts val="0"/>
              </a:spcAft>
              <a:buNone/>
            </a:pPr>
            <a:r>
              <a:rPr lang="en"/>
              <a:t>	● Normalization of data set for better performance.</a:t>
            </a:r>
            <a:endParaRPr/>
          </a:p>
          <a:p>
            <a:pPr indent="457200" lvl="0" marL="0" rtl="0" algn="l">
              <a:spcBef>
                <a:spcPts val="0"/>
              </a:spcBef>
              <a:spcAft>
                <a:spcPts val="0"/>
              </a:spcAft>
              <a:buNone/>
            </a:pPr>
            <a:r>
              <a:rPr lang="en"/>
              <a:t>● Displaying data information and description</a:t>
            </a:r>
            <a:endParaRPr/>
          </a:p>
          <a:p>
            <a:pPr indent="0" lvl="0" marL="457200" rtl="0" algn="l">
              <a:spcBef>
                <a:spcPts val="0"/>
              </a:spcBef>
              <a:spcAft>
                <a:spcPts val="0"/>
              </a:spcAft>
              <a:buNone/>
            </a:pPr>
            <a:r>
              <a:rPr lang="en"/>
              <a:t>● Feature selection by removing co-related/skewed columns</a:t>
            </a:r>
            <a:endParaRPr/>
          </a:p>
          <a:p>
            <a:pPr indent="457200" lvl="0" marL="0" rtl="0" algn="l">
              <a:spcBef>
                <a:spcPts val="0"/>
              </a:spcBef>
              <a:spcAft>
                <a:spcPts val="0"/>
              </a:spcAft>
              <a:buClr>
                <a:schemeClr val="dk1"/>
              </a:buClr>
              <a:buSzPts val="1100"/>
              <a:buFont typeface="Arial"/>
              <a:buNone/>
            </a:pPr>
            <a:r>
              <a:rPr lang="en"/>
              <a:t>● Plotting histogram of each labels.</a:t>
            </a:r>
            <a:endParaRPr>
              <a:solidFill>
                <a:schemeClr val="accent2"/>
              </a:solidFill>
              <a:highlight>
                <a:schemeClr val="lt1"/>
              </a:highlight>
            </a:endParaRPr>
          </a:p>
          <a:p>
            <a:pPr indent="0" lvl="0" marL="45720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43" name="Google Shape;143;gf7165863b0_0_1"/>
          <p:cNvPicPr preferRelativeResize="0"/>
          <p:nvPr/>
        </p:nvPicPr>
        <p:blipFill>
          <a:blip r:embed="rId3">
            <a:alphaModFix/>
          </a:blip>
          <a:stretch>
            <a:fillRect/>
          </a:stretch>
        </p:blipFill>
        <p:spPr>
          <a:xfrm>
            <a:off x="4277575" y="1006625"/>
            <a:ext cx="3933699" cy="24717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IIT-Delhi">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